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84" r:id="rId2"/>
    <p:sldId id="288" r:id="rId3"/>
    <p:sldId id="256" r:id="rId4"/>
    <p:sldId id="286" r:id="rId5"/>
    <p:sldId id="296" r:id="rId6"/>
    <p:sldId id="285" r:id="rId7"/>
    <p:sldId id="257" r:id="rId8"/>
    <p:sldId id="293" r:id="rId9"/>
    <p:sldId id="294" r:id="rId10"/>
    <p:sldId id="272" r:id="rId11"/>
    <p:sldId id="277" r:id="rId12"/>
    <p:sldId id="297" r:id="rId13"/>
    <p:sldId id="279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36" autoAdjust="0"/>
  </p:normalViewPr>
  <p:slideViewPr>
    <p:cSldViewPr>
      <p:cViewPr varScale="1">
        <p:scale>
          <a:sx n="82" d="100"/>
          <a:sy n="82" d="100"/>
        </p:scale>
        <p:origin x="147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D09D7-160B-474E-A024-5BE0D429D7C1}" type="datetimeFigureOut">
              <a:rPr lang="en-US" smtClean="0"/>
              <a:t>4/18/2019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CAB48C-17FC-4EAA-BB08-FE1C331E31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054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1478" indent="-285065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2pPr>
            <a:lvl3pPr marL="1141815" indent="-22742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3pPr>
            <a:lvl4pPr marL="1599787" indent="-22742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4pPr>
            <a:lvl5pPr marL="2056200" indent="-227428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5pPr>
            <a:lvl6pPr marL="2504826" indent="-22742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6pPr>
            <a:lvl7pPr marL="2953452" indent="-22742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7pPr>
            <a:lvl8pPr marL="3402077" indent="-22742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8pPr>
            <a:lvl9pPr marL="3850703" indent="-22742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9pPr>
          </a:lstStyle>
          <a:p>
            <a:pPr eaLnBrk="1" hangingPunct="1"/>
            <a:fld id="{DADB2F60-4735-4369-9263-AB9FC9FCD76F}" type="slidenum">
              <a:rPr lang="en-US" altLang="en-US" smtClean="0"/>
              <a:pPr eaLnBrk="1" hangingPunct="1"/>
              <a:t>10</a:t>
            </a:fld>
            <a:endParaRPr lang="en-US" altLang="en-US"/>
          </a:p>
        </p:txBody>
      </p:sp>
      <p:sp>
        <p:nvSpPr>
          <p:cNvPr id="126979" name="Rectangle 7"/>
          <p:cNvSpPr txBox="1">
            <a:spLocks noGrp="1" noChangeArrowheads="1"/>
          </p:cNvSpPr>
          <p:nvPr/>
        </p:nvSpPr>
        <p:spPr bwMode="auto">
          <a:xfrm>
            <a:off x="3884028" y="8686488"/>
            <a:ext cx="2970868" cy="45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90" tIns="46794" rIns="89990" bIns="46794" anchor="b"/>
          <a:lstStyle>
            <a:lvl1pPr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defTabSz="457200"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1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2pPr>
            <a:lvl3pPr marL="1143000" indent="-228600" defTabSz="457200"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1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3pPr>
            <a:lvl4pPr marL="1600200" indent="-228600" defTabSz="457200"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1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4pPr>
            <a:lvl5pPr marL="2057400" indent="-228600" defTabSz="457200"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1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1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1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1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1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9pPr>
          </a:lstStyle>
          <a:p>
            <a:pPr algn="r" eaLnBrk="1" hangingPunct="1"/>
            <a:fld id="{B4C5C8CC-BB64-4E0F-966B-960F2932D339}" type="slidenum">
              <a:rPr kumimoji="0" lang="en-US" altLang="en-US">
                <a:solidFill>
                  <a:srgbClr val="000000"/>
                </a:solidFill>
                <a:latin typeface="Arial" charset="0"/>
                <a:ea typeface="SimSun" pitchFamily="2" charset="-122"/>
              </a:rPr>
              <a:pPr algn="r" eaLnBrk="1" hangingPunct="1"/>
              <a:t>10</a:t>
            </a:fld>
            <a:endParaRPr kumimoji="0" lang="en-US" altLang="en-US">
              <a:solidFill>
                <a:srgbClr val="000000"/>
              </a:solidFill>
              <a:latin typeface="Arial" charset="0"/>
              <a:ea typeface="SimSun" pitchFamily="2" charset="-122"/>
            </a:endParaRPr>
          </a:p>
        </p:txBody>
      </p:sp>
      <p:sp>
        <p:nvSpPr>
          <p:cNvPr id="126980" name="Text Box 1"/>
          <p:cNvSpPr txBox="1">
            <a:spLocks noChangeArrowheads="1"/>
          </p:cNvSpPr>
          <p:nvPr/>
        </p:nvSpPr>
        <p:spPr bwMode="auto">
          <a:xfrm>
            <a:off x="3884028" y="8686490"/>
            <a:ext cx="2972421" cy="45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990" tIns="46794" rIns="89990" bIns="46794" anchor="b"/>
          <a:lstStyle>
            <a:lvl1pPr defTabSz="4572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1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defTabSz="457200"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1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2pPr>
            <a:lvl3pPr marL="1143000" indent="-228600" defTabSz="457200"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1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3pPr>
            <a:lvl4pPr marL="1600200" indent="-228600" defTabSz="457200"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1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4pPr>
            <a:lvl5pPr marL="2057400" indent="-228600" defTabSz="457200" eaLnBrk="0" hangingPunct="0">
              <a:spcBef>
                <a:spcPct val="30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1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1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1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1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120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defRPr>
            </a:lvl9pPr>
          </a:lstStyle>
          <a:p>
            <a:pPr algn="r" eaLnBrk="1" hangingPunct="1"/>
            <a:fld id="{EA3C263D-0505-4CE5-B16A-A5FEB929DB5A}" type="slidenum">
              <a:rPr kumimoji="0" lang="en-US" altLang="en-US">
                <a:solidFill>
                  <a:srgbClr val="000000"/>
                </a:solidFill>
                <a:latin typeface="Arial" charset="0"/>
                <a:ea typeface="SimSun" pitchFamily="2" charset="-122"/>
              </a:rPr>
              <a:pPr algn="r" eaLnBrk="1" hangingPunct="1"/>
              <a:t>10</a:t>
            </a:fld>
            <a:endParaRPr kumimoji="0" lang="en-US" altLang="en-US">
              <a:solidFill>
                <a:srgbClr val="000000"/>
              </a:solidFill>
              <a:latin typeface="Arial" charset="0"/>
              <a:ea typeface="SimSun" pitchFamily="2" charset="-122"/>
            </a:endParaRPr>
          </a:p>
        </p:txBody>
      </p:sp>
      <p:sp>
        <p:nvSpPr>
          <p:cNvPr id="1269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solidFill>
            <a:srgbClr val="FFFFFF"/>
          </a:solidFill>
          <a:ln/>
        </p:spPr>
      </p:sp>
      <p:sp>
        <p:nvSpPr>
          <p:cNvPr id="1269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421" y="4345588"/>
            <a:ext cx="5485158" cy="4114487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lIns="89990" tIns="46794" rIns="89990" bIns="46794" anchor="ctr"/>
          <a:lstStyle/>
          <a:p>
            <a:pPr defTabSz="456414">
              <a:spcBef>
                <a:spcPts val="454"/>
              </a:spcBef>
              <a:tabLst>
                <a:tab pos="0" algn="l"/>
                <a:tab pos="912829" algn="l"/>
                <a:tab pos="1827215" algn="l"/>
                <a:tab pos="2741600" algn="l"/>
                <a:tab pos="3655987" algn="l"/>
                <a:tab pos="4570373" algn="l"/>
                <a:tab pos="5484759" algn="l"/>
                <a:tab pos="6399145" algn="l"/>
                <a:tab pos="7313532" algn="l"/>
                <a:tab pos="8227917" algn="l"/>
                <a:tab pos="9142303" algn="l"/>
                <a:tab pos="10056690" algn="l"/>
              </a:tabLst>
            </a:pPr>
            <a:endParaRPr lang="en-US" alt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7DD54-E724-4627-9366-160A59ADC767}" type="datetimeFigureOut">
              <a:rPr lang="en-US" smtClean="0"/>
              <a:t>4/18/2019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D252-9C91-4ACF-8991-720E09435D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7DD54-E724-4627-9366-160A59ADC767}" type="datetimeFigureOut">
              <a:rPr lang="en-US" smtClean="0"/>
              <a:t>4/18/2019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D252-9C91-4ACF-8991-720E09435D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7DD54-E724-4627-9366-160A59ADC767}" type="datetimeFigureOut">
              <a:rPr lang="en-US" smtClean="0"/>
              <a:t>4/18/2019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D252-9C91-4ACF-8991-720E09435D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7DD54-E724-4627-9366-160A59ADC767}" type="datetimeFigureOut">
              <a:rPr lang="en-US" smtClean="0"/>
              <a:t>4/18/2019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D252-9C91-4ACF-8991-720E09435D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7DD54-E724-4627-9366-160A59ADC767}" type="datetimeFigureOut">
              <a:rPr lang="en-US" smtClean="0"/>
              <a:t>4/18/2019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D252-9C91-4ACF-8991-720E09435D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7DD54-E724-4627-9366-160A59ADC767}" type="datetimeFigureOut">
              <a:rPr lang="en-US" smtClean="0"/>
              <a:t>4/18/2019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D252-9C91-4ACF-8991-720E09435D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7DD54-E724-4627-9366-160A59ADC767}" type="datetimeFigureOut">
              <a:rPr lang="en-US" smtClean="0"/>
              <a:t>4/18/2019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D252-9C91-4ACF-8991-720E09435D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7DD54-E724-4627-9366-160A59ADC767}" type="datetimeFigureOut">
              <a:rPr lang="en-US" smtClean="0"/>
              <a:t>4/18/2019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D252-9C91-4ACF-8991-720E09435D2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7DD54-E724-4627-9366-160A59ADC767}" type="datetimeFigureOut">
              <a:rPr lang="en-US" smtClean="0"/>
              <a:t>4/18/2019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ECD252-9C91-4ACF-8991-720E09435D2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7DD54-E724-4627-9366-160A59ADC767}" type="datetimeFigureOut">
              <a:rPr lang="en-US" smtClean="0"/>
              <a:t>4/18/2019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D252-9C91-4ACF-8991-720E09435D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7DD54-E724-4627-9366-160A59ADC767}" type="datetimeFigureOut">
              <a:rPr lang="en-US" smtClean="0"/>
              <a:t>4/18/2019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CD252-9C91-4ACF-8991-720E09435D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CCECD252-9C91-4ACF-8991-720E09435D2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1E7DD54-E724-4627-9366-160A59ADC767}" type="datetimeFigureOut">
              <a:rPr lang="en-US" smtClean="0"/>
              <a:t>4/18/2019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600200"/>
            <a:ext cx="8763000" cy="2898775"/>
          </a:xfrm>
        </p:spPr>
        <p:txBody>
          <a:bodyPr/>
          <a:lstStyle/>
          <a:p>
            <a:r>
              <a:rPr lang="en-US" sz="4800" b="1" dirty="0">
                <a:latin typeface="Comic Sans MS" panose="030F0702030302020204" pitchFamily="66" charset="0"/>
              </a:rPr>
              <a:t>Biosecurity and Agritourism</a:t>
            </a:r>
            <a:br>
              <a:rPr lang="en-US" sz="4800" b="1" dirty="0">
                <a:latin typeface="Comic Sans MS" panose="030F0702030302020204" pitchFamily="66" charset="0"/>
              </a:rPr>
            </a:br>
            <a:r>
              <a:rPr lang="en-US" sz="3600" b="1" i="1" dirty="0">
                <a:latin typeface="Comic Sans MS" panose="030F0702030302020204" pitchFamily="66" charset="0"/>
              </a:rPr>
              <a:t>(What I think you should know)</a:t>
            </a:r>
            <a:br>
              <a:rPr lang="en-US" sz="4000" b="1" i="1" dirty="0">
                <a:latin typeface="Comic Sans MS" panose="030F0702030302020204" pitchFamily="66" charset="0"/>
              </a:rPr>
            </a:br>
            <a:endParaRPr lang="en-US" sz="4000" b="1" i="1" dirty="0">
              <a:latin typeface="Comic Sans MS" panose="030F0702030302020204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Dr. Justin Bergeron, BVMS MPH DACVPM</a:t>
            </a:r>
          </a:p>
          <a:p>
            <a:r>
              <a:rPr lang="en-US" b="1" dirty="0"/>
              <a:t>Assistant State Veterinarian</a:t>
            </a:r>
          </a:p>
          <a:p>
            <a:r>
              <a:rPr lang="en-US" b="1" dirty="0"/>
              <a:t>Maine Department of Agriculture, Conservation and Forestry</a:t>
            </a:r>
          </a:p>
        </p:txBody>
      </p:sp>
    </p:spTree>
    <p:extLst>
      <p:ext uri="{BB962C8B-B14F-4D97-AF65-F5344CB8AC3E}">
        <p14:creationId xmlns:p14="http://schemas.microsoft.com/office/powerpoint/2010/main" val="3286050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omic Sans MS" panose="030F0702030302020204" pitchFamily="66" charset="0"/>
              </a:rPr>
              <a:t>What is Agritourism?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6600" y="1600200"/>
            <a:ext cx="5181600" cy="4800600"/>
          </a:xfrm>
        </p:spPr>
        <p:txBody>
          <a:bodyPr>
            <a:normAutofit/>
          </a:bodyPr>
          <a:lstStyle/>
          <a:p>
            <a:r>
              <a:rPr lang="en-US" b="1" dirty="0"/>
              <a:t>Agritourism or </a:t>
            </a:r>
            <a:r>
              <a:rPr lang="en-US" b="1" dirty="0" err="1"/>
              <a:t>agrotourism</a:t>
            </a:r>
            <a:r>
              <a:rPr lang="en-US" dirty="0"/>
              <a:t>, as it is defined most broadly, involves any agriculturally based operation or activity that brings visitors to a farm or ranch.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20DE72A-AC21-4F9C-BBC4-A7AF1A227F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75" y="1622071"/>
            <a:ext cx="2608372" cy="17357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C558B92-18FF-4AC4-9B88-EE760A3490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69" y="3904146"/>
            <a:ext cx="2143125" cy="21431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318AB0-5E64-440C-82C9-C6DE42E978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3040678"/>
            <a:ext cx="2505075" cy="1828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CEDCC18-EFFD-41BB-8B30-597E05FA7D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0" y="5073911"/>
            <a:ext cx="2619375" cy="1752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ED09024-E50F-4B6F-B03D-4A4801F45C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0" y="5073911"/>
            <a:ext cx="2466975" cy="17621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47D9602-22B6-4C8A-BB15-4C4A60A58C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3225" y="3040678"/>
            <a:ext cx="260032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4588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562600"/>
            <a:ext cx="1474787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D0A9AE5-C4FA-456B-9B0C-D76915FED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304800"/>
            <a:ext cx="7663912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674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143000"/>
            <a:ext cx="8610600" cy="1143000"/>
          </a:xfrm>
        </p:spPr>
        <p:txBody>
          <a:bodyPr/>
          <a:lstStyle/>
          <a:p>
            <a:r>
              <a:rPr lang="en-US" sz="11500" b="1" dirty="0">
                <a:latin typeface="Comic Sans MS" panose="030F0702030302020204" pitchFamily="66" charset="0"/>
              </a:rPr>
              <a:t>So what…….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88AB1CA-E51A-4AD7-A06E-A452941AF7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5486400"/>
            <a:ext cx="1469263" cy="111566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BDDF1BC-028E-4282-9777-D906C3FCA456}"/>
              </a:ext>
            </a:extLst>
          </p:cNvPr>
          <p:cNvSpPr/>
          <p:nvPr/>
        </p:nvSpPr>
        <p:spPr>
          <a:xfrm>
            <a:off x="2209800" y="3124200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“Why are we talking about biosecurity? my father didn't have these issues and he farmed for years!”</a:t>
            </a:r>
          </a:p>
          <a:p>
            <a:endParaRPr lang="en-US" dirty="0"/>
          </a:p>
          <a:p>
            <a:r>
              <a:rPr lang="en-US" dirty="0"/>
              <a:t>“I have been around animals all my life and have been eating in the barns. I never had a problem!”</a:t>
            </a:r>
          </a:p>
        </p:txBody>
      </p:sp>
    </p:spTree>
    <p:extLst>
      <p:ext uri="{BB962C8B-B14F-4D97-AF65-F5344CB8AC3E}">
        <p14:creationId xmlns:p14="http://schemas.microsoft.com/office/powerpoint/2010/main" val="3610456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5280E-24E7-4DF5-A245-427A63960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4800"/>
            <a:ext cx="9372600" cy="1143000"/>
          </a:xfrm>
        </p:spPr>
        <p:txBody>
          <a:bodyPr/>
          <a:lstStyle/>
          <a:p>
            <a:r>
              <a:rPr lang="en-US" sz="4000" b="1" dirty="0">
                <a:latin typeface="Comic Sans MS" panose="030F0702030302020204" pitchFamily="66" charset="0"/>
              </a:rPr>
              <a:t>Dr. B’s Rules for Staying Healthy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1E382-156E-4583-9E27-A803DA553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Remember rabies is real and really scary</a:t>
            </a:r>
          </a:p>
          <a:p>
            <a:r>
              <a:rPr lang="en-US" dirty="0"/>
              <a:t>Don’t eat poop</a:t>
            </a:r>
          </a:p>
          <a:p>
            <a:pPr lvl="1"/>
            <a:r>
              <a:rPr lang="en-US" dirty="0"/>
              <a:t>Wash you hands</a:t>
            </a:r>
          </a:p>
          <a:p>
            <a:pPr lvl="1"/>
            <a:r>
              <a:rPr lang="en-US" dirty="0"/>
              <a:t>Cook Stuff</a:t>
            </a:r>
          </a:p>
          <a:p>
            <a:r>
              <a:rPr lang="en-US" dirty="0"/>
              <a:t>Wear your PPE</a:t>
            </a:r>
          </a:p>
          <a:p>
            <a:r>
              <a:rPr lang="en-US" dirty="0"/>
              <a:t>You are not a naturalist, don’t touch things</a:t>
            </a:r>
          </a:p>
          <a:p>
            <a:r>
              <a:rPr lang="en-US" dirty="0"/>
              <a:t>No kissing, animals or people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AEB8B6-1342-49B9-85CA-2D5288C68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5562600"/>
            <a:ext cx="1469263" cy="111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945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562600"/>
            <a:ext cx="1474787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8600" y="471990"/>
            <a:ext cx="317747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Biosecurity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930015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38746" y="1981200"/>
            <a:ext cx="345225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Comic Sans MS" panose="030F0702030302020204" pitchFamily="66" charset="0"/>
              </a:rPr>
              <a:t>Limiting </a:t>
            </a:r>
          </a:p>
          <a:p>
            <a:r>
              <a:rPr lang="en-US" sz="3200" dirty="0">
                <a:solidFill>
                  <a:srgbClr val="C00000"/>
                </a:solidFill>
                <a:latin typeface="Comic Sans MS" panose="030F0702030302020204" pitchFamily="66" charset="0"/>
              </a:rPr>
              <a:t>      the risk …..</a:t>
            </a:r>
          </a:p>
        </p:txBody>
      </p:sp>
      <p:sp>
        <p:nvSpPr>
          <p:cNvPr id="6" name="Rectangle 5"/>
          <p:cNvSpPr/>
          <p:nvPr/>
        </p:nvSpPr>
        <p:spPr>
          <a:xfrm>
            <a:off x="6244376" y="5940945"/>
            <a:ext cx="1455848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/>
              <a:t>Swinehealthalliance.com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489" y="843010"/>
            <a:ext cx="3061335" cy="2206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5189284" y="3127177"/>
            <a:ext cx="166103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/>
              <a:t>Thshsarchibull.blogspot.com</a:t>
            </a: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717" y="3657600"/>
            <a:ext cx="3024188" cy="217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3317379" y="5889774"/>
            <a:ext cx="71686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/>
              <a:t>Cal-ila.org</a:t>
            </a:r>
          </a:p>
        </p:txBody>
      </p:sp>
    </p:spTree>
    <p:extLst>
      <p:ext uri="{BB962C8B-B14F-4D97-AF65-F5344CB8AC3E}">
        <p14:creationId xmlns:p14="http://schemas.microsoft.com/office/powerpoint/2010/main" val="2026734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My Documents\Expenses\2016 dacf logo dacf-500px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562600"/>
            <a:ext cx="1476375" cy="1116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81000" y="2228671"/>
            <a:ext cx="7848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The original definition of biosecurity </a:t>
            </a:r>
            <a:r>
              <a:rPr lang="en-US" dirty="0"/>
              <a:t>started out as a set of preventive measures designed to reduce the risk of transmission of infectious diseases in crops and livestock, quarantined pests, invasive alien species, and living modified organisms (</a:t>
            </a:r>
            <a:r>
              <a:rPr lang="en-US" dirty="0" err="1"/>
              <a:t>Koblentz</a:t>
            </a:r>
            <a:r>
              <a:rPr lang="en-US" dirty="0"/>
              <a:t>, 2010).</a:t>
            </a:r>
          </a:p>
        </p:txBody>
      </p:sp>
      <p:sp>
        <p:nvSpPr>
          <p:cNvPr id="3" name="Rectangle 2"/>
          <p:cNvSpPr/>
          <p:nvPr/>
        </p:nvSpPr>
        <p:spPr>
          <a:xfrm>
            <a:off x="290146" y="721750"/>
            <a:ext cx="55964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What is biosecurity ?</a:t>
            </a:r>
          </a:p>
        </p:txBody>
      </p:sp>
      <p:sp>
        <p:nvSpPr>
          <p:cNvPr id="4" name="Rectangle 3"/>
          <p:cNvSpPr/>
          <p:nvPr/>
        </p:nvSpPr>
        <p:spPr>
          <a:xfrm>
            <a:off x="1497623" y="3613666"/>
            <a:ext cx="5943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The current definition:  </a:t>
            </a:r>
            <a:r>
              <a:rPr lang="en-US" dirty="0"/>
              <a:t>Biosecurity is a strategic and integrated approach that encompasses the policy and regulatory frameworks (including instruments and activities) that </a:t>
            </a:r>
            <a:r>
              <a:rPr lang="en-US" dirty="0" err="1"/>
              <a:t>analyse</a:t>
            </a:r>
            <a:r>
              <a:rPr lang="en-US" dirty="0"/>
              <a:t> and manage risks in the sectors of food safety, animal life and health, and plant life and health, including associated environmental risk</a:t>
            </a:r>
          </a:p>
        </p:txBody>
      </p:sp>
      <p:sp>
        <p:nvSpPr>
          <p:cNvPr id="5" name="Rectangle 4"/>
          <p:cNvSpPr/>
          <p:nvPr/>
        </p:nvSpPr>
        <p:spPr>
          <a:xfrm>
            <a:off x="2954215" y="5478411"/>
            <a:ext cx="5257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The easy definition of farm biosecurity </a:t>
            </a:r>
            <a:r>
              <a:rPr lang="en-US" dirty="0"/>
              <a:t>- </a:t>
            </a:r>
            <a:r>
              <a:rPr lang="en-US" b="1" dirty="0"/>
              <a:t>A series of management practices designed to minimize or prevent the importation of infectious agents onto a farm.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415" y="123914"/>
            <a:ext cx="213360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6006570" y="1859339"/>
            <a:ext cx="123783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/>
              <a:t>www.poultryhelp.com</a:t>
            </a:r>
          </a:p>
        </p:txBody>
      </p:sp>
    </p:spTree>
    <p:extLst>
      <p:ext uri="{BB962C8B-B14F-4D97-AF65-F5344CB8AC3E}">
        <p14:creationId xmlns:p14="http://schemas.microsoft.com/office/powerpoint/2010/main" val="2323957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latin typeface="Comic Sans MS" panose="030F0702030302020204" pitchFamily="66" charset="0"/>
              </a:rPr>
              <a:t>HMMMMM………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0" y="4754562"/>
            <a:ext cx="6438900" cy="190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4025" y="1219200"/>
            <a:ext cx="5086350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833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latin typeface="Comic Sans MS" panose="030F0702030302020204" pitchFamily="66" charset="0"/>
              </a:rPr>
              <a:t>Or…………..</a:t>
            </a:r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17638"/>
            <a:ext cx="7643204" cy="515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392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ext Box 1"/>
          <p:cNvSpPr txBox="1">
            <a:spLocks noChangeArrowheads="1"/>
          </p:cNvSpPr>
          <p:nvPr/>
        </p:nvSpPr>
        <p:spPr bwMode="auto">
          <a:xfrm>
            <a:off x="457200" y="533400"/>
            <a:ext cx="8229600" cy="68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b"/>
          <a:lstStyle>
            <a:lvl1pPr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defTabSz="45720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>
              <a:lnSpc>
                <a:spcPts val="5788"/>
              </a:lnSpc>
              <a:buSzPct val="100000"/>
              <a:defRPr/>
            </a:pPr>
            <a:r>
              <a:rPr kumimoji="0" lang="en-US" altLang="en-US" sz="36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  <a:ea typeface="SimSun"/>
                <a:cs typeface="SimSun"/>
              </a:rPr>
              <a:t>A Few Words About Disinfectants</a:t>
            </a:r>
          </a:p>
        </p:txBody>
      </p:sp>
      <p:sp>
        <p:nvSpPr>
          <p:cNvPr id="88067" name="Text Box 2"/>
          <p:cNvSpPr txBox="1">
            <a:spLocks noChangeArrowheads="1"/>
          </p:cNvSpPr>
          <p:nvPr/>
        </p:nvSpPr>
        <p:spPr bwMode="auto">
          <a:xfrm>
            <a:off x="381000" y="1447800"/>
            <a:ext cx="8229600" cy="399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41313" indent="-341313" defTabSz="4572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chemeClr val="tx2"/>
                </a:solidFill>
                <a:latin typeface="Century Gothic" pitchFamily="34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200">
                <a:solidFill>
                  <a:schemeClr val="tx2"/>
                </a:solidFill>
                <a:latin typeface="Century Gothic" pitchFamily="34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chemeClr val="tx2"/>
                </a:solidFill>
                <a:latin typeface="Century Gothic" pitchFamily="34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chemeClr val="tx2"/>
                </a:solidFill>
                <a:latin typeface="Century Gothic" pitchFamily="34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1600">
                <a:solidFill>
                  <a:schemeClr val="tx2"/>
                </a:solidFill>
                <a:latin typeface="Century Gothic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1600">
                <a:solidFill>
                  <a:schemeClr val="tx2"/>
                </a:solidFill>
                <a:latin typeface="Century Gothic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1600">
                <a:solidFill>
                  <a:schemeClr val="tx2"/>
                </a:solidFill>
                <a:latin typeface="Century Gothic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1600">
                <a:solidFill>
                  <a:schemeClr val="tx2"/>
                </a:solidFill>
                <a:latin typeface="Century Gothic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2" pitchFamily="18" charset="2"/>
              <a:buChar char="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1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marL="0" indent="0" eaLnBrk="1" hangingPunct="1">
              <a:spcBef>
                <a:spcPts val="600"/>
              </a:spcBef>
              <a:buClr>
                <a:srgbClr val="7F7F7F"/>
              </a:buClr>
              <a:buSzTx/>
              <a:buNone/>
            </a:pPr>
            <a:r>
              <a:rPr kumimoji="0" lang="en-US" altLang="en-US" sz="2000" dirty="0">
                <a:solidFill>
                  <a:schemeClr val="tx1"/>
                </a:solidFill>
                <a:latin typeface="+mn-lt"/>
                <a:ea typeface="SimSun" pitchFamily="2" charset="-122"/>
              </a:rPr>
              <a:t>Cleaning is not disinfection</a:t>
            </a:r>
          </a:p>
          <a:p>
            <a:pPr marL="0" indent="0" eaLnBrk="1" hangingPunct="1">
              <a:spcBef>
                <a:spcPts val="600"/>
              </a:spcBef>
              <a:buClr>
                <a:srgbClr val="7F7F7F"/>
              </a:buClr>
              <a:buSzTx/>
              <a:buNone/>
            </a:pPr>
            <a:endParaRPr lang="en-US" altLang="en-US" sz="2000" dirty="0">
              <a:solidFill>
                <a:schemeClr val="tx1"/>
              </a:solidFill>
              <a:latin typeface="+mn-lt"/>
              <a:ea typeface="SimSun" pitchFamily="2" charset="-122"/>
            </a:endParaRPr>
          </a:p>
          <a:p>
            <a:pPr marL="0" indent="0" eaLnBrk="1" hangingPunct="1">
              <a:spcBef>
                <a:spcPts val="600"/>
              </a:spcBef>
              <a:buClr>
                <a:srgbClr val="7F7F7F"/>
              </a:buClr>
              <a:buSzTx/>
              <a:buNone/>
            </a:pPr>
            <a:r>
              <a:rPr kumimoji="0" lang="en-US" altLang="en-US" sz="2000" dirty="0">
                <a:solidFill>
                  <a:schemeClr val="tx1"/>
                </a:solidFill>
                <a:latin typeface="+mn-lt"/>
                <a:ea typeface="SimSun" pitchFamily="2" charset="-122"/>
              </a:rPr>
              <a:t>Disinfectants vary in their activity against viruses, bacteria, fungi and protozoa that are commonly found in animal areas</a:t>
            </a:r>
          </a:p>
          <a:p>
            <a:pPr marL="0" indent="0" eaLnBrk="1" hangingPunct="1">
              <a:spcBef>
                <a:spcPts val="600"/>
              </a:spcBef>
              <a:buClr>
                <a:srgbClr val="7F7F7F"/>
              </a:buClr>
              <a:buSzTx/>
              <a:buNone/>
            </a:pPr>
            <a:endParaRPr kumimoji="0" lang="en-US" altLang="en-US" sz="2000" dirty="0">
              <a:solidFill>
                <a:schemeClr val="tx1"/>
              </a:solidFill>
              <a:latin typeface="+mn-lt"/>
              <a:ea typeface="SimSun" pitchFamily="2" charset="-122"/>
            </a:endParaRPr>
          </a:p>
          <a:p>
            <a:pPr marL="0" indent="0" eaLnBrk="1" hangingPunct="1">
              <a:spcBef>
                <a:spcPts val="600"/>
              </a:spcBef>
              <a:buClr>
                <a:srgbClr val="7F7F7F"/>
              </a:buClr>
              <a:buSzTx/>
              <a:buNone/>
            </a:pPr>
            <a:r>
              <a:rPr kumimoji="0" lang="en-US" altLang="en-US" sz="2000" dirty="0">
                <a:solidFill>
                  <a:schemeClr val="tx1"/>
                </a:solidFill>
                <a:latin typeface="+mn-lt"/>
                <a:ea typeface="SimSun" pitchFamily="2" charset="-122"/>
              </a:rPr>
              <a:t>Most disinfectants are </a:t>
            </a:r>
            <a:r>
              <a:rPr kumimoji="0" lang="en-US" altLang="en-US" sz="2000" b="1" u="sng" dirty="0">
                <a:solidFill>
                  <a:schemeClr val="tx1"/>
                </a:solidFill>
                <a:latin typeface="+mn-lt"/>
                <a:ea typeface="SimSun" pitchFamily="2" charset="-122"/>
              </a:rPr>
              <a:t>inactivated by organic matter</a:t>
            </a:r>
            <a:r>
              <a:rPr kumimoji="0" lang="en-US" altLang="en-US" sz="2000" dirty="0">
                <a:solidFill>
                  <a:schemeClr val="tx1"/>
                </a:solidFill>
                <a:latin typeface="+mn-lt"/>
                <a:ea typeface="SimSun" pitchFamily="2" charset="-122"/>
              </a:rPr>
              <a:t> –dirt, </a:t>
            </a:r>
            <a:r>
              <a:rPr lang="en-US" altLang="en-US" sz="2000" dirty="0">
                <a:solidFill>
                  <a:schemeClr val="tx1"/>
                </a:solidFill>
                <a:latin typeface="+mn-lt"/>
                <a:ea typeface="SimSun" pitchFamily="2" charset="-122"/>
              </a:rPr>
              <a:t>manure</a:t>
            </a:r>
            <a:r>
              <a:rPr kumimoji="0" lang="en-US" altLang="en-US" sz="2000" dirty="0">
                <a:solidFill>
                  <a:schemeClr val="tx1"/>
                </a:solidFill>
                <a:latin typeface="+mn-lt"/>
                <a:ea typeface="SimSun" pitchFamily="2" charset="-122"/>
              </a:rPr>
              <a:t>, </a:t>
            </a:r>
            <a:r>
              <a:rPr kumimoji="0" lang="en-US" altLang="en-US" sz="2000" dirty="0" err="1">
                <a:solidFill>
                  <a:schemeClr val="tx1"/>
                </a:solidFill>
                <a:latin typeface="+mn-lt"/>
                <a:ea typeface="SimSun" pitchFamily="2" charset="-122"/>
              </a:rPr>
              <a:t>etc</a:t>
            </a:r>
            <a:endParaRPr kumimoji="0" lang="en-US" altLang="en-US" sz="2000" dirty="0">
              <a:solidFill>
                <a:schemeClr val="tx1"/>
              </a:solidFill>
              <a:latin typeface="+mn-lt"/>
              <a:ea typeface="SimSun" pitchFamily="2" charset="-122"/>
            </a:endParaRPr>
          </a:p>
          <a:p>
            <a:pPr marL="0" indent="0" eaLnBrk="1" hangingPunct="1">
              <a:spcBef>
                <a:spcPts val="600"/>
              </a:spcBef>
              <a:buClr>
                <a:srgbClr val="7F7F7F"/>
              </a:buClr>
              <a:buSzTx/>
              <a:buNone/>
            </a:pPr>
            <a:endParaRPr kumimoji="0" lang="en-US" altLang="en-US" sz="2000" dirty="0">
              <a:solidFill>
                <a:schemeClr val="tx1"/>
              </a:solidFill>
              <a:latin typeface="+mn-lt"/>
              <a:ea typeface="SimSun" pitchFamily="2" charset="-122"/>
            </a:endParaRPr>
          </a:p>
          <a:p>
            <a:pPr marL="0" indent="0" eaLnBrk="1" hangingPunct="1">
              <a:spcBef>
                <a:spcPts val="600"/>
              </a:spcBef>
              <a:buClr>
                <a:srgbClr val="7F7F7F"/>
              </a:buClr>
              <a:buSzTx/>
              <a:buNone/>
            </a:pPr>
            <a:r>
              <a:rPr kumimoji="0" lang="en-US" altLang="en-US" sz="2000" dirty="0">
                <a:solidFill>
                  <a:schemeClr val="tx1"/>
                </a:solidFill>
                <a:latin typeface="+mn-lt"/>
                <a:ea typeface="SimSun" pitchFamily="2" charset="-122"/>
              </a:rPr>
              <a:t>Disinfectants </a:t>
            </a:r>
            <a:r>
              <a:rPr kumimoji="0" lang="en-US" altLang="en-US" sz="2000" b="1" u="sng" dirty="0">
                <a:solidFill>
                  <a:schemeClr val="tx1"/>
                </a:solidFill>
                <a:latin typeface="+mn-lt"/>
                <a:ea typeface="SimSun" pitchFamily="2" charset="-122"/>
              </a:rPr>
              <a:t>must have contact time</a:t>
            </a:r>
            <a:r>
              <a:rPr kumimoji="0" lang="en-US" altLang="en-US" sz="2000" dirty="0">
                <a:solidFill>
                  <a:schemeClr val="tx1"/>
                </a:solidFill>
                <a:latin typeface="+mn-lt"/>
                <a:ea typeface="SimSun" pitchFamily="2" charset="-122"/>
              </a:rPr>
              <a:t> in order to work</a:t>
            </a:r>
          </a:p>
          <a:p>
            <a:pPr marL="0" indent="0" eaLnBrk="1" hangingPunct="1">
              <a:spcBef>
                <a:spcPts val="600"/>
              </a:spcBef>
              <a:buClr>
                <a:srgbClr val="7F7F7F"/>
              </a:buClr>
              <a:buSzTx/>
              <a:buNone/>
            </a:pPr>
            <a:endParaRPr kumimoji="0" lang="en-US" altLang="en-US" sz="2000" dirty="0">
              <a:solidFill>
                <a:schemeClr val="tx1"/>
              </a:solidFill>
              <a:latin typeface="+mn-lt"/>
              <a:ea typeface="SimSun" pitchFamily="2" charset="-122"/>
            </a:endParaRPr>
          </a:p>
          <a:p>
            <a:pPr marL="0" indent="0" eaLnBrk="1" hangingPunct="1">
              <a:spcBef>
                <a:spcPts val="600"/>
              </a:spcBef>
              <a:buClr>
                <a:srgbClr val="7F7F7F"/>
              </a:buClr>
              <a:buSzTx/>
              <a:buNone/>
            </a:pPr>
            <a:r>
              <a:rPr kumimoji="0" lang="en-US" altLang="en-US" sz="2000" dirty="0">
                <a:solidFill>
                  <a:schemeClr val="tx1"/>
                </a:solidFill>
                <a:latin typeface="+mn-lt"/>
                <a:ea typeface="SimSun" pitchFamily="2" charset="-122"/>
              </a:rPr>
              <a:t>Read the label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562600"/>
            <a:ext cx="1470025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4629340"/>
            <a:ext cx="1169861" cy="1866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797425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2061" y="4368800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9995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latin typeface="Comic Sans MS" panose="030F0702030302020204" pitchFamily="66" charset="0"/>
              </a:rPr>
              <a:t>Biosecurity Plan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562600"/>
            <a:ext cx="1469263" cy="1115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24000"/>
            <a:ext cx="5353050" cy="356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468594" y="5262871"/>
            <a:ext cx="146386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50000"/>
                  </a:schemeClr>
                </a:solidFill>
              </a:rPr>
              <a:t>http://blog.uvm.edu/jmsmith/</a:t>
            </a:r>
          </a:p>
        </p:txBody>
      </p:sp>
    </p:spTree>
    <p:extLst>
      <p:ext uri="{BB962C8B-B14F-4D97-AF65-F5344CB8AC3E}">
        <p14:creationId xmlns:p14="http://schemas.microsoft.com/office/powerpoint/2010/main" val="2066704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5280E-24E7-4DF5-A245-427A63960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4800"/>
            <a:ext cx="9372600" cy="1143000"/>
          </a:xfrm>
        </p:spPr>
        <p:txBody>
          <a:bodyPr/>
          <a:lstStyle/>
          <a:p>
            <a:r>
              <a:rPr lang="en-US" sz="4000" b="1" dirty="0">
                <a:latin typeface="Comic Sans MS" panose="030F0702030302020204" pitchFamily="66" charset="0"/>
              </a:rPr>
              <a:t>Dr. B’s Rules for Staying Healthy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1E382-156E-4583-9E27-A803DA553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b="1" dirty="0"/>
              <a:t>Remember rabies is real and really scary</a:t>
            </a:r>
          </a:p>
          <a:p>
            <a:r>
              <a:rPr lang="en-US" b="1" i="1" u="sng" dirty="0"/>
              <a:t>Don’t eat poop</a:t>
            </a:r>
          </a:p>
          <a:p>
            <a:pPr lvl="1"/>
            <a:r>
              <a:rPr lang="en-US" b="1" dirty="0"/>
              <a:t>Wash you hands</a:t>
            </a:r>
          </a:p>
          <a:p>
            <a:pPr lvl="1"/>
            <a:r>
              <a:rPr lang="en-US" dirty="0"/>
              <a:t>Cook Stuff</a:t>
            </a:r>
          </a:p>
          <a:p>
            <a:r>
              <a:rPr lang="en-US" b="1" dirty="0"/>
              <a:t>Wear your PPE</a:t>
            </a:r>
          </a:p>
          <a:p>
            <a:r>
              <a:rPr lang="en-US" dirty="0"/>
              <a:t>You are not a naturalist, don’t touch things</a:t>
            </a:r>
          </a:p>
          <a:p>
            <a:r>
              <a:rPr lang="en-US" b="1" dirty="0"/>
              <a:t>No kissing, animals or people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AEB8B6-1342-49B9-85CA-2D5288C68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5562600"/>
            <a:ext cx="1469263" cy="111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539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1000"/>
            <a:ext cx="44165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Need some help?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352800"/>
            <a:ext cx="2743200" cy="2082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8733" y="1752600"/>
            <a:ext cx="3304604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70645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586483"/>
            <a:ext cx="1470025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505200" y="5790546"/>
            <a:ext cx="33473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Questions  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EC8ECD-D44A-4872-995B-D2BE2F55BC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7273"/>
          <a:stretch/>
        </p:blipFill>
        <p:spPr>
          <a:xfrm>
            <a:off x="0" y="-1"/>
            <a:ext cx="9144000" cy="552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4923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901</TotalTime>
  <Words>405</Words>
  <Application>Microsoft Office PowerPoint</Application>
  <PresentationFormat>On-screen Show (4:3)</PresentationFormat>
  <Paragraphs>58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SimSun</vt:lpstr>
      <vt:lpstr>Arial</vt:lpstr>
      <vt:lpstr>Calibri</vt:lpstr>
      <vt:lpstr>Cambria</vt:lpstr>
      <vt:lpstr>Comic Sans MS</vt:lpstr>
      <vt:lpstr>Times New Roman</vt:lpstr>
      <vt:lpstr>Wingdings 2</vt:lpstr>
      <vt:lpstr>Adjacency</vt:lpstr>
      <vt:lpstr>Biosecurity and Agritourism (What I think you should know) </vt:lpstr>
      <vt:lpstr>What is Agritourism?</vt:lpstr>
      <vt:lpstr>PowerPoint Presentation</vt:lpstr>
      <vt:lpstr>So what…….</vt:lpstr>
      <vt:lpstr>Dr. B’s Rules for Staying Healthy</vt:lpstr>
      <vt:lpstr>PowerPoint Presentation</vt:lpstr>
      <vt:lpstr>PowerPoint Presentation</vt:lpstr>
      <vt:lpstr>HMMMMM………</vt:lpstr>
      <vt:lpstr>Or…………..</vt:lpstr>
      <vt:lpstr>PowerPoint Presentation</vt:lpstr>
      <vt:lpstr>Biosecurity Plan</vt:lpstr>
      <vt:lpstr>Dr. B’s Rules for Staying Healthy</vt:lpstr>
      <vt:lpstr>PowerPoint Presentation</vt:lpstr>
      <vt:lpstr>PowerPoint Presentation</vt:lpstr>
    </vt:vector>
  </TitlesOfParts>
  <Company>State of Maine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Kilgore, Cindy</dc:creator>
  <cp:lastModifiedBy>Peranzi, Catie</cp:lastModifiedBy>
  <cp:revision>72</cp:revision>
  <dcterms:created xsi:type="dcterms:W3CDTF">2016-02-17T16:11:58Z</dcterms:created>
  <dcterms:modified xsi:type="dcterms:W3CDTF">2019-04-18T16:36:16Z</dcterms:modified>
</cp:coreProperties>
</file>