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24"/>
  </p:notesMasterIdLst>
  <p:sldIdLst>
    <p:sldId id="266" r:id="rId5"/>
    <p:sldId id="277" r:id="rId6"/>
    <p:sldId id="279" r:id="rId7"/>
    <p:sldId id="280" r:id="rId8"/>
    <p:sldId id="270" r:id="rId9"/>
    <p:sldId id="272" r:id="rId10"/>
    <p:sldId id="276" r:id="rId11"/>
    <p:sldId id="281" r:id="rId12"/>
    <p:sldId id="288" r:id="rId13"/>
    <p:sldId id="274" r:id="rId14"/>
    <p:sldId id="282" r:id="rId15"/>
    <p:sldId id="275" r:id="rId16"/>
    <p:sldId id="285" r:id="rId17"/>
    <p:sldId id="271" r:id="rId18"/>
    <p:sldId id="286" r:id="rId19"/>
    <p:sldId id="287" r:id="rId20"/>
    <p:sldId id="273" r:id="rId21"/>
    <p:sldId id="284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04F"/>
    <a:srgbClr val="DADADA"/>
    <a:srgbClr val="F3F3F3"/>
    <a:srgbClr val="FFFFFF"/>
    <a:srgbClr val="4EBE98"/>
    <a:srgbClr val="C9DE8F"/>
    <a:srgbClr val="45AE5C"/>
    <a:srgbClr val="CDA4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84877" autoAdjust="0"/>
  </p:normalViewPr>
  <p:slideViewPr>
    <p:cSldViewPr>
      <p:cViewPr varScale="1">
        <p:scale>
          <a:sx n="90" d="100"/>
          <a:sy n="90" d="100"/>
        </p:scale>
        <p:origin x="33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804"/>
    </p:cViewPr>
  </p:sorterViewPr>
  <p:notesViewPr>
    <p:cSldViewPr>
      <p:cViewPr varScale="1">
        <p:scale>
          <a:sx n="52" d="100"/>
          <a:sy n="52" d="100"/>
        </p:scale>
        <p:origin x="-2294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58AA83-B69C-410A-B8EE-743F1B052471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11AC9-5891-4ACF-8D2D-62B15FE0760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12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err="1" smtClean="0"/>
              <a:t>Glo</a:t>
            </a:r>
            <a:r>
              <a:rPr lang="en-US" dirty="0" smtClean="0"/>
              <a:t> Germ for Handwashing activity</a:t>
            </a:r>
          </a:p>
          <a:p>
            <a:r>
              <a:rPr lang="en-US" dirty="0" smtClean="0"/>
              <a:t>Don’t alert attendees to </a:t>
            </a:r>
            <a:r>
              <a:rPr lang="en-US" dirty="0" err="1" smtClean="0"/>
              <a:t>glo</a:t>
            </a:r>
            <a:r>
              <a:rPr lang="en-US" dirty="0" smtClean="0"/>
              <a:t> germ on hands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11AC9-5891-4ACF-8D2D-62B15FE0760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75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828800"/>
            <a:ext cx="7851648" cy="1828800"/>
          </a:xfrm>
          <a:ln>
            <a:noFill/>
          </a:ln>
        </p:spPr>
        <p:txBody>
          <a:bodyPr vert="horz" tIns="0" rIns="18288" bIns="0" anchor="ctr" anchorCtr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ct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rgbClr val="1D304F"/>
                </a:solidFill>
                <a:effectLst>
                  <a:outerShdw blurRad="38100" dist="25400" dir="5400000" algn="tl" rotWithShape="0">
                    <a:srgbClr val="C9DE8F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810000"/>
            <a:ext cx="7854696" cy="1447800"/>
          </a:xfrm>
        </p:spPr>
        <p:txBody>
          <a:bodyPr lIns="0" rIns="18288"/>
          <a:lstStyle>
            <a:lvl1pPr marL="0" marR="45720" indent="0" algn="ctr">
              <a:buNone/>
              <a:defRPr>
                <a:solidFill>
                  <a:srgbClr val="1D304F"/>
                </a:solidFill>
                <a:latin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pic>
        <p:nvPicPr>
          <p:cNvPr id="7" name="Picture 6" descr="public health logo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10400" y="5793534"/>
            <a:ext cx="1981200" cy="98029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38200"/>
          </a:xfrm>
        </p:spPr>
        <p:txBody>
          <a:bodyPr anchor="t" anchorCtr="0"/>
          <a:lstStyle>
            <a:lvl1pPr>
              <a:defRPr sz="4400">
                <a:latin typeface="+mj-lt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8" name="Footer Placeholder 21"/>
          <p:cNvSpPr txBox="1">
            <a:spLocks/>
          </p:cNvSpPr>
          <p:nvPr userDrawn="1"/>
        </p:nvSpPr>
        <p:spPr>
          <a:xfrm>
            <a:off x="76200" y="6629400"/>
            <a:ext cx="8991600" cy="228600"/>
          </a:xfrm>
          <a:prstGeom prst="rect">
            <a:avLst/>
          </a:prstGeom>
        </p:spPr>
        <p:txBody>
          <a:bodyPr vert="horz" lIns="0" tIns="0" rIns="0" bIns="0" anchor="t" anchorCtr="0"/>
          <a:lstStyle>
            <a:defPPr>
              <a:defRPr lang="en-US"/>
            </a:defPPr>
            <a:lvl1pPr marL="0" algn="ctr" defTabSz="914400" rtl="0" eaLnBrk="1" latinLnBrk="0" hangingPunct="1">
              <a:defRPr kumimoji="0" sz="800" b="1" kern="1200">
                <a:solidFill>
                  <a:srgbClr val="1D304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1CE0B4-D7B7-4EC9-90E8-89DCFDB729B9}" type="slidenum">
              <a:rPr lang="en-US" smtClean="0">
                <a:solidFill>
                  <a:srgbClr val="1D304F"/>
                </a:solidFill>
              </a:rPr>
              <a:pPr algn="r"/>
              <a:t>‹#›</a:t>
            </a:fld>
            <a:endParaRPr lang="en-US" dirty="0">
              <a:solidFill>
                <a:srgbClr val="1D304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547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547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11" name="Footer Placeholder 21"/>
          <p:cNvSpPr txBox="1">
            <a:spLocks/>
          </p:cNvSpPr>
          <p:nvPr userDrawn="1"/>
        </p:nvSpPr>
        <p:spPr>
          <a:xfrm>
            <a:off x="76200" y="6629400"/>
            <a:ext cx="8991600" cy="228600"/>
          </a:xfrm>
          <a:prstGeom prst="rect">
            <a:avLst/>
          </a:prstGeom>
        </p:spPr>
        <p:txBody>
          <a:bodyPr vert="horz" lIns="0" tIns="0" rIns="0" bIns="0" anchor="t" anchorCtr="0"/>
          <a:lstStyle>
            <a:defPPr>
              <a:defRPr lang="en-US"/>
            </a:defPPr>
            <a:lvl1pPr marL="0" algn="ctr" defTabSz="914400" rtl="0" eaLnBrk="1" latinLnBrk="0" hangingPunct="1">
              <a:defRPr kumimoji="0" sz="800" b="1" kern="1200">
                <a:solidFill>
                  <a:srgbClr val="1D304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1CE0B4-D7B7-4EC9-90E8-89DCFDB729B9}" type="slidenum">
              <a:rPr lang="en-US" smtClean="0">
                <a:solidFill>
                  <a:srgbClr val="1D304F"/>
                </a:solidFill>
              </a:rPr>
              <a:pPr algn="r"/>
              <a:t>‹#›</a:t>
            </a:fld>
            <a:endParaRPr lang="en-US" dirty="0">
              <a:solidFill>
                <a:srgbClr val="1D304F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38200"/>
          </a:xfrm>
        </p:spPr>
        <p:txBody>
          <a:bodyPr anchor="t" anchorCtr="0"/>
          <a:lstStyle>
            <a:lvl1pPr>
              <a:defRPr sz="4400">
                <a:latin typeface="+mj-lt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676400"/>
            <a:ext cx="7772400" cy="4419600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Footer Placeholder 21"/>
          <p:cNvSpPr txBox="1">
            <a:spLocks/>
          </p:cNvSpPr>
          <p:nvPr userDrawn="1"/>
        </p:nvSpPr>
        <p:spPr>
          <a:xfrm>
            <a:off x="76200" y="6629400"/>
            <a:ext cx="8991600" cy="228600"/>
          </a:xfrm>
          <a:prstGeom prst="rect">
            <a:avLst/>
          </a:prstGeom>
        </p:spPr>
        <p:txBody>
          <a:bodyPr vert="horz" lIns="0" tIns="0" rIns="0" bIns="0" anchor="t" anchorCtr="0"/>
          <a:lstStyle>
            <a:defPPr>
              <a:defRPr lang="en-US"/>
            </a:defPPr>
            <a:lvl1pPr marL="0" algn="ctr" defTabSz="914400" rtl="0" eaLnBrk="1" latinLnBrk="0" hangingPunct="1">
              <a:defRPr kumimoji="0" sz="800" b="1" kern="1200">
                <a:solidFill>
                  <a:srgbClr val="1D304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1CE0B4-D7B7-4EC9-90E8-89DCFDB729B9}" type="slidenum">
              <a:rPr lang="en-US" smtClean="0">
                <a:solidFill>
                  <a:srgbClr val="1D304F"/>
                </a:solidFill>
              </a:rPr>
              <a:pPr algn="r"/>
              <a:t>‹#›</a:t>
            </a:fld>
            <a:endParaRPr lang="en-US" dirty="0">
              <a:solidFill>
                <a:srgbClr val="1D304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38200"/>
          </a:xfrm>
        </p:spPr>
        <p:txBody>
          <a:bodyPr anchor="t" anchorCtr="0"/>
          <a:lstStyle>
            <a:lvl1pPr>
              <a:defRPr sz="4400">
                <a:latin typeface="+mj-lt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522235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rgbClr val="FFFFFF"/>
            </a:gs>
            <a:gs pos="86000">
              <a:srgbClr val="F3F3F3"/>
            </a:gs>
            <a:gs pos="100000">
              <a:srgbClr val="DADADA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1D304F"/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544211" y="0"/>
            <a:ext cx="4609314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solidFill>
            <a:srgbClr val="C9DE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5" name="Freeform 14"/>
          <p:cNvSpPr>
            <a:spLocks/>
          </p:cNvSpPr>
          <p:nvPr userDrawn="1"/>
        </p:nvSpPr>
        <p:spPr bwMode="auto">
          <a:xfrm>
            <a:off x="6193119" y="-7144"/>
            <a:ext cx="2982111" cy="31194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D304F">
                  <a:shade val="30000"/>
                  <a:satMod val="115000"/>
                </a:srgbClr>
              </a:gs>
              <a:gs pos="50000">
                <a:srgbClr val="1D304F">
                  <a:shade val="67500"/>
                  <a:satMod val="115000"/>
                </a:srgbClr>
              </a:gs>
              <a:gs pos="100000">
                <a:srgbClr val="1D304F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solidFill>
              <a:srgbClr val="1D304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>
            <a:off x="-152400" y="188976"/>
            <a:ext cx="9448800" cy="725424"/>
            <a:chOff x="113157" y="142322"/>
            <a:chExt cx="9183276" cy="725424"/>
          </a:xfrm>
        </p:grpSpPr>
        <p:grpSp>
          <p:nvGrpSpPr>
            <p:cNvPr id="3" name="Group 2"/>
            <p:cNvGrpSpPr/>
            <p:nvPr userDrawn="1"/>
          </p:nvGrpSpPr>
          <p:grpSpPr>
            <a:xfrm>
              <a:off x="113157" y="218522"/>
              <a:ext cx="9183276" cy="649224"/>
              <a:chOff x="113157" y="218522"/>
              <a:chExt cx="9183276" cy="649224"/>
            </a:xfrm>
          </p:grpSpPr>
          <p:sp>
            <p:nvSpPr>
              <p:cNvPr id="13" name="Freeform 12"/>
              <p:cNvSpPr>
                <a:spLocks/>
              </p:cNvSpPr>
              <p:nvPr/>
            </p:nvSpPr>
            <p:spPr bwMode="auto">
              <a:xfrm rot="21435692">
                <a:off x="113157" y="218894"/>
                <a:ext cx="9175812" cy="530352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732"/>
                  </a:cxn>
                  <a:cxn ang="0">
                    <a:pos x="1638" y="228"/>
                  </a:cxn>
                  <a:cxn ang="0">
                    <a:pos x="4122" y="816"/>
                  </a:cxn>
                  <a:cxn ang="0">
                    <a:pos x="5766" y="0"/>
                  </a:cxn>
                </a:cxnLst>
                <a:rect l="0" t="0" r="0" b="0"/>
                <a:pathLst>
                  <a:path w="5766" h="854">
                    <a:moveTo>
                      <a:pt x="0" y="732"/>
                    </a:moveTo>
                    <a:cubicBezTo>
                      <a:pt x="273" y="647"/>
                      <a:pt x="951" y="214"/>
                      <a:pt x="1638" y="228"/>
                    </a:cubicBezTo>
                    <a:cubicBezTo>
                      <a:pt x="2325" y="242"/>
                      <a:pt x="3434" y="854"/>
                      <a:pt x="4122" y="816"/>
                    </a:cubicBezTo>
                    <a:cubicBezTo>
                      <a:pt x="4810" y="778"/>
                      <a:pt x="5424" y="170"/>
                      <a:pt x="5766" y="0"/>
                    </a:cubicBezTo>
                  </a:path>
                </a:pathLst>
              </a:custGeom>
              <a:noFill/>
              <a:ln w="12700" cap="flat" cmpd="sng" algn="ctr">
                <a:solidFill>
                  <a:srgbClr val="4EBE98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 dirty="0"/>
              </a:p>
            </p:txBody>
          </p:sp>
          <p:sp>
            <p:nvSpPr>
              <p:cNvPr id="16" name="Freeform 15"/>
              <p:cNvSpPr>
                <a:spLocks/>
              </p:cNvSpPr>
              <p:nvPr userDrawn="1"/>
            </p:nvSpPr>
            <p:spPr bwMode="auto">
              <a:xfrm rot="21435692">
                <a:off x="133383" y="218522"/>
                <a:ext cx="9163050" cy="649224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966"/>
                  </a:cxn>
                  <a:cxn ang="0">
                    <a:pos x="1608" y="282"/>
                  </a:cxn>
                  <a:cxn ang="0">
                    <a:pos x="4110" y="1008"/>
                  </a:cxn>
                  <a:cxn ang="0">
                    <a:pos x="5772" y="0"/>
                  </a:cxn>
                </a:cxnLst>
                <a:rect l="0" t="0" r="0" b="0"/>
                <a:pathLst>
                  <a:path w="5772" h="1055">
                    <a:moveTo>
                      <a:pt x="0" y="966"/>
                    </a:moveTo>
                    <a:cubicBezTo>
                      <a:pt x="282" y="738"/>
                      <a:pt x="923" y="275"/>
                      <a:pt x="1608" y="282"/>
                    </a:cubicBezTo>
                    <a:cubicBezTo>
                      <a:pt x="2293" y="289"/>
                      <a:pt x="3416" y="1055"/>
                      <a:pt x="4110" y="1008"/>
                    </a:cubicBezTo>
                    <a:cubicBezTo>
                      <a:pt x="4804" y="961"/>
                      <a:pt x="5426" y="210"/>
                      <a:pt x="5772" y="0"/>
                    </a:cubicBezTo>
                  </a:path>
                </a:pathLst>
              </a:custGeom>
              <a:noFill/>
              <a:ln w="28575" cap="flat" cmpd="sng" algn="ctr">
                <a:solidFill>
                  <a:srgbClr val="CDA47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endParaRPr kumimoji="0" lang="en-US" dirty="0"/>
              </a:p>
            </p:txBody>
          </p:sp>
        </p:grpSp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123072" y="142322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2700" cap="flat" cmpd="sng" algn="ctr">
              <a:solidFill>
                <a:srgbClr val="45AE5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60" r:id="rId3"/>
    <p:sldLayoutId id="2147483761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1" kern="1200">
          <a:ln>
            <a:noFill/>
          </a:ln>
          <a:solidFill>
            <a:srgbClr val="1D304F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3200" kern="1200">
          <a:solidFill>
            <a:schemeClr val="tx1"/>
          </a:solidFill>
          <a:latin typeface="+mj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800" kern="1200">
          <a:solidFill>
            <a:schemeClr val="tx1"/>
          </a:solidFill>
          <a:latin typeface="+mj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800" kern="1200">
          <a:solidFill>
            <a:schemeClr val="tx1"/>
          </a:solidFill>
          <a:latin typeface="+mj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800" kern="1200">
          <a:solidFill>
            <a:schemeClr val="tx1"/>
          </a:solidFill>
          <a:latin typeface="+mj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90600"/>
            <a:ext cx="8153400" cy="16764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Influenza and Zoonosis Education Among Youth in Agriculture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4933" y="2667000"/>
            <a:ext cx="7854696" cy="1447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Kelly Giesbrecht, DVM, MPH</a:t>
            </a:r>
          </a:p>
          <a:p>
            <a:r>
              <a:rPr lang="en-US" sz="2400" dirty="0" smtClean="0"/>
              <a:t>State Public Health Veterinarian</a:t>
            </a:r>
          </a:p>
          <a:p>
            <a:r>
              <a:rPr lang="en-US" sz="2400" dirty="0" smtClean="0"/>
              <a:t>Department for Public Health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4343400"/>
            <a:ext cx="3526536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6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914400"/>
            <a:ext cx="6019800" cy="5047853"/>
          </a:xfrm>
        </p:spPr>
      </p:pic>
    </p:spTree>
    <p:extLst>
      <p:ext uri="{BB962C8B-B14F-4D97-AF65-F5344CB8AC3E}">
        <p14:creationId xmlns:p14="http://schemas.microsoft.com/office/powerpoint/2010/main" val="1043125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KY Department for Public Health </a:t>
            </a:r>
          </a:p>
          <a:p>
            <a:pPr lvl="1"/>
            <a:r>
              <a:rPr lang="en-US" dirty="0" smtClean="0"/>
              <a:t>State Epidemiologist</a:t>
            </a:r>
          </a:p>
          <a:p>
            <a:pPr lvl="1"/>
            <a:r>
              <a:rPr lang="en-US" dirty="0" smtClean="0"/>
              <a:t>CFO, Epidemiology and Health Planning</a:t>
            </a:r>
          </a:p>
          <a:p>
            <a:pPr lvl="1"/>
            <a:r>
              <a:rPr lang="en-US" dirty="0" smtClean="0"/>
              <a:t>Public </a:t>
            </a:r>
            <a:r>
              <a:rPr lang="en-US"/>
              <a:t>Health </a:t>
            </a:r>
            <a:r>
              <a:rPr lang="en-US" smtClean="0"/>
              <a:t>Veterinarian</a:t>
            </a:r>
            <a:endParaRPr lang="en-US" dirty="0" smtClean="0"/>
          </a:p>
          <a:p>
            <a:r>
              <a:rPr lang="en-US" dirty="0" smtClean="0"/>
              <a:t>University of Kentucky</a:t>
            </a:r>
          </a:p>
          <a:p>
            <a:pPr lvl="1"/>
            <a:r>
              <a:rPr lang="en-US" dirty="0" smtClean="0"/>
              <a:t>4-H Extension Service</a:t>
            </a:r>
          </a:p>
          <a:p>
            <a:pPr lvl="1"/>
            <a:r>
              <a:rPr lang="en-US" dirty="0" smtClean="0"/>
              <a:t>Student Assist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540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 the Trainer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Grant was written as a “Train the Trainer” method of education</a:t>
            </a:r>
          </a:p>
          <a:p>
            <a:r>
              <a:rPr lang="en-US" dirty="0" smtClean="0"/>
              <a:t>Plan: Train 4-H Leaders</a:t>
            </a:r>
          </a:p>
          <a:p>
            <a:pPr lvl="1"/>
            <a:r>
              <a:rPr lang="en-US" dirty="0" smtClean="0"/>
              <a:t>Pre and Post Test</a:t>
            </a:r>
          </a:p>
          <a:p>
            <a:r>
              <a:rPr lang="en-US" dirty="0" smtClean="0"/>
              <a:t>Leaders train their 4-H students</a:t>
            </a:r>
          </a:p>
          <a:p>
            <a:r>
              <a:rPr lang="en-US" dirty="0" smtClean="0"/>
              <a:t>Students are tested (</a:t>
            </a:r>
            <a:r>
              <a:rPr lang="en-US" dirty="0" err="1" smtClean="0"/>
              <a:t>Skillathon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433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Certification Workshops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November 18, 2017</a:t>
            </a:r>
            <a:r>
              <a:rPr lang="en-US" dirty="0" smtClean="0"/>
              <a:t>: Cumberland Lake Resort </a:t>
            </a:r>
            <a:r>
              <a:rPr lang="en-US" dirty="0" smtClean="0"/>
              <a:t>(</a:t>
            </a:r>
            <a:r>
              <a:rPr lang="en-US" dirty="0" smtClean="0"/>
              <a:t>South Central</a:t>
            </a:r>
            <a:r>
              <a:rPr lang="en-US" dirty="0" smtClean="0"/>
              <a:t> </a:t>
            </a:r>
            <a:r>
              <a:rPr lang="en-US" dirty="0" smtClean="0"/>
              <a:t>KY)</a:t>
            </a:r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December 2, 2017</a:t>
            </a:r>
            <a:r>
              <a:rPr lang="en-US" dirty="0" smtClean="0"/>
              <a:t> : General Butler State Park               (North &amp; Central KY)</a:t>
            </a:r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February 11-12, 2018</a:t>
            </a:r>
            <a:r>
              <a:rPr lang="en-US" dirty="0" smtClean="0"/>
              <a:t>: </a:t>
            </a:r>
            <a:r>
              <a:rPr lang="en-US" dirty="0" smtClean="0"/>
              <a:t>Lexington (Central KY)</a:t>
            </a:r>
            <a:endParaRPr lang="en-US" dirty="0" smtClean="0"/>
          </a:p>
          <a:p>
            <a:r>
              <a:rPr lang="en-US" dirty="0" smtClean="0"/>
              <a:t>Workshops for Livestock Leaders</a:t>
            </a:r>
          </a:p>
          <a:p>
            <a:r>
              <a:rPr lang="en-US" dirty="0" smtClean="0"/>
              <a:t>UK 4-H distributed materials for ages 9-18 years</a:t>
            </a:r>
          </a:p>
        </p:txBody>
      </p:sp>
    </p:spTree>
    <p:extLst>
      <p:ext uri="{BB962C8B-B14F-4D97-AF65-F5344CB8AC3E}">
        <p14:creationId xmlns:p14="http://schemas.microsoft.com/office/powerpoint/2010/main" val="361047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4-H Volunteer Forum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Feb 11-12, 2018: Lexington, KY</a:t>
            </a:r>
          </a:p>
          <a:p>
            <a:r>
              <a:rPr lang="en-US" dirty="0" smtClean="0"/>
              <a:t>Workshops</a:t>
            </a:r>
          </a:p>
          <a:p>
            <a:r>
              <a:rPr lang="en-US" dirty="0" smtClean="0"/>
              <a:t>Awards Banquet</a:t>
            </a:r>
          </a:p>
          <a:p>
            <a:r>
              <a:rPr lang="en-US" dirty="0" smtClean="0"/>
              <a:t>Trainings</a:t>
            </a:r>
          </a:p>
          <a:p>
            <a:r>
              <a:rPr lang="en-US" dirty="0" smtClean="0"/>
              <a:t>1 Hour Workshop on Swine Flu &amp; Zoonotic Disease Prevention &amp; Understanding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694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 and Post Test</a:t>
            </a:r>
          </a:p>
          <a:p>
            <a:r>
              <a:rPr lang="en-US" dirty="0" smtClean="0"/>
              <a:t>Discuss Zoonosis </a:t>
            </a:r>
          </a:p>
          <a:p>
            <a:r>
              <a:rPr lang="en-US" dirty="0" smtClean="0"/>
              <a:t>Incubation Period</a:t>
            </a:r>
          </a:p>
          <a:p>
            <a:r>
              <a:rPr lang="en-US" dirty="0" smtClean="0"/>
              <a:t>Methods of Transmission</a:t>
            </a:r>
          </a:p>
          <a:p>
            <a:r>
              <a:rPr lang="en-US" dirty="0" smtClean="0"/>
              <a:t>Biosecurity Home vs Fair</a:t>
            </a:r>
          </a:p>
          <a:p>
            <a:r>
              <a:rPr lang="en-US" dirty="0" smtClean="0"/>
              <a:t>Prevention</a:t>
            </a:r>
          </a:p>
          <a:p>
            <a:r>
              <a:rPr lang="en-US" dirty="0" smtClean="0"/>
              <a:t>At the Fair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33900" y="17907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500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295400"/>
            <a:ext cx="7851648" cy="18288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Can Pigs Fly </a:t>
            </a:r>
            <a:br>
              <a:rPr lang="en-US" sz="4800" dirty="0" smtClean="0"/>
            </a:br>
            <a:r>
              <a:rPr lang="en-US" sz="4800" dirty="0" smtClean="0"/>
              <a:t>&amp; Other Zoonotic Questions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1502" y="3106479"/>
            <a:ext cx="7854696" cy="1447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Dr Kelly H. Giesbrecht, DVM, MPH</a:t>
            </a:r>
          </a:p>
          <a:p>
            <a:r>
              <a:rPr lang="en-US" dirty="0" smtClean="0"/>
              <a:t>State Public Health Veterinarian</a:t>
            </a:r>
          </a:p>
          <a:p>
            <a:r>
              <a:rPr lang="en-US" dirty="0" smtClean="0"/>
              <a:t>Laurel Culp</a:t>
            </a:r>
          </a:p>
          <a:p>
            <a:r>
              <a:rPr lang="en-US" dirty="0" smtClean="0"/>
              <a:t> University of Kentucky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033284"/>
            <a:ext cx="2323594" cy="233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60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Handwashing </a:t>
            </a:r>
          </a:p>
          <a:p>
            <a:r>
              <a:rPr lang="en-US" dirty="0" smtClean="0"/>
              <a:t>Background</a:t>
            </a:r>
          </a:p>
          <a:p>
            <a:r>
              <a:rPr lang="en-US" dirty="0" smtClean="0"/>
              <a:t>Zoonosis</a:t>
            </a:r>
          </a:p>
          <a:p>
            <a:r>
              <a:rPr lang="en-US" dirty="0" smtClean="0"/>
              <a:t>Disease Transmission</a:t>
            </a:r>
          </a:p>
          <a:p>
            <a:pPr lvl="1"/>
            <a:r>
              <a:rPr lang="en-US" dirty="0" err="1" smtClean="0"/>
              <a:t>Aeroslization</a:t>
            </a:r>
            <a:r>
              <a:rPr lang="en-US" dirty="0" smtClean="0"/>
              <a:t> Demo</a:t>
            </a:r>
          </a:p>
          <a:p>
            <a:pPr lvl="1"/>
            <a:r>
              <a:rPr lang="en-US" dirty="0" smtClean="0"/>
              <a:t>Mucus Swap Demo</a:t>
            </a:r>
          </a:p>
          <a:p>
            <a:r>
              <a:rPr lang="en-US" dirty="0" smtClean="0"/>
              <a:t>Disease Prevention</a:t>
            </a:r>
          </a:p>
          <a:p>
            <a:pPr lvl="1"/>
            <a:r>
              <a:rPr lang="en-US" dirty="0" smtClean="0"/>
              <a:t>So You’re Going to the Fair</a:t>
            </a:r>
          </a:p>
          <a:p>
            <a:r>
              <a:rPr lang="en-US" dirty="0" smtClean="0"/>
              <a:t>Post Test</a:t>
            </a:r>
          </a:p>
          <a:p>
            <a:r>
              <a:rPr lang="en-US" dirty="0" smtClean="0"/>
              <a:t>Review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99" y="1441704"/>
            <a:ext cx="2932505" cy="221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16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Glo</a:t>
            </a:r>
            <a:r>
              <a:rPr lang="en-US" dirty="0" smtClean="0"/>
              <a:t> Germ for Training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81200"/>
            <a:ext cx="3153710" cy="2448763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013284"/>
            <a:ext cx="2971800" cy="24487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4800600"/>
            <a:ext cx="69474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Glo</a:t>
            </a:r>
            <a:r>
              <a:rPr lang="en-US" dirty="0" smtClean="0"/>
              <a:t> Germ lotion and gel for hand hygiene and germ transfer training</a:t>
            </a:r>
          </a:p>
          <a:p>
            <a:r>
              <a:rPr lang="en-US" dirty="0" smtClean="0"/>
              <a:t>Spray mist for Aerosolization </a:t>
            </a:r>
            <a:r>
              <a:rPr lang="en-US" dirty="0"/>
              <a:t>simulation </a:t>
            </a:r>
            <a:endParaRPr lang="en-US" dirty="0" smtClean="0"/>
          </a:p>
          <a:p>
            <a:r>
              <a:rPr lang="en-US" dirty="0" smtClean="0"/>
              <a:t>Glow under black lights</a:t>
            </a:r>
          </a:p>
          <a:p>
            <a:r>
              <a:rPr lang="en-US" dirty="0" smtClean="0"/>
              <a:t>2 Flashlights for 2 trainers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843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Glo</a:t>
            </a:r>
            <a:r>
              <a:rPr lang="en-US" dirty="0" smtClean="0"/>
              <a:t> </a:t>
            </a:r>
            <a:r>
              <a:rPr lang="en-US" dirty="0"/>
              <a:t>G</a:t>
            </a:r>
            <a:r>
              <a:rPr lang="en-US" dirty="0" smtClean="0"/>
              <a:t>erm 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 out to trainers</a:t>
            </a:r>
          </a:p>
          <a:p>
            <a:r>
              <a:rPr lang="en-US" dirty="0" smtClean="0"/>
              <a:t>After complete training and Post-Test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895600"/>
            <a:ext cx="2438400" cy="3251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60799" y="3302000"/>
            <a:ext cx="32512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139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Mucus Game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Ph</a:t>
            </a:r>
            <a:r>
              <a:rPr lang="en-US" dirty="0" smtClean="0"/>
              <a:t> indicator to show “mucus swapping” between animals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86200"/>
            <a:ext cx="3389415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13737" y="2745415"/>
            <a:ext cx="41148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626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Biosecurity Buckets</a:t>
            </a:r>
          </a:p>
          <a:p>
            <a:pPr lvl="1"/>
            <a:r>
              <a:rPr lang="en-US" dirty="0" smtClean="0"/>
              <a:t>Gloves</a:t>
            </a:r>
          </a:p>
          <a:p>
            <a:pPr lvl="1"/>
            <a:r>
              <a:rPr lang="en-US" dirty="0" smtClean="0"/>
              <a:t>Cleaning Solutions</a:t>
            </a:r>
          </a:p>
          <a:p>
            <a:pPr lvl="1"/>
            <a:r>
              <a:rPr lang="en-US" dirty="0" smtClean="0"/>
              <a:t>Disinfectant</a:t>
            </a:r>
          </a:p>
          <a:p>
            <a:pPr lvl="1"/>
            <a:r>
              <a:rPr lang="en-US" dirty="0" smtClean="0"/>
              <a:t>Wipes</a:t>
            </a:r>
          </a:p>
          <a:p>
            <a:pPr lvl="1"/>
            <a:r>
              <a:rPr lang="en-US" dirty="0" smtClean="0"/>
              <a:t>Hand Sanitizer</a:t>
            </a:r>
          </a:p>
          <a:p>
            <a:pPr marL="393192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Food Safety at the Fair</a:t>
            </a:r>
          </a:p>
          <a:p>
            <a:pPr lvl="1"/>
            <a:r>
              <a:rPr lang="en-US" dirty="0" smtClean="0"/>
              <a:t>Individual Packets</a:t>
            </a:r>
          </a:p>
          <a:p>
            <a:pPr lvl="1"/>
            <a:r>
              <a:rPr lang="en-US" dirty="0" smtClean="0"/>
              <a:t>Away from animal areas</a:t>
            </a:r>
          </a:p>
          <a:p>
            <a:pPr lvl="1"/>
            <a:r>
              <a:rPr lang="en-US" dirty="0" smtClean="0"/>
              <a:t>Handwashing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343400"/>
            <a:ext cx="2819931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580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Feb 17, 2018: </a:t>
            </a:r>
            <a:r>
              <a:rPr lang="en-US" dirty="0" err="1" smtClean="0"/>
              <a:t>Skillathon</a:t>
            </a:r>
            <a:r>
              <a:rPr lang="en-US" dirty="0" smtClean="0"/>
              <a:t> Competition</a:t>
            </a:r>
            <a:endParaRPr lang="en-US" dirty="0"/>
          </a:p>
          <a:p>
            <a:r>
              <a:rPr lang="en-US" dirty="0" smtClean="0"/>
              <a:t>4-H Youth with Livestock answer questions</a:t>
            </a:r>
          </a:p>
          <a:p>
            <a:r>
              <a:rPr lang="en-US" dirty="0" smtClean="0"/>
              <a:t>Influenza questions to </a:t>
            </a:r>
            <a:r>
              <a:rPr lang="en-US" dirty="0" err="1" smtClean="0"/>
              <a:t>Skillathon</a:t>
            </a:r>
            <a:endParaRPr lang="en-US" dirty="0" smtClean="0"/>
          </a:p>
          <a:p>
            <a:pPr lvl="1"/>
            <a:r>
              <a:rPr lang="en-US" dirty="0" smtClean="0"/>
              <a:t>Multiple Choice</a:t>
            </a:r>
          </a:p>
          <a:p>
            <a:pPr lvl="1"/>
            <a:r>
              <a:rPr lang="en-US" dirty="0" smtClean="0"/>
              <a:t>3 Different levels</a:t>
            </a:r>
          </a:p>
          <a:p>
            <a:pPr lvl="1"/>
            <a:r>
              <a:rPr lang="en-US" dirty="0" smtClean="0"/>
              <a:t>Test their knowledge </a:t>
            </a:r>
            <a:endParaRPr lang="en-US" dirty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Skillathon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57047" y="1710353"/>
            <a:ext cx="4848861" cy="340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11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November Training</a:t>
            </a:r>
          </a:p>
          <a:p>
            <a:pPr lvl="1"/>
            <a:r>
              <a:rPr lang="en-US" sz="2800" dirty="0" smtClean="0"/>
              <a:t>Pre-test </a:t>
            </a:r>
            <a:r>
              <a:rPr lang="en-US" sz="2800" dirty="0" err="1" smtClean="0"/>
              <a:t>ave</a:t>
            </a:r>
            <a:r>
              <a:rPr lang="en-US" sz="2800" dirty="0" smtClean="0"/>
              <a:t>: 84.5%</a:t>
            </a:r>
          </a:p>
          <a:p>
            <a:pPr lvl="1"/>
            <a:r>
              <a:rPr lang="en-US" sz="2800" dirty="0" smtClean="0"/>
              <a:t>Post-test </a:t>
            </a:r>
            <a:r>
              <a:rPr lang="en-US" sz="2800" dirty="0" err="1" smtClean="0"/>
              <a:t>ave</a:t>
            </a:r>
            <a:r>
              <a:rPr lang="en-US" sz="2800" dirty="0" smtClean="0"/>
              <a:t>: 95.4%</a:t>
            </a:r>
          </a:p>
          <a:p>
            <a:r>
              <a:rPr lang="en-US" dirty="0" smtClean="0"/>
              <a:t>December Training</a:t>
            </a:r>
          </a:p>
          <a:p>
            <a:pPr lvl="1"/>
            <a:r>
              <a:rPr lang="en-US" sz="2800" dirty="0" smtClean="0"/>
              <a:t>No Pre-test given</a:t>
            </a:r>
            <a:endParaRPr lang="en-US" sz="3000" dirty="0" smtClean="0"/>
          </a:p>
          <a:p>
            <a:pPr lvl="1"/>
            <a:r>
              <a:rPr lang="en-US" sz="2800" dirty="0" smtClean="0"/>
              <a:t>Post-Test </a:t>
            </a:r>
            <a:r>
              <a:rPr lang="en-US" sz="2800" dirty="0" err="1" smtClean="0"/>
              <a:t>ave</a:t>
            </a:r>
            <a:r>
              <a:rPr lang="en-US" sz="2800" dirty="0" smtClean="0"/>
              <a:t>: 90% (mean, median, mode)</a:t>
            </a:r>
          </a:p>
          <a:p>
            <a:r>
              <a:rPr lang="en-US" dirty="0" smtClean="0"/>
              <a:t>February Training:</a:t>
            </a:r>
          </a:p>
          <a:p>
            <a:pPr lvl="1"/>
            <a:r>
              <a:rPr lang="en-US" sz="2800" dirty="0" smtClean="0"/>
              <a:t>Pre-test </a:t>
            </a:r>
            <a:r>
              <a:rPr lang="en-US" sz="2800" dirty="0" err="1" smtClean="0"/>
              <a:t>ave</a:t>
            </a:r>
            <a:r>
              <a:rPr lang="en-US" sz="2800" dirty="0" smtClean="0"/>
              <a:t>: 75%</a:t>
            </a:r>
          </a:p>
          <a:p>
            <a:pPr lvl="1"/>
            <a:r>
              <a:rPr lang="en-US" sz="2800" dirty="0" smtClean="0"/>
              <a:t>Post-test aver: 95%</a:t>
            </a:r>
          </a:p>
          <a:p>
            <a:r>
              <a:rPr lang="en-US" dirty="0" err="1" smtClean="0"/>
              <a:t>Skillathon</a:t>
            </a:r>
            <a:r>
              <a:rPr lang="en-US" dirty="0" smtClean="0"/>
              <a:t>: Results pending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792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Travel</a:t>
            </a:r>
          </a:p>
          <a:p>
            <a:pPr lvl="1"/>
            <a:r>
              <a:rPr lang="en-US" dirty="0" smtClean="0"/>
              <a:t>Atlanta Training</a:t>
            </a:r>
          </a:p>
          <a:p>
            <a:pPr lvl="1"/>
            <a:r>
              <a:rPr lang="en-US" dirty="0" smtClean="0"/>
              <a:t>Workshops</a:t>
            </a:r>
          </a:p>
          <a:p>
            <a:r>
              <a:rPr lang="en-US" smtClean="0"/>
              <a:t>Mailings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Glo</a:t>
            </a:r>
            <a:r>
              <a:rPr lang="en-US" dirty="0" smtClean="0"/>
              <a:t> Germ Training Supplies</a:t>
            </a:r>
          </a:p>
          <a:p>
            <a:r>
              <a:rPr lang="en-US" dirty="0" err="1" smtClean="0"/>
              <a:t>Glo</a:t>
            </a:r>
            <a:r>
              <a:rPr lang="en-US" dirty="0" smtClean="0"/>
              <a:t> Germ kits to distribute</a:t>
            </a:r>
          </a:p>
          <a:p>
            <a:r>
              <a:rPr lang="en-US" dirty="0" smtClean="0"/>
              <a:t>Mucus swap chemicals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Expenditures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251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838200"/>
          </a:xfrm>
        </p:spPr>
        <p:txBody>
          <a:bodyPr/>
          <a:lstStyle/>
          <a:p>
            <a:r>
              <a:rPr lang="en-US" dirty="0" smtClean="0"/>
              <a:t>Mailings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19600"/>
          </a:xfrm>
        </p:spPr>
        <p:txBody>
          <a:bodyPr/>
          <a:lstStyle/>
          <a:p>
            <a:r>
              <a:rPr lang="en-US" dirty="0" smtClean="0"/>
              <a:t>Education about Swine Flu</a:t>
            </a:r>
          </a:p>
          <a:p>
            <a:r>
              <a:rPr lang="en-US" dirty="0" smtClean="0"/>
              <a:t>Zoonotic Disease Spread</a:t>
            </a:r>
          </a:p>
          <a:p>
            <a:r>
              <a:rPr lang="en-US" dirty="0" smtClean="0"/>
              <a:t>Handwashing</a:t>
            </a:r>
          </a:p>
          <a:p>
            <a:r>
              <a:rPr lang="en-US" dirty="0" smtClean="0"/>
              <a:t>Recognition of Ill animals</a:t>
            </a:r>
          </a:p>
          <a:p>
            <a:r>
              <a:rPr lang="en-US" dirty="0" smtClean="0"/>
              <a:t>Stopping Transmission of Illnesses</a:t>
            </a:r>
          </a:p>
          <a:p>
            <a:r>
              <a:rPr lang="en-US" dirty="0" smtClean="0"/>
              <a:t>Cleaning Equipment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86425" y="1343025"/>
            <a:ext cx="3429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29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Ahead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State Fair: Signs posted</a:t>
            </a:r>
          </a:p>
          <a:p>
            <a:pPr lvl="1"/>
            <a:r>
              <a:rPr lang="en-US" dirty="0" smtClean="0"/>
              <a:t>Handwashing</a:t>
            </a:r>
          </a:p>
          <a:p>
            <a:pPr lvl="1"/>
            <a:r>
              <a:rPr lang="en-US" dirty="0" smtClean="0"/>
              <a:t>Animal Health</a:t>
            </a:r>
          </a:p>
          <a:p>
            <a:r>
              <a:rPr lang="en-US" dirty="0" smtClean="0"/>
              <a:t>Mailing:</a:t>
            </a:r>
          </a:p>
          <a:p>
            <a:pPr lvl="1"/>
            <a:r>
              <a:rPr lang="en-US" dirty="0" smtClean="0"/>
              <a:t>Zoonotic Diseases</a:t>
            </a:r>
          </a:p>
          <a:p>
            <a:pPr lvl="1"/>
            <a:r>
              <a:rPr lang="en-US" dirty="0" smtClean="0"/>
              <a:t>Posters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358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52600"/>
            <a:ext cx="4651170" cy="3810000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114800" cy="4754725"/>
          </a:xfrm>
        </p:spPr>
        <p:txBody>
          <a:bodyPr/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err="1" smtClean="0"/>
              <a:t>KellyGiesbrecht</a:t>
            </a:r>
            <a:r>
              <a:rPr lang="en-US" sz="2400" dirty="0"/>
              <a:t>, DVM, MPH</a:t>
            </a:r>
          </a:p>
          <a:p>
            <a:pPr marL="0" indent="0">
              <a:buNone/>
            </a:pPr>
            <a:r>
              <a:rPr lang="en-US" sz="2000" dirty="0" smtClean="0"/>
              <a:t> State Public Health Veterinarian</a:t>
            </a:r>
          </a:p>
          <a:p>
            <a:pPr marL="0" indent="0">
              <a:buNone/>
            </a:pPr>
            <a:r>
              <a:rPr lang="en-US" sz="2000" dirty="0" smtClean="0"/>
              <a:t>502-564-3418x4313</a:t>
            </a:r>
          </a:p>
          <a:p>
            <a:pPr marL="0" indent="0">
              <a:buNone/>
            </a:pPr>
            <a:r>
              <a:rPr lang="en-US" sz="2000" dirty="0" smtClean="0"/>
              <a:t>Kelly.Giesbrecht@ky.gov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3654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3">
      <a:dk1>
        <a:sysClr val="windowText" lastClr="000000"/>
      </a:dk1>
      <a:lt1>
        <a:sysClr val="window" lastClr="FFFFFF"/>
      </a:lt1>
      <a:dk2>
        <a:srgbClr val="FFFFFF"/>
      </a:dk2>
      <a:lt2>
        <a:srgbClr val="000000"/>
      </a:lt2>
      <a:accent1>
        <a:srgbClr val="0F6FC6"/>
      </a:accent1>
      <a:accent2>
        <a:srgbClr val="073763"/>
      </a:accent2>
      <a:accent3>
        <a:srgbClr val="0B5394"/>
      </a:accent3>
      <a:accent4>
        <a:srgbClr val="05686C"/>
      </a:accent4>
      <a:accent5>
        <a:srgbClr val="3ECCB4"/>
      </a:accent5>
      <a:accent6>
        <a:srgbClr val="248D7B"/>
      </a:accent6>
      <a:hlink>
        <a:srgbClr val="0070C0"/>
      </a:hlink>
      <a:folHlink>
        <a:srgbClr val="0070C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AE785581BE4546A076E41FB77BFC33" ma:contentTypeVersion="5" ma:contentTypeDescription="Create a new document." ma:contentTypeScope="" ma:versionID="152788f2127be7e54060bd912c634079">
  <xsd:schema xmlns:xsd="http://www.w3.org/2001/XMLSchema" xmlns:xs="http://www.w3.org/2001/XMLSchema" xmlns:p="http://schemas.microsoft.com/office/2006/metadata/properties" xmlns:ns1="http://schemas.microsoft.com/sharepoint/v3" xmlns:ns2="540a4017-22d9-44e0-b6ab-03a3cfc71131" targetNamespace="http://schemas.microsoft.com/office/2006/metadata/properties" ma:root="true" ma:fieldsID="78cf3a78ace26b25b55627ec232e4951" ns1:_="" ns2:_="">
    <xsd:import namespace="http://schemas.microsoft.com/sharepoint/v3"/>
    <xsd:import namespace="540a4017-22d9-44e0-b6ab-03a3cfc71131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globalResourceTags" minOccurs="0"/>
                <xsd:element ref="ns2:globalUserGroups" minOccurs="0"/>
                <xsd:element ref="ns2:globalResourceTagsChoiceMulti" minOccurs="0"/>
                <xsd:element ref="ns2:globalUserGroupsChoiceMulti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0a4017-22d9-44e0-b6ab-03a3cfc71131" elementFormDefault="qualified">
    <xsd:import namespace="http://schemas.microsoft.com/office/2006/documentManagement/types"/>
    <xsd:import namespace="http://schemas.microsoft.com/office/infopath/2007/PartnerControls"/>
    <xsd:element name="globalResourceTags" ma:index="10" nillable="true" ma:displayName="Global Resource Tags (old)" ma:list="{8ea3f93a-cfc3-4c56-94c3-2b3d8720da20}" ma:internalName="globalResourceTags" ma:showField="Title" ma:web="540a4017-22d9-44e0-b6ab-03a3cfc711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globalUserGroups" ma:index="11" nillable="true" ma:displayName="Global User Groups (old)" ma:list="{4cb824b3-47dc-42be-a40e-7cc6c7eccaa2}" ma:internalName="globalUserGroups" ma:showField="Title" ma:web="540a4017-22d9-44e0-b6ab-03a3cfc711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globalResourceTagsChoiceMulti" ma:index="12" nillable="true" ma:displayName="Global Resource Tags" ma:internalName="globalResourceTagsChoiceMulti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2-010. Acrobat"/>
                    <xsd:enumeration value="2-011. Affidavit"/>
                    <xsd:enumeration value="2-020. Application"/>
                    <xsd:enumeration value="2-030. Audio"/>
                    <xsd:enumeration value="2-040. Brochure"/>
                    <xsd:enumeration value="2-050. Checklist"/>
                    <xsd:enumeration value="2-060. E-Form"/>
                    <xsd:enumeration value="2-070. Evaluations"/>
                    <xsd:enumeration value="2-080. Excel"/>
                    <xsd:enumeration value="2-090. Fact Sheet"/>
                    <xsd:enumeration value="2-100. FAQ"/>
                    <xsd:enumeration value="2-110. Flowchart"/>
                    <xsd:enumeration value="2-120. Form"/>
                    <xsd:enumeration value="2-130. Handbook"/>
                    <xsd:enumeration value="2-140. Instructions"/>
                    <xsd:enumeration value="2-150. Interim"/>
                    <xsd:enumeration value="2-160. Leave Time"/>
                    <xsd:enumeration value="2-170. Legal"/>
                    <xsd:enumeration value="2-180. Letter"/>
                    <xsd:enumeration value="2-190. Log"/>
                    <xsd:enumeration value="2-200. Macro Enabled"/>
                    <xsd:enumeration value="2-210. Manuals"/>
                    <xsd:enumeration value="2-220. Memo"/>
                    <xsd:enumeration value="2-221. Notice"/>
                    <xsd:enumeration value="2-230. Org Chart"/>
                    <xsd:enumeration value="2-240. PDF"/>
                    <xsd:enumeration value="2-250. Policy"/>
                    <xsd:enumeration value="2-260. PowerPoint"/>
                    <xsd:enumeration value="2-270. Presentation"/>
                    <xsd:enumeration value="2-280. Print Only"/>
                    <xsd:enumeration value="2-290. Procedures"/>
                    <xsd:enumeration value="2-300. Purchase"/>
                    <xsd:enumeration value="2-310. Report"/>
                    <xsd:enumeration value="2-320. Spanish"/>
                    <xsd:enumeration value="2-330. Standards"/>
                    <xsd:enumeration value="2-340. Template"/>
                    <xsd:enumeration value="2-350. Timesheet"/>
                    <xsd:enumeration value="2-360. Tracking Sheet"/>
                    <xsd:enumeration value="2-370. Training"/>
                    <xsd:enumeration value="2-380. Video"/>
                    <xsd:enumeration value="2-390. Visio"/>
                    <xsd:enumeration value="2-400. Word"/>
                  </xsd:restriction>
                </xsd:simpleType>
              </xsd:element>
            </xsd:sequence>
          </xsd:extension>
        </xsd:complexContent>
      </xsd:complexType>
    </xsd:element>
    <xsd:element name="globalUserGroupsChoiceMulti" ma:index="13" nillable="true" ma:displayName="Global User Groups" ma:hidden="true" ma:internalName="globalUserGroupsChoiceMulti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3-010. Administrative"/>
                    <xsd:enumeration value="3-020. All Staff"/>
                    <xsd:enumeration value="3-030. Contractors"/>
                    <xsd:enumeration value="3-040. Evaluation Liaisons"/>
                    <xsd:enumeration value="3-050. Evaluators"/>
                    <xsd:enumeration value="3-060. Exiting Employees"/>
                    <xsd:enumeration value="3-070. Field Staff"/>
                    <xsd:enumeration value="3-080. Merit Staff"/>
                    <xsd:enumeration value="3-090. New Employee"/>
                    <xsd:enumeration value="3-100. Non-Mert Staff"/>
                    <xsd:enumeration value="3-110. Personnel Liaisons"/>
                    <xsd:enumeration value="3-120. QC Staff"/>
                    <xsd:enumeration value="3-130. Supervisors"/>
                    <xsd:enumeration value="3-140. Trainees"/>
                    <xsd:enumeration value="3-150. Trainers"/>
                    <xsd:enumeration value="3-160. Training Liaisons"/>
                  </xsd:restriction>
                </xsd:simple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globalUserGroupsChoiceMulti xmlns="540a4017-22d9-44e0-b6ab-03a3cfc71131"/>
    <globalResourceTags xmlns="540a4017-22d9-44e0-b6ab-03a3cfc71131"/>
    <globalResourceTagsChoiceMulti xmlns="540a4017-22d9-44e0-b6ab-03a3cfc71131">
      <Value>2-340. Template</Value>
    </globalResourceTagsChoiceMulti>
    <PublishingExpirationDate xmlns="http://schemas.microsoft.com/sharepoint/v3" xsi:nil="true"/>
    <PublishingStartDate xmlns="http://schemas.microsoft.com/sharepoint/v3" xsi:nil="true"/>
    <globalUserGroups xmlns="540a4017-22d9-44e0-b6ab-03a3cfc71131"/>
  </documentManagement>
</p:properties>
</file>

<file path=customXml/itemProps1.xml><?xml version="1.0" encoding="utf-8"?>
<ds:datastoreItem xmlns:ds="http://schemas.openxmlformats.org/officeDocument/2006/customXml" ds:itemID="{E582F1F7-EB77-4BEE-AA14-CFA81BAAA1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40a4017-22d9-44e0-b6ab-03a3cfc711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8BBEDD-7B39-4788-8B59-8A9420CA88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128BF8-9915-4776-8224-AAC3604333FD}">
  <ds:schemaRefs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  <ds:schemaRef ds:uri="http://purl.org/dc/elements/1.1/"/>
    <ds:schemaRef ds:uri="http://purl.org/dc/dcmitype/"/>
    <ds:schemaRef ds:uri="http://schemas.microsoft.com/office/infopath/2007/PartnerControls"/>
    <ds:schemaRef ds:uri="540a4017-22d9-44e0-b6ab-03a3cfc71131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1849</TotalTime>
  <Words>453</Words>
  <Application>Microsoft Office PowerPoint</Application>
  <PresentationFormat>On-screen Show (4:3)</PresentationFormat>
  <Paragraphs>122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Constantia</vt:lpstr>
      <vt:lpstr>Wingdings 2</vt:lpstr>
      <vt:lpstr>Flow</vt:lpstr>
      <vt:lpstr>Influenza and Zoonosis Education Among Youth in Agriculture</vt:lpstr>
      <vt:lpstr>PowerPoint Presentation</vt:lpstr>
      <vt:lpstr>Partners</vt:lpstr>
      <vt:lpstr>Train the Trainer</vt:lpstr>
      <vt:lpstr>Certification Workshops</vt:lpstr>
      <vt:lpstr>4-H Volunteer Forum</vt:lpstr>
      <vt:lpstr>Training</vt:lpstr>
      <vt:lpstr>Can Pigs Fly  &amp; Other Zoonotic Questions</vt:lpstr>
      <vt:lpstr>Agenda</vt:lpstr>
      <vt:lpstr>Glo Germ for Training</vt:lpstr>
      <vt:lpstr>Glo Germ Kit</vt:lpstr>
      <vt:lpstr>Mucus Game</vt:lpstr>
      <vt:lpstr>PowerPoint Presentation</vt:lpstr>
      <vt:lpstr>Skillathon</vt:lpstr>
      <vt:lpstr>Results</vt:lpstr>
      <vt:lpstr>Expenditures</vt:lpstr>
      <vt:lpstr>Mailings</vt:lpstr>
      <vt:lpstr>What’s Ahead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KDPH Power Point Template</dc:title>
  <dc:creator>Brandon.Hurley@ky.gov</dc:creator>
  <cp:lastModifiedBy>Giesbrecht, Kelly H  (CHFS PH)</cp:lastModifiedBy>
  <cp:revision>132</cp:revision>
  <dcterms:created xsi:type="dcterms:W3CDTF">2012-03-09T18:35:37Z</dcterms:created>
  <dcterms:modified xsi:type="dcterms:W3CDTF">2018-04-04T19:07:15Z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0x01010084AE785581BE4546A076E41FB77BFC33</vt:lpwstr>
  </property>
</Properties>
</file>