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9.xml" ContentType="application/vnd.openxmlformats-officedocument.presentationml.notesSl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0.xml" ContentType="application/vnd.openxmlformats-officedocument.presentationml.notesSlid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3.xml" ContentType="application/vnd.openxmlformats-officedocument.presentationml.notesSlid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48"/>
  </p:notesMasterIdLst>
  <p:handoutMasterIdLst>
    <p:handoutMasterId r:id="rId49"/>
  </p:handoutMasterIdLst>
  <p:sldIdLst>
    <p:sldId id="461" r:id="rId5"/>
    <p:sldId id="617" r:id="rId6"/>
    <p:sldId id="619" r:id="rId7"/>
    <p:sldId id="621" r:id="rId8"/>
    <p:sldId id="620" r:id="rId9"/>
    <p:sldId id="622" r:id="rId10"/>
    <p:sldId id="623" r:id="rId11"/>
    <p:sldId id="624" r:id="rId12"/>
    <p:sldId id="625" r:id="rId13"/>
    <p:sldId id="658" r:id="rId14"/>
    <p:sldId id="659" r:id="rId15"/>
    <p:sldId id="626" r:id="rId16"/>
    <p:sldId id="627" r:id="rId17"/>
    <p:sldId id="628" r:id="rId18"/>
    <p:sldId id="629" r:id="rId19"/>
    <p:sldId id="661" r:id="rId20"/>
    <p:sldId id="630" r:id="rId21"/>
    <p:sldId id="660" r:id="rId22"/>
    <p:sldId id="662" r:id="rId23"/>
    <p:sldId id="663" r:id="rId24"/>
    <p:sldId id="664" r:id="rId25"/>
    <p:sldId id="665" r:id="rId26"/>
    <p:sldId id="666" r:id="rId27"/>
    <p:sldId id="667" r:id="rId28"/>
    <p:sldId id="668" r:id="rId29"/>
    <p:sldId id="669" r:id="rId30"/>
    <p:sldId id="670" r:id="rId31"/>
    <p:sldId id="671" r:id="rId32"/>
    <p:sldId id="656" r:id="rId33"/>
    <p:sldId id="657" r:id="rId34"/>
    <p:sldId id="631" r:id="rId35"/>
    <p:sldId id="632" r:id="rId36"/>
    <p:sldId id="634" r:id="rId37"/>
    <p:sldId id="635" r:id="rId38"/>
    <p:sldId id="636" r:id="rId39"/>
    <p:sldId id="637" r:id="rId40"/>
    <p:sldId id="638" r:id="rId41"/>
    <p:sldId id="639" r:id="rId42"/>
    <p:sldId id="640" r:id="rId43"/>
    <p:sldId id="641" r:id="rId44"/>
    <p:sldId id="652" r:id="rId45"/>
    <p:sldId id="672" r:id="rId46"/>
    <p:sldId id="673" r:id="rId4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EA45CE4-FA10-4ED5-986F-690BD0B1848D}">
          <p14:sldIdLst>
            <p14:sldId id="461"/>
            <p14:sldId id="617"/>
            <p14:sldId id="619"/>
            <p14:sldId id="621"/>
            <p14:sldId id="620"/>
            <p14:sldId id="622"/>
            <p14:sldId id="623"/>
            <p14:sldId id="624"/>
            <p14:sldId id="625"/>
            <p14:sldId id="658"/>
            <p14:sldId id="659"/>
            <p14:sldId id="626"/>
            <p14:sldId id="627"/>
            <p14:sldId id="628"/>
            <p14:sldId id="629"/>
            <p14:sldId id="661"/>
            <p14:sldId id="630"/>
            <p14:sldId id="660"/>
            <p14:sldId id="662"/>
            <p14:sldId id="663"/>
            <p14:sldId id="664"/>
            <p14:sldId id="665"/>
            <p14:sldId id="666"/>
            <p14:sldId id="667"/>
            <p14:sldId id="668"/>
            <p14:sldId id="669"/>
            <p14:sldId id="670"/>
            <p14:sldId id="671"/>
            <p14:sldId id="656"/>
            <p14:sldId id="657"/>
            <p14:sldId id="631"/>
            <p14:sldId id="632"/>
            <p14:sldId id="634"/>
            <p14:sldId id="635"/>
            <p14:sldId id="636"/>
            <p14:sldId id="637"/>
            <p14:sldId id="638"/>
            <p14:sldId id="639"/>
            <p14:sldId id="640"/>
            <p14:sldId id="641"/>
            <p14:sldId id="652"/>
            <p14:sldId id="672"/>
            <p14:sldId id="67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ontones, Pamela" initials="PP" lastIdx="4" clrIdx="0">
    <p:extLst>
      <p:ext uri="{19B8F6BF-5375-455C-9EA6-DF929625EA0E}">
        <p15:presenceInfo xmlns:p15="http://schemas.microsoft.com/office/powerpoint/2012/main" userId="S-1-5-21-1188002988-1839600294-1093625069-15846" providerId="AD"/>
      </p:ext>
    </p:extLst>
  </p:cmAuthor>
  <p:cmAuthor id="2" name="Sanderson, Greta" initials="SG" lastIdx="2" clrIdx="1">
    <p:extLst>
      <p:ext uri="{19B8F6BF-5375-455C-9EA6-DF929625EA0E}">
        <p15:presenceInfo xmlns:p15="http://schemas.microsoft.com/office/powerpoint/2012/main" userId="S-1-5-21-1188002988-1839600294-1093625069-1389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27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57" autoAdjust="0"/>
    <p:restoredTop sz="89115" autoAdjust="0"/>
  </p:normalViewPr>
  <p:slideViewPr>
    <p:cSldViewPr snapToGrid="0" snapToObjects="1">
      <p:cViewPr varScale="1">
        <p:scale>
          <a:sx n="77" d="100"/>
          <a:sy n="77" d="100"/>
        </p:scale>
        <p:origin x="1790" y="62"/>
      </p:cViewPr>
      <p:guideLst>
        <p:guide orient="horz" pos="2160"/>
        <p:guide pos="2880"/>
      </p:guideLst>
    </p:cSldViewPr>
  </p:slideViewPr>
  <p:notesTextViewPr>
    <p:cViewPr>
      <p:scale>
        <a:sx n="300" d="100"/>
        <a:sy n="300" d="100"/>
      </p:scale>
      <p:origin x="0" y="0"/>
    </p:cViewPr>
  </p:notesTextViewPr>
  <p:notesViewPr>
    <p:cSldViewPr snapToGrid="0" snapToObjects="1">
      <p:cViewPr varScale="1">
        <p:scale>
          <a:sx n="60" d="100"/>
          <a:sy n="60" d="100"/>
        </p:scale>
        <p:origin x="1651"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Sundararajan\AppData\Local\Temp\Temp1_FluViewPhase9Data.zip\novel_map.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state.in.us\file1\ISDH\Shared\ISDH6\ITS\survinv\Health%20Informatics\Annual%20Report\2017%20Annual%20Report\Data\5YearTota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state.in.us\file1\ISDH\Shared\ISDH6\ITS\survinv\Health%20Informatics\Annual%20Report\2017%20Annual%20Report\Data\5YearTotal.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C:\Users\MSundararajan\AppData\Local\Temp\Temp1_FluViewPhase9Data.zip\novel_map.csv"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oleObject" Target="file:///C:\Users\MSundararajan\AppData\Local\Temp\Temp1_FluViewPhase9Data.zip\novel_map.csv"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C:\Users\User\Documents\Copy%20of%20Fairs%20and%20Festivals%20compendium%20Self-Assessment.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file:///C:\Users\User\Documents\Copy%20of%20Fairs%20and%20Festivals%20compendium%20Self-Assessment.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file:///C:\Users\User\Documents\Copy%20of%20Fairs%20and%20Festivals%20compendium%20Self-Assessment.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C:\Users\User\Documents\Copy%20of%20Fairs%20and%20Festivals%20compendium%20Self-Assessment.xlsx"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User\Documents\Copy%20of%20Fairs%20and%20Festivals%20compendium%20Self-Assessment.xlsx" TargetMode="External"/><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User\Documents\Copy%20of%20Fairs%20and%20Festivals%20compendium%20Self-Assessment.xlsx" TargetMode="External"/><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User\Downloads\State%20Fair%20Quiz.xlsx" TargetMode="External"/><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HVest\Desktop\Research%20Project\State%20Fair%20Survey%20Results.xlsx" TargetMode="External"/><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HVest\Desktop\Research%20Project\State%20Fair%20Survey%20Results.xlsx" TargetMode="External"/><Relationship Id="rId2" Type="http://schemas.microsoft.com/office/2011/relationships/chartColorStyle" Target="colors12.xml"/><Relationship Id="rId1" Type="http://schemas.microsoft.com/office/2011/relationships/chartStyle" Target="style12.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HVest\Desktop\Research%20Project\State%20Fair%20Survey%20Results.xlsx" TargetMode="External"/><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HVest\Desktop\Research%20Project\State%20Fair%20Survey%20Results.xlsx" TargetMode="External"/><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HVest\Desktop\Research%20Project\State%20Fair%20Survey%20Results.xlsx" TargetMode="External"/><Relationship Id="rId2" Type="http://schemas.microsoft.com/office/2011/relationships/chartColorStyle" Target="colors15.xml"/><Relationship Id="rId1" Type="http://schemas.microsoft.com/office/2011/relationships/chartStyle" Target="style15.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HVest\Desktop\Research%20Project\State%20Fair%20Survey%20Results.xlsx" TargetMode="External"/><Relationship Id="rId2" Type="http://schemas.microsoft.com/office/2011/relationships/chartColorStyle" Target="colors16.xml"/><Relationship Id="rId1" Type="http://schemas.microsoft.com/office/2011/relationships/chartStyle" Target="style16.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HVest\Desktop\Research%20Project\State%20Fair%20Survey%20Results.xlsx" TargetMode="External"/><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solidFill>
                <a:latin typeface="+mn-lt"/>
                <a:ea typeface="+mn-ea"/>
                <a:cs typeface="+mn-cs"/>
              </a:defRPr>
            </a:pPr>
            <a:r>
              <a:rPr lang="en-US"/>
              <a:t>Cases of Variant Influenza by Year —Indiana, 2011-2018</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1"/>
          <c:order val="0"/>
          <c:tx>
            <c:strRef>
              <c:f>novel_map!$K$1591</c:f>
              <c:strCache>
                <c:ptCount val="1"/>
                <c:pt idx="0">
                  <c:v>H3N2v</c:v>
                </c:pt>
              </c:strCache>
            </c:strRef>
          </c:tx>
          <c:spPr>
            <a:solidFill>
              <a:srgbClr val="0070C0"/>
            </a:solidFill>
            <a:ln>
              <a:noFill/>
            </a:ln>
            <a:effectLst/>
          </c:spPr>
          <c:invertIfNegative val="0"/>
          <c:cat>
            <c:numRef>
              <c:f>novel_map!$J$1667:$J$1674</c:f>
              <c:numCache>
                <c:formatCode>General</c:formatCode>
                <c:ptCount val="8"/>
                <c:pt idx="0">
                  <c:v>2011</c:v>
                </c:pt>
                <c:pt idx="1">
                  <c:v>2012</c:v>
                </c:pt>
                <c:pt idx="2">
                  <c:v>2013</c:v>
                </c:pt>
                <c:pt idx="3">
                  <c:v>2014</c:v>
                </c:pt>
                <c:pt idx="4">
                  <c:v>2015</c:v>
                </c:pt>
                <c:pt idx="5">
                  <c:v>2016</c:v>
                </c:pt>
                <c:pt idx="6">
                  <c:v>2017</c:v>
                </c:pt>
                <c:pt idx="7">
                  <c:v>2018</c:v>
                </c:pt>
              </c:numCache>
            </c:numRef>
          </c:cat>
          <c:val>
            <c:numRef>
              <c:f>novel_map!$K$1592:$K$1674</c:f>
              <c:numCache>
                <c:formatCode>General</c:formatCode>
                <c:ptCount val="8"/>
                <c:pt idx="0">
                  <c:v>2</c:v>
                </c:pt>
                <c:pt idx="1">
                  <c:v>138</c:v>
                </c:pt>
                <c:pt idx="2">
                  <c:v>14</c:v>
                </c:pt>
                <c:pt idx="3">
                  <c:v>0</c:v>
                </c:pt>
                <c:pt idx="4">
                  <c:v>0</c:v>
                </c:pt>
                <c:pt idx="5">
                  <c:v>0</c:v>
                </c:pt>
                <c:pt idx="6">
                  <c:v>0</c:v>
                </c:pt>
                <c:pt idx="7">
                  <c:v>1</c:v>
                </c:pt>
              </c:numCache>
            </c:numRef>
          </c:val>
          <c:extLst>
            <c:ext xmlns:c16="http://schemas.microsoft.com/office/drawing/2014/chart" uri="{C3380CC4-5D6E-409C-BE32-E72D297353CC}">
              <c16:uniqueId val="{00000000-CEE2-4997-AF79-0AAFEB153297}"/>
            </c:ext>
          </c:extLst>
        </c:ser>
        <c:ser>
          <c:idx val="2"/>
          <c:order val="1"/>
          <c:tx>
            <c:strRef>
              <c:f>novel_map!$L$1591</c:f>
              <c:strCache>
                <c:ptCount val="1"/>
                <c:pt idx="0">
                  <c:v>H7N2</c:v>
                </c:pt>
              </c:strCache>
            </c:strRef>
          </c:tx>
          <c:spPr>
            <a:solidFill>
              <a:srgbClr val="C00000"/>
            </a:solidFill>
            <a:ln>
              <a:noFill/>
            </a:ln>
            <a:effectLst/>
          </c:spPr>
          <c:invertIfNegative val="0"/>
          <c:cat>
            <c:numRef>
              <c:f>novel_map!$J$1667:$J$1674</c:f>
              <c:numCache>
                <c:formatCode>General</c:formatCode>
                <c:ptCount val="8"/>
                <c:pt idx="0">
                  <c:v>2011</c:v>
                </c:pt>
                <c:pt idx="1">
                  <c:v>2012</c:v>
                </c:pt>
                <c:pt idx="2">
                  <c:v>2013</c:v>
                </c:pt>
                <c:pt idx="3">
                  <c:v>2014</c:v>
                </c:pt>
                <c:pt idx="4">
                  <c:v>2015</c:v>
                </c:pt>
                <c:pt idx="5">
                  <c:v>2016</c:v>
                </c:pt>
                <c:pt idx="6">
                  <c:v>2017</c:v>
                </c:pt>
                <c:pt idx="7">
                  <c:v>2018</c:v>
                </c:pt>
              </c:numCache>
            </c:numRef>
          </c:cat>
          <c:val>
            <c:numRef>
              <c:f>novel_map!$L$1592:$L$1674</c:f>
              <c:numCache>
                <c:formatCode>General</c:formatCode>
                <c:ptCount val="8"/>
                <c:pt idx="0">
                  <c:v>0</c:v>
                </c:pt>
                <c:pt idx="1">
                  <c:v>0</c:v>
                </c:pt>
                <c:pt idx="2">
                  <c:v>0</c:v>
                </c:pt>
                <c:pt idx="3">
                  <c:v>0</c:v>
                </c:pt>
                <c:pt idx="4">
                  <c:v>0</c:v>
                </c:pt>
                <c:pt idx="5">
                  <c:v>1</c:v>
                </c:pt>
                <c:pt idx="6">
                  <c:v>0</c:v>
                </c:pt>
                <c:pt idx="7">
                  <c:v>0</c:v>
                </c:pt>
              </c:numCache>
            </c:numRef>
          </c:val>
          <c:extLst>
            <c:ext xmlns:c16="http://schemas.microsoft.com/office/drawing/2014/chart" uri="{C3380CC4-5D6E-409C-BE32-E72D297353CC}">
              <c16:uniqueId val="{00000001-CEE2-4997-AF79-0AAFEB153297}"/>
            </c:ext>
          </c:extLst>
        </c:ser>
        <c:dLbls>
          <c:showLegendKey val="0"/>
          <c:showVal val="0"/>
          <c:showCatName val="0"/>
          <c:showSerName val="0"/>
          <c:showPercent val="0"/>
          <c:showBubbleSize val="0"/>
        </c:dLbls>
        <c:gapWidth val="150"/>
        <c:overlap val="100"/>
        <c:axId val="357225264"/>
        <c:axId val="357225656"/>
      </c:barChart>
      <c:catAx>
        <c:axId val="357225264"/>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57225656"/>
        <c:crosses val="autoZero"/>
        <c:auto val="1"/>
        <c:lblAlgn val="ctr"/>
        <c:lblOffset val="100"/>
        <c:noMultiLvlLbl val="0"/>
      </c:catAx>
      <c:valAx>
        <c:axId val="3572256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t>Number of Cases</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5722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'HP2020'!$C$19</c:f>
              <c:strCache>
                <c:ptCount val="1"/>
                <c:pt idx="0">
                  <c:v>Rate</c:v>
                </c:pt>
              </c:strCache>
            </c:strRef>
          </c:tx>
          <c:marker>
            <c:symbol val="none"/>
          </c:marker>
          <c:dLbls>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'HP2020'!$A$20:$A$24</c:f>
              <c:numCache>
                <c:formatCode>General</c:formatCode>
                <c:ptCount val="5"/>
                <c:pt idx="0">
                  <c:v>2013</c:v>
                </c:pt>
                <c:pt idx="1">
                  <c:v>2014</c:v>
                </c:pt>
                <c:pt idx="2">
                  <c:v>2015</c:v>
                </c:pt>
                <c:pt idx="3">
                  <c:v>2016</c:v>
                </c:pt>
                <c:pt idx="4">
                  <c:v>2017</c:v>
                </c:pt>
              </c:numCache>
            </c:numRef>
          </c:cat>
          <c:val>
            <c:numRef>
              <c:f>'HP2020'!$C$20:$C$24</c:f>
              <c:numCache>
                <c:formatCode>0.0</c:formatCode>
                <c:ptCount val="5"/>
                <c:pt idx="0">
                  <c:v>1.842410274619626</c:v>
                </c:pt>
                <c:pt idx="1">
                  <c:v>1.7745604474440415</c:v>
                </c:pt>
                <c:pt idx="2">
                  <c:v>2.0573031539062439</c:v>
                </c:pt>
                <c:pt idx="3">
                  <c:v>1.5375322938308627</c:v>
                </c:pt>
                <c:pt idx="4">
                  <c:v>1.7699598219120427</c:v>
                </c:pt>
              </c:numCache>
            </c:numRef>
          </c:val>
          <c:smooth val="0"/>
          <c:extLst>
            <c:ext xmlns:c16="http://schemas.microsoft.com/office/drawing/2014/chart" uri="{C3380CC4-5D6E-409C-BE32-E72D297353CC}">
              <c16:uniqueId val="{00000000-9234-4111-B4C8-A9C5D6EB3F1F}"/>
            </c:ext>
          </c:extLst>
        </c:ser>
        <c:ser>
          <c:idx val="1"/>
          <c:order val="1"/>
          <c:tx>
            <c:strRef>
              <c:f>'HP2020'!$D$19</c:f>
              <c:strCache>
                <c:ptCount val="1"/>
                <c:pt idx="0">
                  <c:v>HP2020 Target</c:v>
                </c:pt>
              </c:strCache>
            </c:strRef>
          </c:tx>
          <c:marker>
            <c:symbol val="none"/>
          </c:marker>
          <c:dLbls>
            <c:dLbl>
              <c:idx val="2"/>
              <c:layout>
                <c:manualLayout>
                  <c:x val="-4.3272481406355742E-2"/>
                  <c:y val="4.28908428050610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234-4111-B4C8-A9C5D6EB3F1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'HP2020'!$A$20:$A$24</c:f>
              <c:numCache>
                <c:formatCode>General</c:formatCode>
                <c:ptCount val="5"/>
                <c:pt idx="0">
                  <c:v>2013</c:v>
                </c:pt>
                <c:pt idx="1">
                  <c:v>2014</c:v>
                </c:pt>
                <c:pt idx="2">
                  <c:v>2015</c:v>
                </c:pt>
                <c:pt idx="3">
                  <c:v>2016</c:v>
                </c:pt>
                <c:pt idx="4">
                  <c:v>2017</c:v>
                </c:pt>
              </c:numCache>
            </c:numRef>
          </c:cat>
          <c:val>
            <c:numRef>
              <c:f>'HP2020'!$D$20:$D$24</c:f>
              <c:numCache>
                <c:formatCode>General</c:formatCode>
                <c:ptCount val="5"/>
                <c:pt idx="0">
                  <c:v>0.6</c:v>
                </c:pt>
                <c:pt idx="1">
                  <c:v>0.6</c:v>
                </c:pt>
                <c:pt idx="2">
                  <c:v>0.6</c:v>
                </c:pt>
                <c:pt idx="3">
                  <c:v>0.6</c:v>
                </c:pt>
                <c:pt idx="4">
                  <c:v>0.6</c:v>
                </c:pt>
              </c:numCache>
            </c:numRef>
          </c:val>
          <c:smooth val="0"/>
          <c:extLst>
            <c:ext xmlns:c16="http://schemas.microsoft.com/office/drawing/2014/chart" uri="{C3380CC4-5D6E-409C-BE32-E72D297353CC}">
              <c16:uniqueId val="{00000002-9234-4111-B4C8-A9C5D6EB3F1F}"/>
            </c:ext>
          </c:extLst>
        </c:ser>
        <c:dLbls>
          <c:showLegendKey val="0"/>
          <c:showVal val="0"/>
          <c:showCatName val="0"/>
          <c:showSerName val="0"/>
          <c:showPercent val="0"/>
          <c:showBubbleSize val="0"/>
        </c:dLbls>
        <c:smooth val="0"/>
        <c:axId val="357226440"/>
        <c:axId val="357226832"/>
      </c:lineChart>
      <c:catAx>
        <c:axId val="357226440"/>
        <c:scaling>
          <c:orientation val="minMax"/>
        </c:scaling>
        <c:delete val="0"/>
        <c:axPos val="b"/>
        <c:numFmt formatCode="General" sourceLinked="1"/>
        <c:majorTickMark val="out"/>
        <c:minorTickMark val="none"/>
        <c:tickLblPos val="nextTo"/>
        <c:txPr>
          <a:bodyPr/>
          <a:lstStyle/>
          <a:p>
            <a:pPr>
              <a:defRPr>
                <a:latin typeface="+mn-lt"/>
              </a:defRPr>
            </a:pPr>
            <a:endParaRPr lang="en-US"/>
          </a:p>
        </c:txPr>
        <c:crossAx val="357226832"/>
        <c:crosses val="autoZero"/>
        <c:auto val="1"/>
        <c:lblAlgn val="ctr"/>
        <c:lblOffset val="100"/>
        <c:noMultiLvlLbl val="0"/>
      </c:catAx>
      <c:valAx>
        <c:axId val="357226832"/>
        <c:scaling>
          <c:orientation val="minMax"/>
        </c:scaling>
        <c:delete val="0"/>
        <c:axPos val="l"/>
        <c:title>
          <c:tx>
            <c:rich>
              <a:bodyPr rot="-5400000" vert="horz"/>
              <a:lstStyle/>
              <a:p>
                <a:pPr algn="ctr">
                  <a:defRPr>
                    <a:latin typeface="+mn-lt"/>
                  </a:defRPr>
                </a:pPr>
                <a:r>
                  <a:rPr lang="en-US" b="0" dirty="0">
                    <a:latin typeface="+mn-lt"/>
                  </a:rPr>
                  <a:t>Rate</a:t>
                </a:r>
              </a:p>
            </c:rich>
          </c:tx>
          <c:layout>
            <c:manualLayout>
              <c:xMode val="edge"/>
              <c:yMode val="edge"/>
              <c:x val="1.6472420318776458E-2"/>
              <c:y val="0.43368390633608034"/>
            </c:manualLayout>
          </c:layout>
          <c:overlay val="0"/>
        </c:title>
        <c:numFmt formatCode="0.0" sourceLinked="1"/>
        <c:majorTickMark val="out"/>
        <c:minorTickMark val="none"/>
        <c:tickLblPos val="nextTo"/>
        <c:crossAx val="357226440"/>
        <c:crosses val="autoZero"/>
        <c:crossBetween val="between"/>
      </c:valAx>
    </c:plotArea>
    <c:legend>
      <c:legendPos val="b"/>
      <c:overlay val="0"/>
      <c:txPr>
        <a:bodyPr/>
        <a:lstStyle/>
        <a:p>
          <a:pPr>
            <a:defRPr>
              <a:latin typeface="+mn-lt"/>
            </a:defRPr>
          </a:pPr>
          <a:endParaRPr lang="en-US"/>
        </a:p>
      </c:txPr>
    </c:legend>
    <c:plotVisOnly val="1"/>
    <c:dispBlanksAs val="gap"/>
    <c:showDLblsOverMax val="0"/>
  </c:chart>
  <c:spPr>
    <a:ln>
      <a:noFill/>
    </a:ln>
  </c:spPr>
  <c:txPr>
    <a:bodyPr/>
    <a:lstStyle/>
    <a:p>
      <a:pPr>
        <a:defRPr>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'HP2020'!$C$88</c:f>
              <c:strCache>
                <c:ptCount val="1"/>
                <c:pt idx="0">
                  <c:v>Rate</c:v>
                </c:pt>
              </c:strCache>
            </c:strRef>
          </c:tx>
          <c:marker>
            <c:symbol val="none"/>
          </c:marker>
          <c:dLbls>
            <c:dLbl>
              <c:idx val="0"/>
              <c:layout>
                <c:manualLayout>
                  <c:x val="-7.9203526743623062E-2"/>
                  <c:y val="4.952918621021429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A5-41FA-97AA-3CACD3C18675}"/>
                </c:ext>
              </c:extLst>
            </c:dLbl>
            <c:dLbl>
              <c:idx val="3"/>
              <c:layout>
                <c:manualLayout>
                  <c:x val="-4.4660194174757376E-2"/>
                  <c:y val="-3.70619946091644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0A5-41FA-97AA-3CACD3C18675}"/>
                </c:ext>
              </c:extLst>
            </c:dLbl>
            <c:dLbl>
              <c:idx val="4"/>
              <c:layout>
                <c:manualLayout>
                  <c:x val="-3.4949010014524884E-2"/>
                  <c:y val="4.08918224844535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0A5-41FA-97AA-3CACD3C18675}"/>
                </c:ext>
              </c:extLst>
            </c:dLbl>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'HP2020'!$A$89:$A$93</c:f>
              <c:numCache>
                <c:formatCode>General</c:formatCode>
                <c:ptCount val="5"/>
                <c:pt idx="0">
                  <c:v>2013</c:v>
                </c:pt>
                <c:pt idx="1">
                  <c:v>2014</c:v>
                </c:pt>
                <c:pt idx="2">
                  <c:v>2015</c:v>
                </c:pt>
                <c:pt idx="3">
                  <c:v>2016</c:v>
                </c:pt>
                <c:pt idx="4">
                  <c:v>2017</c:v>
                </c:pt>
              </c:numCache>
            </c:numRef>
          </c:cat>
          <c:val>
            <c:numRef>
              <c:f>'HP2020'!$C$89:$C$93</c:f>
              <c:numCache>
                <c:formatCode>0.0</c:formatCode>
                <c:ptCount val="5"/>
                <c:pt idx="0">
                  <c:v>10.734704492618482</c:v>
                </c:pt>
                <c:pt idx="1">
                  <c:v>10.981040717516974</c:v>
                </c:pt>
                <c:pt idx="2">
                  <c:v>10.10498902065714</c:v>
                </c:pt>
                <c:pt idx="3">
                  <c:v>12.044002968341758</c:v>
                </c:pt>
                <c:pt idx="4">
                  <c:v>11.099748035719589</c:v>
                </c:pt>
              </c:numCache>
            </c:numRef>
          </c:val>
          <c:smooth val="0"/>
          <c:extLst>
            <c:ext xmlns:c16="http://schemas.microsoft.com/office/drawing/2014/chart" uri="{C3380CC4-5D6E-409C-BE32-E72D297353CC}">
              <c16:uniqueId val="{00000003-70A5-41FA-97AA-3CACD3C18675}"/>
            </c:ext>
          </c:extLst>
        </c:ser>
        <c:ser>
          <c:idx val="1"/>
          <c:order val="1"/>
          <c:tx>
            <c:strRef>
              <c:f>'HP2020'!$D$88</c:f>
              <c:strCache>
                <c:ptCount val="1"/>
                <c:pt idx="0">
                  <c:v>HP2020 Target</c:v>
                </c:pt>
              </c:strCache>
            </c:strRef>
          </c:tx>
          <c:marker>
            <c:symbol val="none"/>
          </c:marker>
          <c:dLbls>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0A5-41FA-97AA-3CACD3C18675}"/>
                </c:ext>
              </c:extLst>
            </c:dLbl>
            <c:spPr>
              <a:noFill/>
              <a:ln>
                <a:noFill/>
              </a:ln>
              <a:effectLst/>
            </c:spPr>
            <c:dLblPos val="t"/>
            <c:showLegendKey val="0"/>
            <c:showVal val="0"/>
            <c:showCatName val="0"/>
            <c:showSerName val="0"/>
            <c:showPercent val="0"/>
            <c:showBubbleSize val="0"/>
            <c:extLst>
              <c:ext xmlns:c15="http://schemas.microsoft.com/office/drawing/2012/chart" uri="{CE6537A1-D6FC-4f65-9D91-7224C49458BB}">
                <c15:showLeaderLines val="1"/>
              </c:ext>
            </c:extLst>
          </c:dLbls>
          <c:cat>
            <c:numRef>
              <c:f>'HP2020'!$A$89:$A$93</c:f>
              <c:numCache>
                <c:formatCode>General</c:formatCode>
                <c:ptCount val="5"/>
                <c:pt idx="0">
                  <c:v>2013</c:v>
                </c:pt>
                <c:pt idx="1">
                  <c:v>2014</c:v>
                </c:pt>
                <c:pt idx="2">
                  <c:v>2015</c:v>
                </c:pt>
                <c:pt idx="3">
                  <c:v>2016</c:v>
                </c:pt>
                <c:pt idx="4">
                  <c:v>2017</c:v>
                </c:pt>
              </c:numCache>
            </c:numRef>
          </c:cat>
          <c:val>
            <c:numRef>
              <c:f>'HP2020'!$D$89:$D$93</c:f>
              <c:numCache>
                <c:formatCode>0.0</c:formatCode>
                <c:ptCount val="5"/>
                <c:pt idx="0" formatCode="General">
                  <c:v>11.4</c:v>
                </c:pt>
                <c:pt idx="1">
                  <c:v>11.4</c:v>
                </c:pt>
                <c:pt idx="2">
                  <c:v>11.4</c:v>
                </c:pt>
                <c:pt idx="3">
                  <c:v>11.4</c:v>
                </c:pt>
                <c:pt idx="4">
                  <c:v>11.4</c:v>
                </c:pt>
              </c:numCache>
            </c:numRef>
          </c:val>
          <c:smooth val="0"/>
          <c:extLst>
            <c:ext xmlns:c16="http://schemas.microsoft.com/office/drawing/2014/chart" uri="{C3380CC4-5D6E-409C-BE32-E72D297353CC}">
              <c16:uniqueId val="{00000005-70A5-41FA-97AA-3CACD3C18675}"/>
            </c:ext>
          </c:extLst>
        </c:ser>
        <c:dLbls>
          <c:showLegendKey val="0"/>
          <c:showVal val="0"/>
          <c:showCatName val="0"/>
          <c:showSerName val="0"/>
          <c:showPercent val="0"/>
          <c:showBubbleSize val="0"/>
        </c:dLbls>
        <c:smooth val="0"/>
        <c:axId val="420180648"/>
        <c:axId val="420181040"/>
      </c:lineChart>
      <c:catAx>
        <c:axId val="420180648"/>
        <c:scaling>
          <c:orientation val="minMax"/>
        </c:scaling>
        <c:delete val="0"/>
        <c:axPos val="b"/>
        <c:numFmt formatCode="General" sourceLinked="1"/>
        <c:majorTickMark val="out"/>
        <c:minorTickMark val="none"/>
        <c:tickLblPos val="nextTo"/>
        <c:crossAx val="420181040"/>
        <c:crosses val="autoZero"/>
        <c:auto val="1"/>
        <c:lblAlgn val="ctr"/>
        <c:lblOffset val="100"/>
        <c:noMultiLvlLbl val="0"/>
      </c:catAx>
      <c:valAx>
        <c:axId val="420181040"/>
        <c:scaling>
          <c:orientation val="minMax"/>
        </c:scaling>
        <c:delete val="0"/>
        <c:axPos val="l"/>
        <c:title>
          <c:tx>
            <c:rich>
              <a:bodyPr rot="-5400000" vert="horz"/>
              <a:lstStyle/>
              <a:p>
                <a:pPr>
                  <a:defRPr/>
                </a:pPr>
                <a:r>
                  <a:rPr lang="en-US"/>
                  <a:t>Rate</a:t>
                </a:r>
              </a:p>
            </c:rich>
          </c:tx>
          <c:layout>
            <c:manualLayout>
              <c:xMode val="edge"/>
              <c:yMode val="edge"/>
              <c:x val="2.082593073924012E-2"/>
              <c:y val="0.3972557675573572"/>
            </c:manualLayout>
          </c:layout>
          <c:overlay val="0"/>
        </c:title>
        <c:numFmt formatCode="0.0" sourceLinked="1"/>
        <c:majorTickMark val="out"/>
        <c:minorTickMark val="none"/>
        <c:tickLblPos val="nextTo"/>
        <c:crossAx val="420180648"/>
        <c:crosses val="autoZero"/>
        <c:crossBetween val="between"/>
      </c:valAx>
    </c:plotArea>
    <c:legend>
      <c:legendPos val="b"/>
      <c:overlay val="0"/>
    </c:legend>
    <c:plotVisOnly val="1"/>
    <c:dispBlanksAs val="gap"/>
    <c:showDLblsOverMax val="0"/>
  </c:chart>
  <c:spPr>
    <a:ln>
      <a:noFill/>
    </a:ln>
  </c:spPr>
  <c:txPr>
    <a:bodyPr/>
    <a:lstStyle/>
    <a:p>
      <a:pPr>
        <a:defRPr>
          <a:latin typeface="+mn-lt"/>
          <a:cs typeface="Times New Roman" panose="02020603050405020304" pitchFamily="18"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baseline="0">
                <a:effectLst/>
              </a:rPr>
              <a:t>Salmonellosis Cases by Year – Indiana, 2013-2017</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novel_map!$K$1680</c:f>
              <c:strCache>
                <c:ptCount val="1"/>
                <c:pt idx="0">
                  <c:v>Number of Cases</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novel_map!$J$1681:$J$1685</c:f>
              <c:numCache>
                <c:formatCode>General</c:formatCode>
                <c:ptCount val="5"/>
                <c:pt idx="0">
                  <c:v>2013</c:v>
                </c:pt>
                <c:pt idx="1">
                  <c:v>2014</c:v>
                </c:pt>
                <c:pt idx="2">
                  <c:v>2015</c:v>
                </c:pt>
                <c:pt idx="3">
                  <c:v>2016</c:v>
                </c:pt>
                <c:pt idx="4">
                  <c:v>2017</c:v>
                </c:pt>
              </c:numCache>
            </c:numRef>
          </c:cat>
          <c:val>
            <c:numRef>
              <c:f>novel_map!$K$1681:$K$1685</c:f>
              <c:numCache>
                <c:formatCode>General</c:formatCode>
                <c:ptCount val="5"/>
                <c:pt idx="0">
                  <c:v>705</c:v>
                </c:pt>
                <c:pt idx="1">
                  <c:v>724</c:v>
                </c:pt>
                <c:pt idx="2">
                  <c:v>668</c:v>
                </c:pt>
                <c:pt idx="3">
                  <c:v>799</c:v>
                </c:pt>
                <c:pt idx="4">
                  <c:v>740</c:v>
                </c:pt>
              </c:numCache>
            </c:numRef>
          </c:val>
          <c:extLst>
            <c:ext xmlns:c16="http://schemas.microsoft.com/office/drawing/2014/chart" uri="{C3380CC4-5D6E-409C-BE32-E72D297353CC}">
              <c16:uniqueId val="{00000000-E223-4B81-9662-15CBBC6994F7}"/>
            </c:ext>
          </c:extLst>
        </c:ser>
        <c:dLbls>
          <c:showLegendKey val="0"/>
          <c:showVal val="0"/>
          <c:showCatName val="0"/>
          <c:showSerName val="0"/>
          <c:showPercent val="0"/>
          <c:showBubbleSize val="0"/>
        </c:dLbls>
        <c:gapWidth val="219"/>
        <c:overlap val="-27"/>
        <c:axId val="420181824"/>
        <c:axId val="420182216"/>
      </c:barChart>
      <c:catAx>
        <c:axId val="42018182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0182216"/>
        <c:crosses val="autoZero"/>
        <c:auto val="1"/>
        <c:lblAlgn val="ctr"/>
        <c:lblOffset val="100"/>
        <c:noMultiLvlLbl val="0"/>
      </c:catAx>
      <c:valAx>
        <c:axId val="4201822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Cases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01818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baseline="0">
                <a:effectLst/>
              </a:rPr>
              <a:t>Shiga Toxin-producing </a:t>
            </a:r>
            <a:r>
              <a:rPr lang="en-US" sz="1400" b="0" i="1" u="none" strike="noStrike" baseline="0">
                <a:effectLst/>
              </a:rPr>
              <a:t>E. coli </a:t>
            </a:r>
            <a:r>
              <a:rPr lang="en-US" sz="1400" b="0" i="0" u="none" strike="noStrike" baseline="0">
                <a:effectLst/>
              </a:rPr>
              <a:t>Cases by Year –Indiana, 2013-2017</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novel_map!$F$1680</c:f>
              <c:strCache>
                <c:ptCount val="1"/>
                <c:pt idx="0">
                  <c:v>Number of Cases</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novel_map!$E$1681:$E$1685</c:f>
              <c:numCache>
                <c:formatCode>General</c:formatCode>
                <c:ptCount val="5"/>
                <c:pt idx="0">
                  <c:v>2013</c:v>
                </c:pt>
                <c:pt idx="1">
                  <c:v>2014</c:v>
                </c:pt>
                <c:pt idx="2">
                  <c:v>2015</c:v>
                </c:pt>
                <c:pt idx="3">
                  <c:v>2016</c:v>
                </c:pt>
                <c:pt idx="4">
                  <c:v>2017</c:v>
                </c:pt>
              </c:numCache>
            </c:numRef>
          </c:cat>
          <c:val>
            <c:numRef>
              <c:f>novel_map!$F$1681:$F$1685</c:f>
              <c:numCache>
                <c:formatCode>General</c:formatCode>
                <c:ptCount val="5"/>
                <c:pt idx="0">
                  <c:v>121</c:v>
                </c:pt>
                <c:pt idx="1">
                  <c:v>117</c:v>
                </c:pt>
                <c:pt idx="2">
                  <c:v>136</c:v>
                </c:pt>
                <c:pt idx="3">
                  <c:v>102</c:v>
                </c:pt>
                <c:pt idx="4">
                  <c:v>118</c:v>
                </c:pt>
              </c:numCache>
            </c:numRef>
          </c:val>
          <c:extLst>
            <c:ext xmlns:c16="http://schemas.microsoft.com/office/drawing/2014/chart" uri="{C3380CC4-5D6E-409C-BE32-E72D297353CC}">
              <c16:uniqueId val="{00000000-6C1B-4CCB-A191-42031373DFEE}"/>
            </c:ext>
          </c:extLst>
        </c:ser>
        <c:dLbls>
          <c:showLegendKey val="0"/>
          <c:showVal val="0"/>
          <c:showCatName val="0"/>
          <c:showSerName val="0"/>
          <c:showPercent val="0"/>
          <c:showBubbleSize val="0"/>
        </c:dLbls>
        <c:gapWidth val="219"/>
        <c:overlap val="-27"/>
        <c:axId val="494406840"/>
        <c:axId val="494407624"/>
      </c:barChart>
      <c:catAx>
        <c:axId val="4944068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4407624"/>
        <c:crosses val="autoZero"/>
        <c:auto val="1"/>
        <c:lblAlgn val="ctr"/>
        <c:lblOffset val="100"/>
        <c:noMultiLvlLbl val="0"/>
      </c:catAx>
      <c:valAx>
        <c:axId val="4944076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Cases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44068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a:t>Animals Exhibited at Surveyed Fairs and Festivals</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2"/>
            </a:solidFill>
            <a:ln>
              <a:noFill/>
            </a:ln>
            <a:effectLst/>
          </c:spPr>
          <c:invertIfNegative val="0"/>
          <c:dLbls>
            <c:dLbl>
              <c:idx val="0"/>
              <c:tx>
                <c:rich>
                  <a:bodyPr/>
                  <a:lstStyle/>
                  <a:p>
                    <a:fld id="{976EED67-AB97-4127-910E-EE702A3FA34B}"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9A79-474F-8A78-20B6D1FFBFC5}"/>
                </c:ext>
              </c:extLst>
            </c:dLbl>
            <c:dLbl>
              <c:idx val="1"/>
              <c:tx>
                <c:rich>
                  <a:bodyPr/>
                  <a:lstStyle/>
                  <a:p>
                    <a:fld id="{A3C1D3AE-F62A-4CAF-9B73-A5DC9296593B}"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9A79-474F-8A78-20B6D1FFBFC5}"/>
                </c:ext>
              </c:extLst>
            </c:dLbl>
            <c:dLbl>
              <c:idx val="2"/>
              <c:tx>
                <c:rich>
                  <a:bodyPr/>
                  <a:lstStyle/>
                  <a:p>
                    <a:fld id="{09C22D64-8493-49A8-9A18-BEE95C23060E}"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A79-474F-8A78-20B6D1FFBFC5}"/>
                </c:ext>
              </c:extLst>
            </c:dLbl>
            <c:dLbl>
              <c:idx val="3"/>
              <c:tx>
                <c:rich>
                  <a:bodyPr/>
                  <a:lstStyle/>
                  <a:p>
                    <a:fld id="{232094E1-08F4-4C02-85FC-56BEDED1AB7C}"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9A79-474F-8A78-20B6D1FFBFC5}"/>
                </c:ext>
              </c:extLst>
            </c:dLbl>
            <c:dLbl>
              <c:idx val="4"/>
              <c:tx>
                <c:rich>
                  <a:bodyPr/>
                  <a:lstStyle/>
                  <a:p>
                    <a:fld id="{9AB0BCD8-BEAD-4375-B94D-8C76242B2E80}"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A79-474F-8A78-20B6D1FFBFC5}"/>
                </c:ext>
              </c:extLst>
            </c:dLbl>
            <c:dLbl>
              <c:idx val="5"/>
              <c:tx>
                <c:rich>
                  <a:bodyPr/>
                  <a:lstStyle/>
                  <a:p>
                    <a:fld id="{BAEE123E-C103-47A5-B57A-806D90D6FEE0}"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9A79-474F-8A78-20B6D1FFBFC5}"/>
                </c:ext>
              </c:extLst>
            </c:dLbl>
            <c:dLbl>
              <c:idx val="6"/>
              <c:tx>
                <c:rich>
                  <a:bodyPr/>
                  <a:lstStyle/>
                  <a:p>
                    <a:fld id="{DAD5C770-8D45-4CB0-87C5-E4490F19B288}"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A79-474F-8A78-20B6D1FFBFC5}"/>
                </c:ext>
              </c:extLst>
            </c:dLbl>
            <c:dLbl>
              <c:idx val="7"/>
              <c:tx>
                <c:rich>
                  <a:bodyPr/>
                  <a:lstStyle/>
                  <a:p>
                    <a:fld id="{E4603AE4-512B-4A45-8CB2-2D91EDC4C9CB}"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9A79-474F-8A78-20B6D1FFBFC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Sheet!$P$38:$P$45</c:f>
              <c:strCache>
                <c:ptCount val="8"/>
                <c:pt idx="0">
                  <c:v>Pigs</c:v>
                </c:pt>
                <c:pt idx="1">
                  <c:v>Cows</c:v>
                </c:pt>
                <c:pt idx="2">
                  <c:v>Horses</c:v>
                </c:pt>
                <c:pt idx="3">
                  <c:v>Sheep</c:v>
                </c:pt>
                <c:pt idx="4">
                  <c:v>Goats</c:v>
                </c:pt>
                <c:pt idx="5">
                  <c:v>Chickens/Chicks</c:v>
                </c:pt>
                <c:pt idx="6">
                  <c:v>Rabbits</c:v>
                </c:pt>
                <c:pt idx="7">
                  <c:v>Alpacas</c:v>
                </c:pt>
              </c:strCache>
            </c:strRef>
          </c:cat>
          <c:val>
            <c:numRef>
              <c:f>Sheet!$Q$38:$Q$45</c:f>
              <c:numCache>
                <c:formatCode>0</c:formatCode>
                <c:ptCount val="8"/>
                <c:pt idx="0">
                  <c:v>86.6666666666667</c:v>
                </c:pt>
                <c:pt idx="1">
                  <c:v>83.333333333333343</c:v>
                </c:pt>
                <c:pt idx="2">
                  <c:v>86.666666666666671</c:v>
                </c:pt>
                <c:pt idx="3">
                  <c:v>86.666666666666671</c:v>
                </c:pt>
                <c:pt idx="4">
                  <c:v>86.666666666666671</c:v>
                </c:pt>
                <c:pt idx="5">
                  <c:v>86.666666666666671</c:v>
                </c:pt>
                <c:pt idx="6">
                  <c:v>86.666666666666671</c:v>
                </c:pt>
                <c:pt idx="7">
                  <c:v>33.333333333333329</c:v>
                </c:pt>
              </c:numCache>
            </c:numRef>
          </c:val>
          <c:extLst>
            <c:ext xmlns:c16="http://schemas.microsoft.com/office/drawing/2014/chart" uri="{C3380CC4-5D6E-409C-BE32-E72D297353CC}">
              <c16:uniqueId val="{00000000-9A79-474F-8A78-20B6D1FFBFC5}"/>
            </c:ext>
          </c:extLst>
        </c:ser>
        <c:dLbls>
          <c:showLegendKey val="0"/>
          <c:showVal val="0"/>
          <c:showCatName val="0"/>
          <c:showSerName val="0"/>
          <c:showPercent val="0"/>
          <c:showBubbleSize val="0"/>
        </c:dLbls>
        <c:gapWidth val="182"/>
        <c:axId val="439331904"/>
        <c:axId val="439329608"/>
      </c:barChart>
      <c:catAx>
        <c:axId val="4393319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39329608"/>
        <c:crosses val="autoZero"/>
        <c:auto val="1"/>
        <c:lblAlgn val="ctr"/>
        <c:lblOffset val="100"/>
        <c:noMultiLvlLbl val="0"/>
      </c:catAx>
      <c:valAx>
        <c:axId val="439329608"/>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a:t>Percentage of Fairs and Festivals</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393319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How many portable handwashing stations does your event currently have?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Sheet!$AI$35:$AI$40</c:f>
              <c:strCache>
                <c:ptCount val="6"/>
                <c:pt idx="0">
                  <c:v>0</c:v>
                </c:pt>
                <c:pt idx="1">
                  <c:v>1</c:v>
                </c:pt>
                <c:pt idx="2">
                  <c:v>2</c:v>
                </c:pt>
                <c:pt idx="3">
                  <c:v>3 or more</c:v>
                </c:pt>
                <c:pt idx="4">
                  <c:v>Unknown</c:v>
                </c:pt>
                <c:pt idx="5">
                  <c:v>Not Answered</c:v>
                </c:pt>
              </c:strCache>
            </c:strRef>
          </c:cat>
          <c:val>
            <c:numRef>
              <c:f>Sheet!$AJ$35:$AJ$40</c:f>
              <c:numCache>
                <c:formatCode>General</c:formatCode>
                <c:ptCount val="6"/>
                <c:pt idx="0">
                  <c:v>2</c:v>
                </c:pt>
                <c:pt idx="1">
                  <c:v>2</c:v>
                </c:pt>
                <c:pt idx="2">
                  <c:v>4</c:v>
                </c:pt>
                <c:pt idx="3">
                  <c:v>18</c:v>
                </c:pt>
                <c:pt idx="4">
                  <c:v>2</c:v>
                </c:pt>
                <c:pt idx="5">
                  <c:v>1</c:v>
                </c:pt>
              </c:numCache>
            </c:numRef>
          </c:val>
          <c:extLst>
            <c:ext xmlns:c16="http://schemas.microsoft.com/office/drawing/2014/chart" uri="{C3380CC4-5D6E-409C-BE32-E72D297353CC}">
              <c16:uniqueId val="{00000000-9465-442F-B5B0-67BB8E1BE530}"/>
            </c:ext>
          </c:extLst>
        </c:ser>
        <c:dLbls>
          <c:showLegendKey val="0"/>
          <c:showVal val="0"/>
          <c:showCatName val="0"/>
          <c:showSerName val="0"/>
          <c:showPercent val="0"/>
          <c:showBubbleSize val="0"/>
        </c:dLbls>
        <c:gapWidth val="182"/>
        <c:axId val="476487256"/>
        <c:axId val="476486600"/>
      </c:barChart>
      <c:catAx>
        <c:axId val="476487256"/>
        <c:scaling>
          <c:orientation val="maxMin"/>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Handwashing Stations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6486600"/>
        <c:crosses val="autoZero"/>
        <c:auto val="1"/>
        <c:lblAlgn val="ctr"/>
        <c:lblOffset val="100"/>
        <c:noMultiLvlLbl val="0"/>
      </c:catAx>
      <c:valAx>
        <c:axId val="476486600"/>
        <c:scaling>
          <c:orientation val="minMax"/>
        </c:scaling>
        <c:delete val="1"/>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b" anchorCtr="1"/>
              <a:lstStyle/>
              <a:p>
                <a:pPr>
                  <a:defRPr sz="1000" b="0" i="0" u="none" strike="noStrike" kern="1200" baseline="0">
                    <a:solidFill>
                      <a:schemeClr val="tx1">
                        <a:lumMod val="65000"/>
                        <a:lumOff val="35000"/>
                      </a:schemeClr>
                    </a:solidFill>
                    <a:latin typeface="+mn-lt"/>
                    <a:ea typeface="+mn-ea"/>
                    <a:cs typeface="+mn-cs"/>
                  </a:defRPr>
                </a:pPr>
                <a:r>
                  <a:rPr lang="en-US"/>
                  <a:t>Number of Fairs and Festivals</a:t>
                </a:r>
              </a:p>
            </c:rich>
          </c:tx>
          <c:overlay val="0"/>
          <c:spPr>
            <a:noFill/>
            <a:ln>
              <a:noFill/>
            </a:ln>
            <a:effectLst/>
          </c:spPr>
          <c:txPr>
            <a:bodyPr rot="0" spcFirstLastPara="1" vertOverflow="ellipsis" vert="horz" wrap="square" anchor="b"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476487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How many restrooms does your event currently have? Please count the men’s and women’s restrooms together, not separately.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Sheet!$AK$60:$AK$62</c:f>
              <c:strCache>
                <c:ptCount val="3"/>
                <c:pt idx="0">
                  <c:v>2</c:v>
                </c:pt>
                <c:pt idx="1">
                  <c:v>3 or more</c:v>
                </c:pt>
                <c:pt idx="2">
                  <c:v>Not answered</c:v>
                </c:pt>
              </c:strCache>
            </c:strRef>
          </c:cat>
          <c:val>
            <c:numRef>
              <c:f>Sheet!$AL$60:$AL$62</c:f>
              <c:numCache>
                <c:formatCode>General</c:formatCode>
                <c:ptCount val="3"/>
                <c:pt idx="0">
                  <c:v>5</c:v>
                </c:pt>
                <c:pt idx="1">
                  <c:v>23</c:v>
                </c:pt>
                <c:pt idx="2">
                  <c:v>1</c:v>
                </c:pt>
              </c:numCache>
            </c:numRef>
          </c:val>
          <c:extLst>
            <c:ext xmlns:c16="http://schemas.microsoft.com/office/drawing/2014/chart" uri="{C3380CC4-5D6E-409C-BE32-E72D297353CC}">
              <c16:uniqueId val="{00000000-8496-4D3B-BAC3-68916B7DDE4C}"/>
            </c:ext>
          </c:extLst>
        </c:ser>
        <c:dLbls>
          <c:showLegendKey val="0"/>
          <c:showVal val="0"/>
          <c:showCatName val="0"/>
          <c:showSerName val="0"/>
          <c:showPercent val="0"/>
          <c:showBubbleSize val="0"/>
        </c:dLbls>
        <c:gapWidth val="182"/>
        <c:axId val="476484304"/>
        <c:axId val="476485288"/>
      </c:barChart>
      <c:catAx>
        <c:axId val="4764843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6485288"/>
        <c:crosses val="autoZero"/>
        <c:auto val="1"/>
        <c:lblAlgn val="ctr"/>
        <c:lblOffset val="100"/>
        <c:noMultiLvlLbl val="0"/>
      </c:catAx>
      <c:valAx>
        <c:axId val="476485288"/>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Fairs and Festivals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6484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a:t>At your event, how often are handwashing stations monitored to make sure that soap is refilled and paper towels are available?</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Sheet!$AL$97:$AL$101</c:f>
              <c:strCache>
                <c:ptCount val="5"/>
                <c:pt idx="0">
                  <c:v>Once Daily</c:v>
                </c:pt>
                <c:pt idx="1">
                  <c:v>Twice Daily</c:v>
                </c:pt>
                <c:pt idx="2">
                  <c:v>More than 3 times daily</c:v>
                </c:pt>
                <c:pt idx="3">
                  <c:v>Not answered</c:v>
                </c:pt>
                <c:pt idx="4">
                  <c:v>Not applicable</c:v>
                </c:pt>
              </c:strCache>
            </c:strRef>
          </c:cat>
          <c:val>
            <c:numRef>
              <c:f>Sheet!$AM$97:$AM$101</c:f>
              <c:numCache>
                <c:formatCode>General</c:formatCode>
                <c:ptCount val="5"/>
                <c:pt idx="0">
                  <c:v>10</c:v>
                </c:pt>
                <c:pt idx="1">
                  <c:v>5</c:v>
                </c:pt>
                <c:pt idx="2">
                  <c:v>10</c:v>
                </c:pt>
                <c:pt idx="3">
                  <c:v>1</c:v>
                </c:pt>
                <c:pt idx="4">
                  <c:v>3</c:v>
                </c:pt>
              </c:numCache>
            </c:numRef>
          </c:val>
          <c:extLst>
            <c:ext xmlns:c16="http://schemas.microsoft.com/office/drawing/2014/chart" uri="{C3380CC4-5D6E-409C-BE32-E72D297353CC}">
              <c16:uniqueId val="{00000000-D17D-4350-8173-10A1F6A3CABE}"/>
            </c:ext>
          </c:extLst>
        </c:ser>
        <c:dLbls>
          <c:showLegendKey val="0"/>
          <c:showVal val="0"/>
          <c:showCatName val="0"/>
          <c:showSerName val="0"/>
          <c:showPercent val="0"/>
          <c:showBubbleSize val="0"/>
        </c:dLbls>
        <c:gapWidth val="182"/>
        <c:axId val="470491424"/>
        <c:axId val="470495032"/>
      </c:barChart>
      <c:catAx>
        <c:axId val="4704914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70495032"/>
        <c:crosses val="autoZero"/>
        <c:auto val="1"/>
        <c:lblAlgn val="ctr"/>
        <c:lblOffset val="100"/>
        <c:noMultiLvlLbl val="0"/>
      </c:catAx>
      <c:valAx>
        <c:axId val="470495032"/>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Number of Fairs and Festivals</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704914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Do you believe your handwashing facilities (including restrooms and portable) are adequate for the traffic and activities at your event?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9345983129020642"/>
          <c:y val="0.28177218118243941"/>
          <c:w val="0.43527335202497908"/>
          <c:h val="0.60847838995990766"/>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71D-4E02-94CC-05C375DF13C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71D-4E02-94CC-05C375DF13C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Sheet!$AU$35:$AU$36</c:f>
              <c:strCache>
                <c:ptCount val="2"/>
                <c:pt idx="0">
                  <c:v>Yes</c:v>
                </c:pt>
                <c:pt idx="1">
                  <c:v>No</c:v>
                </c:pt>
              </c:strCache>
            </c:strRef>
          </c:cat>
          <c:val>
            <c:numRef>
              <c:f>Sheet!$AV$35:$AV$36</c:f>
              <c:numCache>
                <c:formatCode>General</c:formatCode>
                <c:ptCount val="2"/>
                <c:pt idx="0">
                  <c:v>18</c:v>
                </c:pt>
                <c:pt idx="1">
                  <c:v>10</c:v>
                </c:pt>
              </c:numCache>
            </c:numRef>
          </c:val>
          <c:extLst>
            <c:ext xmlns:c16="http://schemas.microsoft.com/office/drawing/2014/chart" uri="{C3380CC4-5D6E-409C-BE32-E72D297353CC}">
              <c16:uniqueId val="{00000004-E71D-4E02-94CC-05C375DF13C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How do visitors receive public health education at your event? </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Sheet2!$A$1:$I$1</c:f>
              <c:strCache>
                <c:ptCount val="9"/>
                <c:pt idx="0">
                  <c:v>Signs</c:v>
                </c:pt>
                <c:pt idx="1">
                  <c:v>Stickers</c:v>
                </c:pt>
                <c:pt idx="2">
                  <c:v>Handouts, pamphlets, or flyers</c:v>
                </c:pt>
                <c:pt idx="3">
                  <c:v>Local advertisements</c:v>
                </c:pt>
                <c:pt idx="4">
                  <c:v>Verbal information from event staff</c:v>
                </c:pt>
                <c:pt idx="5">
                  <c:v>Verbal information via public announcements</c:v>
                </c:pt>
                <c:pt idx="6">
                  <c:v>Event website</c:v>
                </c:pt>
                <c:pt idx="7">
                  <c:v>Event social media</c:v>
                </c:pt>
                <c:pt idx="8">
                  <c:v>Booths or exhibits</c:v>
                </c:pt>
              </c:strCache>
            </c:strRef>
          </c:cat>
          <c:val>
            <c:numRef>
              <c:f>Sheet2!$A$2:$I$2</c:f>
              <c:numCache>
                <c:formatCode>General</c:formatCode>
                <c:ptCount val="9"/>
                <c:pt idx="0">
                  <c:v>24</c:v>
                </c:pt>
                <c:pt idx="1">
                  <c:v>3</c:v>
                </c:pt>
                <c:pt idx="2">
                  <c:v>4</c:v>
                </c:pt>
                <c:pt idx="3">
                  <c:v>1</c:v>
                </c:pt>
                <c:pt idx="4">
                  <c:v>10</c:v>
                </c:pt>
                <c:pt idx="5">
                  <c:v>1</c:v>
                </c:pt>
                <c:pt idx="6">
                  <c:v>1</c:v>
                </c:pt>
                <c:pt idx="7">
                  <c:v>2</c:v>
                </c:pt>
                <c:pt idx="8">
                  <c:v>4</c:v>
                </c:pt>
              </c:numCache>
            </c:numRef>
          </c:val>
          <c:extLst>
            <c:ext xmlns:c16="http://schemas.microsoft.com/office/drawing/2014/chart" uri="{C3380CC4-5D6E-409C-BE32-E72D297353CC}">
              <c16:uniqueId val="{00000000-5508-41C8-BB25-353FA76BB69A}"/>
            </c:ext>
          </c:extLst>
        </c:ser>
        <c:dLbls>
          <c:showLegendKey val="0"/>
          <c:showVal val="0"/>
          <c:showCatName val="0"/>
          <c:showSerName val="0"/>
          <c:showPercent val="0"/>
          <c:showBubbleSize val="0"/>
        </c:dLbls>
        <c:gapWidth val="182"/>
        <c:axId val="476472496"/>
        <c:axId val="476473480"/>
      </c:barChart>
      <c:catAx>
        <c:axId val="476472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76473480"/>
        <c:crosses val="autoZero"/>
        <c:auto val="1"/>
        <c:lblAlgn val="ctr"/>
        <c:lblOffset val="100"/>
        <c:noMultiLvlLbl val="0"/>
      </c:catAx>
      <c:valAx>
        <c:axId val="4764734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764724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gender distribution</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4AC8-4683-93FB-3B361169BF10}"/>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4AC8-4683-93FB-3B361169BF1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1"/>
              <c:showBubbleSize val="0"/>
              <c:extLst>
                <c:ext xmlns:c16="http://schemas.microsoft.com/office/drawing/2014/chart" uri="{C3380CC4-5D6E-409C-BE32-E72D297353CC}">
                  <c16:uniqueId val="{00000001-4AC8-4683-93FB-3B361169BF10}"/>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n-US"/>
                </a:p>
              </c:txPr>
              <c:dLblPos val="outEnd"/>
              <c:showLegendKey val="0"/>
              <c:showVal val="1"/>
              <c:showCatName val="1"/>
              <c:showSerName val="0"/>
              <c:showPercent val="1"/>
              <c:showBubbleSize val="0"/>
              <c:extLst>
                <c:ext xmlns:c16="http://schemas.microsoft.com/office/drawing/2014/chart" uri="{C3380CC4-5D6E-409C-BE32-E72D297353CC}">
                  <c16:uniqueId val="{00000003-4AC8-4683-93FB-3B361169BF10}"/>
                </c:ext>
              </c:extLst>
            </c:dLbl>
            <c:spPr>
              <a:noFill/>
              <a:ln>
                <a:noFill/>
              </a:ln>
              <a:effectLst/>
            </c:sp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'[State Fair Quiz.xlsx]Sheet'!$Y$116:$Y$117</c:f>
              <c:strCache>
                <c:ptCount val="2"/>
                <c:pt idx="0">
                  <c:v>Female</c:v>
                </c:pt>
                <c:pt idx="1">
                  <c:v>Male</c:v>
                </c:pt>
              </c:strCache>
            </c:strRef>
          </c:cat>
          <c:val>
            <c:numRef>
              <c:f>'[State Fair Quiz.xlsx]Sheet'!$Z$116:$Z$117</c:f>
              <c:numCache>
                <c:formatCode>General</c:formatCode>
                <c:ptCount val="2"/>
                <c:pt idx="0">
                  <c:v>83</c:v>
                </c:pt>
                <c:pt idx="1">
                  <c:v>21</c:v>
                </c:pt>
              </c:numCache>
            </c:numRef>
          </c:val>
          <c:extLst>
            <c:ext xmlns:c16="http://schemas.microsoft.com/office/drawing/2014/chart" uri="{C3380CC4-5D6E-409C-BE32-E72D297353CC}">
              <c16:uniqueId val="{00000004-4AC8-4683-93FB-3B361169BF10}"/>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ysClr val="windowText" lastClr="000000"/>
                </a:solidFill>
                <a:latin typeface="+mn-lt"/>
                <a:ea typeface="+mn-ea"/>
                <a:cs typeface="+mn-cs"/>
              </a:defRPr>
            </a:pPr>
            <a:r>
              <a:rPr lang="en-US" sz="2400" baseline="0" dirty="0">
                <a:effectLst/>
              </a:rPr>
              <a:t>Sometimes farm animals carry harmful bacteria that can make you very sick. </a:t>
            </a:r>
            <a:endParaRPr lang="en-US" sz="2400" dirty="0">
              <a:effectLst/>
            </a:endParaRPr>
          </a:p>
        </c:rich>
      </c:tx>
      <c:overlay val="0"/>
      <c:spPr>
        <a:noFill/>
        <a:ln>
          <a:noFill/>
        </a:ln>
        <a:effectLst/>
      </c:spPr>
      <c:txPr>
        <a:bodyPr rot="0" spcFirstLastPara="1" vertOverflow="ellipsis" vert="horz" wrap="square" anchor="ctr" anchorCtr="1"/>
        <a:lstStyle/>
        <a:p>
          <a:pPr>
            <a:defRPr sz="2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dLbl>
              <c:idx val="0"/>
              <c:tx>
                <c:rich>
                  <a:bodyPr/>
                  <a:lstStyle/>
                  <a:p>
                    <a:r>
                      <a:rPr lang="en-US" dirty="0"/>
                      <a:t>98%</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672-4B61-8CBE-89836779F300}"/>
                </c:ext>
              </c:extLst>
            </c:dLbl>
            <c:dLbl>
              <c:idx val="1"/>
              <c:tx>
                <c:rich>
                  <a:bodyPr/>
                  <a:lstStyle/>
                  <a:p>
                    <a:r>
                      <a:rPr lang="en-US" dirty="0"/>
                      <a:t>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672-4B61-8CBE-89836779F300}"/>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Sheet1!$B$12:$B$13</c:f>
              <c:strCache>
                <c:ptCount val="2"/>
                <c:pt idx="0">
                  <c:v>True</c:v>
                </c:pt>
                <c:pt idx="1">
                  <c:v>False</c:v>
                </c:pt>
              </c:strCache>
            </c:strRef>
          </c:cat>
          <c:val>
            <c:numRef>
              <c:f>Sheet1!$D$12:$D$13</c:f>
              <c:numCache>
                <c:formatCode>General</c:formatCode>
                <c:ptCount val="2"/>
                <c:pt idx="0">
                  <c:v>98.1</c:v>
                </c:pt>
                <c:pt idx="1">
                  <c:v>1.9</c:v>
                </c:pt>
              </c:numCache>
            </c:numRef>
          </c:val>
          <c:extLst>
            <c:ext xmlns:c16="http://schemas.microsoft.com/office/drawing/2014/chart" uri="{C3380CC4-5D6E-409C-BE32-E72D297353CC}">
              <c16:uniqueId val="{00000002-7672-4B61-8CBE-89836779F300}"/>
            </c:ext>
          </c:extLst>
        </c:ser>
        <c:dLbls>
          <c:showLegendKey val="0"/>
          <c:showVal val="0"/>
          <c:showCatName val="0"/>
          <c:showSerName val="0"/>
          <c:showPercent val="0"/>
          <c:showBubbleSize val="0"/>
        </c:dLbls>
        <c:gapWidth val="150"/>
        <c:axId val="496069448"/>
        <c:axId val="496070232"/>
      </c:barChart>
      <c:catAx>
        <c:axId val="496069448"/>
        <c:scaling>
          <c:orientation val="minMax"/>
        </c:scaling>
        <c:delete val="0"/>
        <c:axPos val="b"/>
        <c:title>
          <c:tx>
            <c:rich>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sz="1400"/>
                  <a:t>Responses</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496070232"/>
        <c:crosses val="autoZero"/>
        <c:auto val="1"/>
        <c:lblAlgn val="ctr"/>
        <c:lblOffset val="100"/>
        <c:noMultiLvlLbl val="0"/>
      </c:catAx>
      <c:valAx>
        <c:axId val="4960702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sz="1400"/>
                  <a:t>Percent</a:t>
                </a:r>
                <a:r>
                  <a:rPr lang="en-US" sz="1400" baseline="0"/>
                  <a:t> of Responses</a:t>
                </a:r>
              </a:p>
            </c:rich>
          </c:tx>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496069448"/>
        <c:crosses val="autoZero"/>
        <c:crossBetween val="between"/>
      </c:valAx>
      <c:spPr>
        <a:noFill/>
        <a:ln>
          <a:noFill/>
        </a:ln>
        <a:effectLst/>
      </c:spPr>
    </c:plotArea>
    <c:plotVisOnly val="1"/>
    <c:dispBlanksAs val="gap"/>
    <c:showDLblsOverMax val="0"/>
  </c:chart>
  <c:spPr>
    <a:noFill/>
    <a:ln>
      <a:noFill/>
    </a:ln>
    <a:effectLst/>
  </c:spPr>
  <c:txPr>
    <a:bodyPr/>
    <a:lstStyle/>
    <a:p>
      <a:pPr>
        <a:defRPr sz="1100" b="1">
          <a:solidFill>
            <a:sysClr val="windowText" lastClr="000000"/>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ysClr val="windowText" lastClr="000000"/>
                </a:solidFill>
                <a:latin typeface="+mn-lt"/>
                <a:ea typeface="+mn-ea"/>
                <a:cs typeface="+mn-cs"/>
              </a:defRPr>
            </a:pPr>
            <a:r>
              <a:rPr lang="en-US" sz="2400"/>
              <a:t>Which of the following animals can transmit the flu? Select all that apply.</a:t>
            </a:r>
          </a:p>
        </c:rich>
      </c:tx>
      <c:overlay val="0"/>
      <c:spPr>
        <a:noFill/>
        <a:ln>
          <a:noFill/>
        </a:ln>
        <a:effectLst/>
      </c:spPr>
      <c:txPr>
        <a:bodyPr rot="0" spcFirstLastPara="1" vertOverflow="ellipsis" vert="horz" wrap="square" anchor="ctr" anchorCtr="1"/>
        <a:lstStyle/>
        <a:p>
          <a:pPr>
            <a:defRPr sz="2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tx>
            <c:strRef>
              <c:f>Sheet1!$A$20</c:f>
              <c:strCache>
                <c:ptCount val="1"/>
                <c:pt idx="0">
                  <c:v>Which of the following animals can transmit the flu? Select all that apply.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Sheet1!$A$21:$A$24</c:f>
              <c:strCache>
                <c:ptCount val="4"/>
                <c:pt idx="0">
                  <c:v>Chickens</c:v>
                </c:pt>
                <c:pt idx="1">
                  <c:v>Pigs</c:v>
                </c:pt>
                <c:pt idx="2">
                  <c:v>Goats</c:v>
                </c:pt>
                <c:pt idx="3">
                  <c:v>Sheep</c:v>
                </c:pt>
              </c:strCache>
            </c:strRef>
          </c:cat>
          <c:val>
            <c:numRef>
              <c:f>Sheet1!$B$21:$B$24</c:f>
              <c:numCache>
                <c:formatCode>General</c:formatCode>
                <c:ptCount val="4"/>
                <c:pt idx="0">
                  <c:v>60</c:v>
                </c:pt>
                <c:pt idx="1">
                  <c:v>53</c:v>
                </c:pt>
                <c:pt idx="2">
                  <c:v>16</c:v>
                </c:pt>
                <c:pt idx="3">
                  <c:v>15</c:v>
                </c:pt>
              </c:numCache>
            </c:numRef>
          </c:val>
          <c:extLst>
            <c:ext xmlns:c16="http://schemas.microsoft.com/office/drawing/2014/chart" uri="{C3380CC4-5D6E-409C-BE32-E72D297353CC}">
              <c16:uniqueId val="{00000000-F899-4F64-BBA5-7791EA03EA41}"/>
            </c:ext>
          </c:extLst>
        </c:ser>
        <c:dLbls>
          <c:showLegendKey val="0"/>
          <c:showVal val="0"/>
          <c:showCatName val="0"/>
          <c:showSerName val="0"/>
          <c:showPercent val="0"/>
          <c:showBubbleSize val="0"/>
        </c:dLbls>
        <c:gapWidth val="150"/>
        <c:axId val="496071016"/>
        <c:axId val="496071408"/>
      </c:barChart>
      <c:catAx>
        <c:axId val="496071016"/>
        <c:scaling>
          <c:orientation val="minMax"/>
        </c:scaling>
        <c:delete val="0"/>
        <c:axPos val="b"/>
        <c:title>
          <c:tx>
            <c:rich>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a:t>Responses</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496071408"/>
        <c:crosses val="autoZero"/>
        <c:auto val="1"/>
        <c:lblAlgn val="ctr"/>
        <c:lblOffset val="100"/>
        <c:noMultiLvlLbl val="0"/>
      </c:catAx>
      <c:valAx>
        <c:axId val="496071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a:t>Number of Responses</a:t>
                </a:r>
              </a:p>
            </c:rich>
          </c:tx>
          <c:layout>
            <c:manualLayout>
              <c:xMode val="edge"/>
              <c:yMode val="edge"/>
              <c:x val="3.2679738562091504E-3"/>
              <c:y val="0.2564814814814814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496071016"/>
        <c:crosses val="autoZero"/>
        <c:crossBetween val="between"/>
      </c:valAx>
      <c:spPr>
        <a:noFill/>
        <a:ln>
          <a:noFill/>
        </a:ln>
        <a:effectLst/>
      </c:spPr>
    </c:plotArea>
    <c:plotVisOnly val="1"/>
    <c:dispBlanksAs val="gap"/>
    <c:showDLblsOverMax val="0"/>
  </c:chart>
  <c:spPr>
    <a:noFill/>
    <a:ln>
      <a:noFill/>
    </a:ln>
    <a:effectLst/>
  </c:spPr>
  <c:txPr>
    <a:bodyPr/>
    <a:lstStyle/>
    <a:p>
      <a:pPr>
        <a:defRPr sz="1400" b="1">
          <a:solidFill>
            <a:sysClr val="windowText" lastClr="000000"/>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ysClr val="windowText" lastClr="000000"/>
                </a:solidFill>
                <a:latin typeface="+mn-lt"/>
                <a:ea typeface="+mn-ea"/>
                <a:cs typeface="+mn-cs"/>
              </a:defRPr>
            </a:pPr>
            <a:r>
              <a:rPr lang="en-US" sz="2400" b="1" i="0" baseline="0">
                <a:effectLst/>
              </a:rPr>
              <a:t>You can build immunity to germs if you're around farm animals all the time.</a:t>
            </a:r>
            <a:endParaRPr lang="en-US" sz="2400" b="1">
              <a:effectLst/>
            </a:endParaRPr>
          </a:p>
        </c:rich>
      </c:tx>
      <c:overlay val="0"/>
      <c:spPr>
        <a:noFill/>
        <a:ln>
          <a:noFill/>
        </a:ln>
        <a:effectLst/>
      </c:spPr>
      <c:txPr>
        <a:bodyPr rot="0" spcFirstLastPara="1" vertOverflow="ellipsis" vert="horz" wrap="square" anchor="ctr" anchorCtr="1"/>
        <a:lstStyle/>
        <a:p>
          <a:pPr>
            <a:defRPr sz="2400" b="1" i="0" u="none" strike="noStrike" kern="1200" spc="0" baseline="0">
              <a:solidFill>
                <a:sysClr val="windowText" lastClr="000000"/>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D9D-4CCD-B86F-F0AADD27361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D9D-4CCD-B86F-F0AADD273613}"/>
              </c:ext>
            </c:extLst>
          </c:dPt>
          <c:dLbls>
            <c:dLbl>
              <c:idx val="0"/>
              <c:layout>
                <c:manualLayout>
                  <c:x val="-0.10784313725490197"/>
                  <c:y val="3.2161951978224947E-2"/>
                </c:manualLayout>
              </c:layout>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9.0277777777777776E-2"/>
                      <c:h val="0.13117283950617284"/>
                    </c:manualLayout>
                  </c15:layout>
                </c:ext>
                <c:ext xmlns:c16="http://schemas.microsoft.com/office/drawing/2014/chart" uri="{C3380CC4-5D6E-409C-BE32-E72D297353CC}">
                  <c16:uniqueId val="{00000001-FD9D-4CCD-B86F-F0AADD273613}"/>
                </c:ext>
              </c:extLst>
            </c:dLbl>
            <c:dLbl>
              <c:idx val="1"/>
              <c:layout>
                <c:manualLayout>
                  <c:x val="0.1002895502032834"/>
                  <c:y val="-3.3402838534072145E-2"/>
                </c:manualLayout>
              </c:layout>
              <c:showLegendKey val="0"/>
              <c:showVal val="0"/>
              <c:showCatName val="1"/>
              <c:showSerName val="0"/>
              <c:showPercent val="1"/>
              <c:showBubbleSize val="0"/>
              <c:extLst>
                <c:ext xmlns:c15="http://schemas.microsoft.com/office/drawing/2012/chart" uri="{CE6537A1-D6FC-4f65-9D91-7224C49458BB}">
                  <c15:layout>
                    <c:manualLayout>
                      <c:w val="8.0988497761309244E-2"/>
                      <c:h val="0.14567901234567898"/>
                    </c:manualLayout>
                  </c15:layout>
                </c:ext>
                <c:ext xmlns:c16="http://schemas.microsoft.com/office/drawing/2014/chart" uri="{C3380CC4-5D6E-409C-BE32-E72D297353CC}">
                  <c16:uniqueId val="{00000003-FD9D-4CCD-B86F-F0AADD273613}"/>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Sheet1!$B$38:$B$39</c:f>
              <c:strCache>
                <c:ptCount val="2"/>
                <c:pt idx="0">
                  <c:v>True</c:v>
                </c:pt>
                <c:pt idx="1">
                  <c:v>False</c:v>
                </c:pt>
              </c:strCache>
            </c:strRef>
          </c:cat>
          <c:val>
            <c:numRef>
              <c:f>Sheet1!$D$38:$D$39</c:f>
              <c:numCache>
                <c:formatCode>General</c:formatCode>
                <c:ptCount val="2"/>
                <c:pt idx="0">
                  <c:v>46.2</c:v>
                </c:pt>
                <c:pt idx="1">
                  <c:v>53.8</c:v>
                </c:pt>
              </c:numCache>
            </c:numRef>
          </c:val>
          <c:extLst>
            <c:ext xmlns:c16="http://schemas.microsoft.com/office/drawing/2014/chart" uri="{C3380CC4-5D6E-409C-BE32-E72D297353CC}">
              <c16:uniqueId val="{00000004-FD9D-4CCD-B86F-F0AADD273613}"/>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400" b="1">
          <a:solidFill>
            <a:sysClr val="windowText" lastClr="000000"/>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ysClr val="windowText" lastClr="000000"/>
                </a:solidFill>
                <a:latin typeface="+mn-lt"/>
                <a:ea typeface="+mn-ea"/>
                <a:cs typeface="+mn-cs"/>
              </a:defRPr>
            </a:pPr>
            <a:r>
              <a:rPr lang="en-US" sz="2000"/>
              <a:t>Children under the age of 5 are at a high risk of developing serious diseases from animal contact.</a:t>
            </a:r>
          </a:p>
        </c:rich>
      </c:tx>
      <c:overlay val="0"/>
      <c:spPr>
        <a:noFill/>
        <a:ln>
          <a:noFill/>
        </a:ln>
        <a:effectLst/>
      </c:spPr>
      <c:txPr>
        <a:bodyPr rot="0" spcFirstLastPara="1" vertOverflow="ellipsis" vert="horz" wrap="square" anchor="ctr" anchorCtr="1"/>
        <a:lstStyle/>
        <a:p>
          <a:pPr>
            <a:defRPr sz="2000" b="1" i="0" u="none" strike="noStrike" kern="1200" spc="0" baseline="0">
              <a:solidFill>
                <a:sysClr val="windowText" lastClr="000000"/>
              </a:solidFill>
              <a:latin typeface="+mn-lt"/>
              <a:ea typeface="+mn-ea"/>
              <a:cs typeface="+mn-cs"/>
            </a:defRPr>
          </a:pPr>
          <a:endParaRPr lang="en-US"/>
        </a:p>
      </c:txPr>
    </c:title>
    <c:autoTitleDeleted val="0"/>
    <c:plotArea>
      <c:layout/>
      <c:pieChart>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219C-43F3-B1D1-7C4892CB6ECF}"/>
              </c:ext>
            </c:extLst>
          </c:dPt>
          <c:dPt>
            <c:idx val="1"/>
            <c:bubble3D val="0"/>
            <c:spPr>
              <a:solidFill>
                <a:schemeClr val="accent5">
                  <a:lumMod val="90000"/>
                </a:schemeClr>
              </a:solidFill>
              <a:ln w="19050">
                <a:solidFill>
                  <a:schemeClr val="lt1"/>
                </a:solidFill>
              </a:ln>
              <a:effectLst/>
            </c:spPr>
            <c:extLst>
              <c:ext xmlns:c16="http://schemas.microsoft.com/office/drawing/2014/chart" uri="{C3380CC4-5D6E-409C-BE32-E72D297353CC}">
                <c16:uniqueId val="{00000003-219C-43F3-B1D1-7C4892CB6ECF}"/>
              </c:ext>
            </c:extLst>
          </c:dPt>
          <c:dLbls>
            <c:dLbl>
              <c:idx val="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1-219C-43F3-B1D1-7C4892CB6ECF}"/>
                </c:ext>
              </c:extLst>
            </c:dLbl>
            <c:dLbl>
              <c:idx val="1"/>
              <c:layout>
                <c:manualLayout>
                  <c:x val="5.3945885440790486E-2"/>
                  <c:y val="-0.24166666666666667"/>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19C-43F3-B1D1-7C4892CB6ECF}"/>
                </c:ext>
              </c:extLst>
            </c:dLbl>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Sheet1!$B$53:$B$54</c:f>
              <c:strCache>
                <c:ptCount val="2"/>
                <c:pt idx="0">
                  <c:v>False</c:v>
                </c:pt>
                <c:pt idx="1">
                  <c:v>True</c:v>
                </c:pt>
              </c:strCache>
            </c:strRef>
          </c:cat>
          <c:val>
            <c:numRef>
              <c:f>Sheet1!$D$53:$D$54</c:f>
              <c:numCache>
                <c:formatCode>General</c:formatCode>
                <c:ptCount val="2"/>
                <c:pt idx="0">
                  <c:v>11.5</c:v>
                </c:pt>
                <c:pt idx="1">
                  <c:v>88.5</c:v>
                </c:pt>
              </c:numCache>
            </c:numRef>
          </c:val>
          <c:extLst>
            <c:ext xmlns:c16="http://schemas.microsoft.com/office/drawing/2014/chart" uri="{C3380CC4-5D6E-409C-BE32-E72D297353CC}">
              <c16:uniqueId val="{00000004-219C-43F3-B1D1-7C4892CB6ECF}"/>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1400" b="1">
          <a:solidFill>
            <a:sysClr val="windowText" lastClr="000000"/>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tx>
            <c:strRef>
              <c:f>Sheet1!$D$68</c:f>
              <c:strCache>
                <c:ptCount val="1"/>
                <c:pt idx="0">
                  <c:v>How long should you wash your hands to kill germs?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Sheet1!$D$69:$D$72</c:f>
              <c:strCache>
                <c:ptCount val="4"/>
                <c:pt idx="0">
                  <c:v>5 seconds</c:v>
                </c:pt>
                <c:pt idx="1">
                  <c:v>10 seconds</c:v>
                </c:pt>
                <c:pt idx="2">
                  <c:v>20 seconds</c:v>
                </c:pt>
                <c:pt idx="3">
                  <c:v>1 minute</c:v>
                </c:pt>
              </c:strCache>
            </c:strRef>
          </c:cat>
          <c:val>
            <c:numRef>
              <c:f>Sheet1!$E$69:$E$72</c:f>
              <c:numCache>
                <c:formatCode>General</c:formatCode>
                <c:ptCount val="4"/>
                <c:pt idx="0">
                  <c:v>4</c:v>
                </c:pt>
                <c:pt idx="1">
                  <c:v>6</c:v>
                </c:pt>
                <c:pt idx="2">
                  <c:v>48</c:v>
                </c:pt>
                <c:pt idx="3">
                  <c:v>46</c:v>
                </c:pt>
              </c:numCache>
            </c:numRef>
          </c:val>
          <c:extLst>
            <c:ext xmlns:c16="http://schemas.microsoft.com/office/drawing/2014/chart" uri="{C3380CC4-5D6E-409C-BE32-E72D297353CC}">
              <c16:uniqueId val="{00000000-487C-40A1-9ADA-F997F5E91A67}"/>
            </c:ext>
          </c:extLst>
        </c:ser>
        <c:dLbls>
          <c:showLegendKey val="0"/>
          <c:showVal val="0"/>
          <c:showCatName val="0"/>
          <c:showSerName val="0"/>
          <c:showPercent val="0"/>
          <c:showBubbleSize val="0"/>
        </c:dLbls>
        <c:gapWidth val="150"/>
        <c:axId val="500123024"/>
        <c:axId val="500123416"/>
      </c:barChart>
      <c:catAx>
        <c:axId val="500123024"/>
        <c:scaling>
          <c:orientation val="minMax"/>
        </c:scaling>
        <c:delete val="0"/>
        <c:axPos val="b"/>
        <c:title>
          <c:tx>
            <c:rich>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sz="1400"/>
                  <a:t>Responses</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500123416"/>
        <c:crosses val="autoZero"/>
        <c:auto val="1"/>
        <c:lblAlgn val="ctr"/>
        <c:lblOffset val="100"/>
        <c:noMultiLvlLbl val="0"/>
      </c:catAx>
      <c:valAx>
        <c:axId val="5001234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sz="1400"/>
                  <a:t>Number of Responses</a:t>
                </a:r>
              </a:p>
            </c:rich>
          </c:tx>
          <c:layout>
            <c:manualLayout>
              <c:xMode val="edge"/>
              <c:yMode val="edge"/>
              <c:x val="3.2679738562091504E-3"/>
              <c:y val="0.2912807426849421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500123024"/>
        <c:crosses val="autoZero"/>
        <c:crossBetween val="between"/>
      </c:valAx>
      <c:spPr>
        <a:noFill/>
        <a:ln>
          <a:noFill/>
        </a:ln>
        <a:effectLst/>
      </c:spPr>
    </c:plotArea>
    <c:plotVisOnly val="1"/>
    <c:dispBlanksAs val="gap"/>
    <c:showDLblsOverMax val="0"/>
  </c:chart>
  <c:spPr>
    <a:noFill/>
    <a:ln>
      <a:noFill/>
    </a:ln>
    <a:effectLst/>
  </c:spPr>
  <c:txPr>
    <a:bodyPr/>
    <a:lstStyle/>
    <a:p>
      <a:pPr>
        <a:defRPr sz="1200" b="1">
          <a:solidFill>
            <a:sysClr val="windowText" lastClr="000000"/>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8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tx>
            <c:strRef>
              <c:f>Sheet1!$B$81</c:f>
              <c:strCache>
                <c:ptCount val="1"/>
                <c:pt idx="0">
                  <c:v>What animals do you own?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Sheet1!$A$82:$A$87</c:f>
              <c:strCache>
                <c:ptCount val="6"/>
                <c:pt idx="0">
                  <c:v>Cattle</c:v>
                </c:pt>
                <c:pt idx="1">
                  <c:v>Goats</c:v>
                </c:pt>
                <c:pt idx="2">
                  <c:v>Pigs</c:v>
                </c:pt>
                <c:pt idx="3">
                  <c:v>Horses</c:v>
                </c:pt>
                <c:pt idx="4">
                  <c:v>Chickens</c:v>
                </c:pt>
                <c:pt idx="5">
                  <c:v>Other</c:v>
                </c:pt>
              </c:strCache>
            </c:strRef>
          </c:cat>
          <c:val>
            <c:numRef>
              <c:f>Sheet1!$B$82:$B$87</c:f>
              <c:numCache>
                <c:formatCode>General</c:formatCode>
                <c:ptCount val="6"/>
                <c:pt idx="0">
                  <c:v>6</c:v>
                </c:pt>
                <c:pt idx="1">
                  <c:v>4</c:v>
                </c:pt>
                <c:pt idx="2">
                  <c:v>4</c:v>
                </c:pt>
                <c:pt idx="3">
                  <c:v>8</c:v>
                </c:pt>
                <c:pt idx="4">
                  <c:v>8</c:v>
                </c:pt>
                <c:pt idx="5">
                  <c:v>9</c:v>
                </c:pt>
              </c:numCache>
            </c:numRef>
          </c:val>
          <c:extLst>
            <c:ext xmlns:c16="http://schemas.microsoft.com/office/drawing/2014/chart" uri="{C3380CC4-5D6E-409C-BE32-E72D297353CC}">
              <c16:uniqueId val="{00000000-3A28-4B26-806C-A156952E8DC9}"/>
            </c:ext>
          </c:extLst>
        </c:ser>
        <c:dLbls>
          <c:showLegendKey val="0"/>
          <c:showVal val="0"/>
          <c:showCatName val="0"/>
          <c:showSerName val="0"/>
          <c:showPercent val="0"/>
          <c:showBubbleSize val="0"/>
        </c:dLbls>
        <c:gapWidth val="150"/>
        <c:axId val="500124200"/>
        <c:axId val="500124592"/>
      </c:barChart>
      <c:catAx>
        <c:axId val="500124200"/>
        <c:scaling>
          <c:orientation val="minMax"/>
        </c:scaling>
        <c:delete val="0"/>
        <c:axPos val="b"/>
        <c:title>
          <c:tx>
            <c:rich>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sz="1400"/>
                  <a:t>Responses</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500124592"/>
        <c:crosses val="autoZero"/>
        <c:auto val="1"/>
        <c:lblAlgn val="ctr"/>
        <c:lblOffset val="100"/>
        <c:noMultiLvlLbl val="0"/>
      </c:catAx>
      <c:valAx>
        <c:axId val="500124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sz="1400"/>
                  <a:t>Number of Responses</a:t>
                </a:r>
              </a:p>
            </c:rich>
          </c:tx>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500124200"/>
        <c:crosses val="autoZero"/>
        <c:crossBetween val="between"/>
      </c:valAx>
      <c:spPr>
        <a:noFill/>
        <a:ln>
          <a:noFill/>
        </a:ln>
        <a:effectLst/>
      </c:spPr>
    </c:plotArea>
    <c:plotVisOnly val="1"/>
    <c:dispBlanksAs val="gap"/>
    <c:showDLblsOverMax val="0"/>
  </c:chart>
  <c:spPr>
    <a:noFill/>
    <a:ln>
      <a:noFill/>
    </a:ln>
    <a:effectLst/>
  </c:spPr>
  <c:txPr>
    <a:bodyPr/>
    <a:lstStyle/>
    <a:p>
      <a:pPr>
        <a:defRPr sz="1200" b="1">
          <a:solidFill>
            <a:sysClr val="windowText" lastClr="000000"/>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tx>
            <c:strRef>
              <c:f>Sheet1!$E$95</c:f>
              <c:strCache>
                <c:ptCount val="1"/>
                <c:pt idx="0">
                  <c:v>How open do you think people in your community are to hearing information about safe animal contact?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Sheet1!$D$96:$D$99</c:f>
              <c:strCache>
                <c:ptCount val="4"/>
                <c:pt idx="0">
                  <c:v>Not Open At All</c:v>
                </c:pt>
                <c:pt idx="1">
                  <c:v>Not Very Open</c:v>
                </c:pt>
                <c:pt idx="2">
                  <c:v>Somewhat Open</c:v>
                </c:pt>
                <c:pt idx="3">
                  <c:v>Very Open</c:v>
                </c:pt>
              </c:strCache>
            </c:strRef>
          </c:cat>
          <c:val>
            <c:numRef>
              <c:f>Sheet1!$E$96:$E$99</c:f>
              <c:numCache>
                <c:formatCode>General</c:formatCode>
                <c:ptCount val="4"/>
                <c:pt idx="0">
                  <c:v>10</c:v>
                </c:pt>
                <c:pt idx="1">
                  <c:v>16</c:v>
                </c:pt>
                <c:pt idx="2">
                  <c:v>52</c:v>
                </c:pt>
                <c:pt idx="3">
                  <c:v>26</c:v>
                </c:pt>
              </c:numCache>
            </c:numRef>
          </c:val>
          <c:extLst>
            <c:ext xmlns:c16="http://schemas.microsoft.com/office/drawing/2014/chart" uri="{C3380CC4-5D6E-409C-BE32-E72D297353CC}">
              <c16:uniqueId val="{00000000-1191-4298-9DA2-1FE76C46E4B7}"/>
            </c:ext>
          </c:extLst>
        </c:ser>
        <c:dLbls>
          <c:showLegendKey val="0"/>
          <c:showVal val="0"/>
          <c:showCatName val="0"/>
          <c:showSerName val="0"/>
          <c:showPercent val="0"/>
          <c:showBubbleSize val="0"/>
        </c:dLbls>
        <c:gapWidth val="150"/>
        <c:axId val="500125376"/>
        <c:axId val="500125768"/>
      </c:barChart>
      <c:catAx>
        <c:axId val="500125376"/>
        <c:scaling>
          <c:orientation val="minMax"/>
        </c:scaling>
        <c:delete val="0"/>
        <c:axPos val="b"/>
        <c:title>
          <c:tx>
            <c:rich>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a:t>Responses</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500125768"/>
        <c:crosses val="autoZero"/>
        <c:auto val="1"/>
        <c:lblAlgn val="ctr"/>
        <c:lblOffset val="100"/>
        <c:noMultiLvlLbl val="0"/>
      </c:catAx>
      <c:valAx>
        <c:axId val="5001257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a:t>Number of Responses</a:t>
                </a:r>
              </a:p>
            </c:rich>
          </c:tx>
          <c:layout>
            <c:manualLayout>
              <c:xMode val="edge"/>
              <c:yMode val="edge"/>
              <c:x val="3.2679738562091504E-3"/>
              <c:y val="0.32746913580246906"/>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500125376"/>
        <c:crosses val="autoZero"/>
        <c:crossBetween val="between"/>
      </c:valAx>
      <c:spPr>
        <a:noFill/>
        <a:ln>
          <a:noFill/>
        </a:ln>
        <a:effectLst/>
      </c:spPr>
    </c:plotArea>
    <c:plotVisOnly val="1"/>
    <c:dispBlanksAs val="gap"/>
    <c:showDLblsOverMax val="0"/>
  </c:chart>
  <c:spPr>
    <a:noFill/>
    <a:ln>
      <a:noFill/>
    </a:ln>
    <a:effectLst/>
  </c:spPr>
  <c:txPr>
    <a:bodyPr/>
    <a:lstStyle/>
    <a:p>
      <a:pPr>
        <a:defRPr sz="1400" b="1">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21864968-0FF6-4CA7-8635-0CD7DBECB2D4}" type="datetimeFigureOut">
              <a:rPr lang="en-US" smtClean="0"/>
              <a:t>4/10/2019</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7EF0E8E-5B3A-4DA0-BD16-AEDFE1688910}" type="slidenum">
              <a:rPr lang="en-US" smtClean="0"/>
              <a:t>‹#›</a:t>
            </a:fld>
            <a:endParaRPr lang="en-US"/>
          </a:p>
        </p:txBody>
      </p:sp>
    </p:spTree>
    <p:extLst>
      <p:ext uri="{BB962C8B-B14F-4D97-AF65-F5344CB8AC3E}">
        <p14:creationId xmlns:p14="http://schemas.microsoft.com/office/powerpoint/2010/main" val="16810400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9031C00-DBEE-4024-8D3F-787E27A02A8C}" type="datetimeFigureOut">
              <a:rPr lang="en-US" smtClean="0"/>
              <a:pPr/>
              <a:t>4/10/2019</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C2756BF-CE32-40F9-98F3-CB22424CE2EC}" type="slidenum">
              <a:rPr lang="en-US" smtClean="0"/>
              <a:pPr/>
              <a:t>‹#›</a:t>
            </a:fld>
            <a:endParaRPr lang="en-US" dirty="0"/>
          </a:p>
        </p:txBody>
      </p:sp>
    </p:spTree>
    <p:extLst>
      <p:ext uri="{BB962C8B-B14F-4D97-AF65-F5344CB8AC3E}">
        <p14:creationId xmlns:p14="http://schemas.microsoft.com/office/powerpoint/2010/main" val="3413080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2756BF-CE32-40F9-98F3-CB22424CE2EC}" type="slidenum">
              <a:rPr lang="en-US" smtClean="0"/>
              <a:pPr/>
              <a:t>1</a:t>
            </a:fld>
            <a:endParaRPr lang="en-US" dirty="0"/>
          </a:p>
        </p:txBody>
      </p:sp>
    </p:spTree>
    <p:extLst>
      <p:ext uri="{BB962C8B-B14F-4D97-AF65-F5344CB8AC3E}">
        <p14:creationId xmlns:p14="http://schemas.microsoft.com/office/powerpoint/2010/main" val="94852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Agricultural</a:t>
            </a:r>
            <a:r>
              <a:rPr lang="en-US" baseline="0" dirty="0"/>
              <a:t> organizations are central to lifestyle for many Indiana families. </a:t>
            </a:r>
            <a:endParaRPr lang="en-US" dirty="0"/>
          </a:p>
        </p:txBody>
      </p:sp>
      <p:sp>
        <p:nvSpPr>
          <p:cNvPr id="4" name="Slide Number Placeholder 3"/>
          <p:cNvSpPr>
            <a:spLocks noGrp="1"/>
          </p:cNvSpPr>
          <p:nvPr>
            <p:ph type="sldNum" sz="quarter" idx="10"/>
          </p:nvPr>
        </p:nvSpPr>
        <p:spPr/>
        <p:txBody>
          <a:bodyPr/>
          <a:lstStyle/>
          <a:p>
            <a:fld id="{3C2756BF-CE32-40F9-98F3-CB22424CE2EC}" type="slidenum">
              <a:rPr lang="en-US" smtClean="0"/>
              <a:pPr/>
              <a:t>3</a:t>
            </a:fld>
            <a:endParaRPr lang="en-US" dirty="0"/>
          </a:p>
        </p:txBody>
      </p:sp>
    </p:spTree>
    <p:extLst>
      <p:ext uri="{BB962C8B-B14F-4D97-AF65-F5344CB8AC3E}">
        <p14:creationId xmlns:p14="http://schemas.microsoft.com/office/powerpoint/2010/main" val="1002970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Indiana has the most cases of variant influenza</a:t>
            </a:r>
          </a:p>
        </p:txBody>
      </p:sp>
      <p:sp>
        <p:nvSpPr>
          <p:cNvPr id="4" name="Slide Number Placeholder 3"/>
          <p:cNvSpPr>
            <a:spLocks noGrp="1"/>
          </p:cNvSpPr>
          <p:nvPr>
            <p:ph type="sldNum" sz="quarter" idx="10"/>
          </p:nvPr>
        </p:nvSpPr>
        <p:spPr/>
        <p:txBody>
          <a:bodyPr/>
          <a:lstStyle/>
          <a:p>
            <a:fld id="{3C2756BF-CE32-40F9-98F3-CB22424CE2EC}" type="slidenum">
              <a:rPr lang="en-US" smtClean="0"/>
              <a:pPr/>
              <a:t>4</a:t>
            </a:fld>
            <a:endParaRPr lang="en-US" dirty="0"/>
          </a:p>
        </p:txBody>
      </p:sp>
    </p:spTree>
    <p:extLst>
      <p:ext uri="{BB962C8B-B14F-4D97-AF65-F5344CB8AC3E}">
        <p14:creationId xmlns:p14="http://schemas.microsoft.com/office/powerpoint/2010/main" val="1422873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2756BF-CE32-40F9-98F3-CB22424CE2EC}" type="slidenum">
              <a:rPr lang="en-US" smtClean="0"/>
              <a:pPr/>
              <a:t>5</a:t>
            </a:fld>
            <a:endParaRPr lang="en-US" dirty="0"/>
          </a:p>
        </p:txBody>
      </p:sp>
    </p:spTree>
    <p:extLst>
      <p:ext uri="{BB962C8B-B14F-4D97-AF65-F5344CB8AC3E}">
        <p14:creationId xmlns:p14="http://schemas.microsoft.com/office/powerpoint/2010/main" val="2203310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2756BF-CE32-40F9-98F3-CB22424CE2EC}" type="slidenum">
              <a:rPr lang="en-US" smtClean="0"/>
              <a:pPr/>
              <a:t>6</a:t>
            </a:fld>
            <a:endParaRPr lang="en-US" dirty="0"/>
          </a:p>
        </p:txBody>
      </p:sp>
    </p:spTree>
    <p:extLst>
      <p:ext uri="{BB962C8B-B14F-4D97-AF65-F5344CB8AC3E}">
        <p14:creationId xmlns:p14="http://schemas.microsoft.com/office/powerpoint/2010/main" val="2518207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2756BF-CE32-40F9-98F3-CB22424CE2EC}" type="slidenum">
              <a:rPr lang="en-US" smtClean="0"/>
              <a:pPr/>
              <a:t>7</a:t>
            </a:fld>
            <a:endParaRPr lang="en-US" dirty="0"/>
          </a:p>
        </p:txBody>
      </p:sp>
    </p:spTree>
    <p:extLst>
      <p:ext uri="{BB962C8B-B14F-4D97-AF65-F5344CB8AC3E}">
        <p14:creationId xmlns:p14="http://schemas.microsoft.com/office/powerpoint/2010/main" val="806068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2756BF-CE32-40F9-98F3-CB22424CE2EC}" type="slidenum">
              <a:rPr lang="en-US" smtClean="0"/>
              <a:pPr/>
              <a:t>10</a:t>
            </a:fld>
            <a:endParaRPr lang="en-US" dirty="0"/>
          </a:p>
        </p:txBody>
      </p:sp>
    </p:spTree>
    <p:extLst>
      <p:ext uri="{BB962C8B-B14F-4D97-AF65-F5344CB8AC3E}">
        <p14:creationId xmlns:p14="http://schemas.microsoft.com/office/powerpoint/2010/main" val="1406186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2756BF-CE32-40F9-98F3-CB22424CE2EC}" type="slidenum">
              <a:rPr lang="en-US" smtClean="0"/>
              <a:pPr/>
              <a:t>20</a:t>
            </a:fld>
            <a:endParaRPr lang="en-US" dirty="0"/>
          </a:p>
        </p:txBody>
      </p:sp>
    </p:spTree>
    <p:extLst>
      <p:ext uri="{BB962C8B-B14F-4D97-AF65-F5344CB8AC3E}">
        <p14:creationId xmlns:p14="http://schemas.microsoft.com/office/powerpoint/2010/main" val="446812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2A85BE4D-B6B8-449D-82BE-29F64D184BB8}" type="slidenum">
              <a:rPr lang="en-US" smtClean="0"/>
              <a:pPr/>
              <a:t>32</a:t>
            </a:fld>
            <a:endParaRPr lang="en-US" dirty="0"/>
          </a:p>
        </p:txBody>
      </p:sp>
    </p:spTree>
    <p:extLst>
      <p:ext uri="{BB962C8B-B14F-4D97-AF65-F5344CB8AC3E}">
        <p14:creationId xmlns:p14="http://schemas.microsoft.com/office/powerpoint/2010/main" val="367970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Chicken and Pigs: 38 (36.5%)</a:t>
            </a:r>
          </a:p>
          <a:p>
            <a:r>
              <a:rPr lang="en-US" dirty="0"/>
              <a:t>Chicken or Pigs</a:t>
            </a:r>
            <a:r>
              <a:rPr lang="en-US" baseline="0" dirty="0"/>
              <a:t> (1 only): 37 (35.6%)</a:t>
            </a:r>
          </a:p>
          <a:p>
            <a:r>
              <a:rPr lang="en-US" baseline="0" dirty="0"/>
              <a:t>Neither Chicken nor Pigs: 29 (27.9%)</a:t>
            </a:r>
          </a:p>
          <a:p>
            <a:endParaRPr lang="en-US" baseline="0" dirty="0"/>
          </a:p>
          <a:p>
            <a:r>
              <a:rPr lang="en-US" baseline="0" dirty="0"/>
              <a:t>**This question was impacted by survey logic and was skipped by a significant portion of people.</a:t>
            </a:r>
            <a:endParaRPr lang="en-US" dirty="0"/>
          </a:p>
        </p:txBody>
      </p:sp>
      <p:sp>
        <p:nvSpPr>
          <p:cNvPr id="4" name="Slide Number Placeholder 3"/>
          <p:cNvSpPr>
            <a:spLocks noGrp="1"/>
          </p:cNvSpPr>
          <p:nvPr>
            <p:ph type="sldNum" sz="quarter" idx="10"/>
          </p:nvPr>
        </p:nvSpPr>
        <p:spPr/>
        <p:txBody>
          <a:bodyPr/>
          <a:lstStyle/>
          <a:p>
            <a:fld id="{2A85BE4D-B6B8-449D-82BE-29F64D184BB8}" type="slidenum">
              <a:rPr lang="en-US" smtClean="0"/>
              <a:pPr/>
              <a:t>34</a:t>
            </a:fld>
            <a:endParaRPr lang="en-US" dirty="0"/>
          </a:p>
        </p:txBody>
      </p:sp>
    </p:spTree>
    <p:extLst>
      <p:ext uri="{BB962C8B-B14F-4D97-AF65-F5344CB8AC3E}">
        <p14:creationId xmlns:p14="http://schemas.microsoft.com/office/powerpoint/2010/main" val="3496957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Arial" charset="0"/>
                <a:ea typeface="ＭＳ Ｐゴシック" pitchFamily="-108" charset="-128"/>
                <a:cs typeface="+mn-cs"/>
              </a:rPr>
              <a:t>The small number of individuals reporting farm animal ownership in this study is likely the result of location. Since the Indiana State Fair is located in Indianapolis, an urban area, individuals in rural areas who are more likely to own farm animals would have to travel a larger distance to get to the fair.</a:t>
            </a:r>
          </a:p>
          <a:p>
            <a:pPr marL="171450" indent="-171450">
              <a:buFont typeface="Arial" panose="020B0604020202020204" pitchFamily="34" charset="0"/>
              <a:buChar char="•"/>
            </a:pPr>
            <a:r>
              <a:rPr lang="en-US" sz="1200" kern="1200" dirty="0">
                <a:solidFill>
                  <a:schemeClr val="tx1"/>
                </a:solidFill>
                <a:effectLst/>
                <a:latin typeface="Arial" charset="0"/>
                <a:ea typeface="ＭＳ Ｐゴシック" pitchFamily="-108" charset="-128"/>
                <a:cs typeface="+mn-cs"/>
              </a:rPr>
              <a:t>Rural individuals may also</a:t>
            </a:r>
            <a:r>
              <a:rPr lang="en-US" sz="1200" kern="1200" baseline="0" dirty="0">
                <a:solidFill>
                  <a:schemeClr val="tx1"/>
                </a:solidFill>
                <a:effectLst/>
                <a:latin typeface="Arial" charset="0"/>
                <a:ea typeface="ＭＳ Ｐゴシック" pitchFamily="-108" charset="-128"/>
                <a:cs typeface="+mn-cs"/>
              </a:rPr>
              <a:t> </a:t>
            </a:r>
            <a:r>
              <a:rPr lang="en-US" sz="1200" kern="1200" dirty="0">
                <a:solidFill>
                  <a:schemeClr val="tx1"/>
                </a:solidFill>
                <a:effectLst/>
                <a:latin typeface="Arial" charset="0"/>
                <a:ea typeface="ＭＳ Ｐゴシック" pitchFamily="-108" charset="-128"/>
                <a:cs typeface="+mn-cs"/>
              </a:rPr>
              <a:t>have been less inclined to take the survey because the incentive—an Indianapolis-based event—may not have been as appealing.</a:t>
            </a:r>
            <a:endParaRPr lang="en-US" dirty="0"/>
          </a:p>
        </p:txBody>
      </p:sp>
      <p:sp>
        <p:nvSpPr>
          <p:cNvPr id="4" name="Slide Number Placeholder 3"/>
          <p:cNvSpPr>
            <a:spLocks noGrp="1"/>
          </p:cNvSpPr>
          <p:nvPr>
            <p:ph type="sldNum" sz="quarter" idx="10"/>
          </p:nvPr>
        </p:nvSpPr>
        <p:spPr/>
        <p:txBody>
          <a:bodyPr/>
          <a:lstStyle/>
          <a:p>
            <a:fld id="{2A85BE4D-B6B8-449D-82BE-29F64D184BB8}" type="slidenum">
              <a:rPr lang="en-US" smtClean="0"/>
              <a:pPr/>
              <a:t>38</a:t>
            </a:fld>
            <a:endParaRPr lang="en-US" dirty="0"/>
          </a:p>
        </p:txBody>
      </p:sp>
    </p:spTree>
    <p:extLst>
      <p:ext uri="{BB962C8B-B14F-4D97-AF65-F5344CB8AC3E}">
        <p14:creationId xmlns:p14="http://schemas.microsoft.com/office/powerpoint/2010/main" val="2332191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reported animals:</a:t>
            </a:r>
            <a:r>
              <a:rPr lang="en-US" baseline="0" dirty="0"/>
              <a:t> “donkeys”, “duck, peahens, gunnies”, “</a:t>
            </a:r>
            <a:r>
              <a:rPr lang="en-US" baseline="0" dirty="0" err="1"/>
              <a:t>guinnies</a:t>
            </a:r>
            <a:r>
              <a:rPr lang="en-US" baseline="0" dirty="0"/>
              <a:t>”, “turkeys, ducks”, “ducks”, “donkeys”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Excluded responses: cows” (moved to cattle), “dog”, “none”</a:t>
            </a:r>
            <a:endParaRPr lang="en-US" dirty="0"/>
          </a:p>
        </p:txBody>
      </p:sp>
      <p:sp>
        <p:nvSpPr>
          <p:cNvPr id="4" name="Slide Number Placeholder 3"/>
          <p:cNvSpPr>
            <a:spLocks noGrp="1"/>
          </p:cNvSpPr>
          <p:nvPr>
            <p:ph type="sldNum" sz="quarter" idx="10"/>
          </p:nvPr>
        </p:nvSpPr>
        <p:spPr/>
        <p:txBody>
          <a:bodyPr/>
          <a:lstStyle/>
          <a:p>
            <a:fld id="{2A85BE4D-B6B8-449D-82BE-29F64D184BB8}" type="slidenum">
              <a:rPr lang="en-US" smtClean="0"/>
              <a:pPr/>
              <a:t>39</a:t>
            </a:fld>
            <a:endParaRPr lang="en-US" dirty="0"/>
          </a:p>
        </p:txBody>
      </p:sp>
    </p:spTree>
    <p:extLst>
      <p:ext uri="{BB962C8B-B14F-4D97-AF65-F5344CB8AC3E}">
        <p14:creationId xmlns:p14="http://schemas.microsoft.com/office/powerpoint/2010/main" val="2020325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75% were somewhat</a:t>
            </a:r>
            <a:r>
              <a:rPr lang="en-US" baseline="0" dirty="0"/>
              <a:t> open or very open</a:t>
            </a:r>
            <a:endParaRPr lang="en-US" dirty="0"/>
          </a:p>
        </p:txBody>
      </p:sp>
      <p:sp>
        <p:nvSpPr>
          <p:cNvPr id="4" name="Slide Number Placeholder 3"/>
          <p:cNvSpPr>
            <a:spLocks noGrp="1"/>
          </p:cNvSpPr>
          <p:nvPr>
            <p:ph type="sldNum" sz="quarter" idx="10"/>
          </p:nvPr>
        </p:nvSpPr>
        <p:spPr/>
        <p:txBody>
          <a:bodyPr/>
          <a:lstStyle/>
          <a:p>
            <a:fld id="{2A85BE4D-B6B8-449D-82BE-29F64D184BB8}" type="slidenum">
              <a:rPr lang="en-US" smtClean="0"/>
              <a:pPr/>
              <a:t>40</a:t>
            </a:fld>
            <a:endParaRPr lang="en-US" dirty="0"/>
          </a:p>
        </p:txBody>
      </p:sp>
    </p:spTree>
    <p:extLst>
      <p:ext uri="{BB962C8B-B14F-4D97-AF65-F5344CB8AC3E}">
        <p14:creationId xmlns:p14="http://schemas.microsoft.com/office/powerpoint/2010/main" val="3182031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Arial" charset="0"/>
                <a:ea typeface="ＭＳ Ｐゴシック" pitchFamily="-108" charset="-128"/>
                <a:cs typeface="+mn-cs"/>
              </a:rPr>
              <a:t>Because fair attendees were asked to complete the survey only after they had approached the ISDH booth, random sampling was not possible. Response bias may be present in this study with participants more open and willing to learn about animal safety.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Arial" charset="0"/>
                <a:ea typeface="ＭＳ Ｐゴシック" pitchFamily="-108" charset="-128"/>
                <a:cs typeface="+mn-cs"/>
              </a:rPr>
              <a:t>The sample population may not be representative of the general population. The differences seen are likely less significant than they would be in a sample population with a greater proportion of males because of a sample population with 79% females. Furthermore, the survey was administered on a Monday that first responders received free admission to the Indiana State Fair. Therefore, participants were more likely to be employed in one of those positions, unemployed, or retired.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kern="1200" dirty="0">
              <a:solidFill>
                <a:schemeClr val="tx1"/>
              </a:solidFill>
              <a:effectLst/>
              <a:latin typeface="Arial" charset="0"/>
              <a:ea typeface="ＭＳ Ｐゴシック" pitchFamily="-108" charset="-128"/>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2A85BE4D-B6B8-449D-82BE-29F64D184BB8}" type="slidenum">
              <a:rPr lang="en-US" smtClean="0"/>
              <a:pPr/>
              <a:t>41</a:t>
            </a:fld>
            <a:endParaRPr lang="en-US" dirty="0"/>
          </a:p>
        </p:txBody>
      </p:sp>
    </p:spTree>
    <p:extLst>
      <p:ext uri="{BB962C8B-B14F-4D97-AF65-F5344CB8AC3E}">
        <p14:creationId xmlns:p14="http://schemas.microsoft.com/office/powerpoint/2010/main" val="2648700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691CF92-327D-C74A-AFF7-336A919E603E}" type="datetimeFigureOut">
              <a:rPr lang="en-US" smtClean="0">
                <a:solidFill>
                  <a:prstClr val="black">
                    <a:tint val="75000"/>
                  </a:prstClr>
                </a:solidFill>
              </a:rPr>
              <a:pPr/>
              <a:t>4/10/2019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0A74E55-06B5-784F-A3D7-AFAB40ACF82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38545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24327B"/>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24327B"/>
                </a:solidFill>
                <a:latin typeface="Book Antiqua" panose="02040602050305030304" pitchFamily="18" charset="0"/>
              </a:defRPr>
            </a:lvl1pPr>
            <a:lvl2pPr>
              <a:defRPr>
                <a:solidFill>
                  <a:srgbClr val="24327B"/>
                </a:solidFill>
                <a:latin typeface="Book Antiqua" panose="02040602050305030304" pitchFamily="18" charset="0"/>
              </a:defRPr>
            </a:lvl2pPr>
            <a:lvl3pPr>
              <a:defRPr>
                <a:solidFill>
                  <a:srgbClr val="24327B"/>
                </a:solidFill>
                <a:latin typeface="Book Antiqua" panose="02040602050305030304" pitchFamily="18" charset="0"/>
              </a:defRPr>
            </a:lvl3pPr>
            <a:lvl4pPr>
              <a:defRPr>
                <a:solidFill>
                  <a:srgbClr val="24327B"/>
                </a:solidFill>
                <a:latin typeface="Book Antiqua" panose="02040602050305030304" pitchFamily="18" charset="0"/>
              </a:defRPr>
            </a:lvl4pPr>
            <a:lvl5pPr>
              <a:defRPr>
                <a:solidFill>
                  <a:srgbClr val="24327B"/>
                </a:solidFill>
                <a:latin typeface="Book Antiqua" panose="0204060205030503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91CF92-327D-C74A-AFF7-336A919E603E}" type="datetimeFigureOut">
              <a:rPr lang="en-US" smtClean="0">
                <a:solidFill>
                  <a:prstClr val="black">
                    <a:tint val="75000"/>
                  </a:prstClr>
                </a:solidFill>
              </a:rPr>
              <a:pPr/>
              <a:t>4/10/2019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0A74E55-06B5-784F-A3D7-AFAB40ACF82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69041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91CF92-327D-C74A-AFF7-336A919E603E}" type="datetimeFigureOut">
              <a:rPr lang="en-US" smtClean="0">
                <a:solidFill>
                  <a:prstClr val="black">
                    <a:tint val="75000"/>
                  </a:prstClr>
                </a:solidFill>
              </a:rPr>
              <a:pPr/>
              <a:t>4/10/2019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0A74E55-06B5-784F-A3D7-AFAB40ACF82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09680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91CF92-327D-C74A-AFF7-336A919E603E}" type="datetimeFigureOut">
              <a:rPr lang="en-US" smtClean="0">
                <a:solidFill>
                  <a:prstClr val="black">
                    <a:tint val="75000"/>
                  </a:prstClr>
                </a:solidFill>
              </a:rPr>
              <a:pPr/>
              <a:t>4/10/2019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0A74E55-06B5-784F-A3D7-AFAB40ACF82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55437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91CF92-327D-C74A-AFF7-336A919E603E}" type="datetimeFigureOut">
              <a:rPr lang="en-US" smtClean="0">
                <a:solidFill>
                  <a:prstClr val="black">
                    <a:tint val="75000"/>
                  </a:prstClr>
                </a:solidFill>
              </a:rPr>
              <a:pPr/>
              <a:t>4/10/2019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60A74E55-06B5-784F-A3D7-AFAB40ACF82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13828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91CF92-327D-C74A-AFF7-336A919E603E}" type="datetimeFigureOut">
              <a:rPr lang="en-US" smtClean="0">
                <a:solidFill>
                  <a:prstClr val="black">
                    <a:tint val="75000"/>
                  </a:prstClr>
                </a:solidFill>
              </a:rPr>
              <a:pPr/>
              <a:t>4/10/2019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0A74E55-06B5-784F-A3D7-AFAB40ACF82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2721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91CF92-327D-C74A-AFF7-336A919E603E}" type="datetimeFigureOut">
              <a:rPr lang="en-US" smtClean="0">
                <a:solidFill>
                  <a:prstClr val="black">
                    <a:tint val="75000"/>
                  </a:prstClr>
                </a:solidFill>
              </a:rPr>
              <a:pPr/>
              <a:t>4/10/2019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0A74E55-06B5-784F-A3D7-AFAB40ACF82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12885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91CF92-327D-C74A-AFF7-336A919E603E}" type="datetimeFigureOut">
              <a:rPr lang="en-US" smtClean="0">
                <a:solidFill>
                  <a:prstClr val="black">
                    <a:tint val="75000"/>
                  </a:prstClr>
                </a:solidFill>
              </a:rPr>
              <a:pPr/>
              <a:t>4/10/2019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0A74E55-06B5-784F-A3D7-AFAB40ACF82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40370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91CF92-327D-C74A-AFF7-336A919E603E}" type="datetimeFigureOut">
              <a:rPr lang="en-US" smtClean="0">
                <a:solidFill>
                  <a:prstClr val="black">
                    <a:tint val="75000"/>
                  </a:prstClr>
                </a:solidFill>
              </a:rPr>
              <a:pPr/>
              <a:t>4/10/2019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0A74E55-06B5-784F-A3D7-AFAB40ACF82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38395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91CF92-327D-C74A-AFF7-336A919E603E}" type="datetimeFigureOut">
              <a:rPr lang="en-US" smtClean="0">
                <a:solidFill>
                  <a:prstClr val="black">
                    <a:tint val="75000"/>
                  </a:prstClr>
                </a:solidFill>
              </a:rPr>
              <a:pPr/>
              <a:t>4/10/2019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0A74E55-06B5-784F-A3D7-AFAB40ACF82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10730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91CF92-327D-C74A-AFF7-336A919E603E}" type="datetimeFigureOut">
              <a:rPr lang="en-US" smtClean="0">
                <a:solidFill>
                  <a:prstClr val="black">
                    <a:tint val="75000"/>
                  </a:prstClr>
                </a:solidFill>
              </a:rPr>
              <a:pPr/>
              <a:t>4/10/2019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0A74E55-06B5-784F-A3D7-AFAB40ACF82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32089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22981"/>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765982"/>
            <a:ext cx="8229600" cy="436018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91CF92-327D-C74A-AFF7-336A919E603E}" type="datetimeFigureOut">
              <a:rPr lang="en-US" smtClean="0">
                <a:solidFill>
                  <a:prstClr val="black">
                    <a:tint val="75000"/>
                  </a:prstClr>
                </a:solidFill>
              </a:rPr>
              <a:pPr/>
              <a:t>4/10/2019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A74E55-06B5-784F-A3D7-AFAB40ACF82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879387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b="1" kern="1200">
          <a:solidFill>
            <a:srgbClr val="24327B"/>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3600" kern="1200">
          <a:solidFill>
            <a:srgbClr val="24327B"/>
          </a:solidFill>
          <a:latin typeface="Book Antiqua" panose="02040602050305030304" pitchFamily="18" charset="0"/>
          <a:ea typeface="+mn-ea"/>
          <a:cs typeface="+mn-cs"/>
        </a:defRPr>
      </a:lvl1pPr>
      <a:lvl2pPr marL="742950" indent="-285750" algn="l" defTabSz="457200" rtl="0" eaLnBrk="1" latinLnBrk="0" hangingPunct="1">
        <a:spcBef>
          <a:spcPct val="20000"/>
        </a:spcBef>
        <a:buFont typeface="Arial"/>
        <a:buChar char="–"/>
        <a:defRPr sz="3200" kern="1200">
          <a:solidFill>
            <a:srgbClr val="24327B"/>
          </a:solidFill>
          <a:latin typeface="Book Antiqua" panose="02040602050305030304" pitchFamily="18" charset="0"/>
          <a:ea typeface="+mn-ea"/>
          <a:cs typeface="+mn-cs"/>
        </a:defRPr>
      </a:lvl2pPr>
      <a:lvl3pPr marL="1143000" indent="-228600" algn="l" defTabSz="457200" rtl="0" eaLnBrk="1" latinLnBrk="0" hangingPunct="1">
        <a:spcBef>
          <a:spcPct val="20000"/>
        </a:spcBef>
        <a:buFont typeface="Arial"/>
        <a:buChar char="•"/>
        <a:defRPr sz="2800" kern="1200">
          <a:solidFill>
            <a:srgbClr val="24327B"/>
          </a:solidFill>
          <a:latin typeface="Book Antiqua" panose="02040602050305030304" pitchFamily="18" charset="0"/>
          <a:ea typeface="+mn-ea"/>
          <a:cs typeface="+mn-cs"/>
        </a:defRPr>
      </a:lvl3pPr>
      <a:lvl4pPr marL="1600200" indent="-228600" algn="l" defTabSz="457200" rtl="0" eaLnBrk="1" latinLnBrk="0" hangingPunct="1">
        <a:spcBef>
          <a:spcPct val="20000"/>
        </a:spcBef>
        <a:buFont typeface="Arial"/>
        <a:buChar char="–"/>
        <a:defRPr sz="2400" kern="1200">
          <a:solidFill>
            <a:srgbClr val="24327B"/>
          </a:solidFill>
          <a:latin typeface="Book Antiqua" panose="02040602050305030304" pitchFamily="18" charset="0"/>
          <a:ea typeface="+mn-ea"/>
          <a:cs typeface="+mn-cs"/>
        </a:defRPr>
      </a:lvl4pPr>
      <a:lvl5pPr marL="2057400" indent="-228600" algn="l" defTabSz="457200" rtl="0" eaLnBrk="1" latinLnBrk="0" hangingPunct="1">
        <a:spcBef>
          <a:spcPct val="20000"/>
        </a:spcBef>
        <a:buFont typeface="Arial"/>
        <a:buChar char="»"/>
        <a:defRPr sz="2400" kern="1200">
          <a:solidFill>
            <a:srgbClr val="24327B"/>
          </a:solidFill>
          <a:latin typeface="Book Antiqua" panose="02040602050305030304" pitchFamily="18"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chart" Target="../charts/chart6.xml"/><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8.png"/><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2.png"/><Relationship Id="rId9" Type="http://schemas.openxmlformats.org/officeDocument/2006/relationships/image" Target="../media/image26.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prstGeom prst="rect">
            <a:avLst/>
          </a:prstGeom>
          <a:noFill/>
          <a:ln>
            <a:noFill/>
          </a:ln>
        </p:spPr>
        <p:txBody>
          <a:bodyPr>
            <a:normAutofit/>
          </a:bodyPr>
          <a:lstStyle/>
          <a:p>
            <a:pPr lvl="0" defTabSz="914400">
              <a:spcBef>
                <a:spcPts val="0"/>
              </a:spcBef>
              <a:defRPr/>
            </a:pPr>
            <a:br>
              <a:rPr kumimoji="0" lang="en-US" sz="4000" b="1" i="0" u="none" strike="noStrike" kern="0" cap="none" spc="50" normalizeH="0" baseline="0" noProof="0" dirty="0">
                <a:ln>
                  <a:noFill/>
                </a:ln>
                <a:solidFill>
                  <a:srgbClr val="2D2D8A">
                    <a:lumMod val="50000"/>
                  </a:srgbClr>
                </a:solidFill>
                <a:effectLst>
                  <a:outerShdw blurRad="38100" dist="38100" dir="2700000" algn="tl">
                    <a:srgbClr val="C0C0C0"/>
                  </a:outerShdw>
                </a:effectLst>
                <a:uLnTx/>
                <a:uFillTx/>
                <a:latin typeface="Arial"/>
                <a:cs typeface="Arial"/>
              </a:rPr>
            </a:br>
            <a:endParaRPr kumimoji="0" lang="en-US" sz="3600" b="1" i="0" u="none" strike="noStrike" kern="0" normalizeH="0" baseline="0" noProof="0" dirty="0">
              <a:ln w="6600">
                <a:solidFill>
                  <a:schemeClr val="accent2"/>
                </a:solidFill>
                <a:prstDash val="solid"/>
              </a:ln>
              <a:solidFill>
                <a:srgbClr val="FFFFFF"/>
              </a:solidFill>
              <a:effectLst>
                <a:outerShdw dist="38100" dir="2700000" algn="tl" rotWithShape="0">
                  <a:schemeClr val="accent2"/>
                </a:outerShdw>
              </a:effectLst>
              <a:uLnTx/>
              <a:uFillTx/>
              <a:latin typeface="Arial"/>
              <a:cs typeface="Arial"/>
            </a:endParaRPr>
          </a:p>
        </p:txBody>
      </p:sp>
      <p:sp>
        <p:nvSpPr>
          <p:cNvPr id="5" name="Rectangle 4"/>
          <p:cNvSpPr/>
          <p:nvPr/>
        </p:nvSpPr>
        <p:spPr>
          <a:xfrm>
            <a:off x="457200" y="1199566"/>
            <a:ext cx="8229600" cy="4585871"/>
          </a:xfrm>
          <a:prstGeom prst="rect">
            <a:avLst/>
          </a:prstGeom>
        </p:spPr>
        <p:txBody>
          <a:bodyPr wrap="square">
            <a:spAutoFit/>
          </a:bodyPr>
          <a:lstStyle/>
          <a:p>
            <a:pPr algn="ctr"/>
            <a:r>
              <a:rPr lang="en-US" sz="4400" b="1" dirty="0">
                <a:solidFill>
                  <a:srgbClr val="24327B"/>
                </a:solidFill>
                <a:latin typeface="Arial" panose="020B0604020202020204" pitchFamily="34" charset="0"/>
                <a:cs typeface="Arial" panose="020B0604020202020204" pitchFamily="34" charset="0"/>
              </a:rPr>
              <a:t>CDC/USDA/CSTE Project Development Grant</a:t>
            </a:r>
          </a:p>
          <a:p>
            <a:pPr algn="ctr"/>
            <a:endParaRPr lang="en-US" sz="4400" b="1" dirty="0">
              <a:solidFill>
                <a:srgbClr val="24327B"/>
              </a:solidFill>
              <a:latin typeface="Arial" panose="020B0604020202020204" pitchFamily="34" charset="0"/>
              <a:cs typeface="Arial" panose="020B0604020202020204" pitchFamily="34" charset="0"/>
            </a:endParaRPr>
          </a:p>
          <a:p>
            <a:pPr algn="ctr"/>
            <a:r>
              <a:rPr lang="en-US" sz="4400" b="1" dirty="0">
                <a:solidFill>
                  <a:srgbClr val="24327B"/>
                </a:solidFill>
                <a:latin typeface="Arial" panose="020B0604020202020204" pitchFamily="34" charset="0"/>
                <a:cs typeface="Arial" panose="020B0604020202020204" pitchFamily="34" charset="0"/>
              </a:rPr>
              <a:t>Site Visit</a:t>
            </a:r>
          </a:p>
          <a:p>
            <a:pPr algn="ctr"/>
            <a:endParaRPr lang="en-US" sz="4400" dirty="0">
              <a:solidFill>
                <a:srgbClr val="24327B"/>
              </a:solidFill>
              <a:latin typeface="Arial" panose="020B0604020202020204" pitchFamily="34" charset="0"/>
              <a:cs typeface="Arial" panose="020B0604020202020204" pitchFamily="34" charset="0"/>
            </a:endParaRPr>
          </a:p>
          <a:p>
            <a:pPr algn="ctr"/>
            <a:r>
              <a:rPr lang="en-US" sz="2400" dirty="0">
                <a:solidFill>
                  <a:srgbClr val="24327B"/>
                </a:solidFill>
                <a:latin typeface="Arial" panose="020B0604020202020204" pitchFamily="34" charset="0"/>
                <a:cs typeface="Arial" panose="020B0604020202020204" pitchFamily="34" charset="0"/>
              </a:rPr>
              <a:t>Thursday, April 11, 2019</a:t>
            </a:r>
          </a:p>
          <a:p>
            <a:pPr algn="ctr"/>
            <a:endParaRPr lang="en-US" sz="4400" b="1" dirty="0">
              <a:solidFill>
                <a:srgbClr val="24327B"/>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5965" y="5577492"/>
            <a:ext cx="2166257" cy="1138804"/>
          </a:xfrm>
          <a:prstGeom prst="rect">
            <a:avLst/>
          </a:prstGeom>
        </p:spPr>
      </p:pic>
    </p:spTree>
    <p:extLst>
      <p:ext uri="{BB962C8B-B14F-4D97-AF65-F5344CB8AC3E}">
        <p14:creationId xmlns:p14="http://schemas.microsoft.com/office/powerpoint/2010/main" val="2587032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Welcome and Introductions</a:t>
            </a:r>
          </a:p>
        </p:txBody>
      </p:sp>
      <p:sp>
        <p:nvSpPr>
          <p:cNvPr id="3" name="Content Placeholder 2"/>
          <p:cNvSpPr>
            <a:spLocks noGrp="1"/>
          </p:cNvSpPr>
          <p:nvPr>
            <p:ph idx="1"/>
          </p:nvPr>
        </p:nvSpPr>
        <p:spPr>
          <a:xfrm>
            <a:off x="457200" y="1619480"/>
            <a:ext cx="8229600" cy="5001656"/>
          </a:xfrm>
        </p:spPr>
        <p:txBody>
          <a:bodyPr>
            <a:normAutofit fontScale="92500" lnSpcReduction="10000"/>
          </a:bodyPr>
          <a:lstStyle/>
          <a:p>
            <a:r>
              <a:rPr lang="en-US" sz="2000" dirty="0">
                <a:solidFill>
                  <a:schemeClr val="tx1"/>
                </a:solidFill>
                <a:latin typeface="+mn-lt"/>
              </a:rPr>
              <a:t>ISDH Epidemiology Resource Center: </a:t>
            </a:r>
          </a:p>
          <a:p>
            <a:pPr lvl="1"/>
            <a:r>
              <a:rPr lang="en-US" sz="2000" dirty="0">
                <a:solidFill>
                  <a:schemeClr val="tx1"/>
                </a:solidFill>
                <a:latin typeface="+mn-lt"/>
              </a:rPr>
              <a:t>Madhura Sundararajan, </a:t>
            </a:r>
            <a:r>
              <a:rPr lang="en-US" sz="1700" dirty="0">
                <a:solidFill>
                  <a:schemeClr val="tx1"/>
                </a:solidFill>
                <a:latin typeface="+mn-lt"/>
              </a:rPr>
              <a:t>Enteric Epidemiologist</a:t>
            </a:r>
          </a:p>
          <a:p>
            <a:pPr lvl="1"/>
            <a:r>
              <a:rPr lang="en-US" sz="2000" dirty="0">
                <a:solidFill>
                  <a:schemeClr val="tx1"/>
                </a:solidFill>
                <a:latin typeface="+mn-lt"/>
              </a:rPr>
              <a:t>Taryn Stevens, </a:t>
            </a:r>
            <a:r>
              <a:rPr lang="en-US" sz="1700" dirty="0">
                <a:solidFill>
                  <a:schemeClr val="tx1"/>
                </a:solidFill>
                <a:latin typeface="+mn-lt"/>
              </a:rPr>
              <a:t>Zoonotic and </a:t>
            </a:r>
            <a:r>
              <a:rPr lang="en-US" sz="1700" dirty="0" err="1">
                <a:solidFill>
                  <a:schemeClr val="tx1"/>
                </a:solidFill>
                <a:latin typeface="+mn-lt"/>
              </a:rPr>
              <a:t>Vectorborne</a:t>
            </a:r>
            <a:r>
              <a:rPr lang="en-US" sz="1700" dirty="0">
                <a:solidFill>
                  <a:schemeClr val="tx1"/>
                </a:solidFill>
                <a:latin typeface="+mn-lt"/>
              </a:rPr>
              <a:t> Epidemiologist</a:t>
            </a:r>
          </a:p>
          <a:p>
            <a:pPr lvl="1"/>
            <a:r>
              <a:rPr lang="en-US" sz="2000" dirty="0">
                <a:solidFill>
                  <a:schemeClr val="tx1"/>
                </a:solidFill>
                <a:latin typeface="+mn-lt"/>
              </a:rPr>
              <a:t>Dr. Jennifer Brown, </a:t>
            </a:r>
            <a:r>
              <a:rPr lang="en-US" sz="1700" dirty="0">
                <a:solidFill>
                  <a:schemeClr val="tx1"/>
                </a:solidFill>
                <a:latin typeface="+mn-lt"/>
              </a:rPr>
              <a:t>Indiana State Public Health Veterinarian</a:t>
            </a:r>
          </a:p>
          <a:p>
            <a:pPr lvl="1"/>
            <a:r>
              <a:rPr lang="en-US" sz="2000" dirty="0">
                <a:solidFill>
                  <a:schemeClr val="tx1"/>
                </a:solidFill>
                <a:latin typeface="+mn-lt"/>
              </a:rPr>
              <a:t>Shawn Richards, </a:t>
            </a:r>
            <a:r>
              <a:rPr lang="en-US" sz="1700" dirty="0">
                <a:solidFill>
                  <a:schemeClr val="tx1"/>
                </a:solidFill>
                <a:latin typeface="+mn-lt"/>
              </a:rPr>
              <a:t>Outbreak Supervisor</a:t>
            </a:r>
          </a:p>
          <a:p>
            <a:pPr lvl="1"/>
            <a:r>
              <a:rPr lang="en-US" sz="2000" dirty="0">
                <a:solidFill>
                  <a:schemeClr val="tx1"/>
                </a:solidFill>
                <a:latin typeface="+mn-lt"/>
              </a:rPr>
              <a:t>Sara Hallyburton, </a:t>
            </a:r>
            <a:r>
              <a:rPr lang="en-US" sz="1700" dirty="0">
                <a:solidFill>
                  <a:schemeClr val="tx1"/>
                </a:solidFill>
                <a:latin typeface="+mn-lt"/>
              </a:rPr>
              <a:t>Respiratory Epidemiologist</a:t>
            </a:r>
          </a:p>
          <a:p>
            <a:pPr lvl="1"/>
            <a:r>
              <a:rPr lang="en-US" sz="2000" dirty="0">
                <a:solidFill>
                  <a:schemeClr val="tx1"/>
                </a:solidFill>
                <a:latin typeface="+mn-lt"/>
              </a:rPr>
              <a:t>Hailey Vest, </a:t>
            </a:r>
            <a:r>
              <a:rPr lang="en-US" sz="1700" dirty="0">
                <a:solidFill>
                  <a:schemeClr val="tx1"/>
                </a:solidFill>
                <a:latin typeface="+mn-lt"/>
              </a:rPr>
              <a:t>Enteric Public Health Investigator</a:t>
            </a:r>
          </a:p>
          <a:p>
            <a:pPr lvl="1"/>
            <a:r>
              <a:rPr lang="en-US" sz="2000" dirty="0">
                <a:solidFill>
                  <a:schemeClr val="tx1"/>
                </a:solidFill>
                <a:latin typeface="+mn-lt"/>
              </a:rPr>
              <a:t>Dr. Kathryn Gaub, </a:t>
            </a:r>
            <a:r>
              <a:rPr lang="en-US" sz="1700" dirty="0">
                <a:solidFill>
                  <a:schemeClr val="tx1"/>
                </a:solidFill>
                <a:latin typeface="+mn-lt"/>
              </a:rPr>
              <a:t>Epidemic Intelligence Service Officer</a:t>
            </a:r>
          </a:p>
          <a:p>
            <a:pPr lvl="1"/>
            <a:r>
              <a:rPr lang="en-US" sz="2000" dirty="0">
                <a:solidFill>
                  <a:schemeClr val="tx1"/>
                </a:solidFill>
                <a:latin typeface="+mn-lt"/>
              </a:rPr>
              <a:t>Nicole Stone, </a:t>
            </a:r>
            <a:r>
              <a:rPr lang="en-US" sz="1700" dirty="0">
                <a:solidFill>
                  <a:schemeClr val="tx1"/>
                </a:solidFill>
                <a:latin typeface="+mn-lt"/>
              </a:rPr>
              <a:t>Enteric/Waterborne Epidemiologist</a:t>
            </a:r>
          </a:p>
          <a:p>
            <a:r>
              <a:rPr lang="en-US" sz="2400" dirty="0">
                <a:solidFill>
                  <a:schemeClr val="tx1"/>
                </a:solidFill>
                <a:latin typeface="+mn-lt"/>
              </a:rPr>
              <a:t>4-H</a:t>
            </a:r>
          </a:p>
          <a:p>
            <a:pPr lvl="1"/>
            <a:r>
              <a:rPr lang="en-US" sz="2000" dirty="0">
                <a:solidFill>
                  <a:schemeClr val="tx1"/>
                </a:solidFill>
                <a:latin typeface="+mn-lt"/>
              </a:rPr>
              <a:t>Courtney Stierwalt, </a:t>
            </a:r>
            <a:r>
              <a:rPr lang="en-US" sz="1700" dirty="0">
                <a:solidFill>
                  <a:schemeClr val="tx1"/>
                </a:solidFill>
                <a:latin typeface="+mn-lt"/>
              </a:rPr>
              <a:t>4-H Animal Science Specialist</a:t>
            </a:r>
          </a:p>
          <a:p>
            <a:pPr lvl="1"/>
            <a:r>
              <a:rPr lang="en-US" sz="2000" dirty="0">
                <a:solidFill>
                  <a:schemeClr val="tx1"/>
                </a:solidFill>
                <a:latin typeface="+mn-lt"/>
              </a:rPr>
              <a:t>Dr. Renee McKee, </a:t>
            </a:r>
            <a:r>
              <a:rPr lang="en-US" sz="1700" dirty="0">
                <a:solidFill>
                  <a:schemeClr val="tx1"/>
                </a:solidFill>
                <a:latin typeface="+mn-lt"/>
              </a:rPr>
              <a:t>4-H Youth Development Program Leader and CES Assistant Director</a:t>
            </a:r>
          </a:p>
          <a:p>
            <a:r>
              <a:rPr lang="en-US" sz="2400" dirty="0">
                <a:solidFill>
                  <a:schemeClr val="tx1"/>
                </a:solidFill>
                <a:latin typeface="+mn-lt"/>
              </a:rPr>
              <a:t>Indiana Association of Fairs and Festivals</a:t>
            </a:r>
          </a:p>
          <a:p>
            <a:pPr lvl="1"/>
            <a:r>
              <a:rPr lang="en-US" sz="2000" dirty="0">
                <a:solidFill>
                  <a:schemeClr val="tx1"/>
                </a:solidFill>
                <a:latin typeface="+mn-lt"/>
              </a:rPr>
              <a:t>Steve Patterson, </a:t>
            </a:r>
            <a:r>
              <a:rPr lang="en-US" sz="1700" dirty="0">
                <a:solidFill>
                  <a:schemeClr val="tx1"/>
                </a:solidFill>
                <a:latin typeface="+mn-lt"/>
              </a:rPr>
              <a:t>INAF Director of Administration</a:t>
            </a:r>
          </a:p>
          <a:p>
            <a:pPr marL="457200" lvl="1" indent="0">
              <a:buNone/>
            </a:pPr>
            <a:endParaRPr lang="en-US" dirty="0"/>
          </a:p>
        </p:txBody>
      </p:sp>
    </p:spTree>
    <p:extLst>
      <p:ext uri="{BB962C8B-B14F-4D97-AF65-F5344CB8AC3E}">
        <p14:creationId xmlns:p14="http://schemas.microsoft.com/office/powerpoint/2010/main" val="2498698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Indiana Agriculture</a:t>
            </a:r>
          </a:p>
        </p:txBody>
      </p:sp>
      <p:pic>
        <p:nvPicPr>
          <p:cNvPr id="4098"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0798" y="4743929"/>
            <a:ext cx="4033202" cy="211407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indian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0477" y="3243105"/>
            <a:ext cx="1357721" cy="199304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88582" y="1615909"/>
            <a:ext cx="5134273" cy="3447098"/>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800" b="1" dirty="0">
                <a:solidFill>
                  <a:schemeClr val="accent6"/>
                </a:solidFill>
              </a:rPr>
              <a:t>97</a:t>
            </a:r>
            <a:r>
              <a:rPr lang="en-US" sz="2800" b="1" dirty="0">
                <a:solidFill>
                  <a:srgbClr val="FF0000"/>
                </a:solidFill>
              </a:rPr>
              <a:t> </a:t>
            </a:r>
            <a:r>
              <a:rPr lang="en-US" sz="2000" dirty="0"/>
              <a:t>agricultural fairs in </a:t>
            </a:r>
            <a:r>
              <a:rPr lang="en-US" sz="2800" b="1" dirty="0">
                <a:solidFill>
                  <a:schemeClr val="accent3"/>
                </a:solidFill>
              </a:rPr>
              <a:t>2018</a:t>
            </a:r>
          </a:p>
          <a:p>
            <a:pPr marL="285750" indent="-285750">
              <a:spcAft>
                <a:spcPts val="1200"/>
              </a:spcAft>
              <a:buFont typeface="Arial" panose="020B0604020202020204" pitchFamily="34" charset="0"/>
              <a:buChar char="•"/>
            </a:pPr>
            <a:r>
              <a:rPr lang="en-US" sz="2800" b="1" dirty="0">
                <a:solidFill>
                  <a:schemeClr val="accent6"/>
                </a:solidFill>
              </a:rPr>
              <a:t>65,000</a:t>
            </a:r>
            <a:r>
              <a:rPr lang="en-US" sz="2000" dirty="0"/>
              <a:t> active farm operations in </a:t>
            </a:r>
            <a:r>
              <a:rPr lang="en-US" sz="2800" b="1" dirty="0">
                <a:solidFill>
                  <a:schemeClr val="accent3"/>
                </a:solidFill>
              </a:rPr>
              <a:t>2018</a:t>
            </a:r>
            <a:endParaRPr lang="en-US" sz="2800" dirty="0">
              <a:solidFill>
                <a:schemeClr val="accent3"/>
              </a:solidFill>
            </a:endParaRPr>
          </a:p>
          <a:p>
            <a:pPr marL="285750" indent="-285750">
              <a:spcAft>
                <a:spcPts val="1200"/>
              </a:spcAft>
              <a:buFont typeface="Arial" panose="020B0604020202020204" pitchFamily="34" charset="0"/>
              <a:buChar char="•"/>
            </a:pPr>
            <a:r>
              <a:rPr lang="en-US" sz="2800" b="1" dirty="0">
                <a:solidFill>
                  <a:schemeClr val="accent6"/>
                </a:solidFill>
              </a:rPr>
              <a:t>14,000</a:t>
            </a:r>
            <a:r>
              <a:rPr lang="en-US" sz="2000" dirty="0"/>
              <a:t> registered swine in</a:t>
            </a:r>
            <a:r>
              <a:rPr lang="en-US" sz="1600" dirty="0"/>
              <a:t> </a:t>
            </a:r>
            <a:r>
              <a:rPr lang="en-US" sz="2800" b="1" dirty="0">
                <a:solidFill>
                  <a:schemeClr val="accent3"/>
                </a:solidFill>
              </a:rPr>
              <a:t>2018</a:t>
            </a:r>
            <a:endParaRPr lang="en-US" sz="2800" dirty="0"/>
          </a:p>
          <a:p>
            <a:pPr marL="285750" indent="-285750">
              <a:spcAft>
                <a:spcPts val="1200"/>
              </a:spcAft>
              <a:buFont typeface="Arial" panose="020B0604020202020204" pitchFamily="34" charset="0"/>
              <a:buChar char="•"/>
            </a:pPr>
            <a:r>
              <a:rPr lang="en-US" sz="2800" b="1" dirty="0">
                <a:solidFill>
                  <a:schemeClr val="accent6"/>
                </a:solidFill>
              </a:rPr>
              <a:t>1,455,000</a:t>
            </a:r>
            <a:r>
              <a:rPr lang="en-US" sz="2000" b="1" dirty="0">
                <a:solidFill>
                  <a:schemeClr val="accent6"/>
                </a:solidFill>
              </a:rPr>
              <a:t> </a:t>
            </a:r>
            <a:r>
              <a:rPr lang="en-US" sz="2000" dirty="0"/>
              <a:t>ruminant animals in </a:t>
            </a:r>
            <a:r>
              <a:rPr lang="en-US" sz="2800" b="1" dirty="0">
                <a:solidFill>
                  <a:schemeClr val="accent3"/>
                </a:solidFill>
              </a:rPr>
              <a:t>2017</a:t>
            </a:r>
          </a:p>
          <a:p>
            <a:pPr marL="285750" indent="-285750">
              <a:spcAft>
                <a:spcPts val="1200"/>
              </a:spcAft>
              <a:buFont typeface="Arial" panose="020B0604020202020204" pitchFamily="34" charset="0"/>
              <a:buChar char="•"/>
            </a:pPr>
            <a:r>
              <a:rPr lang="en-US" sz="2800" b="1" dirty="0">
                <a:solidFill>
                  <a:schemeClr val="accent6"/>
                </a:solidFill>
              </a:rPr>
              <a:t>4,000,000</a:t>
            </a:r>
            <a:r>
              <a:rPr lang="en-US" sz="2000" dirty="0">
                <a:solidFill>
                  <a:schemeClr val="accent6"/>
                </a:solidFill>
              </a:rPr>
              <a:t> </a:t>
            </a:r>
            <a:r>
              <a:rPr lang="en-US" sz="2000" dirty="0"/>
              <a:t>hogs in </a:t>
            </a:r>
            <a:r>
              <a:rPr lang="en-US" sz="2800" b="1" dirty="0">
                <a:solidFill>
                  <a:schemeClr val="accent6"/>
                </a:solidFill>
              </a:rPr>
              <a:t>2017 </a:t>
            </a:r>
          </a:p>
          <a:p>
            <a:pPr marL="285750" indent="-285750">
              <a:spcAft>
                <a:spcPts val="1200"/>
              </a:spcAft>
              <a:buFont typeface="Arial" panose="020B0604020202020204" pitchFamily="34" charset="0"/>
              <a:buChar char="•"/>
            </a:pPr>
            <a:r>
              <a:rPr lang="en-US" sz="2800" b="1" dirty="0">
                <a:solidFill>
                  <a:schemeClr val="accent6"/>
                </a:solidFill>
              </a:rPr>
              <a:t>97% </a:t>
            </a:r>
            <a:r>
              <a:rPr lang="en-US" sz="2000" dirty="0"/>
              <a:t>of farms are family owned</a:t>
            </a:r>
          </a:p>
        </p:txBody>
      </p:sp>
      <p:pic>
        <p:nvPicPr>
          <p:cNvPr id="4102" name="Picture 6" descr="https://static.thenounproject.com/png/1725499-2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5968" y="2725707"/>
            <a:ext cx="645092" cy="6450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https://static.thenounproject.com/png/1725499-2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4415" y="3917084"/>
            <a:ext cx="645092" cy="64509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s://static.thenounproject.com/png/415861-20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71060" y="3249746"/>
            <a:ext cx="813909" cy="813909"/>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s://static.thenounproject.com/png/37047-2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26470" y="3365422"/>
            <a:ext cx="582555" cy="582555"/>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ttps://static.thenounproject.com/png/1046658-20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0526" y="3471791"/>
            <a:ext cx="474745" cy="47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857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Variant Influenza</a:t>
            </a:r>
          </a:p>
        </p:txBody>
      </p:sp>
      <p:graphicFrame>
        <p:nvGraphicFramePr>
          <p:cNvPr id="11" name="Chart 10"/>
          <p:cNvGraphicFramePr>
            <a:graphicFrameLocks/>
          </p:cNvGraphicFramePr>
          <p:nvPr>
            <p:extLst>
              <p:ext uri="{D42A27DB-BD31-4B8C-83A1-F6EECF244321}">
                <p14:modId xmlns:p14="http://schemas.microsoft.com/office/powerpoint/2010/main" val="255049571"/>
              </p:ext>
            </p:extLst>
          </p:nvPr>
        </p:nvGraphicFramePr>
        <p:xfrm>
          <a:off x="457200" y="1742913"/>
          <a:ext cx="8229600" cy="48011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54244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937" y="527855"/>
            <a:ext cx="8229600" cy="1143000"/>
          </a:xfrm>
        </p:spPr>
        <p:txBody>
          <a:bodyPr>
            <a:normAutofit/>
          </a:bodyPr>
          <a:lstStyle/>
          <a:p>
            <a:r>
              <a:rPr lang="en-US" sz="4000" dirty="0">
                <a:latin typeface="+mn-lt"/>
              </a:rPr>
              <a:t>Enteric Disease</a:t>
            </a:r>
          </a:p>
        </p:txBody>
      </p:sp>
      <p:graphicFrame>
        <p:nvGraphicFramePr>
          <p:cNvPr id="11" name="Chart 10"/>
          <p:cNvGraphicFramePr/>
          <p:nvPr>
            <p:extLst>
              <p:ext uri="{D42A27DB-BD31-4B8C-83A1-F6EECF244321}">
                <p14:modId xmlns:p14="http://schemas.microsoft.com/office/powerpoint/2010/main" val="1093466998"/>
              </p:ext>
            </p:extLst>
          </p:nvPr>
        </p:nvGraphicFramePr>
        <p:xfrm>
          <a:off x="4976319" y="2161065"/>
          <a:ext cx="3977640" cy="205740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252568" y="1561487"/>
            <a:ext cx="3847228" cy="523220"/>
          </a:xfrm>
          <a:prstGeom prst="rect">
            <a:avLst/>
          </a:prstGeom>
        </p:spPr>
        <p:txBody>
          <a:bodyPr wrap="square">
            <a:spAutoFit/>
          </a:bodyPr>
          <a:lstStyle/>
          <a:p>
            <a:pPr algn="ctr">
              <a:spcBef>
                <a:spcPts val="1200"/>
              </a:spcBef>
              <a:spcAft>
                <a:spcPts val="1200"/>
              </a:spcAft>
            </a:pPr>
            <a:r>
              <a:rPr lang="en-US" sz="1400" dirty="0">
                <a:cs typeface="Times New Roman" panose="02020603050405020304" pitchFamily="18" charset="0"/>
              </a:rPr>
              <a:t>Shiga Toxin-producing </a:t>
            </a:r>
            <a:r>
              <a:rPr lang="en-US" sz="1400" i="1" dirty="0">
                <a:cs typeface="Times New Roman" panose="02020603050405020304" pitchFamily="18" charset="0"/>
              </a:rPr>
              <a:t>E. coli </a:t>
            </a:r>
            <a:r>
              <a:rPr lang="en-US" sz="1400" dirty="0"/>
              <a:t>Rates by Year – Indiana, 2013-2017</a:t>
            </a:r>
            <a:endParaRPr lang="en-US" sz="1400" dirty="0">
              <a:effectLst/>
            </a:endParaRPr>
          </a:p>
        </p:txBody>
      </p:sp>
      <p:sp>
        <p:nvSpPr>
          <p:cNvPr id="6" name="Rectangle 3"/>
          <p:cNvSpPr>
            <a:spLocks noChangeArrowheads="1"/>
          </p:cNvSpPr>
          <p:nvPr/>
        </p:nvSpPr>
        <p:spPr bwMode="auto">
          <a:xfrm>
            <a:off x="578937" y="703769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 name="Chart 16"/>
          <p:cNvGraphicFramePr/>
          <p:nvPr>
            <p:extLst>
              <p:ext uri="{D42A27DB-BD31-4B8C-83A1-F6EECF244321}">
                <p14:modId xmlns:p14="http://schemas.microsoft.com/office/powerpoint/2010/main" val="4025331217"/>
              </p:ext>
            </p:extLst>
          </p:nvPr>
        </p:nvGraphicFramePr>
        <p:xfrm>
          <a:off x="4976319" y="4678958"/>
          <a:ext cx="3977640" cy="2103120"/>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p:cNvSpPr/>
          <p:nvPr/>
        </p:nvSpPr>
        <p:spPr>
          <a:xfrm>
            <a:off x="4710675" y="4218465"/>
            <a:ext cx="4572000" cy="307777"/>
          </a:xfrm>
          <a:prstGeom prst="rect">
            <a:avLst/>
          </a:prstGeom>
        </p:spPr>
        <p:txBody>
          <a:bodyPr>
            <a:spAutoFit/>
          </a:bodyPr>
          <a:lstStyle/>
          <a:p>
            <a:pPr algn="ctr"/>
            <a:r>
              <a:rPr lang="en-US" sz="1400" dirty="0">
                <a:ea typeface="Calibri" panose="020F0502020204030204" pitchFamily="34" charset="0"/>
                <a:cs typeface="Times New Roman" panose="02020603050405020304" pitchFamily="18" charset="0"/>
              </a:rPr>
              <a:t>Salmonellosis Rates by Year – Indiana, 2013-2017</a:t>
            </a:r>
            <a:endParaRPr lang="en-US" sz="1400" dirty="0">
              <a:effectLst/>
              <a:ea typeface="Calibri" panose="020F0502020204030204" pitchFamily="34" charset="0"/>
              <a:cs typeface="Times New Roman" panose="02020603050405020304" pitchFamily="18" charset="0"/>
            </a:endParaRPr>
          </a:p>
        </p:txBody>
      </p:sp>
      <p:graphicFrame>
        <p:nvGraphicFramePr>
          <p:cNvPr id="19" name="Chart 18"/>
          <p:cNvGraphicFramePr>
            <a:graphicFrameLocks/>
          </p:cNvGraphicFramePr>
          <p:nvPr>
            <p:extLst>
              <p:ext uri="{D42A27DB-BD31-4B8C-83A1-F6EECF244321}">
                <p14:modId xmlns:p14="http://schemas.microsoft.com/office/powerpoint/2010/main" val="3936983557"/>
              </p:ext>
            </p:extLst>
          </p:nvPr>
        </p:nvGraphicFramePr>
        <p:xfrm>
          <a:off x="220682" y="4038878"/>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p:cNvGraphicFramePr>
            <a:graphicFrameLocks/>
          </p:cNvGraphicFramePr>
          <p:nvPr>
            <p:extLst>
              <p:ext uri="{D42A27DB-BD31-4B8C-83A1-F6EECF244321}">
                <p14:modId xmlns:p14="http://schemas.microsoft.com/office/powerpoint/2010/main" val="2731615654"/>
              </p:ext>
            </p:extLst>
          </p:nvPr>
        </p:nvGraphicFramePr>
        <p:xfrm>
          <a:off x="312501" y="1385472"/>
          <a:ext cx="4572000" cy="27432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153562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937" y="278296"/>
            <a:ext cx="8229600" cy="1143000"/>
          </a:xfrm>
        </p:spPr>
        <p:txBody>
          <a:bodyPr>
            <a:normAutofit/>
          </a:bodyPr>
          <a:lstStyle/>
          <a:p>
            <a:r>
              <a:rPr lang="en-US" sz="4000" dirty="0">
                <a:latin typeface="+mn-lt"/>
              </a:rPr>
              <a:t>Need for Education</a:t>
            </a:r>
          </a:p>
        </p:txBody>
      </p:sp>
      <p:sp>
        <p:nvSpPr>
          <p:cNvPr id="6" name="Rectangle 3"/>
          <p:cNvSpPr>
            <a:spLocks noChangeArrowheads="1"/>
          </p:cNvSpPr>
          <p:nvPr/>
        </p:nvSpPr>
        <p:spPr bwMode="auto">
          <a:xfrm>
            <a:off x="578937" y="703769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3"/>
          <p:cNvSpPr/>
          <p:nvPr/>
        </p:nvSpPr>
        <p:spPr>
          <a:xfrm>
            <a:off x="3359425" y="1482012"/>
            <a:ext cx="5784575" cy="5262979"/>
          </a:xfrm>
          <a:prstGeom prst="rect">
            <a:avLst/>
          </a:prstGeom>
        </p:spPr>
        <p:txBody>
          <a:bodyPr wrap="square">
            <a:spAutoFit/>
          </a:bodyPr>
          <a:lstStyle/>
          <a:p>
            <a:pPr marL="285750" indent="-285750">
              <a:buFont typeface="Arial" panose="020B0604020202020204" pitchFamily="34" charset="0"/>
              <a:buChar char="•"/>
            </a:pPr>
            <a:r>
              <a:rPr lang="en-US" sz="2400" dirty="0"/>
              <a:t>IN: Significant focus on farming and demonstrated risk for fair-associated zoonotic disease</a:t>
            </a:r>
          </a:p>
          <a:p>
            <a:pPr marL="285750" indent="-285750">
              <a:buFont typeface="Arial" panose="020B0604020202020204" pitchFamily="34" charset="0"/>
              <a:buChar char="•"/>
            </a:pPr>
            <a:r>
              <a:rPr lang="en-US" sz="2400" dirty="0"/>
              <a:t>Apply information gathered from epidemiologic trends to inform public education</a:t>
            </a:r>
          </a:p>
          <a:p>
            <a:pPr marL="285750" indent="-285750">
              <a:buFont typeface="Arial" panose="020B0604020202020204" pitchFamily="34" charset="0"/>
              <a:buChar char="•"/>
            </a:pPr>
            <a:r>
              <a:rPr lang="en-US" sz="2400" dirty="0"/>
              <a:t>Teaching exhibitors:</a:t>
            </a:r>
          </a:p>
          <a:p>
            <a:pPr marL="742950" lvl="1" indent="-285750">
              <a:buFont typeface="Arial" panose="020B0604020202020204" pitchFamily="34" charset="0"/>
              <a:buChar char="•"/>
            </a:pPr>
            <a:r>
              <a:rPr lang="en-US" sz="2400" dirty="0">
                <a:solidFill>
                  <a:schemeClr val="accent6"/>
                </a:solidFill>
              </a:rPr>
              <a:t>How to recognize zoonotic disease risk factors</a:t>
            </a:r>
          </a:p>
          <a:p>
            <a:pPr marL="742950" lvl="1" indent="-285750">
              <a:buFont typeface="Arial" panose="020B0604020202020204" pitchFamily="34" charset="0"/>
              <a:buChar char="•"/>
            </a:pPr>
            <a:r>
              <a:rPr lang="en-US" sz="2400" dirty="0">
                <a:solidFill>
                  <a:schemeClr val="accent6"/>
                </a:solidFill>
              </a:rPr>
              <a:t>Understand transmission routes</a:t>
            </a:r>
          </a:p>
          <a:p>
            <a:pPr marL="742950" lvl="1" indent="-285750">
              <a:buFont typeface="Arial" panose="020B0604020202020204" pitchFamily="34" charset="0"/>
              <a:buChar char="•"/>
            </a:pPr>
            <a:r>
              <a:rPr lang="en-US" sz="2400" dirty="0">
                <a:solidFill>
                  <a:schemeClr val="accent6"/>
                </a:solidFill>
              </a:rPr>
              <a:t>Implement prevention strategies</a:t>
            </a:r>
          </a:p>
          <a:p>
            <a:pPr marL="285750" indent="-285750">
              <a:buFont typeface="Arial" panose="020B0604020202020204" pitchFamily="34" charset="0"/>
              <a:buChar char="•"/>
            </a:pPr>
            <a:r>
              <a:rPr lang="en-US" sz="2400" dirty="0"/>
              <a:t>Make changes to fair planning and infrastructure so we can enable public health practices</a:t>
            </a:r>
          </a:p>
        </p:txBody>
      </p:sp>
      <p:pic>
        <p:nvPicPr>
          <p:cNvPr id="3" name="Picture 2">
            <a:extLst>
              <a:ext uri="{FF2B5EF4-FFF2-40B4-BE49-F238E27FC236}">
                <a16:creationId xmlns:a16="http://schemas.microsoft.com/office/drawing/2014/main" id="{7D47A88B-C94F-4CE0-9215-9295C47893DF}"/>
              </a:ext>
            </a:extLst>
          </p:cNvPr>
          <p:cNvPicPr>
            <a:picLocks noChangeAspect="1"/>
          </p:cNvPicPr>
          <p:nvPr/>
        </p:nvPicPr>
        <p:blipFill>
          <a:blip r:embed="rId3"/>
          <a:stretch>
            <a:fillRect/>
          </a:stretch>
        </p:blipFill>
        <p:spPr>
          <a:xfrm>
            <a:off x="477900" y="1565449"/>
            <a:ext cx="2781186" cy="5014255"/>
          </a:xfrm>
          <a:prstGeom prst="rect">
            <a:avLst/>
          </a:prstGeom>
        </p:spPr>
      </p:pic>
    </p:spTree>
    <p:extLst>
      <p:ext uri="{BB962C8B-B14F-4D97-AF65-F5344CB8AC3E}">
        <p14:creationId xmlns:p14="http://schemas.microsoft.com/office/powerpoint/2010/main" val="3927185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937" y="527855"/>
            <a:ext cx="8229600" cy="1143000"/>
          </a:xfrm>
        </p:spPr>
        <p:txBody>
          <a:bodyPr>
            <a:normAutofit/>
          </a:bodyPr>
          <a:lstStyle/>
          <a:p>
            <a:r>
              <a:rPr lang="en-US" sz="4000" dirty="0">
                <a:latin typeface="+mn-lt"/>
              </a:rPr>
              <a:t>Existing Programs</a:t>
            </a:r>
          </a:p>
        </p:txBody>
      </p:sp>
      <p:sp>
        <p:nvSpPr>
          <p:cNvPr id="6" name="Rectangle 3"/>
          <p:cNvSpPr>
            <a:spLocks noChangeArrowheads="1"/>
          </p:cNvSpPr>
          <p:nvPr/>
        </p:nvSpPr>
        <p:spPr bwMode="auto">
          <a:xfrm>
            <a:off x="578937" y="703769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3"/>
          <p:cNvSpPr/>
          <p:nvPr/>
        </p:nvSpPr>
        <p:spPr>
          <a:xfrm>
            <a:off x="201250" y="1402499"/>
            <a:ext cx="5324907" cy="5262979"/>
          </a:xfrm>
          <a:prstGeom prst="rect">
            <a:avLst/>
          </a:prstGeom>
        </p:spPr>
        <p:txBody>
          <a:bodyPr wrap="square">
            <a:spAutoFit/>
          </a:bodyPr>
          <a:lstStyle/>
          <a:p>
            <a:pPr marL="285750" indent="-285750">
              <a:buFont typeface="Arial" panose="020B0604020202020204" pitchFamily="34" charset="0"/>
              <a:buChar char="•"/>
            </a:pPr>
            <a:r>
              <a:rPr lang="en-US" sz="2400" b="1" dirty="0"/>
              <a:t>Influenza Surveillance: </a:t>
            </a:r>
          </a:p>
          <a:p>
            <a:pPr marL="742950" lvl="1" indent="-285750">
              <a:buFont typeface="Arial" panose="020B0604020202020204" pitchFamily="34" charset="0"/>
              <a:buChar char="•"/>
            </a:pPr>
            <a:r>
              <a:rPr lang="en-US" sz="2400" dirty="0"/>
              <a:t>Flu Near You (FNY)</a:t>
            </a:r>
          </a:p>
          <a:p>
            <a:pPr marL="1200150" lvl="2" indent="-285750">
              <a:buFont typeface="Arial" panose="020B0604020202020204" pitchFamily="34" charset="0"/>
              <a:buChar char="•"/>
            </a:pPr>
            <a:r>
              <a:rPr lang="en-US" sz="2400" dirty="0"/>
              <a:t>Self-swabbing pilot surveillance project</a:t>
            </a:r>
          </a:p>
          <a:p>
            <a:pPr marL="742950" lvl="1" indent="-285750">
              <a:buFont typeface="Arial" panose="020B0604020202020204" pitchFamily="34" charset="0"/>
              <a:buChar char="•"/>
            </a:pPr>
            <a:r>
              <a:rPr lang="en-US" sz="2400" dirty="0"/>
              <a:t>Join Blue, Prevent the Flu (JBPF)- partnership with Indianapolis Colts</a:t>
            </a:r>
          </a:p>
          <a:p>
            <a:pPr marL="1200150" lvl="2" indent="-285750">
              <a:buFont typeface="Arial" panose="020B0604020202020204" pitchFamily="34" charset="0"/>
              <a:buChar char="•"/>
            </a:pPr>
            <a:r>
              <a:rPr lang="en-US" sz="2400" dirty="0"/>
              <a:t>Public messaging and surveying</a:t>
            </a:r>
          </a:p>
          <a:p>
            <a:pPr marL="285750" indent="-285750">
              <a:buFont typeface="Arial" panose="020B0604020202020204" pitchFamily="34" charset="0"/>
              <a:buChar char="•"/>
            </a:pPr>
            <a:r>
              <a:rPr lang="en-US" sz="2400" b="1" dirty="0"/>
              <a:t>Enteric Disease Surveillance:</a:t>
            </a:r>
          </a:p>
          <a:p>
            <a:pPr marL="742950" lvl="1" indent="-285750">
              <a:buFont typeface="Arial" panose="020B0604020202020204" pitchFamily="34" charset="0"/>
              <a:buChar char="•"/>
            </a:pPr>
            <a:r>
              <a:rPr lang="en-US" sz="2400" dirty="0"/>
              <a:t>CDC </a:t>
            </a:r>
            <a:r>
              <a:rPr lang="en-US" sz="2400" dirty="0" err="1"/>
              <a:t>OutbreakNet</a:t>
            </a:r>
            <a:r>
              <a:rPr lang="en-US" sz="2400" dirty="0"/>
              <a:t> Enhanced</a:t>
            </a:r>
          </a:p>
          <a:p>
            <a:pPr marL="1200150" lvl="2" indent="-285750">
              <a:buFont typeface="Arial" panose="020B0604020202020204" pitchFamily="34" charset="0"/>
              <a:buChar char="•"/>
            </a:pPr>
            <a:r>
              <a:rPr lang="en-US" sz="2400" dirty="0"/>
              <a:t>Increased team capacity</a:t>
            </a:r>
          </a:p>
          <a:p>
            <a:pPr marL="742950" lvl="1" indent="-285750">
              <a:buFont typeface="Arial" panose="020B0604020202020204" pitchFamily="34" charset="0"/>
              <a:buChar char="•"/>
            </a:pPr>
            <a:r>
              <a:rPr lang="en-US" sz="2400" dirty="0"/>
              <a:t>FDA Rapid Response Team</a:t>
            </a:r>
          </a:p>
          <a:p>
            <a:pPr marL="1200150" lvl="2" indent="-285750">
              <a:buFont typeface="Arial" panose="020B0604020202020204" pitchFamily="34" charset="0"/>
              <a:buChar char="•"/>
            </a:pPr>
            <a:r>
              <a:rPr lang="en-US" sz="2400" dirty="0"/>
              <a:t>Coordination between epidemiology, laboratory, and environmental health</a:t>
            </a:r>
          </a:p>
        </p:txBody>
      </p:sp>
      <p:pic>
        <p:nvPicPr>
          <p:cNvPr id="3" name="Picture 2">
            <a:extLst>
              <a:ext uri="{FF2B5EF4-FFF2-40B4-BE49-F238E27FC236}">
                <a16:creationId xmlns:a16="http://schemas.microsoft.com/office/drawing/2014/main" id="{99D2C9F7-FC4B-4EC6-AC8F-9CAF89F3C866}"/>
              </a:ext>
            </a:extLst>
          </p:cNvPr>
          <p:cNvPicPr>
            <a:picLocks noChangeAspect="1"/>
          </p:cNvPicPr>
          <p:nvPr/>
        </p:nvPicPr>
        <p:blipFill>
          <a:blip r:embed="rId3"/>
          <a:stretch>
            <a:fillRect/>
          </a:stretch>
        </p:blipFill>
        <p:spPr>
          <a:xfrm>
            <a:off x="5537711" y="2514599"/>
            <a:ext cx="3405039" cy="2551187"/>
          </a:xfrm>
          <a:prstGeom prst="rect">
            <a:avLst/>
          </a:prstGeom>
        </p:spPr>
      </p:pic>
    </p:spTree>
    <p:extLst>
      <p:ext uri="{BB962C8B-B14F-4D97-AF65-F5344CB8AC3E}">
        <p14:creationId xmlns:p14="http://schemas.microsoft.com/office/powerpoint/2010/main" val="3286764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Past Outreach</a:t>
            </a:r>
          </a:p>
        </p:txBody>
      </p:sp>
      <p:sp>
        <p:nvSpPr>
          <p:cNvPr id="3" name="Content Placeholder 2"/>
          <p:cNvSpPr>
            <a:spLocks noGrp="1"/>
          </p:cNvSpPr>
          <p:nvPr>
            <p:ph idx="1"/>
          </p:nvPr>
        </p:nvSpPr>
        <p:spPr>
          <a:xfrm>
            <a:off x="369065" y="1937279"/>
            <a:ext cx="4588525" cy="4360182"/>
          </a:xfrm>
        </p:spPr>
        <p:txBody>
          <a:bodyPr>
            <a:normAutofit fontScale="70000" lnSpcReduction="20000"/>
          </a:bodyPr>
          <a:lstStyle/>
          <a:p>
            <a:r>
              <a:rPr lang="en-US" dirty="0">
                <a:latin typeface="+mn-lt"/>
              </a:rPr>
              <a:t>Indiana State Fair</a:t>
            </a:r>
          </a:p>
          <a:p>
            <a:pPr lvl="1"/>
            <a:r>
              <a:rPr lang="en-US" dirty="0">
                <a:latin typeface="+mn-lt"/>
              </a:rPr>
              <a:t>August 2018</a:t>
            </a:r>
          </a:p>
          <a:p>
            <a:pPr lvl="1"/>
            <a:r>
              <a:rPr lang="en-US" dirty="0">
                <a:latin typeface="+mn-lt"/>
              </a:rPr>
              <a:t>1,000 zoonotic disease prevention kits</a:t>
            </a:r>
          </a:p>
          <a:p>
            <a:pPr lvl="2"/>
            <a:r>
              <a:rPr lang="en-US" dirty="0">
                <a:latin typeface="+mn-lt"/>
              </a:rPr>
              <a:t>Informational flyer (see packet)</a:t>
            </a:r>
          </a:p>
          <a:p>
            <a:pPr lvl="2"/>
            <a:r>
              <a:rPr lang="en-US" dirty="0">
                <a:latin typeface="+mn-lt"/>
              </a:rPr>
              <a:t>Soap</a:t>
            </a:r>
          </a:p>
          <a:p>
            <a:pPr lvl="2"/>
            <a:r>
              <a:rPr lang="en-US" dirty="0">
                <a:latin typeface="+mn-lt"/>
              </a:rPr>
              <a:t>Digital food thermometer and food safety magnet</a:t>
            </a:r>
          </a:p>
          <a:p>
            <a:pPr lvl="2"/>
            <a:r>
              <a:rPr lang="en-US" dirty="0">
                <a:latin typeface="+mn-lt"/>
              </a:rPr>
              <a:t>Bug repellent wipes</a:t>
            </a:r>
          </a:p>
          <a:p>
            <a:pPr lvl="2"/>
            <a:r>
              <a:rPr lang="en-US" dirty="0">
                <a:latin typeface="+mn-lt"/>
              </a:rPr>
              <a:t>Bleach wipes</a:t>
            </a:r>
          </a:p>
          <a:p>
            <a:pPr lvl="2"/>
            <a:r>
              <a:rPr lang="en-US" dirty="0">
                <a:latin typeface="+mn-lt"/>
              </a:rPr>
              <a:t>Animal stickers</a:t>
            </a:r>
          </a:p>
          <a:p>
            <a:pPr lvl="1"/>
            <a:r>
              <a:rPr lang="en-US" dirty="0">
                <a:latin typeface="+mn-lt"/>
              </a:rPr>
              <a:t>Bag toss game about handwashing</a:t>
            </a:r>
          </a:p>
          <a:p>
            <a:pPr lvl="1"/>
            <a:r>
              <a:rPr lang="en-US" dirty="0">
                <a:latin typeface="+mn-lt"/>
              </a:rPr>
              <a:t>Survey</a:t>
            </a:r>
          </a:p>
          <a:p>
            <a:endParaRPr lang="en-US" dirty="0"/>
          </a:p>
        </p:txBody>
      </p:sp>
      <p:pic>
        <p:nvPicPr>
          <p:cNvPr id="4" name="Picture 3"/>
          <p:cNvPicPr>
            <a:picLocks noChangeAspect="1"/>
          </p:cNvPicPr>
          <p:nvPr/>
        </p:nvPicPr>
        <p:blipFill>
          <a:blip r:embed="rId2"/>
          <a:stretch>
            <a:fillRect/>
          </a:stretch>
        </p:blipFill>
        <p:spPr>
          <a:xfrm>
            <a:off x="5039863" y="1617503"/>
            <a:ext cx="3646937" cy="4657139"/>
          </a:xfrm>
          <a:prstGeom prst="rect">
            <a:avLst/>
          </a:prstGeom>
        </p:spPr>
      </p:pic>
    </p:spTree>
    <p:extLst>
      <p:ext uri="{BB962C8B-B14F-4D97-AF65-F5344CB8AC3E}">
        <p14:creationId xmlns:p14="http://schemas.microsoft.com/office/powerpoint/2010/main" val="658747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Plan</a:t>
            </a:r>
          </a:p>
        </p:txBody>
      </p:sp>
      <p:sp>
        <p:nvSpPr>
          <p:cNvPr id="3" name="Content Placeholder 2"/>
          <p:cNvSpPr>
            <a:spLocks noGrp="1"/>
          </p:cNvSpPr>
          <p:nvPr>
            <p:ph idx="1"/>
          </p:nvPr>
        </p:nvSpPr>
        <p:spPr/>
        <p:txBody>
          <a:bodyPr>
            <a:noAutofit/>
          </a:bodyPr>
          <a:lstStyle/>
          <a:p>
            <a:pPr marL="742950" indent="-742950">
              <a:buFont typeface="+mj-lt"/>
              <a:buAutoNum type="arabicPeriod"/>
            </a:pPr>
            <a:r>
              <a:rPr lang="en-US" sz="2000" dirty="0">
                <a:latin typeface="+mn-lt"/>
              </a:rPr>
              <a:t>Expanded curriculum for annual 4-H “Teens as Teachers – Biosecurity” workshop via a partnership with Dr. Bowman and OSU. </a:t>
            </a:r>
            <a:r>
              <a:rPr lang="en-US" sz="2000" b="1" dirty="0">
                <a:solidFill>
                  <a:srgbClr val="FF0000"/>
                </a:solidFill>
                <a:latin typeface="+mn-lt"/>
              </a:rPr>
              <a:t>Ongoing</a:t>
            </a:r>
          </a:p>
          <a:p>
            <a:pPr marL="742950" indent="-742950">
              <a:buFont typeface="+mj-lt"/>
              <a:buAutoNum type="arabicPeriod"/>
            </a:pPr>
            <a:r>
              <a:rPr lang="en-US" sz="2000" dirty="0">
                <a:latin typeface="+mn-lt"/>
              </a:rPr>
              <a:t>Pre-test/post-test for workshop participants to evaluate expanded 4-H curriculum. </a:t>
            </a:r>
            <a:r>
              <a:rPr lang="en-US" sz="2000" b="1" dirty="0">
                <a:solidFill>
                  <a:srgbClr val="FF0000"/>
                </a:solidFill>
                <a:latin typeface="+mn-lt"/>
              </a:rPr>
              <a:t>Ongoing</a:t>
            </a:r>
          </a:p>
          <a:p>
            <a:pPr marL="742950" indent="-742950">
              <a:buFont typeface="+mj-lt"/>
              <a:buAutoNum type="arabicPeriod"/>
            </a:pPr>
            <a:r>
              <a:rPr lang="en-US" sz="2000" dirty="0">
                <a:latin typeface="+mn-lt"/>
              </a:rPr>
              <a:t>Materials for INAF workshop. </a:t>
            </a:r>
            <a:r>
              <a:rPr lang="en-US" sz="2000" b="1" dirty="0">
                <a:solidFill>
                  <a:schemeClr val="accent3"/>
                </a:solidFill>
                <a:latin typeface="+mn-lt"/>
              </a:rPr>
              <a:t>Complete</a:t>
            </a:r>
          </a:p>
          <a:p>
            <a:pPr marL="742950" indent="-742950">
              <a:buFont typeface="+mj-lt"/>
              <a:buAutoNum type="arabicPeriod"/>
            </a:pPr>
            <a:r>
              <a:rPr lang="en-US" sz="2000" dirty="0">
                <a:latin typeface="+mn-lt"/>
              </a:rPr>
              <a:t>State and county fair self-assessment and scoring rubric based on the Compendium of Measures to Prevent Disease Associated with Animals in Public Settings. </a:t>
            </a:r>
            <a:r>
              <a:rPr lang="en-US" sz="2000" b="1" dirty="0">
                <a:solidFill>
                  <a:schemeClr val="accent3"/>
                </a:solidFill>
                <a:latin typeface="+mn-lt"/>
              </a:rPr>
              <a:t>Complete</a:t>
            </a:r>
            <a:endParaRPr lang="en-US" sz="2000" dirty="0">
              <a:latin typeface="+mn-lt"/>
            </a:endParaRPr>
          </a:p>
          <a:p>
            <a:pPr marL="742950" indent="-742950">
              <a:buFont typeface="+mj-lt"/>
              <a:buAutoNum type="arabicPeriod"/>
            </a:pPr>
            <a:r>
              <a:rPr lang="en-US" sz="2000" dirty="0">
                <a:latin typeface="+mn-lt"/>
              </a:rPr>
              <a:t>Installation of 6 handwashing stations and educational signage at local agricultural events in greatest need of assistance. </a:t>
            </a:r>
            <a:r>
              <a:rPr lang="en-US" sz="2000" b="1" dirty="0">
                <a:solidFill>
                  <a:srgbClr val="FF0000"/>
                </a:solidFill>
                <a:latin typeface="+mn-lt"/>
              </a:rPr>
              <a:t>Ongoing</a:t>
            </a:r>
            <a:endParaRPr lang="en-US" sz="2000" dirty="0">
              <a:latin typeface="+mn-lt"/>
            </a:endParaRPr>
          </a:p>
          <a:p>
            <a:pPr marL="742950" indent="-742950">
              <a:buFont typeface="+mj-lt"/>
              <a:buAutoNum type="arabicPeriod"/>
            </a:pPr>
            <a:r>
              <a:rPr lang="en-US" sz="2000" dirty="0">
                <a:latin typeface="+mn-lt"/>
              </a:rPr>
              <a:t>Attendance of INAF staff at the IAFE training on zoonotic disease prevention. </a:t>
            </a:r>
            <a:r>
              <a:rPr lang="en-US" sz="2000" b="1" dirty="0">
                <a:solidFill>
                  <a:srgbClr val="FF0000"/>
                </a:solidFill>
                <a:latin typeface="+mn-lt"/>
              </a:rPr>
              <a:t>Ongoing</a:t>
            </a:r>
          </a:p>
          <a:p>
            <a:pPr marL="0" indent="0">
              <a:buNone/>
            </a:pPr>
            <a:endParaRPr lang="en-US" sz="2000" dirty="0">
              <a:latin typeface="+mn-lt"/>
            </a:endParaRPr>
          </a:p>
        </p:txBody>
      </p:sp>
    </p:spTree>
    <p:extLst>
      <p:ext uri="{BB962C8B-B14F-4D97-AF65-F5344CB8AC3E}">
        <p14:creationId xmlns:p14="http://schemas.microsoft.com/office/powerpoint/2010/main" val="4144432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INAF Convention</a:t>
            </a:r>
          </a:p>
        </p:txBody>
      </p:sp>
      <p:sp>
        <p:nvSpPr>
          <p:cNvPr id="3" name="Content Placeholder 2"/>
          <p:cNvSpPr>
            <a:spLocks noGrp="1"/>
          </p:cNvSpPr>
          <p:nvPr>
            <p:ph idx="1"/>
          </p:nvPr>
        </p:nvSpPr>
        <p:spPr>
          <a:xfrm>
            <a:off x="457200" y="1567679"/>
            <a:ext cx="8517835" cy="4360182"/>
          </a:xfrm>
        </p:spPr>
        <p:txBody>
          <a:bodyPr>
            <a:noAutofit/>
          </a:bodyPr>
          <a:lstStyle/>
          <a:p>
            <a:r>
              <a:rPr lang="en-US" sz="2400" dirty="0">
                <a:solidFill>
                  <a:schemeClr val="accent1">
                    <a:lumMod val="50000"/>
                  </a:schemeClr>
                </a:solidFill>
                <a:latin typeface="+mn-lt"/>
              </a:rPr>
              <a:t>Presentation is in Packet</a:t>
            </a:r>
          </a:p>
          <a:p>
            <a:r>
              <a:rPr lang="en-US" sz="2400" dirty="0">
                <a:solidFill>
                  <a:schemeClr val="accent1">
                    <a:lumMod val="50000"/>
                  </a:schemeClr>
                </a:solidFill>
                <a:latin typeface="+mn-lt"/>
              </a:rPr>
              <a:t>Webinar created and disseminated to all local public health nurses and environmental health staff</a:t>
            </a:r>
          </a:p>
          <a:p>
            <a:pPr lvl="6"/>
            <a:r>
              <a:rPr lang="en-US" dirty="0">
                <a:solidFill>
                  <a:schemeClr val="accent1">
                    <a:lumMod val="50000"/>
                  </a:schemeClr>
                </a:solidFill>
              </a:rPr>
              <a:t>Handouts: Compendium, Infographic for public, animal barn set-up recommendations </a:t>
            </a:r>
            <a:endParaRPr lang="en-US" dirty="0">
              <a:solidFill>
                <a:schemeClr val="accent1">
                  <a:lumMod val="50000"/>
                </a:schemeClr>
              </a:solidFill>
              <a:latin typeface="+mn-lt"/>
            </a:endParaRPr>
          </a:p>
          <a:p>
            <a:pPr marL="0" indent="0">
              <a:buNone/>
            </a:pPr>
            <a:endParaRPr lang="en-US" sz="2000" dirty="0">
              <a:latin typeface="+mn-lt"/>
            </a:endParaRPr>
          </a:p>
        </p:txBody>
      </p:sp>
      <p:pic>
        <p:nvPicPr>
          <p:cNvPr id="5" name="Picture 4">
            <a:extLst>
              <a:ext uri="{FF2B5EF4-FFF2-40B4-BE49-F238E27FC236}">
                <a16:creationId xmlns:a16="http://schemas.microsoft.com/office/drawing/2014/main" id="{B742288B-4BE4-458D-A497-30C03F00F8A9}"/>
              </a:ext>
            </a:extLst>
          </p:cNvPr>
          <p:cNvPicPr>
            <a:picLocks noChangeAspect="1"/>
          </p:cNvPicPr>
          <p:nvPr/>
        </p:nvPicPr>
        <p:blipFill>
          <a:blip r:embed="rId3"/>
          <a:stretch>
            <a:fillRect/>
          </a:stretch>
        </p:blipFill>
        <p:spPr>
          <a:xfrm>
            <a:off x="457200" y="2893005"/>
            <a:ext cx="2832651" cy="1964870"/>
          </a:xfrm>
          <a:prstGeom prst="rect">
            <a:avLst/>
          </a:prstGeom>
        </p:spPr>
      </p:pic>
      <p:pic>
        <p:nvPicPr>
          <p:cNvPr id="10" name="Picture 9">
            <a:extLst>
              <a:ext uri="{FF2B5EF4-FFF2-40B4-BE49-F238E27FC236}">
                <a16:creationId xmlns:a16="http://schemas.microsoft.com/office/drawing/2014/main" id="{9B83BB54-F926-456A-9259-4BDA602E8C9D}"/>
              </a:ext>
            </a:extLst>
          </p:cNvPr>
          <p:cNvPicPr>
            <a:picLocks noChangeAspect="1"/>
          </p:cNvPicPr>
          <p:nvPr/>
        </p:nvPicPr>
        <p:blipFill>
          <a:blip r:embed="rId4"/>
          <a:stretch>
            <a:fillRect/>
          </a:stretch>
        </p:blipFill>
        <p:spPr>
          <a:xfrm>
            <a:off x="3409122" y="3530914"/>
            <a:ext cx="5565913" cy="3122212"/>
          </a:xfrm>
          <a:prstGeom prst="rect">
            <a:avLst/>
          </a:prstGeom>
        </p:spPr>
      </p:pic>
      <p:pic>
        <p:nvPicPr>
          <p:cNvPr id="12" name="Picture 11">
            <a:extLst>
              <a:ext uri="{FF2B5EF4-FFF2-40B4-BE49-F238E27FC236}">
                <a16:creationId xmlns:a16="http://schemas.microsoft.com/office/drawing/2014/main" id="{29EA5314-F81B-4B7B-89CD-42165C4E4F83}"/>
              </a:ext>
            </a:extLst>
          </p:cNvPr>
          <p:cNvPicPr>
            <a:picLocks noChangeAspect="1"/>
          </p:cNvPicPr>
          <p:nvPr/>
        </p:nvPicPr>
        <p:blipFill>
          <a:blip r:embed="rId5"/>
          <a:stretch>
            <a:fillRect/>
          </a:stretch>
        </p:blipFill>
        <p:spPr>
          <a:xfrm>
            <a:off x="457200" y="4982983"/>
            <a:ext cx="2832651" cy="1703850"/>
          </a:xfrm>
          <a:prstGeom prst="rect">
            <a:avLst/>
          </a:prstGeom>
        </p:spPr>
      </p:pic>
    </p:spTree>
    <p:extLst>
      <p:ext uri="{BB962C8B-B14F-4D97-AF65-F5344CB8AC3E}">
        <p14:creationId xmlns:p14="http://schemas.microsoft.com/office/powerpoint/2010/main" val="2495314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CAE1898-8E79-4DAE-8DA6-E1302471A2F8}"/>
              </a:ext>
            </a:extLst>
          </p:cNvPr>
          <p:cNvPicPr>
            <a:picLocks noChangeAspect="1"/>
          </p:cNvPicPr>
          <p:nvPr/>
        </p:nvPicPr>
        <p:blipFill>
          <a:blip r:embed="rId2"/>
          <a:stretch>
            <a:fillRect/>
          </a:stretch>
        </p:blipFill>
        <p:spPr>
          <a:xfrm>
            <a:off x="6713426" y="765313"/>
            <a:ext cx="2430574" cy="5098774"/>
          </a:xfrm>
          <a:prstGeom prst="rect">
            <a:avLst/>
          </a:prstGeom>
        </p:spPr>
      </p:pic>
      <p:pic>
        <p:nvPicPr>
          <p:cNvPr id="2" name="Picture 1">
            <a:extLst>
              <a:ext uri="{FF2B5EF4-FFF2-40B4-BE49-F238E27FC236}">
                <a16:creationId xmlns:a16="http://schemas.microsoft.com/office/drawing/2014/main" id="{29DB0EAA-1B57-4B4B-BE94-481AAAE4F9A2}"/>
              </a:ext>
            </a:extLst>
          </p:cNvPr>
          <p:cNvPicPr>
            <a:picLocks noChangeAspect="1"/>
          </p:cNvPicPr>
          <p:nvPr/>
        </p:nvPicPr>
        <p:blipFill>
          <a:blip r:embed="rId3"/>
          <a:stretch>
            <a:fillRect/>
          </a:stretch>
        </p:blipFill>
        <p:spPr>
          <a:xfrm>
            <a:off x="140374" y="109331"/>
            <a:ext cx="2066113" cy="4572000"/>
          </a:xfrm>
          <a:prstGeom prst="rect">
            <a:avLst/>
          </a:prstGeom>
        </p:spPr>
      </p:pic>
      <p:pic>
        <p:nvPicPr>
          <p:cNvPr id="3" name="Picture 2">
            <a:extLst>
              <a:ext uri="{FF2B5EF4-FFF2-40B4-BE49-F238E27FC236}">
                <a16:creationId xmlns:a16="http://schemas.microsoft.com/office/drawing/2014/main" id="{E2C91E40-1321-40B4-9608-94481346D1A2}"/>
              </a:ext>
            </a:extLst>
          </p:cNvPr>
          <p:cNvPicPr>
            <a:picLocks noChangeAspect="1"/>
          </p:cNvPicPr>
          <p:nvPr/>
        </p:nvPicPr>
        <p:blipFill>
          <a:blip r:embed="rId4"/>
          <a:stretch>
            <a:fillRect/>
          </a:stretch>
        </p:blipFill>
        <p:spPr>
          <a:xfrm>
            <a:off x="2324381" y="109331"/>
            <a:ext cx="4271372" cy="2932043"/>
          </a:xfrm>
          <a:prstGeom prst="rect">
            <a:avLst/>
          </a:prstGeom>
        </p:spPr>
      </p:pic>
      <p:pic>
        <p:nvPicPr>
          <p:cNvPr id="7" name="Picture 6">
            <a:extLst>
              <a:ext uri="{FF2B5EF4-FFF2-40B4-BE49-F238E27FC236}">
                <a16:creationId xmlns:a16="http://schemas.microsoft.com/office/drawing/2014/main" id="{285CC8EB-F763-4621-9E03-B5E25F13FFF7}"/>
              </a:ext>
            </a:extLst>
          </p:cNvPr>
          <p:cNvPicPr>
            <a:picLocks noChangeAspect="1"/>
          </p:cNvPicPr>
          <p:nvPr/>
        </p:nvPicPr>
        <p:blipFill>
          <a:blip r:embed="rId5"/>
          <a:stretch>
            <a:fillRect/>
          </a:stretch>
        </p:blipFill>
        <p:spPr>
          <a:xfrm>
            <a:off x="2324380" y="3316458"/>
            <a:ext cx="4106237" cy="3432211"/>
          </a:xfrm>
          <a:prstGeom prst="rect">
            <a:avLst/>
          </a:prstGeom>
        </p:spPr>
      </p:pic>
    </p:spTree>
    <p:extLst>
      <p:ext uri="{BB962C8B-B14F-4D97-AF65-F5344CB8AC3E}">
        <p14:creationId xmlns:p14="http://schemas.microsoft.com/office/powerpoint/2010/main" val="791158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Teens as teachers and biosecurity track kits demonstration</a:t>
            </a:r>
          </a:p>
        </p:txBody>
      </p:sp>
      <p:sp>
        <p:nvSpPr>
          <p:cNvPr id="3" name="Content Placeholder 2"/>
          <p:cNvSpPr>
            <a:spLocks noGrp="1"/>
          </p:cNvSpPr>
          <p:nvPr>
            <p:ph type="body" idx="1"/>
          </p:nvPr>
        </p:nvSpPr>
        <p:spPr/>
        <p:txBody>
          <a:bodyPr>
            <a:noAutofit/>
          </a:bodyPr>
          <a:lstStyle/>
          <a:p>
            <a:pPr marL="0" indent="0">
              <a:buNone/>
            </a:pPr>
            <a:r>
              <a:rPr lang="en-US" sz="2000" dirty="0">
                <a:latin typeface="+mn-lt"/>
              </a:rPr>
              <a:t>Courtney Stierwalt</a:t>
            </a:r>
          </a:p>
        </p:txBody>
      </p:sp>
    </p:spTree>
    <p:extLst>
      <p:ext uri="{BB962C8B-B14F-4D97-AF65-F5344CB8AC3E}">
        <p14:creationId xmlns:p14="http://schemas.microsoft.com/office/powerpoint/2010/main" val="1917312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Lunch</a:t>
            </a:r>
          </a:p>
        </p:txBody>
      </p:sp>
      <p:sp>
        <p:nvSpPr>
          <p:cNvPr id="3" name="Content Placeholder 2"/>
          <p:cNvSpPr>
            <a:spLocks noGrp="1"/>
          </p:cNvSpPr>
          <p:nvPr>
            <p:ph type="body" idx="1"/>
          </p:nvPr>
        </p:nvSpPr>
        <p:spPr/>
        <p:txBody>
          <a:bodyPr>
            <a:noAutofit/>
          </a:bodyPr>
          <a:lstStyle/>
          <a:p>
            <a:pPr marL="0" indent="0">
              <a:buNone/>
            </a:pPr>
            <a:r>
              <a:rPr lang="en-US" sz="2000" dirty="0">
                <a:latin typeface="+mn-lt"/>
              </a:rPr>
              <a:t>Break</a:t>
            </a:r>
          </a:p>
        </p:txBody>
      </p:sp>
    </p:spTree>
    <p:extLst>
      <p:ext uri="{BB962C8B-B14F-4D97-AF65-F5344CB8AC3E}">
        <p14:creationId xmlns:p14="http://schemas.microsoft.com/office/powerpoint/2010/main" val="1597537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784587"/>
            <a:ext cx="7772400" cy="1362075"/>
          </a:xfrm>
        </p:spPr>
        <p:txBody>
          <a:bodyPr>
            <a:normAutofit fontScale="90000"/>
          </a:bodyPr>
          <a:lstStyle/>
          <a:p>
            <a:r>
              <a:rPr lang="en-US" dirty="0"/>
              <a:t>INAF Annual convention and </a:t>
            </a:r>
            <a:r>
              <a:rPr lang="en-US" dirty="0" err="1"/>
              <a:t>iafe</a:t>
            </a:r>
            <a:r>
              <a:rPr lang="en-US" dirty="0"/>
              <a:t> training opportunity</a:t>
            </a:r>
          </a:p>
        </p:txBody>
      </p:sp>
      <p:sp>
        <p:nvSpPr>
          <p:cNvPr id="3" name="Content Placeholder 2"/>
          <p:cNvSpPr>
            <a:spLocks noGrp="1"/>
          </p:cNvSpPr>
          <p:nvPr>
            <p:ph type="body" idx="1"/>
          </p:nvPr>
        </p:nvSpPr>
        <p:spPr>
          <a:xfrm>
            <a:off x="722313" y="3248509"/>
            <a:ext cx="7772400" cy="1500187"/>
          </a:xfrm>
        </p:spPr>
        <p:txBody>
          <a:bodyPr>
            <a:noAutofit/>
          </a:bodyPr>
          <a:lstStyle/>
          <a:p>
            <a:pPr marL="0" indent="0">
              <a:buNone/>
            </a:pPr>
            <a:r>
              <a:rPr lang="en-US" sz="2000" dirty="0">
                <a:latin typeface="+mn-lt"/>
              </a:rPr>
              <a:t>Steve Patterson</a:t>
            </a:r>
          </a:p>
        </p:txBody>
      </p:sp>
      <p:pic>
        <p:nvPicPr>
          <p:cNvPr id="4" name="Picture 3"/>
          <p:cNvPicPr>
            <a:picLocks noChangeAspect="1"/>
          </p:cNvPicPr>
          <p:nvPr/>
        </p:nvPicPr>
        <p:blipFill>
          <a:blip r:embed="rId2"/>
          <a:stretch>
            <a:fillRect/>
          </a:stretch>
        </p:blipFill>
        <p:spPr>
          <a:xfrm>
            <a:off x="616943" y="149087"/>
            <a:ext cx="8275359" cy="4022744"/>
          </a:xfrm>
          <a:prstGeom prst="rect">
            <a:avLst/>
          </a:prstGeom>
        </p:spPr>
      </p:pic>
    </p:spTree>
    <p:extLst>
      <p:ext uri="{BB962C8B-B14F-4D97-AF65-F5344CB8AC3E}">
        <p14:creationId xmlns:p14="http://schemas.microsoft.com/office/powerpoint/2010/main" val="2188898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Afternoon agenda</a:t>
            </a:r>
          </a:p>
        </p:txBody>
      </p:sp>
      <p:sp>
        <p:nvSpPr>
          <p:cNvPr id="3" name="Content Placeholder 2"/>
          <p:cNvSpPr>
            <a:spLocks noGrp="1"/>
          </p:cNvSpPr>
          <p:nvPr>
            <p:ph type="body" idx="1"/>
          </p:nvPr>
        </p:nvSpPr>
        <p:spPr/>
        <p:txBody>
          <a:bodyPr>
            <a:noAutofit/>
          </a:bodyPr>
          <a:lstStyle/>
          <a:p>
            <a:pPr marL="0" indent="0">
              <a:buNone/>
            </a:pPr>
            <a:r>
              <a:rPr lang="en-US" sz="2000" dirty="0">
                <a:latin typeface="+mn-lt"/>
              </a:rPr>
              <a:t>BOAH Offices</a:t>
            </a:r>
          </a:p>
        </p:txBody>
      </p:sp>
    </p:spTree>
    <p:extLst>
      <p:ext uri="{BB962C8B-B14F-4D97-AF65-F5344CB8AC3E}">
        <p14:creationId xmlns:p14="http://schemas.microsoft.com/office/powerpoint/2010/main" val="1711206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8A0814-32E6-43A0-949F-8269EDCE4A10}"/>
              </a:ext>
            </a:extLst>
          </p:cNvPr>
          <p:cNvSpPr>
            <a:spLocks noGrp="1"/>
          </p:cNvSpPr>
          <p:nvPr>
            <p:ph type="title"/>
          </p:nvPr>
        </p:nvSpPr>
        <p:spPr/>
        <p:txBody>
          <a:bodyPr/>
          <a:lstStyle/>
          <a:p>
            <a:r>
              <a:rPr lang="en-US" dirty="0"/>
              <a:t>BOAH Introductions</a:t>
            </a:r>
          </a:p>
        </p:txBody>
      </p:sp>
      <p:sp>
        <p:nvSpPr>
          <p:cNvPr id="5" name="Content Placeholder 4">
            <a:extLst>
              <a:ext uri="{FF2B5EF4-FFF2-40B4-BE49-F238E27FC236}">
                <a16:creationId xmlns:a16="http://schemas.microsoft.com/office/drawing/2014/main" id="{EBB8F03F-3EFB-4B97-998B-FA1E95516F04}"/>
              </a:ext>
            </a:extLst>
          </p:cNvPr>
          <p:cNvSpPr>
            <a:spLocks noGrp="1"/>
          </p:cNvSpPr>
          <p:nvPr>
            <p:ph idx="1"/>
          </p:nvPr>
        </p:nvSpPr>
        <p:spPr>
          <a:xfrm>
            <a:off x="606286" y="1765982"/>
            <a:ext cx="8080513" cy="4360182"/>
          </a:xfrm>
        </p:spPr>
        <p:txBody>
          <a:bodyPr>
            <a:normAutofit/>
          </a:bodyPr>
          <a:lstStyle/>
          <a:p>
            <a:r>
              <a:rPr lang="en-US" sz="2400" dirty="0">
                <a:latin typeface="+mn-lt"/>
              </a:rPr>
              <a:t>Dr. Maria Cooper, Biodefense, Food Protection, High Consequence Disease Preparedness</a:t>
            </a:r>
          </a:p>
          <a:p>
            <a:r>
              <a:rPr lang="en-US" sz="2400" dirty="0">
                <a:latin typeface="+mn-lt"/>
              </a:rPr>
              <a:t>Denise </a:t>
            </a:r>
            <a:r>
              <a:rPr lang="en-US" sz="2400" dirty="0" err="1">
                <a:latin typeface="+mn-lt"/>
              </a:rPr>
              <a:t>Derrer</a:t>
            </a:r>
            <a:r>
              <a:rPr lang="en-US" sz="2400" dirty="0">
                <a:latin typeface="+mn-lt"/>
              </a:rPr>
              <a:t>, Public Information &amp; Communication Director</a:t>
            </a:r>
          </a:p>
          <a:p>
            <a:r>
              <a:rPr lang="en-US" sz="2400" dirty="0">
                <a:latin typeface="+mn-lt"/>
              </a:rPr>
              <a:t>Dr. Kyle Shipman, Avian Health &amp; Field Operations</a:t>
            </a:r>
          </a:p>
          <a:p>
            <a:r>
              <a:rPr lang="en-US" sz="2400" dirty="0">
                <a:latin typeface="+mn-lt"/>
              </a:rPr>
              <a:t>Dr. Kelli </a:t>
            </a:r>
            <a:r>
              <a:rPr lang="en-US" sz="2400" dirty="0" err="1">
                <a:latin typeface="+mn-lt"/>
              </a:rPr>
              <a:t>Werling</a:t>
            </a:r>
            <a:r>
              <a:rPr lang="en-US" sz="2400" dirty="0">
                <a:latin typeface="+mn-lt"/>
              </a:rPr>
              <a:t>, Swine Health/District 4</a:t>
            </a:r>
          </a:p>
        </p:txBody>
      </p:sp>
    </p:spTree>
    <p:extLst>
      <p:ext uri="{BB962C8B-B14F-4D97-AF65-F5344CB8AC3E}">
        <p14:creationId xmlns:p14="http://schemas.microsoft.com/office/powerpoint/2010/main" val="1672417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ISDH: </a:t>
            </a:r>
            <a:br>
              <a:rPr lang="en-US" dirty="0"/>
            </a:br>
            <a:r>
              <a:rPr lang="en-US" dirty="0" err="1"/>
              <a:t>Inaf</a:t>
            </a:r>
            <a:r>
              <a:rPr lang="en-US" dirty="0"/>
              <a:t> self-assessment</a:t>
            </a:r>
            <a:br>
              <a:rPr lang="en-US" dirty="0"/>
            </a:br>
            <a:r>
              <a:rPr lang="en-US" dirty="0"/>
              <a:t>State fair survey</a:t>
            </a:r>
            <a:br>
              <a:rPr lang="en-US" dirty="0"/>
            </a:br>
            <a:endParaRPr lang="en-US" dirty="0"/>
          </a:p>
        </p:txBody>
      </p:sp>
      <p:sp>
        <p:nvSpPr>
          <p:cNvPr id="3" name="Content Placeholder 2"/>
          <p:cNvSpPr>
            <a:spLocks noGrp="1"/>
          </p:cNvSpPr>
          <p:nvPr>
            <p:ph type="body" idx="1"/>
          </p:nvPr>
        </p:nvSpPr>
        <p:spPr/>
        <p:txBody>
          <a:bodyPr>
            <a:noAutofit/>
          </a:bodyPr>
          <a:lstStyle/>
          <a:p>
            <a:pPr marL="0" indent="0">
              <a:buNone/>
            </a:pPr>
            <a:r>
              <a:rPr lang="en-US" sz="2000" dirty="0">
                <a:latin typeface="+mn-lt"/>
              </a:rPr>
              <a:t>Madhura Sundararajan</a:t>
            </a:r>
          </a:p>
        </p:txBody>
      </p:sp>
    </p:spTree>
    <p:extLst>
      <p:ext uri="{BB962C8B-B14F-4D97-AF65-F5344CB8AC3E}">
        <p14:creationId xmlns:p14="http://schemas.microsoft.com/office/powerpoint/2010/main" val="398952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E30CCB-554B-42F1-A549-4BA7C6A3FCB6}"/>
              </a:ext>
            </a:extLst>
          </p:cNvPr>
          <p:cNvSpPr>
            <a:spLocks noGrp="1"/>
          </p:cNvSpPr>
          <p:nvPr>
            <p:ph type="title"/>
          </p:nvPr>
        </p:nvSpPr>
        <p:spPr/>
        <p:txBody>
          <a:bodyPr>
            <a:normAutofit fontScale="90000"/>
          </a:bodyPr>
          <a:lstStyle/>
          <a:p>
            <a:r>
              <a:rPr lang="en-US" dirty="0"/>
              <a:t>Compendium Self-Assessment: Methods</a:t>
            </a:r>
          </a:p>
        </p:txBody>
      </p:sp>
      <p:sp>
        <p:nvSpPr>
          <p:cNvPr id="5" name="Content Placeholder 4">
            <a:extLst>
              <a:ext uri="{FF2B5EF4-FFF2-40B4-BE49-F238E27FC236}">
                <a16:creationId xmlns:a16="http://schemas.microsoft.com/office/drawing/2014/main" id="{524EE9FE-82E6-4DD5-AF3C-37CD8472632B}"/>
              </a:ext>
            </a:extLst>
          </p:cNvPr>
          <p:cNvSpPr>
            <a:spLocks noGrp="1"/>
          </p:cNvSpPr>
          <p:nvPr>
            <p:ph idx="1"/>
          </p:nvPr>
        </p:nvSpPr>
        <p:spPr>
          <a:xfrm>
            <a:off x="457200" y="2481598"/>
            <a:ext cx="5039139" cy="2925288"/>
          </a:xfrm>
        </p:spPr>
        <p:txBody>
          <a:bodyPr>
            <a:normAutofit/>
          </a:bodyPr>
          <a:lstStyle/>
          <a:p>
            <a:r>
              <a:rPr lang="en-US" sz="2400" dirty="0">
                <a:latin typeface="+mn-lt"/>
              </a:rPr>
              <a:t>Question Development: Compendium of Measures to Prevent Disease Associated with Animals in Public Settings</a:t>
            </a:r>
          </a:p>
          <a:p>
            <a:r>
              <a:rPr lang="en-US" sz="2400" dirty="0">
                <a:latin typeface="+mn-lt"/>
              </a:rPr>
              <a:t>Distributed to INAF listserv</a:t>
            </a:r>
          </a:p>
          <a:p>
            <a:r>
              <a:rPr lang="en-US" sz="2400" dirty="0">
                <a:latin typeface="+mn-lt"/>
              </a:rPr>
              <a:t>Handwashing stations used as an incentive for participation </a:t>
            </a:r>
          </a:p>
        </p:txBody>
      </p:sp>
      <p:pic>
        <p:nvPicPr>
          <p:cNvPr id="6" name="Picture 5">
            <a:extLst>
              <a:ext uri="{FF2B5EF4-FFF2-40B4-BE49-F238E27FC236}">
                <a16:creationId xmlns:a16="http://schemas.microsoft.com/office/drawing/2014/main" id="{2DA9870A-B97D-4E74-91B6-D0DC634D77E2}"/>
              </a:ext>
            </a:extLst>
          </p:cNvPr>
          <p:cNvPicPr>
            <a:picLocks noChangeAspect="1"/>
          </p:cNvPicPr>
          <p:nvPr/>
        </p:nvPicPr>
        <p:blipFill>
          <a:blip r:embed="rId2"/>
          <a:stretch>
            <a:fillRect/>
          </a:stretch>
        </p:blipFill>
        <p:spPr>
          <a:xfrm>
            <a:off x="5388078" y="1913570"/>
            <a:ext cx="3298722" cy="4482447"/>
          </a:xfrm>
          <a:prstGeom prst="rect">
            <a:avLst/>
          </a:prstGeom>
        </p:spPr>
      </p:pic>
    </p:spTree>
    <p:extLst>
      <p:ext uri="{BB962C8B-B14F-4D97-AF65-F5344CB8AC3E}">
        <p14:creationId xmlns:p14="http://schemas.microsoft.com/office/powerpoint/2010/main" val="2112067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B779C-424E-464D-A1EA-9DCB3933B2DC}"/>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A0D9381D-9065-49F1-99A1-37E76E5A373B}"/>
              </a:ext>
            </a:extLst>
          </p:cNvPr>
          <p:cNvSpPr>
            <a:spLocks noGrp="1"/>
          </p:cNvSpPr>
          <p:nvPr>
            <p:ph idx="1"/>
          </p:nvPr>
        </p:nvSpPr>
        <p:spPr>
          <a:xfrm>
            <a:off x="457200" y="1765982"/>
            <a:ext cx="5138530" cy="4360182"/>
          </a:xfrm>
        </p:spPr>
        <p:txBody>
          <a:bodyPr/>
          <a:lstStyle/>
          <a:p>
            <a:r>
              <a:rPr lang="en-US" dirty="0">
                <a:latin typeface="+mn-lt"/>
              </a:rPr>
              <a:t>30 fairs and festivals responded to the survey</a:t>
            </a:r>
          </a:p>
          <a:p>
            <a:r>
              <a:rPr lang="en-US" dirty="0">
                <a:latin typeface="+mn-lt"/>
              </a:rPr>
              <a:t>Number of reported event attendees ranged from </a:t>
            </a:r>
            <a:r>
              <a:rPr lang="en-US" b="1" dirty="0">
                <a:solidFill>
                  <a:schemeClr val="accent6">
                    <a:lumMod val="75000"/>
                  </a:schemeClr>
                </a:solidFill>
                <a:latin typeface="+mn-lt"/>
              </a:rPr>
              <a:t>6,000</a:t>
            </a:r>
            <a:r>
              <a:rPr lang="en-US" dirty="0">
                <a:latin typeface="+mn-lt"/>
              </a:rPr>
              <a:t>-</a:t>
            </a:r>
            <a:r>
              <a:rPr lang="en-US" b="1" dirty="0">
                <a:solidFill>
                  <a:schemeClr val="accent6">
                    <a:lumMod val="75000"/>
                  </a:schemeClr>
                </a:solidFill>
                <a:latin typeface="+mn-lt"/>
              </a:rPr>
              <a:t>800,000+</a:t>
            </a:r>
          </a:p>
        </p:txBody>
      </p:sp>
      <p:pic>
        <p:nvPicPr>
          <p:cNvPr id="4" name="Picture 3">
            <a:extLst>
              <a:ext uri="{FF2B5EF4-FFF2-40B4-BE49-F238E27FC236}">
                <a16:creationId xmlns:a16="http://schemas.microsoft.com/office/drawing/2014/main" id="{275D2DCF-3C9D-47C3-B2F4-EEA657D4C15F}"/>
              </a:ext>
            </a:extLst>
          </p:cNvPr>
          <p:cNvPicPr>
            <a:picLocks noChangeAspect="1"/>
          </p:cNvPicPr>
          <p:nvPr/>
        </p:nvPicPr>
        <p:blipFill>
          <a:blip r:embed="rId2"/>
          <a:stretch>
            <a:fillRect/>
          </a:stretch>
        </p:blipFill>
        <p:spPr>
          <a:xfrm>
            <a:off x="5595730" y="1619324"/>
            <a:ext cx="3458230" cy="4870927"/>
          </a:xfrm>
          <a:prstGeom prst="rect">
            <a:avLst/>
          </a:prstGeom>
        </p:spPr>
      </p:pic>
    </p:spTree>
    <p:extLst>
      <p:ext uri="{BB962C8B-B14F-4D97-AF65-F5344CB8AC3E}">
        <p14:creationId xmlns:p14="http://schemas.microsoft.com/office/powerpoint/2010/main" val="1136182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AA84E-9E13-41CD-910E-97EF0646B34D}"/>
              </a:ext>
            </a:extLst>
          </p:cNvPr>
          <p:cNvSpPr>
            <a:spLocks noGrp="1"/>
          </p:cNvSpPr>
          <p:nvPr>
            <p:ph type="title"/>
          </p:nvPr>
        </p:nvSpPr>
        <p:spPr/>
        <p:txBody>
          <a:bodyPr/>
          <a:lstStyle/>
          <a:p>
            <a:r>
              <a:rPr lang="en-US" dirty="0"/>
              <a:t>Results: Animals Exhibited</a:t>
            </a:r>
          </a:p>
        </p:txBody>
      </p:sp>
      <p:graphicFrame>
        <p:nvGraphicFramePr>
          <p:cNvPr id="4" name="Chart 3">
            <a:extLst>
              <a:ext uri="{FF2B5EF4-FFF2-40B4-BE49-F238E27FC236}">
                <a16:creationId xmlns:a16="http://schemas.microsoft.com/office/drawing/2014/main" id="{A6E7B087-B42F-4C37-9BE5-B79E5D91C78C}"/>
              </a:ext>
            </a:extLst>
          </p:cNvPr>
          <p:cNvGraphicFramePr>
            <a:graphicFrameLocks/>
          </p:cNvGraphicFramePr>
          <p:nvPr>
            <p:extLst>
              <p:ext uri="{D42A27DB-BD31-4B8C-83A1-F6EECF244321}">
                <p14:modId xmlns:p14="http://schemas.microsoft.com/office/powerpoint/2010/main" val="3120143766"/>
              </p:ext>
            </p:extLst>
          </p:nvPr>
        </p:nvGraphicFramePr>
        <p:xfrm>
          <a:off x="253895" y="1480928"/>
          <a:ext cx="8229599" cy="5092019"/>
        </p:xfrm>
        <a:graphic>
          <a:graphicData uri="http://schemas.openxmlformats.org/drawingml/2006/chart">
            <c:chart xmlns:c="http://schemas.openxmlformats.org/drawingml/2006/chart" xmlns:r="http://schemas.openxmlformats.org/officeDocument/2006/relationships" r:id="rId3"/>
          </a:graphicData>
        </a:graphic>
      </p:graphicFrame>
      <p:pic>
        <p:nvPicPr>
          <p:cNvPr id="1026" name="Picture 2" descr="https://static.thenounproject.com/png/2249722-200.png">
            <a:extLst>
              <a:ext uri="{FF2B5EF4-FFF2-40B4-BE49-F238E27FC236}">
                <a16:creationId xmlns:a16="http://schemas.microsoft.com/office/drawing/2014/main" id="{D63E96C3-0CB6-493D-8740-D8CC374A18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8084" y="1921562"/>
            <a:ext cx="644387" cy="6443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tatic.thenounproject.com/png/2011310-200.png">
            <a:extLst>
              <a:ext uri="{FF2B5EF4-FFF2-40B4-BE49-F238E27FC236}">
                <a16:creationId xmlns:a16="http://schemas.microsoft.com/office/drawing/2014/main" id="{7D375ECF-3B4F-41EA-9FC9-1BFDEAC4E4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7794" y="2308996"/>
            <a:ext cx="362906" cy="3629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static.thenounproject.com/png/67950-200.png">
            <a:extLst>
              <a:ext uri="{FF2B5EF4-FFF2-40B4-BE49-F238E27FC236}">
                <a16:creationId xmlns:a16="http://schemas.microsoft.com/office/drawing/2014/main" id="{43B4AB67-F333-45F3-99FB-C884CAA5E5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7794" y="2807482"/>
            <a:ext cx="454014" cy="45401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static.thenounproject.com/png/37047-200.png">
            <a:extLst>
              <a:ext uri="{FF2B5EF4-FFF2-40B4-BE49-F238E27FC236}">
                <a16:creationId xmlns:a16="http://schemas.microsoft.com/office/drawing/2014/main" id="{458A2B77-A2DF-4A0A-932F-903BAD6890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72966" y="3261497"/>
            <a:ext cx="454014" cy="45401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static.thenounproject.com/png/912739-200.png">
            <a:extLst>
              <a:ext uri="{FF2B5EF4-FFF2-40B4-BE49-F238E27FC236}">
                <a16:creationId xmlns:a16="http://schemas.microsoft.com/office/drawing/2014/main" id="{F795D40E-FBF4-4B54-AC7E-0E382BC4762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27694" y="3811460"/>
            <a:ext cx="344557" cy="34455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static.thenounproject.com/png/1368848-200.png">
            <a:extLst>
              <a:ext uri="{FF2B5EF4-FFF2-40B4-BE49-F238E27FC236}">
                <a16:creationId xmlns:a16="http://schemas.microsoft.com/office/drawing/2014/main" id="{368EBE56-5C8B-4FF0-962C-0586903270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72966" y="4179463"/>
            <a:ext cx="544359" cy="54435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static.thenounproject.com/png/572518-200.png">
            <a:extLst>
              <a:ext uri="{FF2B5EF4-FFF2-40B4-BE49-F238E27FC236}">
                <a16:creationId xmlns:a16="http://schemas.microsoft.com/office/drawing/2014/main" id="{2CFCE91B-CB0B-40AA-9347-653354AD789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44487" y="4651954"/>
            <a:ext cx="544359" cy="54435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static.thenounproject.com/png/380869-200.png">
            <a:extLst>
              <a:ext uri="{FF2B5EF4-FFF2-40B4-BE49-F238E27FC236}">
                <a16:creationId xmlns:a16="http://schemas.microsoft.com/office/drawing/2014/main" id="{AFBE9EB9-B2DD-44E4-A050-DA3341C3E8F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05175" y="5092460"/>
            <a:ext cx="679939" cy="67993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59C6E86-F02D-48BE-8183-863633E4251F}"/>
              </a:ext>
            </a:extLst>
          </p:cNvPr>
          <p:cNvSpPr txBox="1"/>
          <p:nvPr/>
        </p:nvSpPr>
        <p:spPr>
          <a:xfrm>
            <a:off x="1379245" y="6469631"/>
            <a:ext cx="7205869" cy="646331"/>
          </a:xfrm>
          <a:prstGeom prst="rect">
            <a:avLst/>
          </a:prstGeom>
          <a:noFill/>
        </p:spPr>
        <p:txBody>
          <a:bodyPr wrap="square" rtlCol="0">
            <a:spAutoFit/>
          </a:bodyPr>
          <a:lstStyle/>
          <a:p>
            <a:r>
              <a:rPr lang="en-US" dirty="0"/>
              <a:t>Other reported animals: Dogs, cats, llamas, pigeons</a:t>
            </a:r>
          </a:p>
          <a:p>
            <a:endParaRPr lang="en-US" dirty="0"/>
          </a:p>
        </p:txBody>
      </p:sp>
    </p:spTree>
    <p:extLst>
      <p:ext uri="{BB962C8B-B14F-4D97-AF65-F5344CB8AC3E}">
        <p14:creationId xmlns:p14="http://schemas.microsoft.com/office/powerpoint/2010/main" val="1351078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3DE35-AFB6-4E9F-99A0-0E02824775FE}"/>
              </a:ext>
            </a:extLst>
          </p:cNvPr>
          <p:cNvSpPr>
            <a:spLocks noGrp="1"/>
          </p:cNvSpPr>
          <p:nvPr>
            <p:ph type="title"/>
          </p:nvPr>
        </p:nvSpPr>
        <p:spPr/>
        <p:txBody>
          <a:bodyPr/>
          <a:lstStyle/>
          <a:p>
            <a:r>
              <a:rPr lang="en-US" dirty="0"/>
              <a:t>Visitor Education and Set-Up</a:t>
            </a:r>
          </a:p>
        </p:txBody>
      </p:sp>
      <p:sp>
        <p:nvSpPr>
          <p:cNvPr id="3" name="Content Placeholder 2">
            <a:extLst>
              <a:ext uri="{FF2B5EF4-FFF2-40B4-BE49-F238E27FC236}">
                <a16:creationId xmlns:a16="http://schemas.microsoft.com/office/drawing/2014/main" id="{E17340ED-9508-40B0-B978-91F4C6962493}"/>
              </a:ext>
            </a:extLst>
          </p:cNvPr>
          <p:cNvSpPr>
            <a:spLocks noGrp="1"/>
          </p:cNvSpPr>
          <p:nvPr>
            <p:ph idx="1"/>
          </p:nvPr>
        </p:nvSpPr>
        <p:spPr>
          <a:xfrm>
            <a:off x="616226" y="2525405"/>
            <a:ext cx="8229600" cy="3959906"/>
          </a:xfrm>
        </p:spPr>
        <p:txBody>
          <a:bodyPr>
            <a:noAutofit/>
          </a:bodyPr>
          <a:lstStyle/>
          <a:p>
            <a:r>
              <a:rPr lang="en-US" sz="1500" dirty="0">
                <a:latin typeface="+mn-lt"/>
              </a:rPr>
              <a:t>Before entering an animal exhibit, visitors are informed that animals carry germs that can cause serious illness.</a:t>
            </a:r>
          </a:p>
          <a:p>
            <a:r>
              <a:rPr lang="en-US" sz="1500" dirty="0">
                <a:latin typeface="+mn-lt"/>
              </a:rPr>
              <a:t>Staff encourage visitors to wash their hands after leaving animal areas and before eating.</a:t>
            </a:r>
          </a:p>
          <a:p>
            <a:r>
              <a:rPr lang="en-US" sz="1500" dirty="0">
                <a:latin typeface="+mn-lt"/>
              </a:rPr>
              <a:t>Visitors are not allowed to eat or drink in animal areas.</a:t>
            </a:r>
          </a:p>
          <a:p>
            <a:r>
              <a:rPr lang="en-US" sz="1500" dirty="0">
                <a:latin typeface="+mn-lt"/>
              </a:rPr>
              <a:t>Strollers, toys, pacifiers, cups, baby bottles, and other similar items are not allowed in animal areas.</a:t>
            </a:r>
          </a:p>
          <a:p>
            <a:r>
              <a:rPr lang="en-US" sz="1500" dirty="0">
                <a:latin typeface="+mn-lt"/>
              </a:rPr>
              <a:t>Smoking and use of other tobacco products is not allowed in animal areas. </a:t>
            </a:r>
          </a:p>
          <a:p>
            <a:r>
              <a:rPr lang="en-US" sz="1500" dirty="0">
                <a:latin typeface="+mn-lt"/>
              </a:rPr>
              <a:t>Parents of children &lt; 5 are asked to supervise their children to discourage hand-to-mouth activities (ex: nail biting, thumb sucking), contact with manure, or sitting/playing on the ground.</a:t>
            </a:r>
          </a:p>
          <a:p>
            <a:r>
              <a:rPr lang="en-US" sz="1500" dirty="0">
                <a:latin typeface="+mn-lt"/>
              </a:rPr>
              <a:t>Soap and paper towels are provided at hand washing areas.</a:t>
            </a:r>
          </a:p>
          <a:p>
            <a:r>
              <a:rPr lang="en-US" sz="1500" dirty="0">
                <a:latin typeface="+mn-lt"/>
              </a:rPr>
              <a:t>Children &lt;5, people ≥ 65, pregnant women, and those with weakened immune systems are educated about the risk of coming in contact with animals.</a:t>
            </a:r>
          </a:p>
          <a:p>
            <a:r>
              <a:rPr lang="en-US" sz="1500" dirty="0">
                <a:latin typeface="+mn-lt"/>
              </a:rPr>
              <a:t>Visitors with high risk of complications from influenza (flu) are advised not to enter swine exhibition areas.</a:t>
            </a:r>
          </a:p>
          <a:p>
            <a:r>
              <a:rPr lang="en-US" sz="1500" dirty="0">
                <a:latin typeface="+mn-lt"/>
              </a:rPr>
              <a:t>Visitors receive public health information in multiple formats (signs, stickers, handouts, verbally)</a:t>
            </a:r>
          </a:p>
        </p:txBody>
      </p:sp>
      <p:sp>
        <p:nvSpPr>
          <p:cNvPr id="59" name="TextBox 58">
            <a:extLst>
              <a:ext uri="{FF2B5EF4-FFF2-40B4-BE49-F238E27FC236}">
                <a16:creationId xmlns:a16="http://schemas.microsoft.com/office/drawing/2014/main" id="{530B25D6-5B3C-483A-9CAE-957216318C91}"/>
              </a:ext>
            </a:extLst>
          </p:cNvPr>
          <p:cNvSpPr txBox="1"/>
          <p:nvPr/>
        </p:nvSpPr>
        <p:spPr>
          <a:xfrm>
            <a:off x="457200" y="1538619"/>
            <a:ext cx="8229600" cy="369332"/>
          </a:xfrm>
          <a:prstGeom prst="rect">
            <a:avLst/>
          </a:prstGeom>
          <a:noFill/>
        </p:spPr>
        <p:txBody>
          <a:bodyPr wrap="square" rtlCol="0">
            <a:spAutoFit/>
          </a:bodyPr>
          <a:lstStyle/>
          <a:p>
            <a:pPr algn="ctr"/>
            <a:r>
              <a:rPr lang="en-US" dirty="0"/>
              <a:t>Strongly Agree		Agree	Neutral	Disagree	Strongly Disagree	N/A</a:t>
            </a:r>
          </a:p>
        </p:txBody>
      </p:sp>
      <p:sp>
        <p:nvSpPr>
          <p:cNvPr id="60" name="TextBox 59">
            <a:extLst>
              <a:ext uri="{FF2B5EF4-FFF2-40B4-BE49-F238E27FC236}">
                <a16:creationId xmlns:a16="http://schemas.microsoft.com/office/drawing/2014/main" id="{B0C026E8-59B8-4E07-8D25-9D596C302D05}"/>
              </a:ext>
            </a:extLst>
          </p:cNvPr>
          <p:cNvSpPr txBox="1"/>
          <p:nvPr/>
        </p:nvSpPr>
        <p:spPr>
          <a:xfrm>
            <a:off x="457200" y="1829423"/>
            <a:ext cx="8229600" cy="523220"/>
          </a:xfrm>
          <a:prstGeom prst="rect">
            <a:avLst/>
          </a:prstGeom>
          <a:noFill/>
        </p:spPr>
        <p:txBody>
          <a:bodyPr wrap="square" rtlCol="0">
            <a:spAutoFit/>
          </a:bodyPr>
          <a:lstStyle/>
          <a:p>
            <a:r>
              <a:rPr lang="en-US" sz="2800" b="1" dirty="0"/>
              <a:t>                </a:t>
            </a:r>
            <a:r>
              <a:rPr lang="en-US" sz="2800" b="1" dirty="0">
                <a:solidFill>
                  <a:srgbClr val="00B050"/>
                </a:solidFill>
              </a:rPr>
              <a:t>5</a:t>
            </a:r>
            <a:r>
              <a:rPr lang="en-US" sz="2800" b="1" dirty="0"/>
              <a:t>		     </a:t>
            </a:r>
            <a:r>
              <a:rPr lang="en-US" sz="2800" b="1" dirty="0">
                <a:solidFill>
                  <a:schemeClr val="accent3"/>
                </a:solidFill>
              </a:rPr>
              <a:t>4</a:t>
            </a:r>
            <a:r>
              <a:rPr lang="en-US" sz="2800" b="1" dirty="0"/>
              <a:t>	      </a:t>
            </a:r>
            <a:r>
              <a:rPr lang="en-US" sz="2800" b="1" dirty="0">
                <a:solidFill>
                  <a:schemeClr val="bg1">
                    <a:lumMod val="65000"/>
                  </a:schemeClr>
                </a:solidFill>
              </a:rPr>
              <a:t>3</a:t>
            </a:r>
            <a:r>
              <a:rPr lang="en-US" sz="2800" b="1" dirty="0"/>
              <a:t>	      </a:t>
            </a:r>
            <a:r>
              <a:rPr lang="en-US" sz="2800" b="1" dirty="0">
                <a:solidFill>
                  <a:schemeClr val="accent2">
                    <a:lumMod val="60000"/>
                    <a:lumOff val="40000"/>
                  </a:schemeClr>
                </a:solidFill>
              </a:rPr>
              <a:t>2</a:t>
            </a:r>
            <a:r>
              <a:rPr lang="en-US" sz="2800" b="1" dirty="0"/>
              <a:t>	           </a:t>
            </a:r>
            <a:r>
              <a:rPr lang="en-US" sz="2800" b="1" dirty="0">
                <a:solidFill>
                  <a:srgbClr val="FF0000"/>
                </a:solidFill>
              </a:rPr>
              <a:t>1</a:t>
            </a:r>
            <a:r>
              <a:rPr lang="en-US" sz="2800" b="1" dirty="0"/>
              <a:t>	         --</a:t>
            </a:r>
          </a:p>
        </p:txBody>
      </p:sp>
    </p:spTree>
    <p:extLst>
      <p:ext uri="{BB962C8B-B14F-4D97-AF65-F5344CB8AC3E}">
        <p14:creationId xmlns:p14="http://schemas.microsoft.com/office/powerpoint/2010/main" val="3353368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08411-C238-433C-841A-EBF095DAB415}"/>
              </a:ext>
            </a:extLst>
          </p:cNvPr>
          <p:cNvSpPr>
            <a:spLocks noGrp="1"/>
          </p:cNvSpPr>
          <p:nvPr>
            <p:ph type="title"/>
          </p:nvPr>
        </p:nvSpPr>
        <p:spPr/>
        <p:txBody>
          <a:bodyPr>
            <a:noAutofit/>
          </a:bodyPr>
          <a:lstStyle/>
          <a:p>
            <a:r>
              <a:rPr lang="en-US" sz="3200" dirty="0"/>
              <a:t>Results: Visitor Education and Set-Up</a:t>
            </a:r>
          </a:p>
        </p:txBody>
      </p:sp>
      <p:sp>
        <p:nvSpPr>
          <p:cNvPr id="3" name="Content Placeholder 2">
            <a:extLst>
              <a:ext uri="{FF2B5EF4-FFF2-40B4-BE49-F238E27FC236}">
                <a16:creationId xmlns:a16="http://schemas.microsoft.com/office/drawing/2014/main" id="{5061BA8D-24BA-4AC5-8C1E-FE75644011D3}"/>
              </a:ext>
            </a:extLst>
          </p:cNvPr>
          <p:cNvSpPr>
            <a:spLocks noGrp="1"/>
          </p:cNvSpPr>
          <p:nvPr>
            <p:ph idx="1"/>
          </p:nvPr>
        </p:nvSpPr>
        <p:spPr>
          <a:xfrm>
            <a:off x="457200" y="1765982"/>
            <a:ext cx="8229600" cy="1143000"/>
          </a:xfrm>
        </p:spPr>
        <p:txBody>
          <a:bodyPr>
            <a:normAutofit lnSpcReduction="10000"/>
          </a:bodyPr>
          <a:lstStyle/>
          <a:p>
            <a:pPr marL="0" indent="0" algn="ctr">
              <a:spcBef>
                <a:spcPts val="0"/>
              </a:spcBef>
              <a:buNone/>
            </a:pPr>
            <a:r>
              <a:rPr lang="en-US" dirty="0">
                <a:latin typeface="+mn-lt"/>
              </a:rPr>
              <a:t>Average Score (Total): Visitor Education</a:t>
            </a:r>
          </a:p>
          <a:p>
            <a:pPr marL="0" indent="0" algn="ctr">
              <a:spcBef>
                <a:spcPts val="0"/>
              </a:spcBef>
              <a:buNone/>
            </a:pPr>
            <a:r>
              <a:rPr lang="en-US" b="1" dirty="0">
                <a:solidFill>
                  <a:schemeClr val="bg1">
                    <a:lumMod val="50000"/>
                  </a:schemeClr>
                </a:solidFill>
                <a:latin typeface="+mn-lt"/>
              </a:rPr>
              <a:t>3.5</a:t>
            </a:r>
          </a:p>
        </p:txBody>
      </p:sp>
      <p:sp>
        <p:nvSpPr>
          <p:cNvPr id="4" name="Rectangle 3">
            <a:extLst>
              <a:ext uri="{FF2B5EF4-FFF2-40B4-BE49-F238E27FC236}">
                <a16:creationId xmlns:a16="http://schemas.microsoft.com/office/drawing/2014/main" id="{37FCB6FA-291F-4732-BDF2-52C1C033C459}"/>
              </a:ext>
            </a:extLst>
          </p:cNvPr>
          <p:cNvSpPr/>
          <p:nvPr/>
        </p:nvSpPr>
        <p:spPr>
          <a:xfrm>
            <a:off x="457198" y="3304160"/>
            <a:ext cx="7056783" cy="923330"/>
          </a:xfrm>
          <a:prstGeom prst="rect">
            <a:avLst/>
          </a:prstGeom>
        </p:spPr>
        <p:txBody>
          <a:bodyPr wrap="square">
            <a:spAutoFit/>
          </a:bodyPr>
          <a:lstStyle/>
          <a:p>
            <a:r>
              <a:rPr lang="en-US" dirty="0">
                <a:solidFill>
                  <a:schemeClr val="tx2"/>
                </a:solidFill>
              </a:rPr>
              <a:t>Parents of children &lt; 5 are asked to supervise their children to discourage hand-to-mouth activities (ex: nail biting, thumb sucking), contact with manure, or sitting/playing on the ground.</a:t>
            </a:r>
          </a:p>
        </p:txBody>
      </p:sp>
      <p:sp>
        <p:nvSpPr>
          <p:cNvPr id="5" name="Rectangle 4">
            <a:extLst>
              <a:ext uri="{FF2B5EF4-FFF2-40B4-BE49-F238E27FC236}">
                <a16:creationId xmlns:a16="http://schemas.microsoft.com/office/drawing/2014/main" id="{7E62338D-56B4-466A-BA4A-361E6BA082F3}"/>
              </a:ext>
            </a:extLst>
          </p:cNvPr>
          <p:cNvSpPr/>
          <p:nvPr/>
        </p:nvSpPr>
        <p:spPr>
          <a:xfrm>
            <a:off x="7811693" y="3239712"/>
            <a:ext cx="776175" cy="646331"/>
          </a:xfrm>
          <a:prstGeom prst="rect">
            <a:avLst/>
          </a:prstGeom>
        </p:spPr>
        <p:txBody>
          <a:bodyPr wrap="none">
            <a:spAutoFit/>
          </a:bodyPr>
          <a:lstStyle/>
          <a:p>
            <a:pPr algn="ctr"/>
            <a:r>
              <a:rPr lang="en-US" sz="3600" b="1" dirty="0">
                <a:solidFill>
                  <a:srgbClr val="FF0000"/>
                </a:solidFill>
              </a:rPr>
              <a:t>2.7</a:t>
            </a:r>
          </a:p>
        </p:txBody>
      </p:sp>
      <p:sp>
        <p:nvSpPr>
          <p:cNvPr id="6" name="Rectangle 5">
            <a:extLst>
              <a:ext uri="{FF2B5EF4-FFF2-40B4-BE49-F238E27FC236}">
                <a16:creationId xmlns:a16="http://schemas.microsoft.com/office/drawing/2014/main" id="{B3BD19B2-FB8F-467E-B938-07FF510E4911}"/>
              </a:ext>
            </a:extLst>
          </p:cNvPr>
          <p:cNvSpPr/>
          <p:nvPr/>
        </p:nvSpPr>
        <p:spPr>
          <a:xfrm>
            <a:off x="457198" y="4228999"/>
            <a:ext cx="6768548" cy="369332"/>
          </a:xfrm>
          <a:prstGeom prst="rect">
            <a:avLst/>
          </a:prstGeom>
        </p:spPr>
        <p:txBody>
          <a:bodyPr wrap="square">
            <a:spAutoFit/>
          </a:bodyPr>
          <a:lstStyle/>
          <a:p>
            <a:r>
              <a:rPr lang="en-US" dirty="0">
                <a:solidFill>
                  <a:schemeClr val="tx2"/>
                </a:solidFill>
              </a:rPr>
              <a:t>Soap and paper towels are provided at hand washing areas.</a:t>
            </a:r>
          </a:p>
        </p:txBody>
      </p:sp>
      <p:sp>
        <p:nvSpPr>
          <p:cNvPr id="7" name="Rectangle 6">
            <a:extLst>
              <a:ext uri="{FF2B5EF4-FFF2-40B4-BE49-F238E27FC236}">
                <a16:creationId xmlns:a16="http://schemas.microsoft.com/office/drawing/2014/main" id="{0616C906-9114-496F-AAC9-0AFDCBFFEA84}"/>
              </a:ext>
            </a:extLst>
          </p:cNvPr>
          <p:cNvSpPr/>
          <p:nvPr/>
        </p:nvSpPr>
        <p:spPr>
          <a:xfrm>
            <a:off x="7811693" y="4075402"/>
            <a:ext cx="776175" cy="646331"/>
          </a:xfrm>
          <a:prstGeom prst="rect">
            <a:avLst/>
          </a:prstGeom>
        </p:spPr>
        <p:txBody>
          <a:bodyPr wrap="none">
            <a:spAutoFit/>
          </a:bodyPr>
          <a:lstStyle/>
          <a:p>
            <a:pPr algn="ctr"/>
            <a:r>
              <a:rPr lang="en-US" sz="3600" b="1" dirty="0">
                <a:solidFill>
                  <a:srgbClr val="FF0000"/>
                </a:solidFill>
              </a:rPr>
              <a:t>2.7</a:t>
            </a:r>
          </a:p>
        </p:txBody>
      </p:sp>
      <p:sp>
        <p:nvSpPr>
          <p:cNvPr id="8" name="Rectangle 7">
            <a:extLst>
              <a:ext uri="{FF2B5EF4-FFF2-40B4-BE49-F238E27FC236}">
                <a16:creationId xmlns:a16="http://schemas.microsoft.com/office/drawing/2014/main" id="{3C0DA3E8-0E20-4A0C-A523-82DD51DDBA73}"/>
              </a:ext>
            </a:extLst>
          </p:cNvPr>
          <p:cNvSpPr/>
          <p:nvPr/>
        </p:nvSpPr>
        <p:spPr>
          <a:xfrm>
            <a:off x="2437730" y="4552334"/>
            <a:ext cx="4466416" cy="646331"/>
          </a:xfrm>
          <a:prstGeom prst="rect">
            <a:avLst/>
          </a:prstGeom>
        </p:spPr>
        <p:txBody>
          <a:bodyPr wrap="none">
            <a:spAutoFit/>
          </a:bodyPr>
          <a:lstStyle/>
          <a:p>
            <a:pPr algn="ctr"/>
            <a:r>
              <a:rPr lang="en-US" sz="3600" dirty="0">
                <a:solidFill>
                  <a:schemeClr val="tx2"/>
                </a:solidFill>
              </a:rPr>
              <a:t>Highest Average Score:</a:t>
            </a:r>
          </a:p>
        </p:txBody>
      </p:sp>
      <p:sp>
        <p:nvSpPr>
          <p:cNvPr id="9" name="Rectangle 8">
            <a:extLst>
              <a:ext uri="{FF2B5EF4-FFF2-40B4-BE49-F238E27FC236}">
                <a16:creationId xmlns:a16="http://schemas.microsoft.com/office/drawing/2014/main" id="{8764C23B-6C70-49B8-8779-755216AA9B95}"/>
              </a:ext>
            </a:extLst>
          </p:cNvPr>
          <p:cNvSpPr/>
          <p:nvPr/>
        </p:nvSpPr>
        <p:spPr>
          <a:xfrm>
            <a:off x="457198" y="5071058"/>
            <a:ext cx="7155717" cy="923330"/>
          </a:xfrm>
          <a:prstGeom prst="rect">
            <a:avLst/>
          </a:prstGeom>
        </p:spPr>
        <p:txBody>
          <a:bodyPr wrap="square">
            <a:spAutoFit/>
          </a:bodyPr>
          <a:lstStyle/>
          <a:p>
            <a:r>
              <a:rPr lang="en-US" dirty="0">
                <a:solidFill>
                  <a:schemeClr val="tx2"/>
                </a:solidFill>
              </a:rPr>
              <a:t>Children &lt;5, people ≥ 65, pregnant women, and those with weakened immune systems are educated about the risk of coming in contact with animals.</a:t>
            </a:r>
          </a:p>
        </p:txBody>
      </p:sp>
      <p:sp>
        <p:nvSpPr>
          <p:cNvPr id="10" name="Rectangle 9">
            <a:extLst>
              <a:ext uri="{FF2B5EF4-FFF2-40B4-BE49-F238E27FC236}">
                <a16:creationId xmlns:a16="http://schemas.microsoft.com/office/drawing/2014/main" id="{44B2569F-E040-4AC6-AB4C-7AE15F03D138}"/>
              </a:ext>
            </a:extLst>
          </p:cNvPr>
          <p:cNvSpPr/>
          <p:nvPr/>
        </p:nvSpPr>
        <p:spPr>
          <a:xfrm>
            <a:off x="457198" y="6016065"/>
            <a:ext cx="6806850" cy="646331"/>
          </a:xfrm>
          <a:prstGeom prst="rect">
            <a:avLst/>
          </a:prstGeom>
        </p:spPr>
        <p:txBody>
          <a:bodyPr wrap="square">
            <a:spAutoFit/>
          </a:bodyPr>
          <a:lstStyle/>
          <a:p>
            <a:r>
              <a:rPr lang="en-US" dirty="0">
                <a:solidFill>
                  <a:schemeClr val="tx2"/>
                </a:solidFill>
              </a:rPr>
              <a:t>Visitors with high risk of complications from influenza (flu) are advised not to enter swine exhibition areas.</a:t>
            </a:r>
          </a:p>
        </p:txBody>
      </p:sp>
      <p:sp>
        <p:nvSpPr>
          <p:cNvPr id="11" name="Rectangle 10">
            <a:extLst>
              <a:ext uri="{FF2B5EF4-FFF2-40B4-BE49-F238E27FC236}">
                <a16:creationId xmlns:a16="http://schemas.microsoft.com/office/drawing/2014/main" id="{FC8E3C3A-80F4-451A-9E3C-23C644775CFC}"/>
              </a:ext>
            </a:extLst>
          </p:cNvPr>
          <p:cNvSpPr/>
          <p:nvPr/>
        </p:nvSpPr>
        <p:spPr>
          <a:xfrm>
            <a:off x="7811693" y="5071056"/>
            <a:ext cx="776175" cy="646331"/>
          </a:xfrm>
          <a:prstGeom prst="rect">
            <a:avLst/>
          </a:prstGeom>
        </p:spPr>
        <p:txBody>
          <a:bodyPr wrap="none">
            <a:spAutoFit/>
          </a:bodyPr>
          <a:lstStyle/>
          <a:p>
            <a:pPr algn="ctr"/>
            <a:r>
              <a:rPr lang="en-US" sz="3600" b="1" dirty="0">
                <a:solidFill>
                  <a:srgbClr val="00B050"/>
                </a:solidFill>
              </a:rPr>
              <a:t>4.3</a:t>
            </a:r>
          </a:p>
        </p:txBody>
      </p:sp>
      <p:sp>
        <p:nvSpPr>
          <p:cNvPr id="12" name="Rectangle 11">
            <a:extLst>
              <a:ext uri="{FF2B5EF4-FFF2-40B4-BE49-F238E27FC236}">
                <a16:creationId xmlns:a16="http://schemas.microsoft.com/office/drawing/2014/main" id="{C7FFC7BA-39D8-4EF6-8819-05683F195EF1}"/>
              </a:ext>
            </a:extLst>
          </p:cNvPr>
          <p:cNvSpPr/>
          <p:nvPr/>
        </p:nvSpPr>
        <p:spPr>
          <a:xfrm>
            <a:off x="7811691" y="5888154"/>
            <a:ext cx="776175" cy="646331"/>
          </a:xfrm>
          <a:prstGeom prst="rect">
            <a:avLst/>
          </a:prstGeom>
        </p:spPr>
        <p:txBody>
          <a:bodyPr wrap="none">
            <a:spAutoFit/>
          </a:bodyPr>
          <a:lstStyle/>
          <a:p>
            <a:pPr algn="ctr"/>
            <a:r>
              <a:rPr lang="en-US" sz="3600" b="1" dirty="0">
                <a:solidFill>
                  <a:srgbClr val="00B050"/>
                </a:solidFill>
              </a:rPr>
              <a:t>4.3</a:t>
            </a:r>
          </a:p>
        </p:txBody>
      </p:sp>
      <p:sp>
        <p:nvSpPr>
          <p:cNvPr id="13" name="Rectangle 12">
            <a:extLst>
              <a:ext uri="{FF2B5EF4-FFF2-40B4-BE49-F238E27FC236}">
                <a16:creationId xmlns:a16="http://schemas.microsoft.com/office/drawing/2014/main" id="{EF6CF95E-96C0-4305-A35B-6A66A1514447}"/>
              </a:ext>
            </a:extLst>
          </p:cNvPr>
          <p:cNvSpPr/>
          <p:nvPr/>
        </p:nvSpPr>
        <p:spPr>
          <a:xfrm>
            <a:off x="2384189" y="2732100"/>
            <a:ext cx="4375621" cy="646331"/>
          </a:xfrm>
          <a:prstGeom prst="rect">
            <a:avLst/>
          </a:prstGeom>
        </p:spPr>
        <p:txBody>
          <a:bodyPr wrap="none">
            <a:spAutoFit/>
          </a:bodyPr>
          <a:lstStyle/>
          <a:p>
            <a:pPr algn="ctr"/>
            <a:r>
              <a:rPr lang="en-US" sz="3600" dirty="0">
                <a:solidFill>
                  <a:schemeClr val="tx2"/>
                </a:solidFill>
              </a:rPr>
              <a:t>Lowest Average Score:</a:t>
            </a:r>
          </a:p>
        </p:txBody>
      </p:sp>
    </p:spTree>
    <p:extLst>
      <p:ext uri="{BB962C8B-B14F-4D97-AF65-F5344CB8AC3E}">
        <p14:creationId xmlns:p14="http://schemas.microsoft.com/office/powerpoint/2010/main" val="3976993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6805A-2669-4092-AE62-4B5825E06D1A}"/>
              </a:ext>
            </a:extLst>
          </p:cNvPr>
          <p:cNvSpPr>
            <a:spLocks noGrp="1"/>
          </p:cNvSpPr>
          <p:nvPr>
            <p:ph type="title"/>
          </p:nvPr>
        </p:nvSpPr>
        <p:spPr/>
        <p:txBody>
          <a:bodyPr>
            <a:normAutofit fontScale="90000"/>
          </a:bodyPr>
          <a:lstStyle/>
          <a:p>
            <a:r>
              <a:rPr lang="en-US" dirty="0"/>
              <a:t>Results: Visitor Education and Set-Up</a:t>
            </a:r>
          </a:p>
        </p:txBody>
      </p:sp>
      <p:graphicFrame>
        <p:nvGraphicFramePr>
          <p:cNvPr id="5" name="Chart 4">
            <a:extLst>
              <a:ext uri="{FF2B5EF4-FFF2-40B4-BE49-F238E27FC236}">
                <a16:creationId xmlns:a16="http://schemas.microsoft.com/office/drawing/2014/main" id="{AC5F33CA-9F3C-48FB-98B8-FD885C307166}"/>
              </a:ext>
            </a:extLst>
          </p:cNvPr>
          <p:cNvGraphicFramePr>
            <a:graphicFrameLocks/>
          </p:cNvGraphicFramePr>
          <p:nvPr>
            <p:extLst>
              <p:ext uri="{D42A27DB-BD31-4B8C-83A1-F6EECF244321}">
                <p14:modId xmlns:p14="http://schemas.microsoft.com/office/powerpoint/2010/main" val="1606615644"/>
              </p:ext>
            </p:extLst>
          </p:nvPr>
        </p:nvGraphicFramePr>
        <p:xfrm>
          <a:off x="188842" y="2404885"/>
          <a:ext cx="4383158" cy="32071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8E621D4D-2B0D-410E-B99D-6364ACEEECB6}"/>
              </a:ext>
            </a:extLst>
          </p:cNvPr>
          <p:cNvGraphicFramePr>
            <a:graphicFrameLocks/>
          </p:cNvGraphicFramePr>
          <p:nvPr>
            <p:extLst>
              <p:ext uri="{D42A27DB-BD31-4B8C-83A1-F6EECF244321}">
                <p14:modId xmlns:p14="http://schemas.microsoft.com/office/powerpoint/2010/main" val="3432030070"/>
              </p:ext>
            </p:extLst>
          </p:nvPr>
        </p:nvGraphicFramePr>
        <p:xfrm>
          <a:off x="4572000" y="2391761"/>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97029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EEC6E-1DBF-4406-A4DB-39D2A4A96C71}"/>
              </a:ext>
            </a:extLst>
          </p:cNvPr>
          <p:cNvSpPr>
            <a:spLocks noGrp="1"/>
          </p:cNvSpPr>
          <p:nvPr>
            <p:ph type="title"/>
          </p:nvPr>
        </p:nvSpPr>
        <p:spPr/>
        <p:txBody>
          <a:bodyPr>
            <a:normAutofit fontScale="90000"/>
          </a:bodyPr>
          <a:lstStyle/>
          <a:p>
            <a:r>
              <a:rPr lang="en-US" dirty="0"/>
              <a:t>Results: Visitor Education and Set-Up</a:t>
            </a:r>
          </a:p>
        </p:txBody>
      </p:sp>
      <p:graphicFrame>
        <p:nvGraphicFramePr>
          <p:cNvPr id="4" name="Chart 3">
            <a:extLst>
              <a:ext uri="{FF2B5EF4-FFF2-40B4-BE49-F238E27FC236}">
                <a16:creationId xmlns:a16="http://schemas.microsoft.com/office/drawing/2014/main" id="{8D23BFB4-D59F-490D-A876-BF32AEA75806}"/>
              </a:ext>
            </a:extLst>
          </p:cNvPr>
          <p:cNvGraphicFramePr>
            <a:graphicFrameLocks/>
          </p:cNvGraphicFramePr>
          <p:nvPr>
            <p:extLst>
              <p:ext uri="{D42A27DB-BD31-4B8C-83A1-F6EECF244321}">
                <p14:modId xmlns:p14="http://schemas.microsoft.com/office/powerpoint/2010/main" val="2441594990"/>
              </p:ext>
            </p:extLst>
          </p:nvPr>
        </p:nvGraphicFramePr>
        <p:xfrm>
          <a:off x="0" y="2169915"/>
          <a:ext cx="5420553" cy="36146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925A43A8-4CF9-4620-BC63-6FB8033BE7EC}"/>
              </a:ext>
            </a:extLst>
          </p:cNvPr>
          <p:cNvGraphicFramePr>
            <a:graphicFrameLocks/>
          </p:cNvGraphicFramePr>
          <p:nvPr>
            <p:extLst>
              <p:ext uri="{D42A27DB-BD31-4B8C-83A1-F6EECF244321}">
                <p14:modId xmlns:p14="http://schemas.microsoft.com/office/powerpoint/2010/main" val="4206998823"/>
              </p:ext>
            </p:extLst>
          </p:nvPr>
        </p:nvGraphicFramePr>
        <p:xfrm>
          <a:off x="4804326" y="2169915"/>
          <a:ext cx="4701209" cy="33629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64203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02613-5352-449A-A9D9-BEA5C381A950}"/>
              </a:ext>
            </a:extLst>
          </p:cNvPr>
          <p:cNvSpPr>
            <a:spLocks noGrp="1"/>
          </p:cNvSpPr>
          <p:nvPr>
            <p:ph type="title"/>
          </p:nvPr>
        </p:nvSpPr>
        <p:spPr/>
        <p:txBody>
          <a:bodyPr>
            <a:normAutofit fontScale="90000"/>
          </a:bodyPr>
          <a:lstStyle/>
          <a:p>
            <a:r>
              <a:rPr lang="en-US" dirty="0"/>
              <a:t>Results: Visitor Education and Set-Up</a:t>
            </a:r>
          </a:p>
        </p:txBody>
      </p:sp>
      <p:graphicFrame>
        <p:nvGraphicFramePr>
          <p:cNvPr id="4" name="Chart 3">
            <a:extLst>
              <a:ext uri="{FF2B5EF4-FFF2-40B4-BE49-F238E27FC236}">
                <a16:creationId xmlns:a16="http://schemas.microsoft.com/office/drawing/2014/main" id="{1CA8957A-8500-449D-BDC3-96C372B6C1C8}"/>
              </a:ext>
            </a:extLst>
          </p:cNvPr>
          <p:cNvGraphicFramePr>
            <a:graphicFrameLocks/>
          </p:cNvGraphicFramePr>
          <p:nvPr>
            <p:extLst>
              <p:ext uri="{D42A27DB-BD31-4B8C-83A1-F6EECF244321}">
                <p14:modId xmlns:p14="http://schemas.microsoft.com/office/powerpoint/2010/main" val="3650303051"/>
              </p:ext>
            </p:extLst>
          </p:nvPr>
        </p:nvGraphicFramePr>
        <p:xfrm>
          <a:off x="457199" y="2037520"/>
          <a:ext cx="8229599" cy="43334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79880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3DE35-AFB6-4E9F-99A0-0E02824775FE}"/>
              </a:ext>
            </a:extLst>
          </p:cNvPr>
          <p:cNvSpPr>
            <a:spLocks noGrp="1"/>
          </p:cNvSpPr>
          <p:nvPr>
            <p:ph type="title"/>
          </p:nvPr>
        </p:nvSpPr>
        <p:spPr/>
        <p:txBody>
          <a:bodyPr/>
          <a:lstStyle/>
          <a:p>
            <a:r>
              <a:rPr lang="en-US" dirty="0"/>
              <a:t>Event Set-Up and Protocol</a:t>
            </a:r>
          </a:p>
        </p:txBody>
      </p:sp>
      <p:sp>
        <p:nvSpPr>
          <p:cNvPr id="3" name="Content Placeholder 2">
            <a:extLst>
              <a:ext uri="{FF2B5EF4-FFF2-40B4-BE49-F238E27FC236}">
                <a16:creationId xmlns:a16="http://schemas.microsoft.com/office/drawing/2014/main" id="{E17340ED-9508-40B0-B978-91F4C6962493}"/>
              </a:ext>
            </a:extLst>
          </p:cNvPr>
          <p:cNvSpPr>
            <a:spLocks noGrp="1"/>
          </p:cNvSpPr>
          <p:nvPr>
            <p:ph idx="1"/>
          </p:nvPr>
        </p:nvSpPr>
        <p:spPr>
          <a:xfrm>
            <a:off x="616226" y="2416085"/>
            <a:ext cx="8229600" cy="3959906"/>
          </a:xfrm>
        </p:spPr>
        <p:txBody>
          <a:bodyPr>
            <a:noAutofit/>
          </a:bodyPr>
          <a:lstStyle/>
          <a:p>
            <a:r>
              <a:rPr lang="en-US" sz="1200" dirty="0">
                <a:latin typeface="+mn-lt"/>
              </a:rPr>
              <a:t>Public contact with SICK animals is not allowed. </a:t>
            </a:r>
          </a:p>
          <a:p>
            <a:r>
              <a:rPr lang="en-US" sz="1200" dirty="0">
                <a:latin typeface="+mn-lt"/>
              </a:rPr>
              <a:t>SICK animals are removed from exhibitions.</a:t>
            </a:r>
          </a:p>
          <a:p>
            <a:r>
              <a:rPr lang="en-US" sz="1200" dirty="0">
                <a:latin typeface="+mn-lt"/>
              </a:rPr>
              <a:t>Exhibitors do not give live reptiles, amphibians, and poultry away as prizes.</a:t>
            </a:r>
          </a:p>
          <a:p>
            <a:r>
              <a:rPr lang="en-US" sz="1200" dirty="0">
                <a:latin typeface="+mn-lt"/>
              </a:rPr>
              <a:t>Staff are trained about the risks associated with animal contact.</a:t>
            </a:r>
          </a:p>
          <a:p>
            <a:r>
              <a:rPr lang="en-US" sz="1200" dirty="0">
                <a:latin typeface="+mn-lt"/>
              </a:rPr>
              <a:t>Staff are able to explain disease risks to visitors.</a:t>
            </a:r>
          </a:p>
          <a:p>
            <a:r>
              <a:rPr lang="en-US" sz="1200" dirty="0">
                <a:latin typeface="+mn-lt"/>
              </a:rPr>
              <a:t>Food areas are separate from animal areas.</a:t>
            </a:r>
          </a:p>
          <a:p>
            <a:r>
              <a:rPr lang="en-US" sz="1200" dirty="0">
                <a:latin typeface="+mn-lt"/>
              </a:rPr>
              <a:t>The public is only allowed to feed animals when contact is controlled (ex: with barriers).</a:t>
            </a:r>
          </a:p>
          <a:p>
            <a:r>
              <a:rPr lang="en-US" sz="1200" dirty="0">
                <a:latin typeface="+mn-lt"/>
              </a:rPr>
              <a:t>Staff control visitor traffic to prevent overcrowding.</a:t>
            </a:r>
          </a:p>
          <a:p>
            <a:r>
              <a:rPr lang="en-US" sz="1200" dirty="0">
                <a:latin typeface="+mn-lt"/>
              </a:rPr>
              <a:t>Manure and soiled bedding is removed immediately from exhibit areas.</a:t>
            </a:r>
          </a:p>
          <a:p>
            <a:r>
              <a:rPr lang="en-US" sz="1200" dirty="0">
                <a:latin typeface="+mn-lt"/>
              </a:rPr>
              <a:t>Staff are positioned in animal areas to monitor human-animal interactions and discourage activities that could result in disease transmission or injuries.</a:t>
            </a:r>
          </a:p>
          <a:p>
            <a:r>
              <a:rPr lang="en-US" sz="1200" dirty="0">
                <a:latin typeface="+mn-lt"/>
              </a:rPr>
              <a:t>Animal areas are cleaned and disinfected at least once daily.</a:t>
            </a:r>
          </a:p>
          <a:p>
            <a:r>
              <a:rPr lang="en-US" sz="1200" dirty="0">
                <a:latin typeface="+mn-lt"/>
              </a:rPr>
              <a:t>Animals are removed during disinfection and do not reenter the area until disinfected areas have been thoroughly rinsed.</a:t>
            </a:r>
          </a:p>
          <a:p>
            <a:r>
              <a:rPr lang="en-US" sz="1200" dirty="0">
                <a:latin typeface="+mn-lt"/>
              </a:rPr>
              <a:t>Animal areas are not used for public activities (e.g., weddings, dances) at other times of the year.</a:t>
            </a:r>
          </a:p>
          <a:p>
            <a:r>
              <a:rPr lang="en-US" sz="1200" dirty="0">
                <a:latin typeface="+mn-lt"/>
              </a:rPr>
              <a:t>When visitors enter animal areas, there are signs that tell them not to eat, drink, or bring strollers or other objects. </a:t>
            </a:r>
          </a:p>
          <a:p>
            <a:r>
              <a:rPr lang="en-US" sz="1200" dirty="0">
                <a:latin typeface="+mn-lt"/>
              </a:rPr>
              <a:t>When visitors exit animal areas, there are signs that tell them to wash their hands.</a:t>
            </a:r>
          </a:p>
          <a:p>
            <a:r>
              <a:rPr lang="en-US" sz="1200" dirty="0">
                <a:latin typeface="+mn-lt"/>
              </a:rPr>
              <a:t>There are handwashing signs in the areas where food is prepared, served, and consumed.</a:t>
            </a:r>
          </a:p>
          <a:p>
            <a:r>
              <a:rPr lang="en-US" sz="1200" dirty="0">
                <a:latin typeface="+mn-lt"/>
              </a:rPr>
              <a:t>Consumption and sale of raw or unpasteurized milk and dairy is not allowed.</a:t>
            </a:r>
          </a:p>
          <a:p>
            <a:r>
              <a:rPr lang="en-US" sz="1200" dirty="0">
                <a:latin typeface="+mn-lt"/>
              </a:rPr>
              <a:t>Animals are housed in a manner to minimize stress and overcrowding.</a:t>
            </a:r>
          </a:p>
          <a:p>
            <a:endParaRPr lang="en-US" sz="1200" dirty="0">
              <a:latin typeface="+mn-lt"/>
            </a:endParaRPr>
          </a:p>
        </p:txBody>
      </p:sp>
      <p:sp>
        <p:nvSpPr>
          <p:cNvPr id="59" name="TextBox 58">
            <a:extLst>
              <a:ext uri="{FF2B5EF4-FFF2-40B4-BE49-F238E27FC236}">
                <a16:creationId xmlns:a16="http://schemas.microsoft.com/office/drawing/2014/main" id="{530B25D6-5B3C-483A-9CAE-957216318C91}"/>
              </a:ext>
            </a:extLst>
          </p:cNvPr>
          <p:cNvSpPr txBox="1"/>
          <p:nvPr/>
        </p:nvSpPr>
        <p:spPr>
          <a:xfrm>
            <a:off x="457200" y="1538619"/>
            <a:ext cx="8229600" cy="369332"/>
          </a:xfrm>
          <a:prstGeom prst="rect">
            <a:avLst/>
          </a:prstGeom>
          <a:noFill/>
        </p:spPr>
        <p:txBody>
          <a:bodyPr wrap="square" rtlCol="0">
            <a:spAutoFit/>
          </a:bodyPr>
          <a:lstStyle/>
          <a:p>
            <a:pPr algn="ctr"/>
            <a:r>
              <a:rPr lang="en-US" dirty="0"/>
              <a:t>Strongly Agree		Agree	Neutral	Disagree	Strongly Disagree	N/A</a:t>
            </a:r>
          </a:p>
        </p:txBody>
      </p:sp>
      <p:sp>
        <p:nvSpPr>
          <p:cNvPr id="60" name="TextBox 59">
            <a:extLst>
              <a:ext uri="{FF2B5EF4-FFF2-40B4-BE49-F238E27FC236}">
                <a16:creationId xmlns:a16="http://schemas.microsoft.com/office/drawing/2014/main" id="{B0C026E8-59B8-4E07-8D25-9D596C302D05}"/>
              </a:ext>
            </a:extLst>
          </p:cNvPr>
          <p:cNvSpPr txBox="1"/>
          <p:nvPr/>
        </p:nvSpPr>
        <p:spPr>
          <a:xfrm>
            <a:off x="457200" y="1829423"/>
            <a:ext cx="8229600" cy="523220"/>
          </a:xfrm>
          <a:prstGeom prst="rect">
            <a:avLst/>
          </a:prstGeom>
          <a:noFill/>
        </p:spPr>
        <p:txBody>
          <a:bodyPr wrap="square" rtlCol="0">
            <a:spAutoFit/>
          </a:bodyPr>
          <a:lstStyle/>
          <a:p>
            <a:r>
              <a:rPr lang="en-US" sz="2800" b="1" dirty="0"/>
              <a:t>                </a:t>
            </a:r>
            <a:r>
              <a:rPr lang="en-US" sz="2800" b="1" dirty="0">
                <a:solidFill>
                  <a:srgbClr val="00B050"/>
                </a:solidFill>
              </a:rPr>
              <a:t>5</a:t>
            </a:r>
            <a:r>
              <a:rPr lang="en-US" sz="2800" b="1" dirty="0"/>
              <a:t>		     </a:t>
            </a:r>
            <a:r>
              <a:rPr lang="en-US" sz="2800" b="1" dirty="0">
                <a:solidFill>
                  <a:schemeClr val="accent3"/>
                </a:solidFill>
              </a:rPr>
              <a:t>4</a:t>
            </a:r>
            <a:r>
              <a:rPr lang="en-US" sz="2800" b="1" dirty="0"/>
              <a:t>	      </a:t>
            </a:r>
            <a:r>
              <a:rPr lang="en-US" sz="2800" b="1" dirty="0">
                <a:solidFill>
                  <a:schemeClr val="bg1">
                    <a:lumMod val="65000"/>
                  </a:schemeClr>
                </a:solidFill>
              </a:rPr>
              <a:t>3</a:t>
            </a:r>
            <a:r>
              <a:rPr lang="en-US" sz="2800" b="1" dirty="0"/>
              <a:t>	      </a:t>
            </a:r>
            <a:r>
              <a:rPr lang="en-US" sz="2800" b="1" dirty="0">
                <a:solidFill>
                  <a:schemeClr val="accent2">
                    <a:lumMod val="60000"/>
                    <a:lumOff val="40000"/>
                  </a:schemeClr>
                </a:solidFill>
              </a:rPr>
              <a:t>2</a:t>
            </a:r>
            <a:r>
              <a:rPr lang="en-US" sz="2800" b="1" dirty="0"/>
              <a:t>	           </a:t>
            </a:r>
            <a:r>
              <a:rPr lang="en-US" sz="2800" b="1" dirty="0">
                <a:solidFill>
                  <a:srgbClr val="FF0000"/>
                </a:solidFill>
              </a:rPr>
              <a:t>1</a:t>
            </a:r>
            <a:r>
              <a:rPr lang="en-US" sz="2800" b="1" dirty="0"/>
              <a:t>	         --</a:t>
            </a:r>
          </a:p>
        </p:txBody>
      </p:sp>
    </p:spTree>
    <p:extLst>
      <p:ext uri="{BB962C8B-B14F-4D97-AF65-F5344CB8AC3E}">
        <p14:creationId xmlns:p14="http://schemas.microsoft.com/office/powerpoint/2010/main" val="2923852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08411-C238-433C-841A-EBF095DAB415}"/>
              </a:ext>
            </a:extLst>
          </p:cNvPr>
          <p:cNvSpPr>
            <a:spLocks noGrp="1"/>
          </p:cNvSpPr>
          <p:nvPr>
            <p:ph type="title"/>
          </p:nvPr>
        </p:nvSpPr>
        <p:spPr/>
        <p:txBody>
          <a:bodyPr>
            <a:noAutofit/>
          </a:bodyPr>
          <a:lstStyle/>
          <a:p>
            <a:r>
              <a:rPr lang="en-US" sz="3200" dirty="0"/>
              <a:t>Results: Visitor Education and Set-Up</a:t>
            </a:r>
          </a:p>
        </p:txBody>
      </p:sp>
      <p:sp>
        <p:nvSpPr>
          <p:cNvPr id="3" name="Content Placeholder 2">
            <a:extLst>
              <a:ext uri="{FF2B5EF4-FFF2-40B4-BE49-F238E27FC236}">
                <a16:creationId xmlns:a16="http://schemas.microsoft.com/office/drawing/2014/main" id="{5061BA8D-24BA-4AC5-8C1E-FE75644011D3}"/>
              </a:ext>
            </a:extLst>
          </p:cNvPr>
          <p:cNvSpPr>
            <a:spLocks noGrp="1"/>
          </p:cNvSpPr>
          <p:nvPr>
            <p:ph idx="1"/>
          </p:nvPr>
        </p:nvSpPr>
        <p:spPr>
          <a:xfrm>
            <a:off x="457200" y="1765982"/>
            <a:ext cx="8229600" cy="1143000"/>
          </a:xfrm>
        </p:spPr>
        <p:txBody>
          <a:bodyPr>
            <a:normAutofit lnSpcReduction="10000"/>
          </a:bodyPr>
          <a:lstStyle/>
          <a:p>
            <a:pPr marL="0" indent="0" algn="ctr">
              <a:spcBef>
                <a:spcPts val="0"/>
              </a:spcBef>
              <a:buNone/>
            </a:pPr>
            <a:r>
              <a:rPr lang="en-US" dirty="0">
                <a:latin typeface="+mn-lt"/>
              </a:rPr>
              <a:t>Average Score (Total): Visitor Education</a:t>
            </a:r>
          </a:p>
          <a:p>
            <a:pPr marL="0" indent="0" algn="ctr">
              <a:spcBef>
                <a:spcPts val="0"/>
              </a:spcBef>
              <a:buNone/>
            </a:pPr>
            <a:r>
              <a:rPr lang="en-US" b="1" dirty="0">
                <a:solidFill>
                  <a:schemeClr val="bg1">
                    <a:lumMod val="50000"/>
                  </a:schemeClr>
                </a:solidFill>
                <a:latin typeface="+mn-lt"/>
              </a:rPr>
              <a:t>3.7</a:t>
            </a:r>
          </a:p>
        </p:txBody>
      </p:sp>
      <p:sp>
        <p:nvSpPr>
          <p:cNvPr id="4" name="Rectangle 3">
            <a:extLst>
              <a:ext uri="{FF2B5EF4-FFF2-40B4-BE49-F238E27FC236}">
                <a16:creationId xmlns:a16="http://schemas.microsoft.com/office/drawing/2014/main" id="{37FCB6FA-291F-4732-BDF2-52C1C033C459}"/>
              </a:ext>
            </a:extLst>
          </p:cNvPr>
          <p:cNvSpPr/>
          <p:nvPr/>
        </p:nvSpPr>
        <p:spPr>
          <a:xfrm>
            <a:off x="457198" y="3304160"/>
            <a:ext cx="7056783" cy="646331"/>
          </a:xfrm>
          <a:prstGeom prst="rect">
            <a:avLst/>
          </a:prstGeom>
        </p:spPr>
        <p:txBody>
          <a:bodyPr wrap="square">
            <a:spAutoFit/>
          </a:bodyPr>
          <a:lstStyle/>
          <a:p>
            <a:r>
              <a:rPr lang="en-US" dirty="0">
                <a:solidFill>
                  <a:schemeClr val="tx2"/>
                </a:solidFill>
              </a:rPr>
              <a:t>Animals are removed during disinfection and do not reenter the area until disinfected areas have been thoroughly rinsed.</a:t>
            </a:r>
          </a:p>
        </p:txBody>
      </p:sp>
      <p:sp>
        <p:nvSpPr>
          <p:cNvPr id="5" name="Rectangle 4">
            <a:extLst>
              <a:ext uri="{FF2B5EF4-FFF2-40B4-BE49-F238E27FC236}">
                <a16:creationId xmlns:a16="http://schemas.microsoft.com/office/drawing/2014/main" id="{7E62338D-56B4-466A-BA4A-361E6BA082F3}"/>
              </a:ext>
            </a:extLst>
          </p:cNvPr>
          <p:cNvSpPr/>
          <p:nvPr/>
        </p:nvSpPr>
        <p:spPr>
          <a:xfrm>
            <a:off x="7811693" y="3239712"/>
            <a:ext cx="776175" cy="646331"/>
          </a:xfrm>
          <a:prstGeom prst="rect">
            <a:avLst/>
          </a:prstGeom>
        </p:spPr>
        <p:txBody>
          <a:bodyPr wrap="none">
            <a:spAutoFit/>
          </a:bodyPr>
          <a:lstStyle/>
          <a:p>
            <a:pPr algn="ctr"/>
            <a:r>
              <a:rPr lang="en-US" sz="3600" b="1" dirty="0">
                <a:solidFill>
                  <a:srgbClr val="FF0000"/>
                </a:solidFill>
              </a:rPr>
              <a:t>2.4</a:t>
            </a:r>
          </a:p>
        </p:txBody>
      </p:sp>
      <p:sp>
        <p:nvSpPr>
          <p:cNvPr id="6" name="Rectangle 5">
            <a:extLst>
              <a:ext uri="{FF2B5EF4-FFF2-40B4-BE49-F238E27FC236}">
                <a16:creationId xmlns:a16="http://schemas.microsoft.com/office/drawing/2014/main" id="{B3BD19B2-FB8F-467E-B938-07FF510E4911}"/>
              </a:ext>
            </a:extLst>
          </p:cNvPr>
          <p:cNvSpPr/>
          <p:nvPr/>
        </p:nvSpPr>
        <p:spPr>
          <a:xfrm>
            <a:off x="457198" y="4025749"/>
            <a:ext cx="6768548" cy="369332"/>
          </a:xfrm>
          <a:prstGeom prst="rect">
            <a:avLst/>
          </a:prstGeom>
        </p:spPr>
        <p:txBody>
          <a:bodyPr wrap="square">
            <a:spAutoFit/>
          </a:bodyPr>
          <a:lstStyle/>
          <a:p>
            <a:r>
              <a:rPr lang="en-US" dirty="0">
                <a:solidFill>
                  <a:schemeClr val="tx2"/>
                </a:solidFill>
              </a:rPr>
              <a:t>Animal areas are cleaned and disinfected at least once daily.</a:t>
            </a:r>
          </a:p>
        </p:txBody>
      </p:sp>
      <p:sp>
        <p:nvSpPr>
          <p:cNvPr id="7" name="Rectangle 6">
            <a:extLst>
              <a:ext uri="{FF2B5EF4-FFF2-40B4-BE49-F238E27FC236}">
                <a16:creationId xmlns:a16="http://schemas.microsoft.com/office/drawing/2014/main" id="{0616C906-9114-496F-AAC9-0AFDCBFFEA84}"/>
              </a:ext>
            </a:extLst>
          </p:cNvPr>
          <p:cNvSpPr/>
          <p:nvPr/>
        </p:nvSpPr>
        <p:spPr>
          <a:xfrm>
            <a:off x="7811693" y="3886043"/>
            <a:ext cx="776175" cy="646331"/>
          </a:xfrm>
          <a:prstGeom prst="rect">
            <a:avLst/>
          </a:prstGeom>
        </p:spPr>
        <p:txBody>
          <a:bodyPr wrap="none">
            <a:spAutoFit/>
          </a:bodyPr>
          <a:lstStyle/>
          <a:p>
            <a:pPr algn="ctr"/>
            <a:r>
              <a:rPr lang="en-US" sz="3600" b="1" dirty="0">
                <a:solidFill>
                  <a:srgbClr val="FF0000"/>
                </a:solidFill>
              </a:rPr>
              <a:t>2.6</a:t>
            </a:r>
          </a:p>
        </p:txBody>
      </p:sp>
      <p:sp>
        <p:nvSpPr>
          <p:cNvPr id="8" name="Rectangle 7">
            <a:extLst>
              <a:ext uri="{FF2B5EF4-FFF2-40B4-BE49-F238E27FC236}">
                <a16:creationId xmlns:a16="http://schemas.microsoft.com/office/drawing/2014/main" id="{3C0DA3E8-0E20-4A0C-A523-82DD51DDBA73}"/>
              </a:ext>
            </a:extLst>
          </p:cNvPr>
          <p:cNvSpPr/>
          <p:nvPr/>
        </p:nvSpPr>
        <p:spPr>
          <a:xfrm>
            <a:off x="2437730" y="4463580"/>
            <a:ext cx="4466416" cy="646331"/>
          </a:xfrm>
          <a:prstGeom prst="rect">
            <a:avLst/>
          </a:prstGeom>
        </p:spPr>
        <p:txBody>
          <a:bodyPr wrap="none">
            <a:spAutoFit/>
          </a:bodyPr>
          <a:lstStyle/>
          <a:p>
            <a:pPr algn="ctr"/>
            <a:r>
              <a:rPr lang="en-US" sz="3600" dirty="0">
                <a:solidFill>
                  <a:schemeClr val="tx2"/>
                </a:solidFill>
              </a:rPr>
              <a:t>Highest Average Score:</a:t>
            </a:r>
          </a:p>
        </p:txBody>
      </p:sp>
      <p:sp>
        <p:nvSpPr>
          <p:cNvPr id="9" name="Rectangle 8">
            <a:extLst>
              <a:ext uri="{FF2B5EF4-FFF2-40B4-BE49-F238E27FC236}">
                <a16:creationId xmlns:a16="http://schemas.microsoft.com/office/drawing/2014/main" id="{8764C23B-6C70-49B8-8779-755216AA9B95}"/>
              </a:ext>
            </a:extLst>
          </p:cNvPr>
          <p:cNvSpPr/>
          <p:nvPr/>
        </p:nvSpPr>
        <p:spPr>
          <a:xfrm>
            <a:off x="511640" y="5071058"/>
            <a:ext cx="7155717" cy="369332"/>
          </a:xfrm>
          <a:prstGeom prst="rect">
            <a:avLst/>
          </a:prstGeom>
        </p:spPr>
        <p:txBody>
          <a:bodyPr wrap="square">
            <a:spAutoFit/>
          </a:bodyPr>
          <a:lstStyle/>
          <a:p>
            <a:r>
              <a:rPr lang="en-US" dirty="0">
                <a:solidFill>
                  <a:schemeClr val="tx2"/>
                </a:solidFill>
              </a:rPr>
              <a:t>SICK animals are removed from exhibitions.</a:t>
            </a:r>
          </a:p>
        </p:txBody>
      </p:sp>
      <p:sp>
        <p:nvSpPr>
          <p:cNvPr id="11" name="Rectangle 10">
            <a:extLst>
              <a:ext uri="{FF2B5EF4-FFF2-40B4-BE49-F238E27FC236}">
                <a16:creationId xmlns:a16="http://schemas.microsoft.com/office/drawing/2014/main" id="{FC8E3C3A-80F4-451A-9E3C-23C644775CFC}"/>
              </a:ext>
            </a:extLst>
          </p:cNvPr>
          <p:cNvSpPr/>
          <p:nvPr/>
        </p:nvSpPr>
        <p:spPr>
          <a:xfrm>
            <a:off x="7867907" y="4967031"/>
            <a:ext cx="776175" cy="646331"/>
          </a:xfrm>
          <a:prstGeom prst="rect">
            <a:avLst/>
          </a:prstGeom>
        </p:spPr>
        <p:txBody>
          <a:bodyPr wrap="none">
            <a:spAutoFit/>
          </a:bodyPr>
          <a:lstStyle/>
          <a:p>
            <a:pPr algn="ctr"/>
            <a:r>
              <a:rPr lang="en-US" sz="3600" b="1" dirty="0">
                <a:solidFill>
                  <a:srgbClr val="00B050"/>
                </a:solidFill>
              </a:rPr>
              <a:t>4.3</a:t>
            </a:r>
          </a:p>
        </p:txBody>
      </p:sp>
      <p:sp>
        <p:nvSpPr>
          <p:cNvPr id="12" name="Rectangle 11">
            <a:extLst>
              <a:ext uri="{FF2B5EF4-FFF2-40B4-BE49-F238E27FC236}">
                <a16:creationId xmlns:a16="http://schemas.microsoft.com/office/drawing/2014/main" id="{C7FFC7BA-39D8-4EF6-8819-05683F195EF1}"/>
              </a:ext>
            </a:extLst>
          </p:cNvPr>
          <p:cNvSpPr/>
          <p:nvPr/>
        </p:nvSpPr>
        <p:spPr>
          <a:xfrm>
            <a:off x="7867907" y="5997109"/>
            <a:ext cx="776175" cy="646331"/>
          </a:xfrm>
          <a:prstGeom prst="rect">
            <a:avLst/>
          </a:prstGeom>
        </p:spPr>
        <p:txBody>
          <a:bodyPr wrap="none">
            <a:spAutoFit/>
          </a:bodyPr>
          <a:lstStyle/>
          <a:p>
            <a:pPr algn="ctr"/>
            <a:r>
              <a:rPr lang="en-US" sz="3600" b="1" dirty="0">
                <a:solidFill>
                  <a:srgbClr val="00B050"/>
                </a:solidFill>
              </a:rPr>
              <a:t>4.3</a:t>
            </a:r>
          </a:p>
        </p:txBody>
      </p:sp>
      <p:sp>
        <p:nvSpPr>
          <p:cNvPr id="13" name="Rectangle 12">
            <a:extLst>
              <a:ext uri="{FF2B5EF4-FFF2-40B4-BE49-F238E27FC236}">
                <a16:creationId xmlns:a16="http://schemas.microsoft.com/office/drawing/2014/main" id="{EF6CF95E-96C0-4305-A35B-6A66A1514447}"/>
              </a:ext>
            </a:extLst>
          </p:cNvPr>
          <p:cNvSpPr/>
          <p:nvPr/>
        </p:nvSpPr>
        <p:spPr>
          <a:xfrm>
            <a:off x="2384189" y="2732100"/>
            <a:ext cx="4375621" cy="646331"/>
          </a:xfrm>
          <a:prstGeom prst="rect">
            <a:avLst/>
          </a:prstGeom>
        </p:spPr>
        <p:txBody>
          <a:bodyPr wrap="none">
            <a:spAutoFit/>
          </a:bodyPr>
          <a:lstStyle/>
          <a:p>
            <a:pPr algn="ctr"/>
            <a:r>
              <a:rPr lang="en-US" sz="3600" dirty="0">
                <a:solidFill>
                  <a:schemeClr val="tx2"/>
                </a:solidFill>
              </a:rPr>
              <a:t>Lowest Average Score:</a:t>
            </a:r>
          </a:p>
        </p:txBody>
      </p:sp>
      <p:sp>
        <p:nvSpPr>
          <p:cNvPr id="14" name="Rectangle 13">
            <a:extLst>
              <a:ext uri="{FF2B5EF4-FFF2-40B4-BE49-F238E27FC236}">
                <a16:creationId xmlns:a16="http://schemas.microsoft.com/office/drawing/2014/main" id="{4AB4CBA8-7A2E-469F-895A-46304E111D05}"/>
              </a:ext>
            </a:extLst>
          </p:cNvPr>
          <p:cNvSpPr/>
          <p:nvPr/>
        </p:nvSpPr>
        <p:spPr>
          <a:xfrm>
            <a:off x="499918" y="5405296"/>
            <a:ext cx="6259892" cy="646331"/>
          </a:xfrm>
          <a:prstGeom prst="rect">
            <a:avLst/>
          </a:prstGeom>
        </p:spPr>
        <p:txBody>
          <a:bodyPr wrap="square">
            <a:spAutoFit/>
          </a:bodyPr>
          <a:lstStyle/>
          <a:p>
            <a:r>
              <a:rPr lang="en-US" dirty="0">
                <a:solidFill>
                  <a:schemeClr val="tx2"/>
                </a:solidFill>
              </a:rPr>
              <a:t>Exhibitors do not give live reptiles, amphibians, and poultry away as prizes.</a:t>
            </a:r>
          </a:p>
        </p:txBody>
      </p:sp>
      <p:sp>
        <p:nvSpPr>
          <p:cNvPr id="15" name="Rectangle 14">
            <a:extLst>
              <a:ext uri="{FF2B5EF4-FFF2-40B4-BE49-F238E27FC236}">
                <a16:creationId xmlns:a16="http://schemas.microsoft.com/office/drawing/2014/main" id="{95815462-1BF9-48CA-982A-4ABC5223DE49}"/>
              </a:ext>
            </a:extLst>
          </p:cNvPr>
          <p:cNvSpPr/>
          <p:nvPr/>
        </p:nvSpPr>
        <p:spPr>
          <a:xfrm>
            <a:off x="499918" y="5996066"/>
            <a:ext cx="6259892" cy="646331"/>
          </a:xfrm>
          <a:prstGeom prst="rect">
            <a:avLst/>
          </a:prstGeom>
        </p:spPr>
        <p:txBody>
          <a:bodyPr wrap="square">
            <a:spAutoFit/>
          </a:bodyPr>
          <a:lstStyle/>
          <a:p>
            <a:r>
              <a:rPr lang="en-US" dirty="0">
                <a:solidFill>
                  <a:schemeClr val="tx2"/>
                </a:solidFill>
              </a:rPr>
              <a:t>Animals are housed in a manner to minimize stress and overcrowding.</a:t>
            </a:r>
          </a:p>
        </p:txBody>
      </p:sp>
      <p:sp>
        <p:nvSpPr>
          <p:cNvPr id="16" name="Rectangle 15">
            <a:extLst>
              <a:ext uri="{FF2B5EF4-FFF2-40B4-BE49-F238E27FC236}">
                <a16:creationId xmlns:a16="http://schemas.microsoft.com/office/drawing/2014/main" id="{5AB99788-5E62-47A2-AB87-0B40BD5E4215}"/>
              </a:ext>
            </a:extLst>
          </p:cNvPr>
          <p:cNvSpPr/>
          <p:nvPr/>
        </p:nvSpPr>
        <p:spPr>
          <a:xfrm>
            <a:off x="7867906" y="5475907"/>
            <a:ext cx="776175" cy="646331"/>
          </a:xfrm>
          <a:prstGeom prst="rect">
            <a:avLst/>
          </a:prstGeom>
        </p:spPr>
        <p:txBody>
          <a:bodyPr wrap="none">
            <a:spAutoFit/>
          </a:bodyPr>
          <a:lstStyle/>
          <a:p>
            <a:pPr algn="ctr"/>
            <a:r>
              <a:rPr lang="en-US" sz="3600" b="1" dirty="0">
                <a:solidFill>
                  <a:srgbClr val="00B050"/>
                </a:solidFill>
              </a:rPr>
              <a:t>4.3</a:t>
            </a:r>
          </a:p>
        </p:txBody>
      </p:sp>
    </p:spTree>
    <p:extLst>
      <p:ext uri="{BB962C8B-B14F-4D97-AF65-F5344CB8AC3E}">
        <p14:creationId xmlns:p14="http://schemas.microsoft.com/office/powerpoint/2010/main" val="333692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FC996B-B2F6-4F9F-8C11-97575D3E4663}"/>
              </a:ext>
            </a:extLst>
          </p:cNvPr>
          <p:cNvSpPr>
            <a:spLocks noGrp="1"/>
          </p:cNvSpPr>
          <p:nvPr>
            <p:ph type="title"/>
          </p:nvPr>
        </p:nvSpPr>
        <p:spPr/>
        <p:txBody>
          <a:bodyPr/>
          <a:lstStyle/>
          <a:p>
            <a:r>
              <a:rPr lang="en-US" dirty="0"/>
              <a:t>State Fair Survey</a:t>
            </a:r>
          </a:p>
        </p:txBody>
      </p:sp>
      <p:sp>
        <p:nvSpPr>
          <p:cNvPr id="5" name="Text Placeholder 4">
            <a:extLst>
              <a:ext uri="{FF2B5EF4-FFF2-40B4-BE49-F238E27FC236}">
                <a16:creationId xmlns:a16="http://schemas.microsoft.com/office/drawing/2014/main" id="{144FE729-84C8-47AB-B90A-11EDD4BB831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438422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 Fair Survey: Purpose</a:t>
            </a:r>
          </a:p>
        </p:txBody>
      </p:sp>
      <p:sp>
        <p:nvSpPr>
          <p:cNvPr id="3" name="Content Placeholder 2"/>
          <p:cNvSpPr>
            <a:spLocks noGrp="1"/>
          </p:cNvSpPr>
          <p:nvPr>
            <p:ph idx="1"/>
          </p:nvPr>
        </p:nvSpPr>
        <p:spPr/>
        <p:txBody>
          <a:bodyPr/>
          <a:lstStyle/>
          <a:p>
            <a:r>
              <a:rPr lang="en-US" sz="3000" dirty="0">
                <a:latin typeface="+mn-lt"/>
              </a:rPr>
              <a:t>To assess public understanding of infectious diseases that result from farm animal contact </a:t>
            </a:r>
          </a:p>
        </p:txBody>
      </p:sp>
    </p:spTree>
    <p:extLst>
      <p:ext uri="{BB962C8B-B14F-4D97-AF65-F5344CB8AC3E}">
        <p14:creationId xmlns:p14="http://schemas.microsoft.com/office/powerpoint/2010/main" val="735816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Materials &amp; Methods</a:t>
            </a:r>
          </a:p>
        </p:txBody>
      </p:sp>
      <p:sp>
        <p:nvSpPr>
          <p:cNvPr id="3" name="Content Placeholder 2"/>
          <p:cNvSpPr>
            <a:spLocks noGrp="1"/>
          </p:cNvSpPr>
          <p:nvPr>
            <p:ph idx="1"/>
          </p:nvPr>
        </p:nvSpPr>
        <p:spPr/>
        <p:txBody>
          <a:bodyPr>
            <a:normAutofit lnSpcReduction="10000"/>
          </a:bodyPr>
          <a:lstStyle/>
          <a:p>
            <a:r>
              <a:rPr lang="en-US" dirty="0">
                <a:latin typeface="+mn-lt"/>
              </a:rPr>
              <a:t>Epidemiology Resource Center (ERC) staff members administered a survey to attendees of the Indiana State Fair</a:t>
            </a:r>
          </a:p>
          <a:p>
            <a:pPr lvl="1"/>
            <a:r>
              <a:rPr lang="en-US" dirty="0">
                <a:latin typeface="+mn-lt"/>
              </a:rPr>
              <a:t>Monday, August 13, 2018 from 8:00 a.m. to 9:00 p.m.</a:t>
            </a:r>
          </a:p>
          <a:p>
            <a:pPr lvl="1"/>
            <a:r>
              <a:rPr lang="en-US" dirty="0">
                <a:latin typeface="+mn-lt"/>
              </a:rPr>
              <a:t>Staff members were stationed at a booth in teams of 3-4 throughout the day</a:t>
            </a:r>
          </a:p>
          <a:p>
            <a:pPr lvl="1"/>
            <a:r>
              <a:rPr lang="en-US" dirty="0">
                <a:latin typeface="+mn-lt"/>
              </a:rPr>
              <a:t>All participants were &gt;18 years </a:t>
            </a:r>
          </a:p>
          <a:p>
            <a:pPr lvl="1"/>
            <a:endParaRPr lang="en-US" dirty="0"/>
          </a:p>
        </p:txBody>
      </p:sp>
    </p:spTree>
    <p:extLst>
      <p:ext uri="{BB962C8B-B14F-4D97-AF65-F5344CB8AC3E}">
        <p14:creationId xmlns:p14="http://schemas.microsoft.com/office/powerpoint/2010/main" val="78395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Materials &amp; Methods</a:t>
            </a:r>
          </a:p>
        </p:txBody>
      </p:sp>
      <p:sp>
        <p:nvSpPr>
          <p:cNvPr id="3" name="Content Placeholder 2"/>
          <p:cNvSpPr>
            <a:spLocks noGrp="1"/>
          </p:cNvSpPr>
          <p:nvPr>
            <p:ph idx="1"/>
          </p:nvPr>
        </p:nvSpPr>
        <p:spPr/>
        <p:txBody>
          <a:bodyPr>
            <a:normAutofit lnSpcReduction="10000"/>
          </a:bodyPr>
          <a:lstStyle/>
          <a:p>
            <a:r>
              <a:rPr lang="en-US" dirty="0">
                <a:latin typeface="+mn-lt"/>
              </a:rPr>
              <a:t>Survey comprised of 14 questions</a:t>
            </a:r>
          </a:p>
          <a:p>
            <a:pPr lvl="1"/>
            <a:r>
              <a:rPr lang="en-US" dirty="0">
                <a:latin typeface="+mn-lt"/>
              </a:rPr>
              <a:t>Q1-5: Objective knowledge-based questions related to infectious disease</a:t>
            </a:r>
          </a:p>
          <a:p>
            <a:pPr lvl="2"/>
            <a:r>
              <a:rPr lang="en-US" dirty="0">
                <a:latin typeface="+mn-lt"/>
              </a:rPr>
              <a:t>True/False</a:t>
            </a:r>
          </a:p>
          <a:p>
            <a:pPr lvl="2"/>
            <a:r>
              <a:rPr lang="en-US" dirty="0">
                <a:latin typeface="+mn-lt"/>
              </a:rPr>
              <a:t>Multiple Choice</a:t>
            </a:r>
          </a:p>
          <a:p>
            <a:pPr lvl="1"/>
            <a:r>
              <a:rPr lang="en-US" dirty="0">
                <a:latin typeface="+mn-lt"/>
              </a:rPr>
              <a:t>Q6-10: Subjective questions related to animal contact</a:t>
            </a:r>
          </a:p>
          <a:p>
            <a:pPr lvl="1"/>
            <a:r>
              <a:rPr lang="en-US" dirty="0">
                <a:latin typeface="+mn-lt"/>
              </a:rPr>
              <a:t>Q11-14: Demographic questions</a:t>
            </a:r>
          </a:p>
          <a:p>
            <a:pPr lvl="2"/>
            <a:endParaRPr lang="en-US" dirty="0"/>
          </a:p>
        </p:txBody>
      </p:sp>
    </p:spTree>
    <p:extLst>
      <p:ext uri="{BB962C8B-B14F-4D97-AF65-F5344CB8AC3E}">
        <p14:creationId xmlns:p14="http://schemas.microsoft.com/office/powerpoint/2010/main" val="13422259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3" name="Content Placeholder 2"/>
          <p:cNvSpPr>
            <a:spLocks noGrp="1"/>
          </p:cNvSpPr>
          <p:nvPr>
            <p:ph idx="1"/>
          </p:nvPr>
        </p:nvSpPr>
        <p:spPr>
          <a:xfrm>
            <a:off x="457200" y="1765981"/>
            <a:ext cx="8229600" cy="4873357"/>
          </a:xfrm>
        </p:spPr>
        <p:txBody>
          <a:bodyPr>
            <a:normAutofit fontScale="92500" lnSpcReduction="20000"/>
          </a:bodyPr>
          <a:lstStyle/>
          <a:p>
            <a:r>
              <a:rPr lang="en-US" dirty="0">
                <a:latin typeface="+mn-lt"/>
              </a:rPr>
              <a:t>Survey was administered on an iPad through </a:t>
            </a:r>
            <a:r>
              <a:rPr lang="en-US" dirty="0" err="1">
                <a:latin typeface="+mn-lt"/>
              </a:rPr>
              <a:t>SurveyMonkey</a:t>
            </a:r>
            <a:r>
              <a:rPr lang="en-US" dirty="0">
                <a:latin typeface="+mn-lt"/>
              </a:rPr>
              <a:t> </a:t>
            </a:r>
          </a:p>
          <a:p>
            <a:r>
              <a:rPr lang="en-US" dirty="0">
                <a:latin typeface="+mn-lt"/>
              </a:rPr>
              <a:t>Voluntarily completed by 104 attendees</a:t>
            </a:r>
          </a:p>
          <a:p>
            <a:endParaRPr lang="en-US" dirty="0">
              <a:latin typeface="+mn-lt"/>
            </a:endParaRPr>
          </a:p>
          <a:p>
            <a:endParaRPr lang="en-US" dirty="0">
              <a:latin typeface="+mn-lt"/>
            </a:endParaRPr>
          </a:p>
          <a:p>
            <a:endParaRPr lang="en-US" dirty="0">
              <a:latin typeface="+mn-lt"/>
            </a:endParaRPr>
          </a:p>
          <a:p>
            <a:endParaRPr lang="en-US" dirty="0">
              <a:latin typeface="+mn-lt"/>
            </a:endParaRPr>
          </a:p>
          <a:p>
            <a:pPr lvl="1"/>
            <a:r>
              <a:rPr lang="en-US" dirty="0">
                <a:latin typeface="+mn-lt"/>
              </a:rPr>
              <a:t>Age Range: 18-82</a:t>
            </a:r>
          </a:p>
          <a:p>
            <a:pPr lvl="2"/>
            <a:r>
              <a:rPr lang="en-US" dirty="0">
                <a:latin typeface="+mn-lt"/>
              </a:rPr>
              <a:t>Participants were required to be at least 18 years old to complete the survey</a:t>
            </a:r>
          </a:p>
          <a:p>
            <a:pPr lvl="2"/>
            <a:endParaRPr lang="en-US" dirty="0"/>
          </a:p>
          <a:p>
            <a:pPr marL="914400" lvl="2" indent="0">
              <a:buNone/>
            </a:pPr>
            <a:endParaRPr lang="en-US" dirty="0"/>
          </a:p>
        </p:txBody>
      </p:sp>
      <p:graphicFrame>
        <p:nvGraphicFramePr>
          <p:cNvPr id="4" name="Chart 3">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819301377"/>
              </p:ext>
            </p:extLst>
          </p:nvPr>
        </p:nvGraphicFramePr>
        <p:xfrm>
          <a:off x="2057400" y="3130826"/>
          <a:ext cx="5029200" cy="20835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436245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Knowledge of Zoonotic Diseases</a:t>
            </a:r>
          </a:p>
        </p:txBody>
      </p:sp>
      <p:graphicFrame>
        <p:nvGraphicFramePr>
          <p:cNvPr id="8" name="Content Placeholder 7"/>
          <p:cNvGraphicFramePr>
            <a:graphicFrameLocks noGrp="1"/>
          </p:cNvGraphicFramePr>
          <p:nvPr>
            <p:ph idx="1"/>
            <p:extLst/>
          </p:nvPr>
        </p:nvGraphicFramePr>
        <p:xfrm>
          <a:off x="685800" y="1981200"/>
          <a:ext cx="7620000"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201534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Knowledge of Zoonotic Diseases</a:t>
            </a:r>
          </a:p>
        </p:txBody>
      </p:sp>
      <p:graphicFrame>
        <p:nvGraphicFramePr>
          <p:cNvPr id="5" name="Content Placeholder 4"/>
          <p:cNvGraphicFramePr>
            <a:graphicFrameLocks noGrp="1"/>
          </p:cNvGraphicFramePr>
          <p:nvPr>
            <p:ph idx="1"/>
            <p:extLst/>
          </p:nvPr>
        </p:nvGraphicFramePr>
        <p:xfrm>
          <a:off x="685800" y="1981200"/>
          <a:ext cx="77724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800044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Knowledge of Zoonotic Diseases</a:t>
            </a:r>
          </a:p>
        </p:txBody>
      </p:sp>
      <p:graphicFrame>
        <p:nvGraphicFramePr>
          <p:cNvPr id="5" name="Content Placeholder 4"/>
          <p:cNvGraphicFramePr>
            <a:graphicFrameLocks noGrp="1"/>
          </p:cNvGraphicFramePr>
          <p:nvPr>
            <p:ph idx="1"/>
            <p:extLst/>
          </p:nvPr>
        </p:nvGraphicFramePr>
        <p:xfrm>
          <a:off x="685800" y="1981200"/>
          <a:ext cx="7772400"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41468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Knowledge of Zoonotic Diseases</a:t>
            </a:r>
          </a:p>
        </p:txBody>
      </p:sp>
      <p:graphicFrame>
        <p:nvGraphicFramePr>
          <p:cNvPr id="5" name="Content Placeholder 4"/>
          <p:cNvGraphicFramePr>
            <a:graphicFrameLocks noGrp="1"/>
          </p:cNvGraphicFramePr>
          <p:nvPr>
            <p:ph idx="1"/>
            <p:extLst/>
          </p:nvPr>
        </p:nvGraphicFramePr>
        <p:xfrm>
          <a:off x="685800" y="1981200"/>
          <a:ext cx="7772400" cy="4343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027197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Knowledge of Zoonotic Diseases</a:t>
            </a:r>
          </a:p>
        </p:txBody>
      </p:sp>
      <p:graphicFrame>
        <p:nvGraphicFramePr>
          <p:cNvPr id="5" name="Content Placeholder 4"/>
          <p:cNvGraphicFramePr>
            <a:graphicFrameLocks noGrp="1"/>
          </p:cNvGraphicFramePr>
          <p:nvPr>
            <p:ph idx="1"/>
            <p:extLst/>
          </p:nvPr>
        </p:nvGraphicFramePr>
        <p:xfrm>
          <a:off x="685800" y="1981200"/>
          <a:ext cx="7772400"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01273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Farm Animal Ownership</a:t>
            </a:r>
          </a:p>
        </p:txBody>
      </p:sp>
      <p:sp>
        <p:nvSpPr>
          <p:cNvPr id="3" name="Content Placeholder 2"/>
          <p:cNvSpPr>
            <a:spLocks noGrp="1"/>
          </p:cNvSpPr>
          <p:nvPr>
            <p:ph idx="1"/>
          </p:nvPr>
        </p:nvSpPr>
        <p:spPr/>
        <p:txBody>
          <a:bodyPr/>
          <a:lstStyle/>
          <a:p>
            <a:r>
              <a:rPr lang="en-US" dirty="0"/>
              <a:t>16% reported owning farm animals</a:t>
            </a:r>
          </a:p>
          <a:p>
            <a:endParaRPr lang="en-US" dirty="0"/>
          </a:p>
          <a:p>
            <a:r>
              <a:rPr lang="en-US" dirty="0"/>
              <a:t>18% reported living or working in a location that has interaction with farm animals frequently </a:t>
            </a:r>
          </a:p>
        </p:txBody>
      </p:sp>
    </p:spTree>
    <p:extLst>
      <p:ext uri="{BB962C8B-B14F-4D97-AF65-F5344CB8AC3E}">
        <p14:creationId xmlns:p14="http://schemas.microsoft.com/office/powerpoint/2010/main" val="35808539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Farm Animal Ownership</a:t>
            </a:r>
          </a:p>
        </p:txBody>
      </p:sp>
      <p:graphicFrame>
        <p:nvGraphicFramePr>
          <p:cNvPr id="5" name="Content Placeholder 4"/>
          <p:cNvGraphicFramePr>
            <a:graphicFrameLocks noGrp="1"/>
          </p:cNvGraphicFramePr>
          <p:nvPr>
            <p:ph idx="1"/>
            <p:extLst/>
          </p:nvPr>
        </p:nvGraphicFramePr>
        <p:xfrm>
          <a:off x="685800" y="1981200"/>
          <a:ext cx="77724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544173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Intent to Change</a:t>
            </a:r>
          </a:p>
        </p:txBody>
      </p:sp>
      <p:graphicFrame>
        <p:nvGraphicFramePr>
          <p:cNvPr id="6" name="Content Placeholder 5"/>
          <p:cNvGraphicFramePr>
            <a:graphicFrameLocks noGrp="1"/>
          </p:cNvGraphicFramePr>
          <p:nvPr>
            <p:ph idx="1"/>
            <p:extLst/>
          </p:nvPr>
        </p:nvGraphicFramePr>
        <p:xfrm>
          <a:off x="685800" y="1981200"/>
          <a:ext cx="77724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09620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Weaknesses</a:t>
            </a:r>
          </a:p>
        </p:txBody>
      </p:sp>
      <p:sp>
        <p:nvSpPr>
          <p:cNvPr id="3" name="Content Placeholder 2"/>
          <p:cNvSpPr>
            <a:spLocks noGrp="1"/>
          </p:cNvSpPr>
          <p:nvPr>
            <p:ph idx="1"/>
          </p:nvPr>
        </p:nvSpPr>
        <p:spPr/>
        <p:txBody>
          <a:bodyPr>
            <a:normAutofit/>
          </a:bodyPr>
          <a:lstStyle/>
          <a:p>
            <a:r>
              <a:rPr lang="en-US" dirty="0">
                <a:latin typeface="+mn-lt"/>
              </a:rPr>
              <a:t>Response bias due to non-random sampling</a:t>
            </a:r>
          </a:p>
          <a:p>
            <a:r>
              <a:rPr lang="en-US" dirty="0">
                <a:latin typeface="+mn-lt"/>
              </a:rPr>
              <a:t>May not be representative of general population</a:t>
            </a:r>
          </a:p>
          <a:p>
            <a:pPr lvl="1"/>
            <a:r>
              <a:rPr lang="en-US" dirty="0">
                <a:latin typeface="+mn-lt"/>
              </a:rPr>
              <a:t>Sample population skewed towards females</a:t>
            </a:r>
          </a:p>
          <a:p>
            <a:pPr lvl="1"/>
            <a:r>
              <a:rPr lang="en-US" dirty="0">
                <a:latin typeface="+mn-lt"/>
              </a:rPr>
              <a:t>Administered on “First Responders Day”</a:t>
            </a:r>
          </a:p>
        </p:txBody>
      </p:sp>
    </p:spTree>
    <p:extLst>
      <p:ext uri="{BB962C8B-B14F-4D97-AF65-F5344CB8AC3E}">
        <p14:creationId xmlns:p14="http://schemas.microsoft.com/office/powerpoint/2010/main" val="1983806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FD15C9-38DC-4467-8180-5A49AC4E37E6}"/>
              </a:ext>
            </a:extLst>
          </p:cNvPr>
          <p:cNvSpPr>
            <a:spLocks noGrp="1"/>
          </p:cNvSpPr>
          <p:nvPr>
            <p:ph type="title"/>
          </p:nvPr>
        </p:nvSpPr>
        <p:spPr/>
        <p:txBody>
          <a:bodyPr/>
          <a:lstStyle/>
          <a:p>
            <a:r>
              <a:rPr lang="en-US" dirty="0" err="1"/>
              <a:t>CHallenges</a:t>
            </a:r>
            <a:endParaRPr lang="en-US" dirty="0"/>
          </a:p>
        </p:txBody>
      </p:sp>
      <p:sp>
        <p:nvSpPr>
          <p:cNvPr id="5" name="Text Placeholder 4">
            <a:extLst>
              <a:ext uri="{FF2B5EF4-FFF2-40B4-BE49-F238E27FC236}">
                <a16:creationId xmlns:a16="http://schemas.microsoft.com/office/drawing/2014/main" id="{493A6FBA-E07B-4214-BC3D-2D0F72807472}"/>
              </a:ext>
            </a:extLst>
          </p:cNvPr>
          <p:cNvSpPr>
            <a:spLocks noGrp="1"/>
          </p:cNvSpPr>
          <p:nvPr>
            <p:ph type="body" idx="1"/>
          </p:nvPr>
        </p:nvSpPr>
        <p:spPr/>
        <p:txBody>
          <a:bodyPr/>
          <a:lstStyle/>
          <a:p>
            <a:r>
              <a:rPr lang="en-US" dirty="0"/>
              <a:t>Taryn Stevens and Madhura Sundararajan</a:t>
            </a:r>
          </a:p>
        </p:txBody>
      </p:sp>
    </p:spTree>
    <p:extLst>
      <p:ext uri="{BB962C8B-B14F-4D97-AF65-F5344CB8AC3E}">
        <p14:creationId xmlns:p14="http://schemas.microsoft.com/office/powerpoint/2010/main" val="17662989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FD15C9-38DC-4467-8180-5A49AC4E37E6}"/>
              </a:ext>
            </a:extLst>
          </p:cNvPr>
          <p:cNvSpPr>
            <a:spLocks noGrp="1"/>
          </p:cNvSpPr>
          <p:nvPr>
            <p:ph type="title"/>
          </p:nvPr>
        </p:nvSpPr>
        <p:spPr/>
        <p:txBody>
          <a:bodyPr/>
          <a:lstStyle/>
          <a:p>
            <a:r>
              <a:rPr lang="en-US" dirty="0"/>
              <a:t>Discussion and closing remarks</a:t>
            </a:r>
          </a:p>
        </p:txBody>
      </p:sp>
      <p:sp>
        <p:nvSpPr>
          <p:cNvPr id="5" name="Text Placeholder 4">
            <a:extLst>
              <a:ext uri="{FF2B5EF4-FFF2-40B4-BE49-F238E27FC236}">
                <a16:creationId xmlns:a16="http://schemas.microsoft.com/office/drawing/2014/main" id="{493A6FBA-E07B-4214-BC3D-2D0F7280747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637688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A0124F-3A8A-4B33-A1D1-D011B9CA0834}">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FFE56CFE-94BB-456E-9A56-937A9E10F1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C7432655-F7D4-4AE8-ABCA-C76D14C6D9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Ion Boardroom</Template>
  <TotalTime>8657</TotalTime>
  <Words>1723</Words>
  <Application>Microsoft Office PowerPoint</Application>
  <PresentationFormat>On-screen Show (4:3)</PresentationFormat>
  <Paragraphs>295</Paragraphs>
  <Slides>43</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MS PGothic</vt:lpstr>
      <vt:lpstr>Arial</vt:lpstr>
      <vt:lpstr>Book Antiqua</vt:lpstr>
      <vt:lpstr>Calibri</vt:lpstr>
      <vt:lpstr>Times New Roman</vt:lpstr>
      <vt:lpstr>Office Theme</vt:lpstr>
      <vt:lpstr> </vt:lpstr>
      <vt:lpstr>Welcome and Introductions</vt:lpstr>
      <vt:lpstr>Indiana Agriculture</vt:lpstr>
      <vt:lpstr>Variant Influenza</vt:lpstr>
      <vt:lpstr>Enteric Disease</vt:lpstr>
      <vt:lpstr>Need for Education</vt:lpstr>
      <vt:lpstr>Existing Programs</vt:lpstr>
      <vt:lpstr>Past Outreach</vt:lpstr>
      <vt:lpstr>Project Plan</vt:lpstr>
      <vt:lpstr>INAF Convention</vt:lpstr>
      <vt:lpstr>PowerPoint Presentation</vt:lpstr>
      <vt:lpstr>Teens as teachers and biosecurity track kits demonstration</vt:lpstr>
      <vt:lpstr>Lunch</vt:lpstr>
      <vt:lpstr>INAF Annual convention and iafe training opportunity</vt:lpstr>
      <vt:lpstr>Afternoon agenda</vt:lpstr>
      <vt:lpstr>BOAH Introductions</vt:lpstr>
      <vt:lpstr>ISDH:  Inaf self-assessment State fair survey </vt:lpstr>
      <vt:lpstr>Compendium Self-Assessment: Methods</vt:lpstr>
      <vt:lpstr>Results</vt:lpstr>
      <vt:lpstr>Results: Animals Exhibited</vt:lpstr>
      <vt:lpstr>Visitor Education and Set-Up</vt:lpstr>
      <vt:lpstr>Results: Visitor Education and Set-Up</vt:lpstr>
      <vt:lpstr>Results: Visitor Education and Set-Up</vt:lpstr>
      <vt:lpstr>Results: Visitor Education and Set-Up</vt:lpstr>
      <vt:lpstr>Results: Visitor Education and Set-Up</vt:lpstr>
      <vt:lpstr>Event Set-Up and Protocol</vt:lpstr>
      <vt:lpstr>Results: Visitor Education and Set-Up</vt:lpstr>
      <vt:lpstr>State Fair Survey</vt:lpstr>
      <vt:lpstr>State Fair Survey: Purpose</vt:lpstr>
      <vt:lpstr>Materials &amp; Methods</vt:lpstr>
      <vt:lpstr>Materials &amp; Methods</vt:lpstr>
      <vt:lpstr>Results</vt:lpstr>
      <vt:lpstr>Knowledge of Zoonotic Diseases</vt:lpstr>
      <vt:lpstr>Knowledge of Zoonotic Diseases</vt:lpstr>
      <vt:lpstr>Knowledge of Zoonotic Diseases</vt:lpstr>
      <vt:lpstr>Knowledge of Zoonotic Diseases</vt:lpstr>
      <vt:lpstr>Knowledge of Zoonotic Diseases</vt:lpstr>
      <vt:lpstr>Farm Animal Ownership</vt:lpstr>
      <vt:lpstr>Farm Animal Ownership</vt:lpstr>
      <vt:lpstr>Intent to Change</vt:lpstr>
      <vt:lpstr>Weaknesses</vt:lpstr>
      <vt:lpstr>CHallenges</vt:lpstr>
      <vt:lpstr>Discussion and closing remarks</vt:lpstr>
    </vt:vector>
  </TitlesOfParts>
  <Company>State of Indiana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Brodey, Melissa</dc:creator>
  <cp:lastModifiedBy>madhura.sundararajan@gmail.com</cp:lastModifiedBy>
  <cp:revision>264</cp:revision>
  <cp:lastPrinted>2019-04-10T13:48:40Z</cp:lastPrinted>
  <dcterms:created xsi:type="dcterms:W3CDTF">2016-03-10T17:17:24Z</dcterms:created>
  <dcterms:modified xsi:type="dcterms:W3CDTF">2019-04-11T05:30:14Z</dcterms:modified>
</cp:coreProperties>
</file>