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9" r:id="rId12"/>
    <p:sldId id="268" r:id="rId13"/>
    <p:sldId id="274" r:id="rId14"/>
    <p:sldId id="275" r:id="rId15"/>
    <p:sldId id="281" r:id="rId16"/>
    <p:sldId id="282" r:id="rId17"/>
    <p:sldId id="276" r:id="rId18"/>
    <p:sldId id="285" r:id="rId19"/>
    <p:sldId id="272" r:id="rId20"/>
    <p:sldId id="271" r:id="rId21"/>
    <p:sldId id="270" r:id="rId22"/>
    <p:sldId id="277" r:id="rId23"/>
    <p:sldId id="278" r:id="rId24"/>
    <p:sldId id="279" r:id="rId25"/>
    <p:sldId id="283" r:id="rId26"/>
    <p:sldId id="280" r:id="rId27"/>
    <p:sldId id="284" r:id="rId28"/>
    <p:sldId id="27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all Toolkit Revisions" id="{E558E420-21A4-4DD5-9952-328FEE46CD5C}">
          <p14:sldIdLst>
            <p14:sldId id="256"/>
            <p14:sldId id="258"/>
            <p14:sldId id="257"/>
            <p14:sldId id="259"/>
            <p14:sldId id="260"/>
            <p14:sldId id="261"/>
            <p14:sldId id="262"/>
            <p14:sldId id="263"/>
            <p14:sldId id="265"/>
          </p14:sldIdLst>
        </p14:section>
        <p14:section name="Emergency Use Authorization Toolkit" id="{F20201DC-1064-4CFA-9E43-ED0ABC2DA998}">
          <p14:sldIdLst>
            <p14:sldId id="267"/>
            <p14:sldId id="269"/>
            <p14:sldId id="268"/>
            <p14:sldId id="274"/>
            <p14:sldId id="275"/>
            <p14:sldId id="281"/>
            <p14:sldId id="282"/>
            <p14:sldId id="276"/>
            <p14:sldId id="285"/>
            <p14:sldId id="272"/>
          </p14:sldIdLst>
        </p14:section>
        <p14:section name="Scope of Practice Toolkit" id="{B5A8B0E9-E2A3-4C95-B26E-1004B27B5806}">
          <p14:sldIdLst>
            <p14:sldId id="271"/>
            <p14:sldId id="270"/>
            <p14:sldId id="277"/>
            <p14:sldId id="278"/>
            <p14:sldId id="279"/>
            <p14:sldId id="283"/>
            <p14:sldId id="280"/>
            <p14:sldId id="284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ia Elliott" initials="PE" lastIdx="3" clrIdx="0">
    <p:extLst>
      <p:ext uri="{19B8F6BF-5375-455C-9EA6-DF929625EA0E}">
        <p15:presenceInfo xmlns:p15="http://schemas.microsoft.com/office/powerpoint/2012/main" userId="e01bbba9a942c3e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FE9BDF-275A-4153-A2D7-C8F2FB0CC4A3}" v="93" dt="2019-07-24T16:59:49.8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05" autoAdjust="0"/>
    <p:restoredTop sz="81113" autoAdjust="0"/>
  </p:normalViewPr>
  <p:slideViewPr>
    <p:cSldViewPr snapToGrid="0">
      <p:cViewPr varScale="1">
        <p:scale>
          <a:sx n="67" d="100"/>
          <a:sy n="67" d="100"/>
        </p:scale>
        <p:origin x="237" y="35"/>
      </p:cViewPr>
      <p:guideLst>
        <p:guide orient="horz" pos="1800"/>
        <p:guide pos="3840"/>
      </p:guideLst>
    </p:cSldViewPr>
  </p:slideViewPr>
  <p:outlineViewPr>
    <p:cViewPr>
      <p:scale>
        <a:sx n="33" d="100"/>
        <a:sy n="33" d="100"/>
      </p:scale>
      <p:origin x="0" y="-23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65"/>
    </p:cViewPr>
  </p:sorterViewPr>
  <p:notesViewPr>
    <p:cSldViewPr snapToGrid="0">
      <p:cViewPr varScale="1">
        <p:scale>
          <a:sx n="62" d="100"/>
          <a:sy n="62" d="100"/>
        </p:scale>
        <p:origin x="1973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Elliott" userId="e01bbba9a942c3e2" providerId="LiveId" clId="{B01AC0CE-3364-4315-93B8-C35615E11598}"/>
    <pc:docChg chg="undo redo custSel modSld">
      <pc:chgData name="Patricia Elliott" userId="e01bbba9a942c3e2" providerId="LiveId" clId="{B01AC0CE-3364-4315-93B8-C35615E11598}" dt="2019-07-24T17:02:24.895" v="2085" actId="255"/>
      <pc:docMkLst>
        <pc:docMk/>
      </pc:docMkLst>
      <pc:sldChg chg="modSp">
        <pc:chgData name="Patricia Elliott" userId="e01bbba9a942c3e2" providerId="LiveId" clId="{B01AC0CE-3364-4315-93B8-C35615E11598}" dt="2019-07-23T22:19:05.686" v="0" actId="20577"/>
        <pc:sldMkLst>
          <pc:docMk/>
          <pc:sldMk cId="3140943100" sldId="256"/>
        </pc:sldMkLst>
        <pc:spChg chg="mod">
          <ac:chgData name="Patricia Elliott" userId="e01bbba9a942c3e2" providerId="LiveId" clId="{B01AC0CE-3364-4315-93B8-C35615E11598}" dt="2019-07-23T22:19:05.686" v="0" actId="20577"/>
          <ac:spMkLst>
            <pc:docMk/>
            <pc:sldMk cId="3140943100" sldId="256"/>
            <ac:spMk id="3" creationId="{A8949E74-E979-42D1-A039-03A5586F1CFB}"/>
          </ac:spMkLst>
        </pc:spChg>
      </pc:sldChg>
      <pc:sldChg chg="modNotesTx">
        <pc:chgData name="Patricia Elliott" userId="e01bbba9a942c3e2" providerId="LiveId" clId="{B01AC0CE-3364-4315-93B8-C35615E11598}" dt="2019-07-24T16:55:33.791" v="2040" actId="6549"/>
        <pc:sldMkLst>
          <pc:docMk/>
          <pc:sldMk cId="4199161939" sldId="259"/>
        </pc:sldMkLst>
      </pc:sldChg>
      <pc:sldChg chg="modSp">
        <pc:chgData name="Patricia Elliott" userId="e01bbba9a942c3e2" providerId="LiveId" clId="{B01AC0CE-3364-4315-93B8-C35615E11598}" dt="2019-07-24T16:56:04.942" v="2041" actId="114"/>
        <pc:sldMkLst>
          <pc:docMk/>
          <pc:sldMk cId="2535176534" sldId="261"/>
        </pc:sldMkLst>
        <pc:spChg chg="mod">
          <ac:chgData name="Patricia Elliott" userId="e01bbba9a942c3e2" providerId="LiveId" clId="{B01AC0CE-3364-4315-93B8-C35615E11598}" dt="2019-07-24T16:56:04.942" v="2041" actId="114"/>
          <ac:spMkLst>
            <pc:docMk/>
            <pc:sldMk cId="2535176534" sldId="261"/>
            <ac:spMk id="2" creationId="{BA00F62C-E86F-4740-8E01-BC01AA5299BD}"/>
          </ac:spMkLst>
        </pc:spChg>
      </pc:sldChg>
      <pc:sldChg chg="modSp setBg">
        <pc:chgData name="Patricia Elliott" userId="e01bbba9a942c3e2" providerId="LiveId" clId="{B01AC0CE-3364-4315-93B8-C35615E11598}" dt="2019-07-23T22:20:33.075" v="23"/>
        <pc:sldMkLst>
          <pc:docMk/>
          <pc:sldMk cId="1086347041" sldId="267"/>
        </pc:sldMkLst>
        <pc:spChg chg="mod">
          <ac:chgData name="Patricia Elliott" userId="e01bbba9a942c3e2" providerId="LiveId" clId="{B01AC0CE-3364-4315-93B8-C35615E11598}" dt="2019-07-23T22:19:25.782" v="17" actId="20577"/>
          <ac:spMkLst>
            <pc:docMk/>
            <pc:sldMk cId="1086347041" sldId="267"/>
            <ac:spMk id="2" creationId="{B4202E48-3593-48DE-8164-C82D948F1A77}"/>
          </ac:spMkLst>
        </pc:spChg>
      </pc:sldChg>
      <pc:sldChg chg="modSp modNotesTx">
        <pc:chgData name="Patricia Elliott" userId="e01bbba9a942c3e2" providerId="LiveId" clId="{B01AC0CE-3364-4315-93B8-C35615E11598}" dt="2019-07-24T16:58:11.264" v="2046" actId="6549"/>
        <pc:sldMkLst>
          <pc:docMk/>
          <pc:sldMk cId="1051367090" sldId="268"/>
        </pc:sldMkLst>
        <pc:spChg chg="mod">
          <ac:chgData name="Patricia Elliott" userId="e01bbba9a942c3e2" providerId="LiveId" clId="{B01AC0CE-3364-4315-93B8-C35615E11598}" dt="2019-07-24T00:16:33.172" v="227" actId="207"/>
          <ac:spMkLst>
            <pc:docMk/>
            <pc:sldMk cId="1051367090" sldId="268"/>
            <ac:spMk id="2" creationId="{B78DC03B-FFB4-427C-B3A2-EDF69C619A74}"/>
          </ac:spMkLst>
        </pc:spChg>
        <pc:spChg chg="mod">
          <ac:chgData name="Patricia Elliott" userId="e01bbba9a942c3e2" providerId="LiveId" clId="{B01AC0CE-3364-4315-93B8-C35615E11598}" dt="2019-07-24T16:58:11.264" v="2046" actId="6549"/>
          <ac:spMkLst>
            <pc:docMk/>
            <pc:sldMk cId="1051367090" sldId="268"/>
            <ac:spMk id="3" creationId="{91333F65-9864-425E-B07F-445ADE7F9229}"/>
          </ac:spMkLst>
        </pc:spChg>
      </pc:sldChg>
      <pc:sldChg chg="modSp">
        <pc:chgData name="Patricia Elliott" userId="e01bbba9a942c3e2" providerId="LiveId" clId="{B01AC0CE-3364-4315-93B8-C35615E11598}" dt="2019-07-24T16:56:31.591" v="2042" actId="1076"/>
        <pc:sldMkLst>
          <pc:docMk/>
          <pc:sldMk cId="1710358649" sldId="269"/>
        </pc:sldMkLst>
        <pc:spChg chg="mod">
          <ac:chgData name="Patricia Elliott" userId="e01bbba9a942c3e2" providerId="LiveId" clId="{B01AC0CE-3364-4315-93B8-C35615E11598}" dt="2019-07-23T22:45:40.597" v="64" actId="207"/>
          <ac:spMkLst>
            <pc:docMk/>
            <pc:sldMk cId="1710358649" sldId="269"/>
            <ac:spMk id="2" creationId="{06E9A2C8-DD74-45F8-B9FB-48BCB7B3AD40}"/>
          </ac:spMkLst>
        </pc:spChg>
        <pc:graphicFrameChg chg="mod modGraphic">
          <ac:chgData name="Patricia Elliott" userId="e01bbba9a942c3e2" providerId="LiveId" clId="{B01AC0CE-3364-4315-93B8-C35615E11598}" dt="2019-07-24T16:56:31.591" v="2042" actId="1076"/>
          <ac:graphicFrameMkLst>
            <pc:docMk/>
            <pc:sldMk cId="1710358649" sldId="269"/>
            <ac:graphicFrameMk id="5" creationId="{B57C92D8-4055-4E88-A316-76FB9168778D}"/>
          </ac:graphicFrameMkLst>
        </pc:graphicFrameChg>
      </pc:sldChg>
      <pc:sldChg chg="modSp">
        <pc:chgData name="Patricia Elliott" userId="e01bbba9a942c3e2" providerId="LiveId" clId="{B01AC0CE-3364-4315-93B8-C35615E11598}" dt="2019-07-24T15:44:26.801" v="1144" actId="12"/>
        <pc:sldMkLst>
          <pc:docMk/>
          <pc:sldMk cId="2478659498" sldId="270"/>
        </pc:sldMkLst>
        <pc:spChg chg="mod">
          <ac:chgData name="Patricia Elliott" userId="e01bbba9a942c3e2" providerId="LiveId" clId="{B01AC0CE-3364-4315-93B8-C35615E11598}" dt="2019-07-24T15:33:11.084" v="1112" actId="1076"/>
          <ac:spMkLst>
            <pc:docMk/>
            <pc:sldMk cId="2478659498" sldId="270"/>
            <ac:spMk id="2" creationId="{06E9A2C8-DD74-45F8-B9FB-48BCB7B3AD40}"/>
          </ac:spMkLst>
        </pc:spChg>
        <pc:spChg chg="mod">
          <ac:chgData name="Patricia Elliott" userId="e01bbba9a942c3e2" providerId="LiveId" clId="{B01AC0CE-3364-4315-93B8-C35615E11598}" dt="2019-07-24T15:33:11.084" v="1112" actId="1076"/>
          <ac:spMkLst>
            <pc:docMk/>
            <pc:sldMk cId="2478659498" sldId="270"/>
            <ac:spMk id="4" creationId="{57BEC7D6-375E-45A1-B97D-207BB7D37C5D}"/>
          </ac:spMkLst>
        </pc:spChg>
        <pc:graphicFrameChg chg="mod modGraphic">
          <ac:chgData name="Patricia Elliott" userId="e01bbba9a942c3e2" providerId="LiveId" clId="{B01AC0CE-3364-4315-93B8-C35615E11598}" dt="2019-07-24T15:44:26.801" v="1144" actId="12"/>
          <ac:graphicFrameMkLst>
            <pc:docMk/>
            <pc:sldMk cId="2478659498" sldId="270"/>
            <ac:graphicFrameMk id="5" creationId="{B57C92D8-4055-4E88-A316-76FB9168778D}"/>
          </ac:graphicFrameMkLst>
        </pc:graphicFrameChg>
      </pc:sldChg>
      <pc:sldChg chg="modSp setBg">
        <pc:chgData name="Patricia Elliott" userId="e01bbba9a942c3e2" providerId="LiveId" clId="{B01AC0CE-3364-4315-93B8-C35615E11598}" dt="2019-07-23T22:21:48.234" v="43"/>
        <pc:sldMkLst>
          <pc:docMk/>
          <pc:sldMk cId="374968509" sldId="271"/>
        </pc:sldMkLst>
        <pc:spChg chg="mod">
          <ac:chgData name="Patricia Elliott" userId="e01bbba9a942c3e2" providerId="LiveId" clId="{B01AC0CE-3364-4315-93B8-C35615E11598}" dt="2019-07-23T22:21:30.108" v="42" actId="20577"/>
          <ac:spMkLst>
            <pc:docMk/>
            <pc:sldMk cId="374968509" sldId="271"/>
            <ac:spMk id="2" creationId="{B4202E48-3593-48DE-8164-C82D948F1A77}"/>
          </ac:spMkLst>
        </pc:spChg>
      </pc:sldChg>
      <pc:sldChg chg="modSp">
        <pc:chgData name="Patricia Elliott" userId="e01bbba9a942c3e2" providerId="LiveId" clId="{B01AC0CE-3364-4315-93B8-C35615E11598}" dt="2019-07-23T22:20:58.220" v="24" actId="207"/>
        <pc:sldMkLst>
          <pc:docMk/>
          <pc:sldMk cId="2997178185" sldId="272"/>
        </pc:sldMkLst>
        <pc:spChg chg="mod">
          <ac:chgData name="Patricia Elliott" userId="e01bbba9a942c3e2" providerId="LiveId" clId="{B01AC0CE-3364-4315-93B8-C35615E11598}" dt="2019-07-23T22:20:58.220" v="24" actId="207"/>
          <ac:spMkLst>
            <pc:docMk/>
            <pc:sldMk cId="2997178185" sldId="272"/>
            <ac:spMk id="3" creationId="{618CB406-A121-4212-AAB4-E92290763136}"/>
          </ac:spMkLst>
        </pc:spChg>
      </pc:sldChg>
      <pc:sldChg chg="modSp">
        <pc:chgData name="Patricia Elliott" userId="e01bbba9a942c3e2" providerId="LiveId" clId="{B01AC0CE-3364-4315-93B8-C35615E11598}" dt="2019-07-23T22:22:20.915" v="44" actId="207"/>
        <pc:sldMkLst>
          <pc:docMk/>
          <pc:sldMk cId="3557993087" sldId="273"/>
        </pc:sldMkLst>
        <pc:spChg chg="mod">
          <ac:chgData name="Patricia Elliott" userId="e01bbba9a942c3e2" providerId="LiveId" clId="{B01AC0CE-3364-4315-93B8-C35615E11598}" dt="2019-07-23T22:22:20.915" v="44" actId="207"/>
          <ac:spMkLst>
            <pc:docMk/>
            <pc:sldMk cId="3557993087" sldId="273"/>
            <ac:spMk id="3" creationId="{618CB406-A121-4212-AAB4-E92290763136}"/>
          </ac:spMkLst>
        </pc:spChg>
      </pc:sldChg>
      <pc:sldChg chg="modSp">
        <pc:chgData name="Patricia Elliott" userId="e01bbba9a942c3e2" providerId="LiveId" clId="{B01AC0CE-3364-4315-93B8-C35615E11598}" dt="2019-07-24T01:21:10.095" v="741" actId="20577"/>
        <pc:sldMkLst>
          <pc:docMk/>
          <pc:sldMk cId="1712093004" sldId="274"/>
        </pc:sldMkLst>
        <pc:spChg chg="mod">
          <ac:chgData name="Patricia Elliott" userId="e01bbba9a942c3e2" providerId="LiveId" clId="{B01AC0CE-3364-4315-93B8-C35615E11598}" dt="2019-07-24T00:54:30.164" v="430" actId="207"/>
          <ac:spMkLst>
            <pc:docMk/>
            <pc:sldMk cId="1712093004" sldId="274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00:31:59.741" v="246" actId="404"/>
          <ac:spMkLst>
            <pc:docMk/>
            <pc:sldMk cId="1712093004" sldId="274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01:21:10.095" v="741" actId="20577"/>
          <ac:spMkLst>
            <pc:docMk/>
            <pc:sldMk cId="1712093004" sldId="274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17:01:35.891" v="2081" actId="20577"/>
        <pc:sldMkLst>
          <pc:docMk/>
          <pc:sldMk cId="1074497697" sldId="275"/>
        </pc:sldMkLst>
        <pc:spChg chg="mod">
          <ac:chgData name="Patricia Elliott" userId="e01bbba9a942c3e2" providerId="LiveId" clId="{B01AC0CE-3364-4315-93B8-C35615E11598}" dt="2019-07-24T00:56:02.871" v="491" actId="207"/>
          <ac:spMkLst>
            <pc:docMk/>
            <pc:sldMk cId="1074497697" sldId="275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00:58:38.663" v="513" actId="948"/>
          <ac:spMkLst>
            <pc:docMk/>
            <pc:sldMk cId="1074497697" sldId="275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7:01:35.891" v="2081" actId="20577"/>
          <ac:spMkLst>
            <pc:docMk/>
            <pc:sldMk cId="1074497697" sldId="275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16:49:17.815" v="1992" actId="20577"/>
        <pc:sldMkLst>
          <pc:docMk/>
          <pc:sldMk cId="2537651283" sldId="276"/>
        </pc:sldMkLst>
        <pc:spChg chg="mod">
          <ac:chgData name="Patricia Elliott" userId="e01bbba9a942c3e2" providerId="LiveId" clId="{B01AC0CE-3364-4315-93B8-C35615E11598}" dt="2019-07-24T01:20:37.887" v="712" actId="207"/>
          <ac:spMkLst>
            <pc:docMk/>
            <pc:sldMk cId="2537651283" sldId="276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01:22:05.282" v="751" actId="948"/>
          <ac:spMkLst>
            <pc:docMk/>
            <pc:sldMk cId="2537651283" sldId="276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6:49:17.815" v="1992" actId="20577"/>
          <ac:spMkLst>
            <pc:docMk/>
            <pc:sldMk cId="2537651283" sldId="276"/>
            <ac:spMk id="4" creationId="{3766A653-A8D5-49D5-AF59-1697143CF02B}"/>
          </ac:spMkLst>
        </pc:spChg>
      </pc:sldChg>
      <pc:sldChg chg="modSp modNotesTx">
        <pc:chgData name="Patricia Elliott" userId="e01bbba9a942c3e2" providerId="LiveId" clId="{B01AC0CE-3364-4315-93B8-C35615E11598}" dt="2019-07-24T17:02:24.895" v="2085" actId="255"/>
        <pc:sldMkLst>
          <pc:docMk/>
          <pc:sldMk cId="2149098609" sldId="277"/>
        </pc:sldMkLst>
        <pc:spChg chg="mod">
          <ac:chgData name="Patricia Elliott" userId="e01bbba9a942c3e2" providerId="LiveId" clId="{B01AC0CE-3364-4315-93B8-C35615E11598}" dt="2019-07-24T16:43:47.709" v="1932" actId="207"/>
          <ac:spMkLst>
            <pc:docMk/>
            <pc:sldMk cId="2149098609" sldId="277"/>
            <ac:spMk id="2" creationId="{B78DC03B-FFB4-427C-B3A2-EDF69C619A74}"/>
          </ac:spMkLst>
        </pc:spChg>
        <pc:spChg chg="mod">
          <ac:chgData name="Patricia Elliott" userId="e01bbba9a942c3e2" providerId="LiveId" clId="{B01AC0CE-3364-4315-93B8-C35615E11598}" dt="2019-07-24T17:02:24.895" v="2085" actId="255"/>
          <ac:spMkLst>
            <pc:docMk/>
            <pc:sldMk cId="2149098609" sldId="277"/>
            <ac:spMk id="3" creationId="{91333F65-9864-425E-B07F-445ADE7F9229}"/>
          </ac:spMkLst>
        </pc:spChg>
      </pc:sldChg>
      <pc:sldChg chg="modSp modNotesTx">
        <pc:chgData name="Patricia Elliott" userId="e01bbba9a942c3e2" providerId="LiveId" clId="{B01AC0CE-3364-4315-93B8-C35615E11598}" dt="2019-07-24T15:59:09.067" v="1395" actId="948"/>
        <pc:sldMkLst>
          <pc:docMk/>
          <pc:sldMk cId="889716195" sldId="278"/>
        </pc:sldMkLst>
        <pc:spChg chg="mod">
          <ac:chgData name="Patricia Elliott" userId="e01bbba9a942c3e2" providerId="LiveId" clId="{B01AC0CE-3364-4315-93B8-C35615E11598}" dt="2019-07-24T15:43:24.459" v="1120" actId="207"/>
          <ac:spMkLst>
            <pc:docMk/>
            <pc:sldMk cId="889716195" sldId="278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15:59:09.067" v="1395" actId="948"/>
          <ac:spMkLst>
            <pc:docMk/>
            <pc:sldMk cId="889716195" sldId="278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5:48:40.879" v="1392" actId="20577"/>
          <ac:spMkLst>
            <pc:docMk/>
            <pc:sldMk cId="889716195" sldId="278"/>
            <ac:spMk id="4" creationId="{3766A653-A8D5-49D5-AF59-1697143CF02B}"/>
          </ac:spMkLst>
        </pc:spChg>
      </pc:sldChg>
      <pc:sldChg chg="modSp modNotesTx">
        <pc:chgData name="Patricia Elliott" userId="e01bbba9a942c3e2" providerId="LiveId" clId="{B01AC0CE-3364-4315-93B8-C35615E11598}" dt="2019-07-24T16:15:34.965" v="1510" actId="207"/>
        <pc:sldMkLst>
          <pc:docMk/>
          <pc:sldMk cId="1508528884" sldId="279"/>
        </pc:sldMkLst>
        <pc:spChg chg="mod">
          <ac:chgData name="Patricia Elliott" userId="e01bbba9a942c3e2" providerId="LiveId" clId="{B01AC0CE-3364-4315-93B8-C35615E11598}" dt="2019-07-24T16:15:34.965" v="1510" actId="207"/>
          <ac:spMkLst>
            <pc:docMk/>
            <pc:sldMk cId="1508528884" sldId="279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16:14:01.434" v="1443" actId="255"/>
          <ac:spMkLst>
            <pc:docMk/>
            <pc:sldMk cId="1508528884" sldId="279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6:14:23.348" v="1444" actId="1076"/>
          <ac:spMkLst>
            <pc:docMk/>
            <pc:sldMk cId="1508528884" sldId="279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16:33:06.362" v="1759" actId="948"/>
        <pc:sldMkLst>
          <pc:docMk/>
          <pc:sldMk cId="531866841" sldId="280"/>
        </pc:sldMkLst>
        <pc:spChg chg="mod">
          <ac:chgData name="Patricia Elliott" userId="e01bbba9a942c3e2" providerId="LiveId" clId="{B01AC0CE-3364-4315-93B8-C35615E11598}" dt="2019-07-24T16:31:14.297" v="1746" actId="207"/>
          <ac:spMkLst>
            <pc:docMk/>
            <pc:sldMk cId="531866841" sldId="280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16:33:06.362" v="1759" actId="948"/>
          <ac:spMkLst>
            <pc:docMk/>
            <pc:sldMk cId="531866841" sldId="280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6:32:59.281" v="1758" actId="948"/>
          <ac:spMkLst>
            <pc:docMk/>
            <pc:sldMk cId="531866841" sldId="280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01:06:35.118" v="679" actId="6549"/>
        <pc:sldMkLst>
          <pc:docMk/>
          <pc:sldMk cId="4210297091" sldId="281"/>
        </pc:sldMkLst>
        <pc:spChg chg="mod">
          <ac:chgData name="Patricia Elliott" userId="e01bbba9a942c3e2" providerId="LiveId" clId="{B01AC0CE-3364-4315-93B8-C35615E11598}" dt="2019-07-24T01:02:37.960" v="649" actId="207"/>
          <ac:spMkLst>
            <pc:docMk/>
            <pc:sldMk cId="4210297091" sldId="281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01:05:50.620" v="674"/>
          <ac:spMkLst>
            <pc:docMk/>
            <pc:sldMk cId="4210297091" sldId="281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01:06:35.118" v="679" actId="6549"/>
          <ac:spMkLst>
            <pc:docMk/>
            <pc:sldMk cId="4210297091" sldId="281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16:59:52.228" v="2051" actId="20577"/>
        <pc:sldMkLst>
          <pc:docMk/>
          <pc:sldMk cId="595364121" sldId="282"/>
        </pc:sldMkLst>
        <pc:spChg chg="mod">
          <ac:chgData name="Patricia Elliott" userId="e01bbba9a942c3e2" providerId="LiveId" clId="{B01AC0CE-3364-4315-93B8-C35615E11598}" dt="2019-07-24T01:06:59.129" v="680" actId="207"/>
          <ac:spMkLst>
            <pc:docMk/>
            <pc:sldMk cId="595364121" sldId="282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01:16:11.828" v="703" actId="948"/>
          <ac:spMkLst>
            <pc:docMk/>
            <pc:sldMk cId="595364121" sldId="282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6:59:52.228" v="2051" actId="20577"/>
          <ac:spMkLst>
            <pc:docMk/>
            <pc:sldMk cId="595364121" sldId="282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16:27:57.581" v="1600" actId="20577"/>
        <pc:sldMkLst>
          <pc:docMk/>
          <pc:sldMk cId="3269032244" sldId="283"/>
        </pc:sldMkLst>
        <pc:spChg chg="mod">
          <ac:chgData name="Patricia Elliott" userId="e01bbba9a942c3e2" providerId="LiveId" clId="{B01AC0CE-3364-4315-93B8-C35615E11598}" dt="2019-07-24T16:17:09.786" v="1579" actId="207"/>
          <ac:spMkLst>
            <pc:docMk/>
            <pc:sldMk cId="3269032244" sldId="283"/>
            <ac:spMk id="2" creationId="{8EA2D4AD-F108-40E3-A2B8-BC188A089BC0}"/>
          </ac:spMkLst>
        </pc:spChg>
        <pc:spChg chg="mod">
          <ac:chgData name="Patricia Elliott" userId="e01bbba9a942c3e2" providerId="LiveId" clId="{B01AC0CE-3364-4315-93B8-C35615E11598}" dt="2019-07-24T16:22:48.068" v="1585"/>
          <ac:spMkLst>
            <pc:docMk/>
            <pc:sldMk cId="3269032244" sldId="283"/>
            <ac:spMk id="3" creationId="{0C339553-BFF4-41F8-976B-5885AF6D9A88}"/>
          </ac:spMkLst>
        </pc:spChg>
        <pc:spChg chg="mod">
          <ac:chgData name="Patricia Elliott" userId="e01bbba9a942c3e2" providerId="LiveId" clId="{B01AC0CE-3364-4315-93B8-C35615E11598}" dt="2019-07-24T16:27:57.581" v="1600" actId="20577"/>
          <ac:spMkLst>
            <pc:docMk/>
            <pc:sldMk cId="3269032244" sldId="283"/>
            <ac:spMk id="4" creationId="{3766A653-A8D5-49D5-AF59-1697143CF02B}"/>
          </ac:spMkLst>
        </pc:spChg>
      </pc:sldChg>
      <pc:sldChg chg="modSp">
        <pc:chgData name="Patricia Elliott" userId="e01bbba9a942c3e2" providerId="LiveId" clId="{B01AC0CE-3364-4315-93B8-C35615E11598}" dt="2019-07-24T16:42:08.181" v="1905" actId="948"/>
        <pc:sldMkLst>
          <pc:docMk/>
          <pc:sldMk cId="1041163403" sldId="284"/>
        </pc:sldMkLst>
        <pc:spChg chg="mod">
          <ac:chgData name="Patricia Elliott" userId="e01bbba9a942c3e2" providerId="LiveId" clId="{B01AC0CE-3364-4315-93B8-C35615E11598}" dt="2019-07-24T16:40:01.717" v="1874" actId="20577"/>
          <ac:spMkLst>
            <pc:docMk/>
            <pc:sldMk cId="1041163403" sldId="284"/>
            <ac:spMk id="2" creationId="{06E9A2C8-DD74-45F8-B9FB-48BCB7B3AD40}"/>
          </ac:spMkLst>
        </pc:spChg>
        <pc:graphicFrameChg chg="mod modGraphic">
          <ac:chgData name="Patricia Elliott" userId="e01bbba9a942c3e2" providerId="LiveId" clId="{B01AC0CE-3364-4315-93B8-C35615E11598}" dt="2019-07-24T16:42:08.181" v="1905" actId="948"/>
          <ac:graphicFrameMkLst>
            <pc:docMk/>
            <pc:sldMk cId="1041163403" sldId="284"/>
            <ac:graphicFrameMk id="5" creationId="{B57C92D8-4055-4E88-A316-76FB9168778D}"/>
          </ac:graphicFrameMkLst>
        </pc:graphicFrameChg>
      </pc:sldChg>
      <pc:sldChg chg="modSp">
        <pc:chgData name="Patricia Elliott" userId="e01bbba9a942c3e2" providerId="LiveId" clId="{B01AC0CE-3364-4315-93B8-C35615E11598}" dt="2019-07-24T17:01:19.829" v="2069" actId="20577"/>
        <pc:sldMkLst>
          <pc:docMk/>
          <pc:sldMk cId="246694033" sldId="285"/>
        </pc:sldMkLst>
        <pc:spChg chg="mod">
          <ac:chgData name="Patricia Elliott" userId="e01bbba9a942c3e2" providerId="LiveId" clId="{B01AC0CE-3364-4315-93B8-C35615E11598}" dt="2019-07-24T16:48:55.004" v="1986" actId="207"/>
          <ac:spMkLst>
            <pc:docMk/>
            <pc:sldMk cId="246694033" sldId="285"/>
            <ac:spMk id="2" creationId="{06E9A2C8-DD74-45F8-B9FB-48BCB7B3AD40}"/>
          </ac:spMkLst>
        </pc:spChg>
        <pc:graphicFrameChg chg="mod modGraphic">
          <ac:chgData name="Patricia Elliott" userId="e01bbba9a942c3e2" providerId="LiveId" clId="{B01AC0CE-3364-4315-93B8-C35615E11598}" dt="2019-07-24T17:01:19.829" v="2069" actId="20577"/>
          <ac:graphicFrameMkLst>
            <pc:docMk/>
            <pc:sldMk cId="246694033" sldId="285"/>
            <ac:graphicFrameMk id="5" creationId="{B57C92D8-4055-4E88-A316-76FB9168778D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DACE2-E21C-4EE5-B49F-B038A39DA581}" type="datetimeFigureOut">
              <a:rPr lang="en-US" smtClean="0"/>
              <a:t>7/21/2019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77711-8FF9-4EB4-B3F0-06D2697A85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68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805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361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676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83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095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141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052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67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881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368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34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B77711-8FF9-4EB4-B3F0-06D2697A859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47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E056B-7FE8-4974-85E0-512C8D3D0735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3E61-0157-4FF3-AF66-4A143B1DE0B3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268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F3F50-CD34-45D0-9493-74989023FBF4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766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DA4F5-DC4B-4C93-A87B-18367933B860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7A779-18E1-4303-A7DC-B2DC5368AC98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2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3619-668A-4C35-ABBF-D2165F295593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29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1ECA-D591-4307-B5A1-81854C2986F6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58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8F79-4C21-4FE1-AB24-397B338C10D6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459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C38BF-CE04-4BA5-8233-9BA9AD91E70A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0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2AA1-A35A-4DCE-A344-082F17558AD1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78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4118-14C4-40DE-A124-E069B26DFF3F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9BD8E-D370-418C-B46C-0C85284D0251}" type="datetime1">
              <a:rPr lang="en-US" smtClean="0"/>
              <a:t>7/21/2019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D7035-AAAF-4940-AF13-4472E6F3D7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4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8942-FD7B-4295-B9AF-4B0E137B7B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5400" b="1" i="1" dirty="0"/>
              <a:t>Legal</a:t>
            </a:r>
            <a:r>
              <a:rPr lang="en-US" sz="5400" b="1" dirty="0"/>
              <a:t> </a:t>
            </a:r>
            <a:r>
              <a:rPr lang="en-US" sz="5400" b="1" i="1" dirty="0"/>
              <a:t>Preparedness Toolkit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49E74-E979-42D1-A039-03A5586F1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Revision Plan – Group 3</a:t>
            </a:r>
          </a:p>
          <a:p>
            <a:r>
              <a:rPr lang="en-US" sz="4800" dirty="0"/>
              <a:t>July 24,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A555F-88B7-4240-8569-C4454D06E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94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88EDC-B19C-4152-863E-40E459A64A4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i="1" dirty="0"/>
              <a:t>Refresher: </a:t>
            </a:r>
            <a:r>
              <a:rPr lang="en-US" b="1" dirty="0"/>
              <a:t>Current Document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A157A-52C3-4AA4-86A1-017CD6C08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07700" cy="4351338"/>
          </a:xfrm>
        </p:spPr>
        <p:txBody>
          <a:bodyPr>
            <a:normAutofit lnSpcReduction="10000"/>
          </a:bodyPr>
          <a:lstStyle/>
          <a:p>
            <a:r>
              <a:rPr lang="en-US" sz="2400" b="1" dirty="0"/>
              <a:t>Executive Overviews</a:t>
            </a:r>
            <a:br>
              <a:rPr lang="en-US" sz="2400" dirty="0"/>
            </a:br>
            <a:r>
              <a:rPr lang="en-US" sz="2400" dirty="0"/>
              <a:t>One-page snapshots of key concepts and issues</a:t>
            </a:r>
          </a:p>
          <a:p>
            <a:r>
              <a:rPr lang="en-US" sz="2400" b="1" dirty="0"/>
              <a:t>Fact Sheets</a:t>
            </a:r>
            <a:br>
              <a:rPr lang="en-US" sz="2400" dirty="0"/>
            </a:br>
            <a:r>
              <a:rPr lang="en-US" sz="2400" dirty="0"/>
              <a:t>One-page documents addressing fundamental issues or legal authorities</a:t>
            </a:r>
          </a:p>
          <a:p>
            <a:r>
              <a:rPr lang="en-US" sz="2400" b="1" dirty="0"/>
              <a:t>Issue Briefs</a:t>
            </a:r>
            <a:br>
              <a:rPr lang="en-US" sz="2400" dirty="0"/>
            </a:br>
            <a:r>
              <a:rPr lang="en-US" sz="2400" dirty="0"/>
              <a:t>In-depth information and analyses of fundamental issues</a:t>
            </a:r>
          </a:p>
          <a:p>
            <a:r>
              <a:rPr lang="en-US" sz="2400" b="1" dirty="0"/>
              <a:t>State Analysis Guides</a:t>
            </a:r>
            <a:br>
              <a:rPr lang="en-US" sz="2400" dirty="0"/>
            </a:br>
            <a:r>
              <a:rPr lang="en-US" sz="2400" dirty="0"/>
              <a:t>Aids to assist states in identifying / analyzing their statutes, regulations, and policies</a:t>
            </a:r>
          </a:p>
          <a:p>
            <a:r>
              <a:rPr lang="en-US" sz="2400" b="1" dirty="0"/>
              <a:t>Current Issues and Updates</a:t>
            </a:r>
            <a:br>
              <a:rPr lang="en-US" sz="2000" dirty="0"/>
            </a:br>
            <a:r>
              <a:rPr lang="en-US" sz="2400" dirty="0"/>
              <a:t>Periodic updates on new and evolving issues</a:t>
            </a:r>
          </a:p>
          <a:p>
            <a:r>
              <a:rPr lang="en-US" sz="2400" b="1" dirty="0"/>
              <a:t>Resource Materials</a:t>
            </a:r>
            <a:br>
              <a:rPr lang="en-US" sz="2400" dirty="0"/>
            </a:br>
            <a:r>
              <a:rPr lang="en-US" sz="2400" dirty="0"/>
              <a:t>Bibliographies and links to key agencies, organization, laws, and other documents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A12863-27DE-4BEA-9219-0BF37D412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018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865EE-E15C-41F2-9E02-87D9FB552E6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Revisions Across All Toolkits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30E99-7EF6-48B1-A308-40FE14EC4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goals of revision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Update contents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Streamline the various types of documents in the toolkits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Eliminate redundancies among and within documents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Create documents that can be used in more than one toolkit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Reorganize the way toolkit documents are presented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dirty="0"/>
              <a:t>Create framework for addition of future documents/toolkits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6DE8D-3CF5-484A-808E-4E10C29A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508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Streamlined Document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72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Current Toolkits</a:t>
            </a:r>
          </a:p>
          <a:p>
            <a:pPr marL="0" indent="0">
              <a:lnSpc>
                <a:spcPts val="2600"/>
              </a:lnSpc>
              <a:spcBef>
                <a:spcPts val="1200"/>
              </a:spcBef>
              <a:buNone/>
            </a:pPr>
            <a:r>
              <a:rPr lang="en-US" sz="3200" dirty="0"/>
              <a:t>Executive Overviews</a:t>
            </a:r>
            <a:br>
              <a:rPr lang="en-US" sz="3200" dirty="0"/>
            </a:br>
            <a:endParaRPr lang="en-US" sz="3200" dirty="0"/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3200" dirty="0"/>
              <a:t>Fact Sheets</a:t>
            </a: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br>
              <a:rPr lang="en-US" sz="3200" dirty="0"/>
            </a:br>
            <a:r>
              <a:rPr lang="en-US" sz="3200" dirty="0"/>
              <a:t>Issue Briefs</a:t>
            </a:r>
            <a:br>
              <a:rPr lang="en-US" sz="3200" dirty="0"/>
            </a:br>
            <a:endParaRPr lang="en-US" sz="3200" dirty="0"/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3200" dirty="0"/>
              <a:t>State Analysis Guides</a:t>
            </a:r>
            <a:br>
              <a:rPr lang="en-US" sz="3200" dirty="0"/>
            </a:br>
            <a:endParaRPr lang="en-US" sz="3200" dirty="0"/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3200" dirty="0"/>
              <a:t>Resource Materials</a:t>
            </a: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endParaRPr lang="en-US" sz="3200" dirty="0"/>
          </a:p>
          <a:p>
            <a:pPr marL="0" indent="0">
              <a:lnSpc>
                <a:spcPts val="2600"/>
              </a:lnSpc>
              <a:spcBef>
                <a:spcPts val="0"/>
              </a:spcBef>
              <a:buNone/>
            </a:pPr>
            <a:r>
              <a:rPr lang="en-US" sz="3200" dirty="0"/>
              <a:t>Current Issues &amp; Updates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7240" y="1818917"/>
            <a:ext cx="5181600" cy="13255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Toolkits</a:t>
            </a:r>
          </a:p>
          <a:p>
            <a:pPr marL="0" indent="0">
              <a:buNone/>
            </a:pPr>
            <a:r>
              <a:rPr lang="en-US" sz="3200" dirty="0"/>
              <a:t>Executive Summary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3CABCD-919E-46F4-BE69-945407A0E2EB}"/>
              </a:ext>
            </a:extLst>
          </p:cNvPr>
          <p:cNvCxnSpPr/>
          <p:nvPr/>
        </p:nvCxnSpPr>
        <p:spPr>
          <a:xfrm>
            <a:off x="4514850" y="2698750"/>
            <a:ext cx="165735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948C774-4058-4517-AC37-95BFCCFBF4F2}"/>
              </a:ext>
            </a:extLst>
          </p:cNvPr>
          <p:cNvCxnSpPr>
            <a:cxnSpLocks/>
          </p:cNvCxnSpPr>
          <p:nvPr/>
        </p:nvCxnSpPr>
        <p:spPr>
          <a:xfrm>
            <a:off x="3035300" y="3490205"/>
            <a:ext cx="3111502" cy="26471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B67C3B0-3FAF-4EEE-8C86-CC74BACA72C3}"/>
              </a:ext>
            </a:extLst>
          </p:cNvPr>
          <p:cNvCxnSpPr>
            <a:cxnSpLocks/>
          </p:cNvCxnSpPr>
          <p:nvPr/>
        </p:nvCxnSpPr>
        <p:spPr>
          <a:xfrm flipV="1">
            <a:off x="3035300" y="4011179"/>
            <a:ext cx="3111502" cy="180651"/>
          </a:xfrm>
          <a:prstGeom prst="bentConnector3">
            <a:avLst>
              <a:gd name="adj1" fmla="val 5041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92D74A1-A152-4C90-8A3B-CE4A0D53B852}"/>
              </a:ext>
            </a:extLst>
          </p:cNvPr>
          <p:cNvSpPr txBox="1"/>
          <p:nvPr/>
        </p:nvSpPr>
        <p:spPr>
          <a:xfrm>
            <a:off x="6400061" y="3534433"/>
            <a:ext cx="495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Issue Briefs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92E295-EDDC-4E02-A688-6886CA035298}"/>
              </a:ext>
            </a:extLst>
          </p:cNvPr>
          <p:cNvSpPr txBox="1"/>
          <p:nvPr/>
        </p:nvSpPr>
        <p:spPr>
          <a:xfrm>
            <a:off x="6400060" y="4534927"/>
            <a:ext cx="495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Practice Guides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52D0773-E221-4629-9552-630458DFCBE0}"/>
              </a:ext>
            </a:extLst>
          </p:cNvPr>
          <p:cNvCxnSpPr/>
          <p:nvPr/>
        </p:nvCxnSpPr>
        <p:spPr>
          <a:xfrm>
            <a:off x="4616451" y="4827314"/>
            <a:ext cx="165735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2C257B9-ADD9-463F-A3D3-92EEF9669CA5}"/>
              </a:ext>
            </a:extLst>
          </p:cNvPr>
          <p:cNvSpPr txBox="1"/>
          <p:nvPr/>
        </p:nvSpPr>
        <p:spPr>
          <a:xfrm>
            <a:off x="6407240" y="5310783"/>
            <a:ext cx="495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TBD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AC4AD4-56E7-4C50-9447-015A2A4C5C16}"/>
              </a:ext>
            </a:extLst>
          </p:cNvPr>
          <p:cNvSpPr txBox="1"/>
          <p:nvPr/>
        </p:nvSpPr>
        <p:spPr>
          <a:xfrm>
            <a:off x="6400059" y="6038206"/>
            <a:ext cx="4953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TBD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F25B15A-B98D-411D-B9F7-CAC869950741}"/>
              </a:ext>
            </a:extLst>
          </p:cNvPr>
          <p:cNvCxnSpPr/>
          <p:nvPr/>
        </p:nvCxnSpPr>
        <p:spPr>
          <a:xfrm>
            <a:off x="4591051" y="5585021"/>
            <a:ext cx="165735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3294B73-14F6-43A1-9399-22318D52B08D}"/>
              </a:ext>
            </a:extLst>
          </p:cNvPr>
          <p:cNvCxnSpPr>
            <a:cxnSpLocks/>
          </p:cNvCxnSpPr>
          <p:nvPr/>
        </p:nvCxnSpPr>
        <p:spPr>
          <a:xfrm>
            <a:off x="5215949" y="6356350"/>
            <a:ext cx="111402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9161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09A5E89-0A57-4A17-9306-FFC08434581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Revised Document Types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53E881-A3FB-4B43-AB4E-62C433E4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Executive Summary</a:t>
            </a:r>
          </a:p>
          <a:p>
            <a:pPr marL="457200" lvl="1" indent="0">
              <a:buNone/>
            </a:pPr>
            <a:r>
              <a:rPr lang="en-US" dirty="0"/>
              <a:t>- 2 to 3-page summary of all issues in toolkit; 1 Executive Summary per toolkit</a:t>
            </a:r>
          </a:p>
          <a:p>
            <a:r>
              <a:rPr lang="en-US" b="1" dirty="0"/>
              <a:t>Issue Briefs</a:t>
            </a:r>
          </a:p>
          <a:p>
            <a:pPr marL="457200" lvl="1" indent="0">
              <a:buNone/>
            </a:pPr>
            <a:r>
              <a:rPr lang="en-US" dirty="0"/>
              <a:t>- 4 to 10-page documents; multiple issue briefs; may be used in more than one toolkit</a:t>
            </a:r>
          </a:p>
          <a:p>
            <a:r>
              <a:rPr lang="en-US" b="1" dirty="0"/>
              <a:t>Practice Guides</a:t>
            </a:r>
          </a:p>
          <a:p>
            <a:pPr marL="457200" lvl="1" indent="0">
              <a:buNone/>
            </a:pPr>
            <a:r>
              <a:rPr lang="en-US" dirty="0"/>
              <a:t>- 3 to 6-page documents; combines prior SAGs with practice notes in documents</a:t>
            </a:r>
          </a:p>
          <a:p>
            <a:r>
              <a:rPr lang="en-US" b="1" dirty="0"/>
              <a:t>Resource Materials</a:t>
            </a:r>
          </a:p>
          <a:p>
            <a:pPr marL="457200" lvl="1" indent="0">
              <a:buNone/>
            </a:pPr>
            <a:r>
              <a:rPr lang="en-US" dirty="0"/>
              <a:t>- Will be included; still reviewing options</a:t>
            </a:r>
          </a:p>
          <a:p>
            <a:r>
              <a:rPr lang="en-US" b="1" dirty="0"/>
              <a:t>Current Issues &amp; Updates</a:t>
            </a:r>
          </a:p>
          <a:p>
            <a:pPr marL="457200" lvl="1" indent="0">
              <a:buNone/>
            </a:pPr>
            <a:r>
              <a:rPr lang="en-US" dirty="0"/>
              <a:t>- Will be reserved for future use - TBD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3DB643-89B8-43E0-8D9C-F1493DA7A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51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F62C-E86F-4740-8E01-BC01AA5299B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Eliminate Redundancies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84EE6-5E53-4FB1-B01E-CD5907EDD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4413"/>
            <a:ext cx="10515600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i="1" dirty="0"/>
              <a:t>Goal: </a:t>
            </a:r>
            <a:r>
              <a:rPr lang="en-US" dirty="0"/>
              <a:t>To the extent possible, eliminate/reduce redundancies among and within toolkit documents while explaining how an issue applies to the toolkit topic</a:t>
            </a:r>
          </a:p>
          <a:p>
            <a:pPr>
              <a:spcAft>
                <a:spcPts val="600"/>
              </a:spcAft>
            </a:pPr>
            <a:r>
              <a:rPr lang="en-US" b="1" i="1" dirty="0"/>
              <a:t>Proposed Solution: </a:t>
            </a:r>
            <a:r>
              <a:rPr lang="en-US" dirty="0"/>
              <a:t>Provide fuller explanation of key issues in expanded fact sheets (issue briefs), while streamlining prior issue briefs and eliminating prior fact sheets that are repetitive of issue brief contents</a:t>
            </a:r>
            <a:endParaRPr lang="en-US" i="1" dirty="0"/>
          </a:p>
          <a:p>
            <a:r>
              <a:rPr lang="en-US" b="1" i="1" dirty="0"/>
              <a:t>Example: </a:t>
            </a:r>
            <a:r>
              <a:rPr lang="en-US" dirty="0"/>
              <a:t>Description of HIPAA Privacy Rule in multiple documents within (and across toolkits)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F1BBC-A28C-4E79-A37E-A6E0AFD42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176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30A8-BB18-4797-B191-0FFD2DB4FE7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Create Documents for Use in Multiple Toolkits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E7D43-FA1D-4864-A3A4-81F6265F2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b="1" i="1" dirty="0"/>
              <a:t>Goal: </a:t>
            </a:r>
            <a:r>
              <a:rPr lang="en-US" dirty="0"/>
              <a:t>Create a single document on an issue that can be used in multiple toolkits</a:t>
            </a:r>
          </a:p>
          <a:p>
            <a:pPr>
              <a:spcAft>
                <a:spcPts val="600"/>
              </a:spcAft>
            </a:pPr>
            <a:r>
              <a:rPr lang="en-US" b="1" i="1" dirty="0"/>
              <a:t>Proposed Solution: </a:t>
            </a:r>
            <a:r>
              <a:rPr lang="en-US" dirty="0"/>
              <a:t>Create more comprehensive documents about specific topics that apply across multiple toolkits to reduce redundancies and make future updates easier</a:t>
            </a:r>
            <a:endParaRPr lang="en-US" i="1" dirty="0"/>
          </a:p>
          <a:p>
            <a:r>
              <a:rPr lang="en-US" b="1" i="1" dirty="0"/>
              <a:t>Example: </a:t>
            </a:r>
            <a:r>
              <a:rPr lang="en-US" dirty="0"/>
              <a:t>Create a more comprehensive document about HIPAA Privacy Rule than current 2-page fact sheet in Schools toolkit; use this new document in Information Sharing toolkit and in Schools toolkit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E23A2-9734-4A34-BB24-ACF669C5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662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30A8-BB18-4797-B191-0FFD2DB4FE7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/>
              <a:t>Reorganize How Toolkit Documents are Presented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E7D43-FA1D-4864-A3A4-81F6265F2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728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i="1" dirty="0"/>
              <a:t>Currently: </a:t>
            </a:r>
            <a:r>
              <a:rPr lang="en-US" dirty="0"/>
              <a:t>By document type within the toolkit table of contents/ landing page</a:t>
            </a:r>
          </a:p>
          <a:p>
            <a:pPr>
              <a:spcAft>
                <a:spcPts val="600"/>
              </a:spcAft>
            </a:pPr>
            <a:r>
              <a:rPr lang="en-US" b="1" i="1" dirty="0"/>
              <a:t>Proposed Solution: </a:t>
            </a:r>
            <a:r>
              <a:rPr lang="en-US" dirty="0"/>
              <a:t>Organize by sub-issues within toolkits</a:t>
            </a:r>
            <a:endParaRPr lang="en-US" i="1" dirty="0"/>
          </a:p>
          <a:p>
            <a:r>
              <a:rPr lang="en-US" b="1" i="1" dirty="0"/>
              <a:t>Example: </a:t>
            </a:r>
            <a:r>
              <a:rPr lang="en-US" dirty="0"/>
              <a:t>From the PH &amp; Information Sharing toolkit:</a:t>
            </a:r>
          </a:p>
          <a:p>
            <a:pPr marL="0" indent="0">
              <a:buNone/>
            </a:pPr>
            <a:endParaRPr lang="en-US" sz="800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E23A2-9734-4A34-BB24-ACF669C5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C8D4A-E348-4A40-B7AC-914A8ECBB8C0}"/>
              </a:ext>
            </a:extLst>
          </p:cNvPr>
          <p:cNvSpPr txBox="1"/>
          <p:nvPr/>
        </p:nvSpPr>
        <p:spPr>
          <a:xfrm rot="10800000" flipH="1" flipV="1">
            <a:off x="6096000" y="4104587"/>
            <a:ext cx="4749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u="sng" dirty="0"/>
              <a:t>PH Collection and Use of Information as an Employer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IB - PH Collection and Use of Information as an Employer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IB – 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Practice Guide - PH and Employee Information 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FD6C28-5796-43E1-BE4D-D12B9492488F}"/>
              </a:ext>
            </a:extLst>
          </p:cNvPr>
          <p:cNvSpPr txBox="1"/>
          <p:nvPr/>
        </p:nvSpPr>
        <p:spPr>
          <a:xfrm rot="10800000" flipH="1" flipV="1">
            <a:off x="1189427" y="4046051"/>
            <a:ext cx="416374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u="sng" dirty="0"/>
              <a:t>PH &amp; Information Collection, Use, Sharing, and Protection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IB - PH Legal Authorities to Collect, Use, Share, and Protect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IB - FERPA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IB - HIPPA Privacy Rule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Practice Guide – PH &amp; Information Collection, Use, Sharing, and Protection</a:t>
            </a:r>
          </a:p>
        </p:txBody>
      </p:sp>
    </p:spTree>
    <p:extLst>
      <p:ext uri="{BB962C8B-B14F-4D97-AF65-F5344CB8AC3E}">
        <p14:creationId xmlns:p14="http://schemas.microsoft.com/office/powerpoint/2010/main" val="1603736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1011BB-FDA7-48F1-B3CF-8253A7E5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8CB406-A121-4212-AAB4-E92290763136}"/>
              </a:ext>
            </a:extLst>
          </p:cNvPr>
          <p:cNvSpPr txBox="1"/>
          <p:nvPr/>
        </p:nvSpPr>
        <p:spPr>
          <a:xfrm>
            <a:off x="1197736" y="1165538"/>
            <a:ext cx="9304986" cy="452431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/>
              <a:t>Questions</a:t>
            </a:r>
          </a:p>
          <a:p>
            <a:endParaRPr lang="en-US" sz="7200" dirty="0"/>
          </a:p>
          <a:p>
            <a:pPr lvl="8"/>
            <a:r>
              <a:rPr lang="en-US" sz="7200" dirty="0"/>
              <a:t>Comments</a:t>
            </a:r>
          </a:p>
          <a:p>
            <a:endParaRPr lang="en-US" sz="7200" dirty="0"/>
          </a:p>
        </p:txBody>
      </p:sp>
      <p:pic>
        <p:nvPicPr>
          <p:cNvPr id="7" name="Graphic 6" descr="Marketing">
            <a:extLst>
              <a:ext uri="{FF2B5EF4-FFF2-40B4-BE49-F238E27FC236}">
                <a16:creationId xmlns:a16="http://schemas.microsoft.com/office/drawing/2014/main" id="{D6F378AF-93CE-40C5-840A-A635379CE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6237" y="3543604"/>
            <a:ext cx="914400" cy="914400"/>
          </a:xfrm>
          <a:prstGeom prst="rect">
            <a:avLst/>
          </a:prstGeom>
        </p:spPr>
      </p:pic>
      <p:pic>
        <p:nvPicPr>
          <p:cNvPr id="9" name="Graphic 8" descr="Help">
            <a:extLst>
              <a:ext uri="{FF2B5EF4-FFF2-40B4-BE49-F238E27FC236}">
                <a16:creationId xmlns:a16="http://schemas.microsoft.com/office/drawing/2014/main" id="{145E157F-A07B-4955-A4DE-E2EAB0317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1600" y="13297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3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02E48-3593-48DE-8164-C82D948F1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Emergency Use Authorization Toolkit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C663E-5BEB-4ECC-9592-5D51F77AF5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US" sz="4800" dirty="0"/>
              <a:t>Summary of Revisions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34E40-5992-4FBB-A6B6-2EFCE81AE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347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9A2C8-DD74-45F8-B9FB-48BCB7B3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57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b="1" i="1" dirty="0"/>
              <a:t>Refresher: </a:t>
            </a:r>
            <a:r>
              <a:rPr lang="en-US" sz="4000" b="1" dirty="0"/>
              <a:t>Current EUA Toolkit Documents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EC7D6-375E-45A1-B97D-207BB7D3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7C92D8-4055-4E88-A316-76FB91687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425389"/>
              </p:ext>
            </p:extLst>
          </p:nvPr>
        </p:nvGraphicFramePr>
        <p:xfrm>
          <a:off x="1051885" y="1514696"/>
          <a:ext cx="9847521" cy="431661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325486">
                  <a:extLst>
                    <a:ext uri="{9D8B030D-6E8A-4147-A177-3AD203B41FA5}">
                      <a16:colId xmlns:a16="http://schemas.microsoft.com/office/drawing/2014/main" val="1299751526"/>
                    </a:ext>
                  </a:extLst>
                </a:gridCol>
                <a:gridCol w="8522035">
                  <a:extLst>
                    <a:ext uri="{9D8B030D-6E8A-4147-A177-3AD203B41FA5}">
                      <a16:colId xmlns:a16="http://schemas.microsoft.com/office/drawing/2014/main" val="2626485277"/>
                    </a:ext>
                  </a:extLst>
                </a:gridCol>
              </a:tblGrid>
              <a:tr h="4472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Executive Overviews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 Emergency Use Authorization and Medical Countermeasures Laws and Programs (2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3449944"/>
                  </a:ext>
                </a:extLst>
              </a:tr>
              <a:tr h="12593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Fact Sheets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Emergency Use Authorization: §564 of the Federal Food, Drug, and Cosmetic Act (FD&amp;C Act) (4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Comparing Emergency Use Authorization to Investigational New Drug &amp; Investigational Device Exemption Protocols (2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Federal Shelf Life Extension Program (SLEP) (4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</a:t>
                      </a:r>
                      <a:r>
                        <a:rPr lang="en-US" sz="14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BioShield</a:t>
                      </a: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Act (2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 Readiness and Emergency Preparedness Act (PREP Act) (2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Strategic National Stockpile (SNS) (2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645718"/>
                  </a:ext>
                </a:extLst>
              </a:tr>
              <a:tr h="2578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Issue Briefs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675687"/>
                  </a:ext>
                </a:extLst>
              </a:tr>
              <a:tr h="44676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State Analysis Guides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State Pharmaceutical and Dispensing Authorities (5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668890"/>
                  </a:ext>
                </a:extLst>
              </a:tr>
              <a:tr h="4666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Current Issues &amp; Updates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Issues and Updates—Winter 2012—Pandemic and All-Hazards Preparedness Act Reauthorization (2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Issues and Updates—Fall 2011—FDA Doxycycline Mass Dispensing EUA (1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Issues and Updates—Summer 2011—Evolving Policy Issues (2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861470"/>
                  </a:ext>
                </a:extLst>
              </a:tr>
              <a:tr h="3921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</a:rPr>
                        <a:t>Supplemental Materials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(7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0871280"/>
                  </a:ext>
                </a:extLst>
              </a:tr>
              <a:tr h="363042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Documents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4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(12)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0265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0358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C03B-FFB4-427C-B3A2-EDF69C61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300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EUA Toolkit Revisions – Overview of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33F65-9864-425E-B07F-445ADE7F9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7131"/>
            <a:ext cx="10515600" cy="4959559"/>
          </a:xfrm>
        </p:spPr>
        <p:txBody>
          <a:bodyPr>
            <a:normAutofit fontScale="92500"/>
          </a:bodyPr>
          <a:lstStyle/>
          <a:p>
            <a:pPr>
              <a:spcAft>
                <a:spcPts val="300"/>
              </a:spcAft>
            </a:pPr>
            <a:r>
              <a:rPr lang="en-US" sz="2600" dirty="0"/>
              <a:t>Change name of toolkit to “Medical Countermeasures and Distribution”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Focus on the three facets of issue: (1) Medical countermeasures and distribution; (2) State and federal medical products issues; (3) Key federal laws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Eliminate/combine existing executive overviews into a new Executive Summary document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Streamline/combine fact sheets on EUA, SLEP and SNS into new Issue Brief(s)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Create Issue Brief on state vs. federal medical products issues from existing fact sheets and state analysis guide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Expand fact sheets on key federal laws to create Issue Briefs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Create new Practice Guides from existing state analysis guide and “practice notes” sections in current fact sheets and issue briefs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B993D-A850-4F26-A981-545F6F22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36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64052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Revised Documents – 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34672"/>
            <a:ext cx="5181600" cy="4604240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Current </a:t>
            </a:r>
            <a:endParaRPr lang="en-US" sz="3200" dirty="0"/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u="sng" dirty="0"/>
              <a:t>Executive Overviews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Key Emergency Use Authorization and Medical Countermeasures Laws and Programs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144" y="1884222"/>
            <a:ext cx="5181600" cy="46546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</a:t>
            </a:r>
          </a:p>
          <a:p>
            <a:pPr marL="0" indent="0">
              <a:buNone/>
            </a:pPr>
            <a:r>
              <a:rPr lang="en-US" sz="2400" u="sng" dirty="0"/>
              <a:t>Executive Summary</a:t>
            </a:r>
          </a:p>
          <a:p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Medical Countermeasures and Distribution</a:t>
            </a:r>
          </a:p>
          <a:p>
            <a:pPr lvl="1"/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Will cover three areas:</a:t>
            </a:r>
          </a:p>
          <a:p>
            <a:pPr lvl="2"/>
            <a:r>
              <a:rPr lang="en-US" sz="2200" dirty="0"/>
              <a:t>Medical countermeasures and distribution</a:t>
            </a:r>
          </a:p>
          <a:p>
            <a:pPr lvl="2"/>
            <a:r>
              <a:rPr lang="en-US" sz="2200" dirty="0"/>
              <a:t>State and federal medical products issues</a:t>
            </a:r>
          </a:p>
          <a:p>
            <a:pPr lvl="2"/>
            <a:r>
              <a:rPr lang="en-US" sz="2200" dirty="0"/>
              <a:t>Key federal laws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093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837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/>
              <a:t>Revised Documents – Medical Countermeasures &amp;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47727"/>
            <a:ext cx="5181600" cy="4972013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200" b="1" dirty="0"/>
              <a:t>Current </a:t>
            </a: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u="sng" dirty="0"/>
              <a:t>Fact Sheets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Emergency Use Authorization: §564 of the Federal Food, Drug, and Cosmetic Act (FD&amp;C Act) 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Comparing Emergency Use Authorization to Investigational New Drug &amp; Investigational Device Exemption Protocols 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Federal Shelf Life Extension Program (SLEP) 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200" dirty="0">
                <a:ea typeface="Calibri" panose="020F0502020204030204" pitchFamily="34" charset="0"/>
                <a:cs typeface="Times New Roman" panose="02020603050405020304" pitchFamily="18" charset="0"/>
              </a:rPr>
              <a:t>Strategic National Stockpile (SNS) </a:t>
            </a: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647727"/>
            <a:ext cx="5181600" cy="5126560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3200" b="1" dirty="0"/>
              <a:t>Revised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200" u="sng" dirty="0"/>
              <a:t>Issue Briefs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200" dirty="0"/>
              <a:t>Medical Countermeasures and Distribution</a:t>
            </a:r>
            <a:endParaRPr lang="en-US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497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583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3200" b="1" dirty="0"/>
              <a:t>Revised Documents – State and Federal Medical Products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47727"/>
            <a:ext cx="5181600" cy="497201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Current </a:t>
            </a: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u="sng" dirty="0"/>
              <a:t>Fact Sheets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Federal Shelf Life Extension Program (SLEP) 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Strategic National Stockpile (SNS) </a:t>
            </a:r>
          </a:p>
          <a:p>
            <a:pPr marL="0" marR="0" lv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dirty="0"/>
              <a:t>State Analysis Guides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State Pharmaceutical and Dispensing Authorities 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1243" y="1647727"/>
            <a:ext cx="5510622" cy="5126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u="sng" dirty="0"/>
              <a:t>Issue Brief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State and Federal Medical Products Issues </a:t>
            </a:r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97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746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Revised Documents – Key Federal 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6078" y="1678840"/>
            <a:ext cx="5456122" cy="497201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Current </a:t>
            </a:r>
          </a:p>
          <a:p>
            <a:pPr marL="0" marR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u="sng" dirty="0"/>
              <a:t>Fact Sheets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Project </a:t>
            </a:r>
            <a:r>
              <a:rPr lang="en-US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BioShield</a:t>
            </a: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 Act</a:t>
            </a:r>
          </a:p>
          <a:p>
            <a:pPr marL="285750" lvl="0" indent="-28575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Public Readiness and Emergency Preparedness Act (PREP Act) </a:t>
            </a: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1346" y="1601566"/>
            <a:ext cx="5456121" cy="5126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400" u="sng" dirty="0"/>
              <a:t>Issue Briefs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Pandemic and All-Hazards Preparedness and Advancing Innovation Act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Project </a:t>
            </a:r>
            <a:r>
              <a:rPr lang="en-US" sz="2000" dirty="0" err="1">
                <a:ea typeface="Calibri" panose="020F0502020204030204" pitchFamily="34" charset="0"/>
                <a:cs typeface="Times New Roman" panose="02020603050405020304" pitchFamily="18" charset="0"/>
              </a:rPr>
              <a:t>BioShield</a:t>
            </a:r>
            <a:r>
              <a:rPr lang="en-US" sz="2000" dirty="0">
                <a:ea typeface="Calibri" panose="020F0502020204030204" pitchFamily="34" charset="0"/>
                <a:cs typeface="Times New Roman" panose="02020603050405020304" pitchFamily="18" charset="0"/>
              </a:rPr>
              <a:t> Act</a:t>
            </a:r>
            <a:endParaRPr lang="en-US" sz="20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Public Readiness and Emergency Preparedness Act (PREP Act)</a:t>
            </a: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endParaRPr lang="en-US" sz="2000" b="1" dirty="0"/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64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Revised Documents – Practice Guides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7245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Current </a:t>
            </a:r>
          </a:p>
          <a:p>
            <a:pPr marL="0" marR="0" lvl="0" indent="0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2400" u="sng" dirty="0"/>
              <a:t>Fact Sheets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prstClr val="black"/>
                </a:solidFill>
              </a:rPr>
              <a:t>“Practice Notes” sections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2400" u="sng" dirty="0"/>
              <a:t>Issue Briefs</a:t>
            </a:r>
          </a:p>
          <a:p>
            <a:pPr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solidFill>
                  <a:prstClr val="black"/>
                </a:solidFill>
              </a:rPr>
              <a:t>“Practice Notes” sections</a:t>
            </a:r>
            <a:endParaRPr lang="en-US" sz="2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u="sng" dirty="0"/>
              <a:t>State Analysis Guides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State Pharmaceutical and Dispensing Authorities 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7240" y="1818917"/>
            <a:ext cx="5181600" cy="4775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u="sng" dirty="0"/>
              <a:t>Practice Guides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Medical Countermeasures and Distribution</a:t>
            </a:r>
          </a:p>
          <a:p>
            <a:r>
              <a:rPr lang="en-US" sz="2400" dirty="0"/>
              <a:t>State and Federal Medical Products Issues</a:t>
            </a:r>
          </a:p>
          <a:p>
            <a:pPr marL="0" marR="0" lv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2400" dirty="0"/>
          </a:p>
          <a:p>
            <a:pPr marL="0" marR="0" lv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2400" dirty="0"/>
          </a:p>
          <a:p>
            <a:pPr marL="342900" marR="0" lvl="0" indent="-342900"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51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9A2C8-DD74-45F8-B9FB-48BCB7B3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314326"/>
            <a:ext cx="10515600" cy="12668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/>
              <a:t>Summary of Revised Documents – MCMs &amp; Distribution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EC7D6-375E-45A1-B97D-207BB7D3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7900" y="6305550"/>
            <a:ext cx="2743200" cy="365125"/>
          </a:xfrm>
        </p:spPr>
        <p:txBody>
          <a:bodyPr/>
          <a:lstStyle/>
          <a:p>
            <a:fld id="{C54D7035-AAAF-4940-AF13-4472E6F3D7E8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7C92D8-4055-4E88-A316-76FB91687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628784"/>
              </p:ext>
            </p:extLst>
          </p:nvPr>
        </p:nvGraphicFramePr>
        <p:xfrm>
          <a:off x="869951" y="1726708"/>
          <a:ext cx="10471149" cy="47502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74850">
                  <a:extLst>
                    <a:ext uri="{9D8B030D-6E8A-4147-A177-3AD203B41FA5}">
                      <a16:colId xmlns:a16="http://schemas.microsoft.com/office/drawing/2014/main" val="1299751526"/>
                    </a:ext>
                  </a:extLst>
                </a:gridCol>
                <a:gridCol w="8496299">
                  <a:extLst>
                    <a:ext uri="{9D8B030D-6E8A-4147-A177-3AD203B41FA5}">
                      <a16:colId xmlns:a16="http://schemas.microsoft.com/office/drawing/2014/main" val="2626485277"/>
                    </a:ext>
                  </a:extLst>
                </a:gridCol>
              </a:tblGrid>
              <a:tr h="6987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Executive Summary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Medical Countermeasures and Distribution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3449944"/>
                  </a:ext>
                </a:extLst>
              </a:tr>
              <a:tr h="114896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Issue Briefs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Medical Countermeasures and Distribution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State and Federal Medical Products Issues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Pandemic and All-Hazards Preparedness and Advancing Innovation Act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 Readiness and Emergency Preparedness Act (PREP Act)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675687"/>
                  </a:ext>
                </a:extLst>
              </a:tr>
              <a:tr h="4674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Practice Guides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Medical Countermeasures and Distribution</a:t>
                      </a:r>
                    </a:p>
                    <a:p>
                      <a:pPr marL="342900" indent="-342900">
                        <a:spcAft>
                          <a:spcPts val="1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State and Federal Medical Products Issues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668890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Current Issues &amp; Updates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[Reserved]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861470"/>
                  </a:ext>
                </a:extLst>
              </a:tr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Supplemental Materials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[TBD]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0871280"/>
                  </a:ext>
                </a:extLst>
              </a:tr>
              <a:tr h="39399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Documents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(8)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0265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94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1011BB-FDA7-48F1-B3CF-8253A7E5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8CB406-A121-4212-AAB4-E92290763136}"/>
              </a:ext>
            </a:extLst>
          </p:cNvPr>
          <p:cNvSpPr txBox="1"/>
          <p:nvPr/>
        </p:nvSpPr>
        <p:spPr>
          <a:xfrm>
            <a:off x="1197736" y="1165538"/>
            <a:ext cx="9304986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/>
              <a:t>Questions</a:t>
            </a:r>
          </a:p>
          <a:p>
            <a:endParaRPr lang="en-US" sz="7200" dirty="0"/>
          </a:p>
          <a:p>
            <a:pPr lvl="8"/>
            <a:r>
              <a:rPr lang="en-US" sz="7200" dirty="0"/>
              <a:t>Comments</a:t>
            </a:r>
          </a:p>
          <a:p>
            <a:endParaRPr lang="en-US" sz="7200" dirty="0"/>
          </a:p>
        </p:txBody>
      </p:sp>
      <p:pic>
        <p:nvPicPr>
          <p:cNvPr id="7" name="Graphic 6" descr="Marketing">
            <a:extLst>
              <a:ext uri="{FF2B5EF4-FFF2-40B4-BE49-F238E27FC236}">
                <a16:creationId xmlns:a16="http://schemas.microsoft.com/office/drawing/2014/main" id="{D6F378AF-93CE-40C5-840A-A635379CE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6237" y="3543604"/>
            <a:ext cx="914400" cy="914400"/>
          </a:xfrm>
          <a:prstGeom prst="rect">
            <a:avLst/>
          </a:prstGeom>
        </p:spPr>
      </p:pic>
      <p:pic>
        <p:nvPicPr>
          <p:cNvPr id="9" name="Graphic 8" descr="Help">
            <a:extLst>
              <a:ext uri="{FF2B5EF4-FFF2-40B4-BE49-F238E27FC236}">
                <a16:creationId xmlns:a16="http://schemas.microsoft.com/office/drawing/2014/main" id="{145E157F-A07B-4955-A4DE-E2EAB0317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1600" y="13297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78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02E48-3593-48DE-8164-C82D948F1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Scope of Practice Toolkit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C663E-5BEB-4ECC-9592-5D51F77AF5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>
            <a:normAutofit/>
          </a:bodyPr>
          <a:lstStyle/>
          <a:p>
            <a:r>
              <a:rPr lang="en-US" sz="4800" dirty="0"/>
              <a:t>Summary of Revisions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34E40-5992-4FBB-A6B6-2EFCE81AE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8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9A2C8-DD74-45F8-B9FB-48BCB7B3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314326"/>
            <a:ext cx="10515600" cy="126682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4000" b="1" i="1" dirty="0"/>
              <a:t>Refresher: </a:t>
            </a:r>
            <a:r>
              <a:rPr lang="en-US" sz="4000" b="1" dirty="0"/>
              <a:t>Current Scope of Practice Documents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EC7D6-375E-45A1-B97D-207BB7D3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7900" y="6305550"/>
            <a:ext cx="2743200" cy="365125"/>
          </a:xfrm>
        </p:spPr>
        <p:txBody>
          <a:bodyPr/>
          <a:lstStyle/>
          <a:p>
            <a:fld id="{C54D7035-AAAF-4940-AF13-4472E6F3D7E8}" type="slidenum">
              <a:rPr lang="en-US" smtClean="0"/>
              <a:t>21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7C92D8-4055-4E88-A316-76FB91687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919678"/>
              </p:ext>
            </p:extLst>
          </p:nvPr>
        </p:nvGraphicFramePr>
        <p:xfrm>
          <a:off x="825500" y="1882753"/>
          <a:ext cx="10515599" cy="397350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75457">
                  <a:extLst>
                    <a:ext uri="{9D8B030D-6E8A-4147-A177-3AD203B41FA5}">
                      <a16:colId xmlns:a16="http://schemas.microsoft.com/office/drawing/2014/main" val="1299751526"/>
                    </a:ext>
                  </a:extLst>
                </a:gridCol>
                <a:gridCol w="8740142">
                  <a:extLst>
                    <a:ext uri="{9D8B030D-6E8A-4147-A177-3AD203B41FA5}">
                      <a16:colId xmlns:a16="http://schemas.microsoft.com/office/drawing/2014/main" val="2626485277"/>
                    </a:ext>
                  </a:extLst>
                </a:gridCol>
              </a:tblGrid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Executive Overviews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 of Practice Key Issues and Concepts (1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3449944"/>
                  </a:ext>
                </a:extLst>
              </a:tr>
              <a:tr h="3894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</a:rPr>
                        <a:t>Fact Sheets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Modified Scope of Practice Used by States in the 2009 H1N1 Influenza Pandemic (2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 of Practice Issues in Public Health Emergencies (4 p)</a:t>
                      </a: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Understanding Licensing, Credentialing, Certification, and Privileging (1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4645718"/>
                  </a:ext>
                </a:extLst>
              </a:tr>
              <a:tr h="4857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Issue Briefs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675687"/>
                  </a:ext>
                </a:extLst>
              </a:tr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</a:rPr>
                        <a:t>State Analysis Guides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Scope of Practice Issues (5 p)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668890"/>
                  </a:ext>
                </a:extLst>
              </a:tr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+mn-lt"/>
                        </a:rPr>
                        <a:t>Current Issues &amp; Updates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861470"/>
                  </a:ext>
                </a:extLst>
              </a:tr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Supplemental Materials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(7 p)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0871280"/>
                  </a:ext>
                </a:extLst>
              </a:tr>
              <a:tr h="39399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Documents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18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(6)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0265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659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C03B-FFB4-427C-B3A2-EDF69C61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694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3400" b="1" dirty="0"/>
              <a:t>Scope of Practice Toolkit Revisions – Overview of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33F65-9864-425E-B07F-445ADE7F9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0220"/>
            <a:ext cx="10515600" cy="49123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600" dirty="0"/>
              <a:t>Focus toolkit into two areas: (1) scope of practice issues; and (2) PH interactions with state licensing boards/agencies</a:t>
            </a:r>
          </a:p>
          <a:p>
            <a:pPr>
              <a:spcAft>
                <a:spcPts val="600"/>
              </a:spcAft>
            </a:pPr>
            <a:r>
              <a:rPr lang="en-US" sz="2600" dirty="0"/>
              <a:t>Eliminate/combine existing executive overview and one fact sheet into a new Executive Summary document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Eliminate/combine fact sheets on scope of practice, etc. into a new Issue Brief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Create a new Issue Brief about relationship of PH to state licensing boards/agencies in scope of practice issue </a:t>
            </a:r>
          </a:p>
          <a:p>
            <a:pPr>
              <a:spcAft>
                <a:spcPts val="300"/>
              </a:spcAft>
            </a:pPr>
            <a:r>
              <a:rPr lang="en-US" sz="2600" dirty="0"/>
              <a:t>Create two new Practice Guides based on focus areas; conduct new research and repurpose information in existing state analysis guide and “practice notes” sections in current fact sheets and issue briefs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B993D-A850-4F26-A981-545F6F22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98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6405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b="1" dirty="0"/>
              <a:t>Revised Documents – 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93916"/>
            <a:ext cx="5047872" cy="4648602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Current </a:t>
            </a:r>
            <a:endParaRPr lang="en-US" sz="3200" dirty="0"/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u="sng" dirty="0"/>
              <a:t>Executive Overview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Key Issues and Concepts </a:t>
            </a: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u="sng" dirty="0"/>
              <a:t>Fact Sheet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Understanding Licensing, Credentialing, Certification, and Privileging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5697" y="1687132"/>
            <a:ext cx="4952553" cy="50343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</a:t>
            </a:r>
          </a:p>
          <a:p>
            <a:pPr marL="0" indent="0">
              <a:buNone/>
            </a:pPr>
            <a:r>
              <a:rPr lang="en-US" sz="2600" u="sng" dirty="0"/>
              <a:t>Executive Summary</a:t>
            </a:r>
          </a:p>
          <a:p>
            <a:r>
              <a:rPr lang="en-US" sz="2600" dirty="0"/>
              <a:t>Scope of Practice</a:t>
            </a:r>
          </a:p>
          <a:p>
            <a:pPr lvl="1"/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Will cover two areas:</a:t>
            </a:r>
          </a:p>
          <a:p>
            <a:pPr lvl="2"/>
            <a:r>
              <a:rPr lang="en-US" sz="2400" dirty="0"/>
              <a:t>Scope of practice issues</a:t>
            </a:r>
          </a:p>
          <a:p>
            <a:pPr lvl="2"/>
            <a:r>
              <a:rPr lang="en-US" sz="2400" dirty="0"/>
              <a:t>PH interactions with state licensing boards/agencies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16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40" y="365125"/>
            <a:ext cx="10515600" cy="116746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b="1" dirty="0"/>
              <a:t>Revised Documents – Scope of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48988"/>
            <a:ext cx="5181600" cy="4948663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Current </a:t>
            </a: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u="sng" dirty="0"/>
              <a:t>Fact Sheets</a:t>
            </a:r>
          </a:p>
          <a:p>
            <a:pPr marL="285750" lvl="0" indent="-285750"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Modified Scope of Practice Used by States in the 2009 H1N1 Influenza Pandemic </a:t>
            </a:r>
          </a:p>
          <a:p>
            <a:pPr marL="285750" lvl="0" indent="-285750">
              <a:spcBef>
                <a:spcPts val="0"/>
              </a:spcBef>
              <a:spcAft>
                <a:spcPts val="6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Issues in Public Health Emergencies </a:t>
            </a:r>
          </a:p>
          <a:p>
            <a:pPr marL="285750" lvl="0" indent="-285750">
              <a:spcBef>
                <a:spcPts val="0"/>
              </a:spcBef>
              <a:spcAft>
                <a:spcPts val="2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Understanding Licensing, Credentialing, Certification, and Privileging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9440" y="1626665"/>
            <a:ext cx="5527780" cy="4970986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Revised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u="sng" dirty="0"/>
              <a:t>Issue Briefs </a:t>
            </a:r>
            <a:endParaRPr lang="en-US" sz="2600" dirty="0"/>
          </a:p>
          <a:p>
            <a:pPr marL="285750" lvl="0" indent="-285750">
              <a:spcBef>
                <a:spcPts val="0"/>
              </a:spcBef>
              <a:spcAft>
                <a:spcPts val="2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Issues in Public Health Emergencies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528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7461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3600" b="1" dirty="0"/>
              <a:t>Revised Documents – Interactions with Licensing Boards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95412"/>
            <a:ext cx="5181600" cy="4724328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Current </a:t>
            </a:r>
          </a:p>
          <a:p>
            <a:pPr marL="0" marR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u="sng" dirty="0"/>
              <a:t>Fact Sheets</a:t>
            </a:r>
          </a:p>
          <a:p>
            <a:pPr marL="285750" lvl="0" indent="-285750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Issues in Public Health Emergencies </a:t>
            </a:r>
          </a:p>
          <a:p>
            <a:pPr marL="285750" lvl="0" indent="-285750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Understanding Licensing, Credentialing, Certification, and Privileging </a:t>
            </a: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2400" u="sng" dirty="0"/>
              <a:t>State Analysis Guides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24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Issues </a:t>
            </a:r>
          </a:p>
          <a:p>
            <a:pPr marL="0" marR="0" lv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22910" y="1895412"/>
            <a:ext cx="5430890" cy="5126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Revised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u="sng" dirty="0"/>
              <a:t>Issue Brief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PH Interactions with State Licensing Boards and Agencies</a:t>
            </a:r>
            <a:endParaRPr lang="en-US" sz="1900" dirty="0">
              <a:solidFill>
                <a:prstClr val="black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endParaRPr lang="en-US" sz="36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0322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D4AD-F108-40E3-A2B8-BC188A089BC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b="1" dirty="0"/>
              <a:t>Revised Documents – Practice Guides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39553-BFF4-41F8-976B-5885AF6D9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67245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200" b="1" dirty="0"/>
              <a:t>Current </a:t>
            </a:r>
          </a:p>
          <a:p>
            <a:pPr marL="0" marR="0" lv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600" u="sng" dirty="0"/>
              <a:t>Fact Sheets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z="2600" dirty="0">
                <a:solidFill>
                  <a:prstClr val="black"/>
                </a:solidFill>
              </a:rPr>
              <a:t>“Practice Notes” sections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en-US" sz="2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2600" u="sng" dirty="0"/>
              <a:t>Issue Briefs</a:t>
            </a:r>
          </a:p>
          <a:p>
            <a:pPr>
              <a:lnSpc>
                <a:spcPts val="2600"/>
              </a:lnSpc>
              <a:spcBef>
                <a:spcPts val="600"/>
              </a:spcBef>
            </a:pPr>
            <a:r>
              <a:rPr lang="en-US" sz="2600" dirty="0">
                <a:solidFill>
                  <a:prstClr val="black"/>
                </a:solidFill>
              </a:rPr>
              <a:t>“Practice Notes” sections</a:t>
            </a: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endParaRPr lang="en-US" sz="2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600"/>
              </a:lnSpc>
              <a:spcBef>
                <a:spcPts val="600"/>
              </a:spcBef>
              <a:buNone/>
            </a:pPr>
            <a:r>
              <a:rPr lang="en-US" sz="2600" u="sng" dirty="0"/>
              <a:t>State Analysis Guides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Issues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6A653-A8D5-49D5-AF59-1697143CF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81700" y="1771713"/>
            <a:ext cx="5257800" cy="4775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/>
              <a:t>Revised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600" u="sng" dirty="0"/>
              <a:t>Practice Guides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Scope of Practice Issues </a:t>
            </a:r>
          </a:p>
          <a:p>
            <a:pPr>
              <a:spcBef>
                <a:spcPts val="600"/>
              </a:spcBef>
            </a:pPr>
            <a:r>
              <a:rPr lang="en-US" sz="2600" dirty="0"/>
              <a:t>PH Interactions with State Licensing Boards and Agencies</a:t>
            </a:r>
            <a:endParaRPr lang="en-US" sz="2600" dirty="0">
              <a:solidFill>
                <a:prstClr val="black"/>
              </a:solidFill>
            </a:endParaRPr>
          </a:p>
          <a:p>
            <a:pPr marL="0" marR="0" lv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br>
              <a:rPr lang="en-US" sz="3200" dirty="0"/>
            </a:br>
            <a:br>
              <a:rPr lang="en-US" sz="3200" dirty="0"/>
            </a:br>
            <a:endParaRPr lang="en-US" sz="32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054B4-F8C1-41BB-8E97-1746CF73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866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9A2C8-DD74-45F8-B9FB-48BCB7B3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314326"/>
            <a:ext cx="10515600" cy="126682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4000" b="1" dirty="0"/>
              <a:t>Summary of Revised Documents - SOP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EC7D6-375E-45A1-B97D-207BB7D3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7900" y="6305550"/>
            <a:ext cx="2743200" cy="365125"/>
          </a:xfrm>
        </p:spPr>
        <p:txBody>
          <a:bodyPr/>
          <a:lstStyle/>
          <a:p>
            <a:fld id="{C54D7035-AAAF-4940-AF13-4472E6F3D7E8}" type="slidenum">
              <a:rPr lang="en-US" smtClean="0"/>
              <a:t>27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7C92D8-4055-4E88-A316-76FB91687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667402"/>
              </p:ext>
            </p:extLst>
          </p:nvPr>
        </p:nvGraphicFramePr>
        <p:xfrm>
          <a:off x="869950" y="1882753"/>
          <a:ext cx="10471149" cy="43692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74850">
                  <a:extLst>
                    <a:ext uri="{9D8B030D-6E8A-4147-A177-3AD203B41FA5}">
                      <a16:colId xmlns:a16="http://schemas.microsoft.com/office/drawing/2014/main" val="1299751526"/>
                    </a:ext>
                  </a:extLst>
                </a:gridCol>
                <a:gridCol w="8496299">
                  <a:extLst>
                    <a:ext uri="{9D8B030D-6E8A-4147-A177-3AD203B41FA5}">
                      <a16:colId xmlns:a16="http://schemas.microsoft.com/office/drawing/2014/main" val="2626485277"/>
                    </a:ext>
                  </a:extLst>
                </a:gridCol>
              </a:tblGrid>
              <a:tr h="6987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Executive Summary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 of Practice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3449944"/>
                  </a:ext>
                </a:extLst>
              </a:tr>
              <a:tr h="3873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Issue Briefs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 of Practice Issues in Public Health Emergencies 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dirty="0"/>
                        <a:t>PH Interactions with State Licensing Boards and Agencies</a:t>
                      </a:r>
                      <a:endParaRPr lang="en-US" sz="2000" dirty="0">
                        <a:solidFill>
                          <a:prstClr val="black"/>
                        </a:solidFill>
                      </a:endParaRPr>
                    </a:p>
                    <a:p>
                      <a:pPr marL="285750" marR="0" lvl="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675687"/>
                  </a:ext>
                </a:extLst>
              </a:tr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Practice Guides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Scope of Practice Issues 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PH Interactions with State Licensing Boards and Agencies</a:t>
                      </a:r>
                      <a:endParaRPr lang="en-US" sz="2000" dirty="0">
                        <a:solidFill>
                          <a:prstClr val="black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0668890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Current Issues &amp; Updates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[Reserved]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861470"/>
                  </a:ext>
                </a:extLst>
              </a:tr>
              <a:tr h="5177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Supplemental Materials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[TBD]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0871280"/>
                  </a:ext>
                </a:extLst>
              </a:tr>
              <a:tr h="393991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Documents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en-US" sz="2000" i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(6)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0265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1634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1011BB-FDA7-48F1-B3CF-8253A7E5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D7035-AAAF-4940-AF13-4472E6F3D7E8}" type="slidenum">
              <a:rPr lang="en-US" smtClean="0"/>
              <a:t>28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8CB406-A121-4212-AAB4-E92290763136}"/>
              </a:ext>
            </a:extLst>
          </p:cNvPr>
          <p:cNvSpPr txBox="1"/>
          <p:nvPr/>
        </p:nvSpPr>
        <p:spPr>
          <a:xfrm>
            <a:off x="1197736" y="1165538"/>
            <a:ext cx="9304986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/>
              <a:t>Questions</a:t>
            </a:r>
          </a:p>
          <a:p>
            <a:endParaRPr lang="en-US" sz="7200" dirty="0"/>
          </a:p>
          <a:p>
            <a:pPr lvl="8"/>
            <a:r>
              <a:rPr lang="en-US" sz="7200" dirty="0"/>
              <a:t>Comments</a:t>
            </a:r>
          </a:p>
          <a:p>
            <a:endParaRPr lang="en-US" sz="7200" dirty="0"/>
          </a:p>
        </p:txBody>
      </p:sp>
      <p:pic>
        <p:nvPicPr>
          <p:cNvPr id="7" name="Graphic 6" descr="Marketing">
            <a:extLst>
              <a:ext uri="{FF2B5EF4-FFF2-40B4-BE49-F238E27FC236}">
                <a16:creationId xmlns:a16="http://schemas.microsoft.com/office/drawing/2014/main" id="{D6F378AF-93CE-40C5-840A-A635379CE7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96237" y="3543604"/>
            <a:ext cx="914400" cy="914400"/>
          </a:xfrm>
          <a:prstGeom prst="rect">
            <a:avLst/>
          </a:prstGeom>
        </p:spPr>
      </p:pic>
      <p:pic>
        <p:nvPicPr>
          <p:cNvPr id="9" name="Graphic 8" descr="Help">
            <a:extLst>
              <a:ext uri="{FF2B5EF4-FFF2-40B4-BE49-F238E27FC236}">
                <a16:creationId xmlns:a16="http://schemas.microsoft.com/office/drawing/2014/main" id="{145E157F-A07B-4955-A4DE-E2EAB0317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1600" y="132974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93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4082</TotalTime>
  <Words>1580</Words>
  <Application>Microsoft Office PowerPoint</Application>
  <PresentationFormat>Widescreen</PresentationFormat>
  <Paragraphs>332</Paragraphs>
  <Slides>28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Symbol</vt:lpstr>
      <vt:lpstr>Office Theme</vt:lpstr>
      <vt:lpstr>Legal Preparedness Toolkit Project</vt:lpstr>
      <vt:lpstr>Refresher: Current Document Types</vt:lpstr>
      <vt:lpstr>Revisions Across All Toolkits</vt:lpstr>
      <vt:lpstr>Streamlined Document Types</vt:lpstr>
      <vt:lpstr>Revised Document Types</vt:lpstr>
      <vt:lpstr>Eliminate Redundancies</vt:lpstr>
      <vt:lpstr>Create Documents for Use in Multiple Toolkits</vt:lpstr>
      <vt:lpstr>Reorganize How Toolkit Documents are Presented</vt:lpstr>
      <vt:lpstr>PowerPoint Presentation</vt:lpstr>
      <vt:lpstr>Emergency Use Authorization Toolkit</vt:lpstr>
      <vt:lpstr>Refresher: Current EUA Toolkit Documents</vt:lpstr>
      <vt:lpstr>EUA Toolkit Revisions – Overview of Changes</vt:lpstr>
      <vt:lpstr>Revised Documents – Executive Summary</vt:lpstr>
      <vt:lpstr>Revised Documents – Medical Countermeasures &amp; Distribution</vt:lpstr>
      <vt:lpstr>Revised Documents – State and Federal Medical Products Issues</vt:lpstr>
      <vt:lpstr>Revised Documents – Key Federal Laws</vt:lpstr>
      <vt:lpstr>Revised Documents – Practice Guides</vt:lpstr>
      <vt:lpstr>Summary of Revised Documents – MCMs &amp; Distribution</vt:lpstr>
      <vt:lpstr>PowerPoint Presentation</vt:lpstr>
      <vt:lpstr>Scope of Practice Toolkit</vt:lpstr>
      <vt:lpstr>Refresher: Current Scope of Practice Documents</vt:lpstr>
      <vt:lpstr>Scope of Practice Toolkit Revisions – Overview of Changes</vt:lpstr>
      <vt:lpstr>Revised Documents – Executive Summary</vt:lpstr>
      <vt:lpstr>Revised Documents – Scope of Practice</vt:lpstr>
      <vt:lpstr>Revised Documents – Interactions with Licensing Boards</vt:lpstr>
      <vt:lpstr>Revised Documents – Practice Guides</vt:lpstr>
      <vt:lpstr>Summary of Revised Documents - SOP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Preparedness Toolkit Project</dc:title>
  <dc:creator>Patricia Elliott</dc:creator>
  <cp:lastModifiedBy>Patricia Elliott</cp:lastModifiedBy>
  <cp:revision>3</cp:revision>
  <dcterms:created xsi:type="dcterms:W3CDTF">2019-07-21T20:44:14Z</dcterms:created>
  <dcterms:modified xsi:type="dcterms:W3CDTF">2019-07-24T17:08:48Z</dcterms:modified>
</cp:coreProperties>
</file>