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77AB3-D86E-4FFF-B7E6-9C57D93CE7F5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80888-908D-488B-81CD-D524C283B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371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here it is!  This is our</a:t>
            </a:r>
            <a:r>
              <a:rPr lang="en-US" baseline="0" dirty="0"/>
              <a:t> flowchart.  </a:t>
            </a:r>
            <a:r>
              <a:rPr lang="en-US" baseline="0" dirty="0">
                <a:solidFill>
                  <a:srgbClr val="FF0000"/>
                </a:solidFill>
              </a:rPr>
              <a:t>Health departments </a:t>
            </a:r>
            <a:r>
              <a:rPr lang="en-US" baseline="0" dirty="0"/>
              <a:t>follow this process to reach our goal of sending case notifications to CDC </a:t>
            </a:r>
            <a:r>
              <a:rPr lang="en-US" baseline="0" dirty="0">
                <a:solidFill>
                  <a:srgbClr val="FF0000"/>
                </a:solidFill>
              </a:rPr>
              <a:t>(or production cutover, in IT speak). Note that this is a sequential process with discrete steps making it especially useful for our purpose.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ECA3FE-3AA0-4CDC-8AEC-5D2D9A9324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50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0FFF-0A2B-417F-ABD3-0DAB1477B42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34F93-81FC-4465-A0A4-2871EDC5C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821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0FFF-0A2B-417F-ABD3-0DAB1477B42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34F93-81FC-4465-A0A4-2871EDC5C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15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0FFF-0A2B-417F-ABD3-0DAB1477B42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34F93-81FC-4465-A0A4-2871EDC5C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03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0FFF-0A2B-417F-ABD3-0DAB1477B42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34F93-81FC-4465-A0A4-2871EDC5C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83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0FFF-0A2B-417F-ABD3-0DAB1477B42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34F93-81FC-4465-A0A4-2871EDC5C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987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0FFF-0A2B-417F-ABD3-0DAB1477B42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34F93-81FC-4465-A0A4-2871EDC5C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00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0FFF-0A2B-417F-ABD3-0DAB1477B42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34F93-81FC-4465-A0A4-2871EDC5C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82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0FFF-0A2B-417F-ABD3-0DAB1477B42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34F93-81FC-4465-A0A4-2871EDC5C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513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0FFF-0A2B-417F-ABD3-0DAB1477B42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34F93-81FC-4465-A0A4-2871EDC5C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34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0FFF-0A2B-417F-ABD3-0DAB1477B42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34F93-81FC-4465-A0A4-2871EDC5C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805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30FFF-0A2B-417F-ABD3-0DAB1477B42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34F93-81FC-4465-A0A4-2871EDC5C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656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30FFF-0A2B-417F-ABD3-0DAB1477B424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34F93-81FC-4465-A0A4-2871EDC5C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0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505200" y="1965957"/>
            <a:ext cx="4486150" cy="3992887"/>
            <a:chOff x="3376578" y="1841083"/>
            <a:chExt cx="4789772" cy="3992887"/>
          </a:xfrm>
        </p:grpSpPr>
        <p:grpSp>
          <p:nvGrpSpPr>
            <p:cNvPr id="5" name="Group 36"/>
            <p:cNvGrpSpPr/>
            <p:nvPr/>
          </p:nvGrpSpPr>
          <p:grpSpPr>
            <a:xfrm>
              <a:off x="3376578" y="1841083"/>
              <a:ext cx="3139172" cy="3992887"/>
              <a:chOff x="3376578" y="1841083"/>
              <a:chExt cx="3139172" cy="3992887"/>
            </a:xfrm>
          </p:grpSpPr>
          <p:grpSp>
            <p:nvGrpSpPr>
              <p:cNvPr id="14" name="Group 30"/>
              <p:cNvGrpSpPr/>
              <p:nvPr/>
            </p:nvGrpSpPr>
            <p:grpSpPr>
              <a:xfrm>
                <a:off x="3376578" y="1841083"/>
                <a:ext cx="3139172" cy="3986837"/>
                <a:chOff x="-1970251" y="1210387"/>
                <a:chExt cx="3139172" cy="3986837"/>
              </a:xfrm>
            </p:grpSpPr>
            <p:sp>
              <p:nvSpPr>
                <p:cNvPr id="19" name="Snip Same Side Corner Rectangle 18"/>
                <p:cNvSpPr/>
                <p:nvPr/>
              </p:nvSpPr>
              <p:spPr>
                <a:xfrm>
                  <a:off x="-1970251" y="1210387"/>
                  <a:ext cx="1371600" cy="541846"/>
                </a:xfrm>
                <a:prstGeom prst="snip2SameRect">
                  <a:avLst/>
                </a:prstGeom>
                <a:ln>
                  <a:solidFill>
                    <a:srgbClr val="4F81BD"/>
                  </a:solidFill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/>
                  <a:r>
                    <a:rPr lang="en-US" sz="1200" dirty="0">
                      <a:solidFill>
                        <a:prstClr val="black"/>
                      </a:solidFill>
                    </a:rPr>
                    <a:t>01 Initial NUG Call</a:t>
                  </a:r>
                </a:p>
              </p:txBody>
            </p:sp>
            <p:cxnSp>
              <p:nvCxnSpPr>
                <p:cNvPr id="21" name="Straight Arrow Connector 20"/>
                <p:cNvCxnSpPr>
                  <a:endCxn id="16" idx="0"/>
                </p:cNvCxnSpPr>
                <p:nvPr/>
              </p:nvCxnSpPr>
              <p:spPr>
                <a:xfrm>
                  <a:off x="-1284451" y="1747391"/>
                  <a:ext cx="0" cy="258381"/>
                </a:xfrm>
                <a:prstGeom prst="straightConnector1">
                  <a:avLst/>
                </a:prstGeom>
                <a:ln>
                  <a:solidFill>
                    <a:srgbClr val="4F81BD"/>
                  </a:solidFill>
                  <a:tailEnd type="arrow"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</p:cxnSp>
            <p:cxnSp>
              <p:nvCxnSpPr>
                <p:cNvPr id="22" name="Straight Arrow Connector 21"/>
                <p:cNvCxnSpPr>
                  <a:stCxn id="16" idx="2"/>
                  <a:endCxn id="17" idx="0"/>
                </p:cNvCxnSpPr>
                <p:nvPr/>
              </p:nvCxnSpPr>
              <p:spPr>
                <a:xfrm>
                  <a:off x="-1284450" y="2920172"/>
                  <a:ext cx="0" cy="230689"/>
                </a:xfrm>
                <a:prstGeom prst="straightConnector1">
                  <a:avLst/>
                </a:prstGeom>
                <a:ln>
                  <a:solidFill>
                    <a:srgbClr val="4F81BD"/>
                  </a:solidFill>
                  <a:tailEnd type="arrow"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</p:cxnSp>
            <p:cxnSp>
              <p:nvCxnSpPr>
                <p:cNvPr id="23" name="Straight Arrow Connector 22"/>
                <p:cNvCxnSpPr>
                  <a:stCxn id="6" idx="2"/>
                  <a:endCxn id="7" idx="0"/>
                </p:cNvCxnSpPr>
                <p:nvPr/>
              </p:nvCxnSpPr>
              <p:spPr>
                <a:xfrm flipH="1">
                  <a:off x="482423" y="2128391"/>
                  <a:ext cx="696" cy="258381"/>
                </a:xfrm>
                <a:prstGeom prst="straightConnector1">
                  <a:avLst/>
                </a:prstGeom>
                <a:ln>
                  <a:solidFill>
                    <a:srgbClr val="4F81BD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Arrow Connector 23"/>
                <p:cNvCxnSpPr>
                  <a:stCxn id="17" idx="2"/>
                  <a:endCxn id="18" idx="0"/>
                </p:cNvCxnSpPr>
                <p:nvPr/>
              </p:nvCxnSpPr>
              <p:spPr>
                <a:xfrm>
                  <a:off x="-1284450" y="4065261"/>
                  <a:ext cx="0" cy="223613"/>
                </a:xfrm>
                <a:prstGeom prst="straightConnector1">
                  <a:avLst/>
                </a:prstGeom>
                <a:ln>
                  <a:solidFill>
                    <a:srgbClr val="4F81BD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Snip Same Side Corner Rectangle 24"/>
                <p:cNvSpPr/>
                <p:nvPr/>
              </p:nvSpPr>
              <p:spPr>
                <a:xfrm>
                  <a:off x="-202680" y="4733974"/>
                  <a:ext cx="1371601" cy="463250"/>
                </a:xfrm>
                <a:prstGeom prst="snip2SameRect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/>
                  <a:r>
                    <a:rPr lang="en-US" sz="1200" dirty="0">
                      <a:solidFill>
                        <a:prstClr val="black"/>
                      </a:solidFill>
                    </a:rPr>
                    <a:t>08 Production Cutover</a:t>
                  </a:r>
                </a:p>
              </p:txBody>
            </p:sp>
          </p:grpSp>
          <p:sp>
            <p:nvSpPr>
              <p:cNvPr id="16" name="Process 78"/>
              <p:cNvSpPr/>
              <p:nvPr/>
            </p:nvSpPr>
            <p:spPr>
              <a:xfrm>
                <a:off x="3376578" y="2636468"/>
                <a:ext cx="1371600" cy="914400"/>
              </a:xfrm>
              <a:prstGeom prst="flowChartProcess">
                <a:avLst/>
              </a:prstGeom>
              <a:ln>
                <a:solidFill>
                  <a:srgbClr val="4F81BD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r>
                  <a:rPr lang="en-US" sz="1200" dirty="0">
                    <a:solidFill>
                      <a:prstClr val="black"/>
                    </a:solidFill>
                  </a:rPr>
                  <a:t>02 Develop</a:t>
                </a:r>
                <a:r>
                  <a:rPr lang="en-US" sz="1200">
                    <a:solidFill>
                      <a:prstClr val="black"/>
                    </a:solidFill>
                  </a:rPr>
                  <a:t>/ Implement Page</a:t>
                </a:r>
                <a:endParaRPr lang="en-US" sz="12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Process 79"/>
              <p:cNvSpPr/>
              <p:nvPr/>
            </p:nvSpPr>
            <p:spPr>
              <a:xfrm>
                <a:off x="3376578" y="3781557"/>
                <a:ext cx="1371600" cy="914400"/>
              </a:xfrm>
              <a:prstGeom prst="flowChartProcess">
                <a:avLst/>
              </a:prstGeom>
              <a:ln>
                <a:solidFill>
                  <a:srgbClr val="4F81BD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r>
                  <a:rPr lang="en-US" sz="1200" dirty="0">
                    <a:solidFill>
                      <a:prstClr val="black"/>
                    </a:solidFill>
                  </a:rPr>
                  <a:t>03 Data Porting/ Migration</a:t>
                </a:r>
              </a:p>
            </p:txBody>
          </p:sp>
          <p:sp>
            <p:nvSpPr>
              <p:cNvPr id="18" name="Process 80"/>
              <p:cNvSpPr/>
              <p:nvPr/>
            </p:nvSpPr>
            <p:spPr>
              <a:xfrm>
                <a:off x="3376578" y="4919570"/>
                <a:ext cx="1371600" cy="914400"/>
              </a:xfrm>
              <a:prstGeom prst="flowChartProcess">
                <a:avLst/>
              </a:prstGeom>
              <a:ln>
                <a:solidFill>
                  <a:srgbClr val="4F81BD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r>
                  <a:rPr lang="en-US" sz="1200" dirty="0">
                    <a:solidFill>
                      <a:prstClr val="black"/>
                    </a:solidFill>
                  </a:rPr>
                  <a:t>04 HL7 Message Created</a:t>
                </a:r>
              </a:p>
            </p:txBody>
          </p:sp>
        </p:grpSp>
        <p:sp>
          <p:nvSpPr>
            <p:cNvPr id="6" name="Process 96"/>
            <p:cNvSpPr/>
            <p:nvPr/>
          </p:nvSpPr>
          <p:spPr>
            <a:xfrm>
              <a:off x="5144148" y="1844687"/>
              <a:ext cx="1371600" cy="914400"/>
            </a:xfrm>
            <a:prstGeom prst="flowChartProcess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</a:rPr>
                <a:t>05 Internal Validation</a:t>
              </a:r>
            </a:p>
          </p:txBody>
        </p:sp>
        <p:sp>
          <p:nvSpPr>
            <p:cNvPr id="7" name="Process 97"/>
            <p:cNvSpPr/>
            <p:nvPr/>
          </p:nvSpPr>
          <p:spPr>
            <a:xfrm>
              <a:off x="5143452" y="3017468"/>
              <a:ext cx="1371600" cy="914400"/>
            </a:xfrm>
            <a:prstGeom prst="flowChartProcess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</a:rPr>
                <a:t>06 Full Cycle Validation</a:t>
              </a:r>
            </a:p>
          </p:txBody>
        </p:sp>
        <p:sp>
          <p:nvSpPr>
            <p:cNvPr id="8" name="Process 100"/>
            <p:cNvSpPr/>
            <p:nvPr/>
          </p:nvSpPr>
          <p:spPr>
            <a:xfrm>
              <a:off x="6794750" y="3019722"/>
              <a:ext cx="1371600" cy="914400"/>
            </a:xfrm>
            <a:prstGeom prst="flowChartProcess">
              <a:avLst/>
            </a:prstGeom>
            <a:ln>
              <a:solidFill>
                <a:srgbClr val="4F81BD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</a:rPr>
                <a:t>07.1-2 Structural Validation with MVPS</a:t>
              </a:r>
            </a:p>
          </p:txBody>
        </p:sp>
        <p:cxnSp>
          <p:nvCxnSpPr>
            <p:cNvPr id="9" name="Straight Arrow Connector 8"/>
            <p:cNvCxnSpPr>
              <a:stCxn id="7" idx="3"/>
              <a:endCxn id="8" idx="1"/>
            </p:cNvCxnSpPr>
            <p:nvPr/>
          </p:nvCxnSpPr>
          <p:spPr>
            <a:xfrm>
              <a:off x="6515053" y="3474668"/>
              <a:ext cx="279698" cy="2254"/>
            </a:xfrm>
            <a:prstGeom prst="straightConnector1">
              <a:avLst/>
            </a:prstGeom>
            <a:ln>
              <a:solidFill>
                <a:srgbClr val="4F81BD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Process 105"/>
            <p:cNvSpPr/>
            <p:nvPr/>
          </p:nvSpPr>
          <p:spPr>
            <a:xfrm>
              <a:off x="5140487" y="4162455"/>
              <a:ext cx="1371600" cy="914400"/>
            </a:xfrm>
            <a:prstGeom prst="flowChartProcess">
              <a:avLst/>
            </a:prstGeom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n-US" sz="1200" dirty="0">
                  <a:solidFill>
                    <a:prstClr val="black"/>
                  </a:solidFill>
                </a:rPr>
                <a:t>07.3-4 Program Validation</a:t>
              </a:r>
            </a:p>
          </p:txBody>
        </p:sp>
      </p:grpSp>
      <p:sp>
        <p:nvSpPr>
          <p:cNvPr id="26" name="Title 32"/>
          <p:cNvSpPr>
            <a:spLocks noGrp="1"/>
          </p:cNvSpPr>
          <p:nvPr>
            <p:ph type="title" idx="4294967295"/>
          </p:nvPr>
        </p:nvSpPr>
        <p:spPr>
          <a:xfrm>
            <a:off x="1687599" y="411030"/>
            <a:ext cx="8229600" cy="661720"/>
          </a:xfrm>
        </p:spPr>
        <p:txBody>
          <a:bodyPr>
            <a:normAutofit fontScale="90000"/>
          </a:bodyPr>
          <a:lstStyle/>
          <a:p>
            <a:pPr marL="458788" algn="ctr"/>
            <a:r>
              <a:rPr lang="en-US" b="1" dirty="0"/>
              <a:t>NBS MMG Implementation Process Milestones</a:t>
            </a:r>
          </a:p>
        </p:txBody>
      </p:sp>
      <p:cxnSp>
        <p:nvCxnSpPr>
          <p:cNvPr id="27" name="Elbow Connector 117"/>
          <p:cNvCxnSpPr>
            <a:stCxn id="18" idx="2"/>
            <a:endCxn id="6" idx="0"/>
          </p:cNvCxnSpPr>
          <p:nvPr/>
        </p:nvCxnSpPr>
        <p:spPr>
          <a:xfrm rot="5400000" flipH="1" flipV="1">
            <a:off x="2980648" y="3136441"/>
            <a:ext cx="3989283" cy="1655524"/>
          </a:xfrm>
          <a:prstGeom prst="bentConnector5">
            <a:avLst>
              <a:gd name="adj1" fmla="val -5730"/>
              <a:gd name="adj2" fmla="val 50000"/>
              <a:gd name="adj3" fmla="val 105730"/>
            </a:avLst>
          </a:prstGeom>
          <a:ln>
            <a:solidFill>
              <a:srgbClr val="4F81BD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343901" y="3835401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sng" dirty="0">
                <a:solidFill>
                  <a:prstClr val="black"/>
                </a:solidFill>
              </a:rPr>
              <a:t>Primary Owner of Process</a:t>
            </a:r>
          </a:p>
          <a:p>
            <a:r>
              <a:rPr lang="en-US" sz="1200" b="1" dirty="0">
                <a:solidFill>
                  <a:srgbClr val="FF0000"/>
                </a:solidFill>
              </a:rPr>
              <a:t>Red = CDC</a:t>
            </a:r>
          </a:p>
          <a:p>
            <a:r>
              <a:rPr lang="en-US" sz="1200" b="1" dirty="0">
                <a:solidFill>
                  <a:schemeClr val="accent1"/>
                </a:solidFill>
              </a:rPr>
              <a:t>Blue = APHL TA Team</a:t>
            </a:r>
          </a:p>
        </p:txBody>
      </p:sp>
      <p:cxnSp>
        <p:nvCxnSpPr>
          <p:cNvPr id="3" name="Elbow Connector 2"/>
          <p:cNvCxnSpPr>
            <a:stCxn id="8" idx="2"/>
            <a:endCxn id="10" idx="3"/>
          </p:cNvCxnSpPr>
          <p:nvPr/>
        </p:nvCxnSpPr>
        <p:spPr>
          <a:xfrm rot="5400000">
            <a:off x="6552721" y="3948226"/>
            <a:ext cx="685533" cy="90707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0" idx="2"/>
            <a:endCxn id="25" idx="3"/>
          </p:cNvCxnSpPr>
          <p:nvPr/>
        </p:nvCxnSpPr>
        <p:spPr>
          <a:xfrm>
            <a:off x="5799623" y="5201729"/>
            <a:ext cx="3430" cy="287815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63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59C1B2AC8AB244B9454E708A2777DE" ma:contentTypeVersion="8" ma:contentTypeDescription="Create a new document." ma:contentTypeScope="" ma:versionID="1d492036eca1fbdb4415edd1fdd47986">
  <xsd:schema xmlns:xsd="http://www.w3.org/2001/XMLSchema" xmlns:xs="http://www.w3.org/2001/XMLSchema" xmlns:p="http://schemas.microsoft.com/office/2006/metadata/properties" xmlns:ns2="977792f0-d1a7-4733-b228-b0f7f99a87ac" xmlns:ns3="70391199-9eba-46d6-8de5-b7a09fe4c140" targetNamespace="http://schemas.microsoft.com/office/2006/metadata/properties" ma:root="true" ma:fieldsID="5b9494ba6148f449100b41428dc35666" ns2:_="" ns3:_="">
    <xsd:import namespace="977792f0-d1a7-4733-b228-b0f7f99a87ac"/>
    <xsd:import namespace="70391199-9eba-46d6-8de5-b7a09fe4c1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792f0-d1a7-4733-b228-b0f7f99a87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391199-9eba-46d6-8de5-b7a09fe4c14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5F9C665-02F6-4449-BE17-70F84EC80F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792f0-d1a7-4733-b228-b0f7f99a87ac"/>
    <ds:schemaRef ds:uri="70391199-9eba-46d6-8de5-b7a09fe4c1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BA3B91-5077-4EC4-845C-03CD74DDB2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249629-4D54-4D3F-82B0-51DAAD050815}">
  <ds:schemaRefs>
    <ds:schemaRef ds:uri="http://purl.org/dc/terms/"/>
    <ds:schemaRef ds:uri="http://purl.org/dc/dcmitype/"/>
    <ds:schemaRef ds:uri="http://schemas.microsoft.com/office/2006/documentManagement/types"/>
    <ds:schemaRef ds:uri="70391199-9eba-46d6-8de5-b7a09fe4c140"/>
    <ds:schemaRef ds:uri="http://purl.org/dc/elements/1.1/"/>
    <ds:schemaRef ds:uri="http://schemas.openxmlformats.org/package/2006/metadata/core-properties"/>
    <ds:schemaRef ds:uri="977792f0-d1a7-4733-b228-b0f7f99a87ac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106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NBS MMG Implementation Process Milestones</vt:lpstr>
    </vt:vector>
  </TitlesOfParts>
  <Company>Centers for Disease Control and Prevention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NBS MMG Implementation Process Milestones</dc:title>
  <dc:creator>Romano, Sebastian (CDC/OPHSS/CSELS)</dc:creator>
  <cp:lastModifiedBy>Shaily Krishan</cp:lastModifiedBy>
  <cp:revision>4</cp:revision>
  <dcterms:created xsi:type="dcterms:W3CDTF">2015-09-03T17:00:06Z</dcterms:created>
  <dcterms:modified xsi:type="dcterms:W3CDTF">2018-09-10T18:16:55Z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0x0101008859C1B2AC8AB244B9454E708A2777DE</vt:lpwstr>
  </property>
</Properties>
</file>