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omments/comment1.xml" ContentType="application/vnd.openxmlformats-officedocument.presentationml.comments+xml"/>
  <Override PartName="/ppt/comments/comment2.xml" ContentType="application/vnd.openxmlformats-officedocument.presentationml.comments+xml"/>
  <Override PartName="/ppt/comments/comment3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2"/>
  </p:notesMasterIdLst>
  <p:sldIdLst>
    <p:sldId id="257" r:id="rId5"/>
    <p:sldId id="258" r:id="rId6"/>
    <p:sldId id="262" r:id="rId7"/>
    <p:sldId id="259" r:id="rId8"/>
    <p:sldId id="260" r:id="rId9"/>
    <p:sldId id="261" r:id="rId10"/>
    <p:sldId id="263" r:id="rId1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Shaily Krishan" initials="SK" lastIdx="1" clrIdx="0">
    <p:extLst>
      <p:ext uri="{19B8F6BF-5375-455C-9EA6-DF929625EA0E}">
        <p15:presenceInfo xmlns:p15="http://schemas.microsoft.com/office/powerpoint/2012/main" userId="S-1-5-21-1960408961-1326574676-725345543-7133" providerId="AD"/>
      </p:ext>
    </p:extLst>
  </p:cmAuthor>
  <p:cmAuthor id="2" name="Shaily Krishan" initials="SK [2]" lastIdx="3" clrIdx="1">
    <p:extLst>
      <p:ext uri="{19B8F6BF-5375-455C-9EA6-DF929625EA0E}">
        <p15:presenceInfo xmlns:p15="http://schemas.microsoft.com/office/powerpoint/2012/main" userId="Shaily Krishan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74" autoAdjust="0"/>
    <p:restoredTop sz="94660"/>
  </p:normalViewPr>
  <p:slideViewPr>
    <p:cSldViewPr snapToGrid="0">
      <p:cViewPr varScale="1">
        <p:scale>
          <a:sx n="109" d="100"/>
          <a:sy n="109" d="100"/>
        </p:scale>
        <p:origin x="612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commentAuthors" Target="commentAuthors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viewProps" Target="viewProps.xml"/><Relationship Id="rId10" Type="http://schemas.openxmlformats.org/officeDocument/2006/relationships/slide" Target="slides/slide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18-09-21T08:20:25.891" idx="1">
    <p:pos x="2299" y="3199"/>
    <p:text>Is this pre-onboarding or onboarding?</p:text>
    <p:extLst>
      <p:ext uri="{C676402C-5697-4E1C-873F-D02D1690AC5C}">
        <p15:threadingInfo xmlns:p15="http://schemas.microsoft.com/office/powerpoint/2012/main" timeZoneBias="240"/>
      </p:ext>
    </p:extLst>
  </p:cm>
  <p:cm authorId="2" dt="2018-09-21T11:46:34.153" idx="2">
    <p:pos x="10" y="10"/>
    <p:text>After we receive feedback from NBS, we can edit this diagram to reflect process owners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2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8-09-21T11:55:11.024" idx="3">
    <p:pos x="3345" y="1175"/>
    <p:text>We could conceptualize non NBS and NBS site activities into pre and post onboarding categories</p:text>
    <p:extLst>
      <p:ext uri="{C676402C-5697-4E1C-873F-D02D1690AC5C}">
        <p15:threadingInfo xmlns:p15="http://schemas.microsoft.com/office/powerpoint/2012/main" timeZoneBias="240"/>
      </p:ext>
    </p:extLst>
  </p:cm>
</p:cmLst>
</file>

<file path=ppt/comments/comment3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2" dt="2018-09-21T11:42:15.157" idx="1">
    <p:pos x="5195" y="648"/>
    <p:text>Get feedback from NBS team to identify pre-onboarding steps that are shared by CDC/ jurisdictions, identify process owners</p:text>
    <p:extLst mod="1">
      <p:ext uri="{C676402C-5697-4E1C-873F-D02D1690AC5C}">
        <p15:threadingInfo xmlns:p15="http://schemas.microsoft.com/office/powerpoint/2012/main" timeZoneBias="240"/>
      </p:ext>
    </p:extLst>
  </p:cm>
</p:cmLst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077AB3-D86E-4FFF-B7E6-9C57D93CE7F5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F380888-908D-488B-81CD-D524C283B58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3713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here it is!  This is our</a:t>
            </a:r>
            <a:r>
              <a:rPr lang="en-US" baseline="0" dirty="0"/>
              <a:t> flowchart.  </a:t>
            </a:r>
            <a:r>
              <a:rPr lang="en-US" baseline="0" dirty="0">
                <a:solidFill>
                  <a:srgbClr val="FF0000"/>
                </a:solidFill>
              </a:rPr>
              <a:t>Health departments </a:t>
            </a:r>
            <a:r>
              <a:rPr lang="en-US" baseline="0" dirty="0"/>
              <a:t>follow this process to reach our goal of sending case notifications to CDC </a:t>
            </a:r>
            <a:r>
              <a:rPr lang="en-US" baseline="0" dirty="0">
                <a:solidFill>
                  <a:srgbClr val="FF0000"/>
                </a:solidFill>
              </a:rPr>
              <a:t>(or production cutover, in IT speak). Note that this is a sequential process with discrete steps making it especially useful for our purpose.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CA3FE-3AA0-4CDC-8AEC-5D2D9A93242F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050404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And here it is!  This is our</a:t>
            </a:r>
            <a:r>
              <a:rPr lang="en-US" baseline="0" dirty="0"/>
              <a:t> flowchart.  </a:t>
            </a:r>
            <a:r>
              <a:rPr lang="en-US" baseline="0" dirty="0">
                <a:solidFill>
                  <a:srgbClr val="FF0000"/>
                </a:solidFill>
              </a:rPr>
              <a:t>Health departments </a:t>
            </a:r>
            <a:r>
              <a:rPr lang="en-US" baseline="0" dirty="0"/>
              <a:t>follow this process to reach our goal of sending case notifications to CDC </a:t>
            </a:r>
            <a:r>
              <a:rPr lang="en-US" baseline="0" dirty="0">
                <a:solidFill>
                  <a:srgbClr val="FF0000"/>
                </a:solidFill>
              </a:rPr>
              <a:t>(or production cutover, in IT speak). Note that this is a sequential process with discrete steps making it especially useful for our purpose.</a:t>
            </a:r>
            <a:endParaRPr lang="en-US" dirty="0">
              <a:solidFill>
                <a:srgbClr val="FF0000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8ECA3FE-3AA0-4CDC-8AEC-5D2D9A93242F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5663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30FFF-0A2B-417F-ABD3-0DAB1477B424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4F93-81FC-4465-A0A4-2871EDC5C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68217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30FFF-0A2B-417F-ABD3-0DAB1477B424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4F93-81FC-4465-A0A4-2871EDC5C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888391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30FFF-0A2B-417F-ABD3-0DAB1477B424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4F93-81FC-4465-A0A4-2871EDC5C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29872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30FFF-0A2B-417F-ABD3-0DAB1477B424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4F93-81FC-4465-A0A4-2871EDC5C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560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30FFF-0A2B-417F-ABD3-0DAB1477B424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4F93-81FC-4465-A0A4-2871EDC5C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6822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30FFF-0A2B-417F-ABD3-0DAB1477B424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4F93-81FC-4465-A0A4-2871EDC5C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45131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30FFF-0A2B-417F-ABD3-0DAB1477B424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4F93-81FC-4465-A0A4-2871EDC5C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043439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30FFF-0A2B-417F-ABD3-0DAB1477B424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4F93-81FC-4465-A0A4-2871EDC5C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380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30FFF-0A2B-417F-ABD3-0DAB1477B424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4F93-81FC-4465-A0A4-2871EDC5C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07656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30FFF-0A2B-417F-ABD3-0DAB1477B424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4F93-81FC-4465-A0A4-2871EDC5C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41589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730FFF-0A2B-417F-ABD3-0DAB1477B424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34F93-81FC-4465-A0A4-2871EDC5C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9035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730FFF-0A2B-417F-ABD3-0DAB1477B424}" type="datetimeFigureOut">
              <a:rPr lang="en-US" smtClean="0"/>
              <a:t>9/21/2018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A934F93-81FC-4465-A0A4-2871EDC5C72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625023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omments" Target="../comments/comment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omments" Target="../comments/commen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505200" y="1965957"/>
            <a:ext cx="4486150" cy="3992887"/>
            <a:chOff x="3376578" y="1841083"/>
            <a:chExt cx="4789772" cy="3992887"/>
          </a:xfrm>
        </p:grpSpPr>
        <p:grpSp>
          <p:nvGrpSpPr>
            <p:cNvPr id="5" name="Group 36"/>
            <p:cNvGrpSpPr/>
            <p:nvPr/>
          </p:nvGrpSpPr>
          <p:grpSpPr>
            <a:xfrm>
              <a:off x="3376578" y="1841083"/>
              <a:ext cx="3139172" cy="3992887"/>
              <a:chOff x="3376578" y="1841083"/>
              <a:chExt cx="3139172" cy="3992887"/>
            </a:xfrm>
          </p:grpSpPr>
          <p:grpSp>
            <p:nvGrpSpPr>
              <p:cNvPr id="14" name="Group 30"/>
              <p:cNvGrpSpPr/>
              <p:nvPr/>
            </p:nvGrpSpPr>
            <p:grpSpPr>
              <a:xfrm>
                <a:off x="3376578" y="1841083"/>
                <a:ext cx="3139172" cy="3986837"/>
                <a:chOff x="-1970251" y="1210387"/>
                <a:chExt cx="3139172" cy="3986837"/>
              </a:xfrm>
            </p:grpSpPr>
            <p:sp>
              <p:nvSpPr>
                <p:cNvPr id="19" name="Snip Same Side Corner Rectangle 18"/>
                <p:cNvSpPr/>
                <p:nvPr/>
              </p:nvSpPr>
              <p:spPr>
                <a:xfrm>
                  <a:off x="-1970251" y="1210387"/>
                  <a:ext cx="1371600" cy="541846"/>
                </a:xfrm>
                <a:prstGeom prst="snip2SameRect">
                  <a:avLst/>
                </a:prstGeom>
                <a:ln>
                  <a:solidFill>
                    <a:srgbClr val="4F81BD"/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</a:rPr>
                    <a:t>01 Initial NUG Call</a:t>
                  </a:r>
                </a:p>
              </p:txBody>
            </p:sp>
            <p:cxnSp>
              <p:nvCxnSpPr>
                <p:cNvPr id="21" name="Straight Arrow Connector 20"/>
                <p:cNvCxnSpPr>
                  <a:endCxn id="16" idx="0"/>
                </p:cNvCxnSpPr>
                <p:nvPr/>
              </p:nvCxnSpPr>
              <p:spPr>
                <a:xfrm>
                  <a:off x="-1284451" y="1747391"/>
                  <a:ext cx="0" cy="258381"/>
                </a:xfrm>
                <a:prstGeom prst="straightConnector1">
                  <a:avLst/>
                </a:prstGeom>
                <a:ln>
                  <a:solidFill>
                    <a:srgbClr val="4F81BD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</p:cxnSp>
            <p:cxnSp>
              <p:nvCxnSpPr>
                <p:cNvPr id="22" name="Straight Arrow Connector 21"/>
                <p:cNvCxnSpPr>
                  <a:stCxn id="16" idx="2"/>
                  <a:endCxn id="17" idx="0"/>
                </p:cNvCxnSpPr>
                <p:nvPr/>
              </p:nvCxnSpPr>
              <p:spPr>
                <a:xfrm>
                  <a:off x="-1284450" y="2920172"/>
                  <a:ext cx="0" cy="230689"/>
                </a:xfrm>
                <a:prstGeom prst="straightConnector1">
                  <a:avLst/>
                </a:prstGeom>
                <a:ln>
                  <a:solidFill>
                    <a:srgbClr val="4F81BD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</p:cxnSp>
            <p:cxnSp>
              <p:nvCxnSpPr>
                <p:cNvPr id="23" name="Straight Arrow Connector 22"/>
                <p:cNvCxnSpPr>
                  <a:stCxn id="6" idx="2"/>
                  <a:endCxn id="7" idx="0"/>
                </p:cNvCxnSpPr>
                <p:nvPr/>
              </p:nvCxnSpPr>
              <p:spPr>
                <a:xfrm flipH="1">
                  <a:off x="482423" y="2128391"/>
                  <a:ext cx="696" cy="258381"/>
                </a:xfrm>
                <a:prstGeom prst="straightConnector1">
                  <a:avLst/>
                </a:prstGeom>
                <a:ln>
                  <a:solidFill>
                    <a:srgbClr val="4F81BD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>
                  <a:stCxn id="17" idx="2"/>
                  <a:endCxn id="18" idx="0"/>
                </p:cNvCxnSpPr>
                <p:nvPr/>
              </p:nvCxnSpPr>
              <p:spPr>
                <a:xfrm>
                  <a:off x="-1284450" y="4065261"/>
                  <a:ext cx="0" cy="223613"/>
                </a:xfrm>
                <a:prstGeom prst="straightConnector1">
                  <a:avLst/>
                </a:prstGeom>
                <a:ln>
                  <a:solidFill>
                    <a:srgbClr val="4F81BD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Snip Same Side Corner Rectangle 24"/>
                <p:cNvSpPr/>
                <p:nvPr/>
              </p:nvSpPr>
              <p:spPr>
                <a:xfrm>
                  <a:off x="-202680" y="4733974"/>
                  <a:ext cx="1371601" cy="463250"/>
                </a:xfrm>
                <a:prstGeom prst="snip2SameRect">
                  <a:avLst/>
                </a:prstGeom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</a:rPr>
                    <a:t>08 Production Cutover</a:t>
                  </a:r>
                </a:p>
              </p:txBody>
            </p:sp>
          </p:grpSp>
          <p:sp>
            <p:nvSpPr>
              <p:cNvPr id="16" name="Process 78"/>
              <p:cNvSpPr/>
              <p:nvPr/>
            </p:nvSpPr>
            <p:spPr>
              <a:xfrm>
                <a:off x="3376578" y="2636468"/>
                <a:ext cx="1371600" cy="914400"/>
              </a:xfrm>
              <a:prstGeom prst="flowChartProcess">
                <a:avLst/>
              </a:prstGeom>
              <a:ln>
                <a:solidFill>
                  <a:srgbClr val="4F81BD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200" dirty="0">
                    <a:solidFill>
                      <a:prstClr val="black"/>
                    </a:solidFill>
                  </a:rPr>
                  <a:t>02 Develop/ Implement Page</a:t>
                </a:r>
              </a:p>
            </p:txBody>
          </p:sp>
          <p:sp>
            <p:nvSpPr>
              <p:cNvPr id="17" name="Process 79"/>
              <p:cNvSpPr/>
              <p:nvPr/>
            </p:nvSpPr>
            <p:spPr>
              <a:xfrm>
                <a:off x="3376578" y="3781557"/>
                <a:ext cx="1371600" cy="914400"/>
              </a:xfrm>
              <a:prstGeom prst="flowChartProcess">
                <a:avLst/>
              </a:prstGeom>
              <a:ln>
                <a:solidFill>
                  <a:srgbClr val="4F81BD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200" dirty="0">
                    <a:solidFill>
                      <a:prstClr val="black"/>
                    </a:solidFill>
                  </a:rPr>
                  <a:t>03 Data Porting/ Migration</a:t>
                </a:r>
              </a:p>
            </p:txBody>
          </p:sp>
          <p:sp>
            <p:nvSpPr>
              <p:cNvPr id="18" name="Process 80"/>
              <p:cNvSpPr/>
              <p:nvPr/>
            </p:nvSpPr>
            <p:spPr>
              <a:xfrm>
                <a:off x="3376578" y="4919570"/>
                <a:ext cx="1371600" cy="914400"/>
              </a:xfrm>
              <a:prstGeom prst="flowChartProcess">
                <a:avLst/>
              </a:prstGeom>
              <a:ln>
                <a:solidFill>
                  <a:srgbClr val="4F81BD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200" dirty="0">
                    <a:solidFill>
                      <a:prstClr val="black"/>
                    </a:solidFill>
                  </a:rPr>
                  <a:t>04 HL7 Message Created</a:t>
                </a:r>
              </a:p>
            </p:txBody>
          </p:sp>
        </p:grpSp>
        <p:sp>
          <p:nvSpPr>
            <p:cNvPr id="6" name="Process 96"/>
            <p:cNvSpPr/>
            <p:nvPr/>
          </p:nvSpPr>
          <p:spPr>
            <a:xfrm>
              <a:off x="5144148" y="1844687"/>
              <a:ext cx="1371600" cy="914400"/>
            </a:xfrm>
            <a:prstGeom prst="flowChartProcess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</a:rPr>
                <a:t>05 Internal Validation</a:t>
              </a:r>
            </a:p>
          </p:txBody>
        </p:sp>
        <p:sp>
          <p:nvSpPr>
            <p:cNvPr id="7" name="Process 97"/>
            <p:cNvSpPr/>
            <p:nvPr/>
          </p:nvSpPr>
          <p:spPr>
            <a:xfrm>
              <a:off x="5143452" y="3017468"/>
              <a:ext cx="1371600" cy="914400"/>
            </a:xfrm>
            <a:prstGeom prst="flowChartProcess">
              <a:avLst/>
            </a:prstGeom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</a:rPr>
                <a:t>06 Full Cycle Validation</a:t>
              </a:r>
            </a:p>
          </p:txBody>
        </p:sp>
        <p:sp>
          <p:nvSpPr>
            <p:cNvPr id="8" name="Process 100"/>
            <p:cNvSpPr/>
            <p:nvPr/>
          </p:nvSpPr>
          <p:spPr>
            <a:xfrm>
              <a:off x="6794750" y="3019722"/>
              <a:ext cx="1371600" cy="914400"/>
            </a:xfrm>
            <a:prstGeom prst="flowChartProcess">
              <a:avLst/>
            </a:prstGeom>
            <a:ln>
              <a:solidFill>
                <a:srgbClr val="4F81BD"/>
              </a:solidFill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</a:rPr>
                <a:t>07.1-2 Structural Validation with MVPS</a:t>
              </a:r>
            </a:p>
          </p:txBody>
        </p:sp>
        <p:cxnSp>
          <p:nvCxnSpPr>
            <p:cNvPr id="9" name="Straight Arrow Connector 8"/>
            <p:cNvCxnSpPr>
              <a:stCxn id="7" idx="3"/>
              <a:endCxn id="8" idx="1"/>
            </p:cNvCxnSpPr>
            <p:nvPr/>
          </p:nvCxnSpPr>
          <p:spPr>
            <a:xfrm>
              <a:off x="6515053" y="3474668"/>
              <a:ext cx="279698" cy="2254"/>
            </a:xfrm>
            <a:prstGeom prst="straightConnector1">
              <a:avLst/>
            </a:prstGeom>
            <a:ln>
              <a:solidFill>
                <a:srgbClr val="4F81B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Process 105"/>
            <p:cNvSpPr/>
            <p:nvPr/>
          </p:nvSpPr>
          <p:spPr>
            <a:xfrm>
              <a:off x="5140487" y="4162455"/>
              <a:ext cx="1371600" cy="914400"/>
            </a:xfrm>
            <a:prstGeom prst="flowChartProcess">
              <a:avLst/>
            </a:prstGeom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</a:rPr>
                <a:t>07.3-4 Program Validation</a:t>
              </a:r>
            </a:p>
          </p:txBody>
        </p:sp>
      </p:grpSp>
      <p:sp>
        <p:nvSpPr>
          <p:cNvPr id="26" name="Title 32"/>
          <p:cNvSpPr>
            <a:spLocks noGrp="1"/>
          </p:cNvSpPr>
          <p:nvPr>
            <p:ph type="title" idx="4294967295"/>
          </p:nvPr>
        </p:nvSpPr>
        <p:spPr>
          <a:xfrm>
            <a:off x="1687599" y="411030"/>
            <a:ext cx="8229600" cy="661720"/>
          </a:xfrm>
        </p:spPr>
        <p:txBody>
          <a:bodyPr>
            <a:normAutofit fontScale="90000"/>
          </a:bodyPr>
          <a:lstStyle/>
          <a:p>
            <a:pPr marL="458788" algn="ctr"/>
            <a:r>
              <a:rPr lang="en-US" b="1" dirty="0"/>
              <a:t>NBS MMG Implementation Process Milestones</a:t>
            </a:r>
          </a:p>
        </p:txBody>
      </p:sp>
      <p:cxnSp>
        <p:nvCxnSpPr>
          <p:cNvPr id="27" name="Elbow Connector 117"/>
          <p:cNvCxnSpPr>
            <a:stCxn id="18" idx="2"/>
            <a:endCxn id="6" idx="0"/>
          </p:cNvCxnSpPr>
          <p:nvPr/>
        </p:nvCxnSpPr>
        <p:spPr>
          <a:xfrm rot="5400000" flipH="1" flipV="1">
            <a:off x="2980648" y="3136441"/>
            <a:ext cx="3989283" cy="1655524"/>
          </a:xfrm>
          <a:prstGeom prst="bentConnector5">
            <a:avLst>
              <a:gd name="adj1" fmla="val -5730"/>
              <a:gd name="adj2" fmla="val 50000"/>
              <a:gd name="adj3" fmla="val 105730"/>
            </a:avLst>
          </a:prstGeom>
          <a:ln>
            <a:solidFill>
              <a:srgbClr val="4F81BD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343901" y="3835401"/>
            <a:ext cx="20574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>
                <a:solidFill>
                  <a:prstClr val="black"/>
                </a:solidFill>
              </a:rPr>
              <a:t>Primary Owner of Process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Red = CDC</a:t>
            </a:r>
          </a:p>
          <a:p>
            <a:r>
              <a:rPr lang="en-US" sz="1200" b="1" dirty="0">
                <a:solidFill>
                  <a:schemeClr val="accent1"/>
                </a:solidFill>
              </a:rPr>
              <a:t>Blue = TA Team</a:t>
            </a:r>
          </a:p>
        </p:txBody>
      </p:sp>
      <p:cxnSp>
        <p:nvCxnSpPr>
          <p:cNvPr id="3" name="Elbow Connector 2"/>
          <p:cNvCxnSpPr>
            <a:stCxn id="8" idx="2"/>
            <a:endCxn id="10" idx="3"/>
          </p:cNvCxnSpPr>
          <p:nvPr/>
        </p:nvCxnSpPr>
        <p:spPr>
          <a:xfrm rot="5400000">
            <a:off x="6552721" y="3948226"/>
            <a:ext cx="685533" cy="90707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2"/>
            <a:endCxn id="25" idx="3"/>
          </p:cNvCxnSpPr>
          <p:nvPr/>
        </p:nvCxnSpPr>
        <p:spPr>
          <a:xfrm>
            <a:off x="5799623" y="5201729"/>
            <a:ext cx="3430" cy="287815"/>
          </a:xfrm>
          <a:prstGeom prst="straightConnector1">
            <a:avLst/>
          </a:prstGeom>
          <a:ln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7639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3505200" y="1965957"/>
            <a:ext cx="4486150" cy="3992887"/>
            <a:chOff x="3376578" y="1841083"/>
            <a:chExt cx="4789772" cy="3992887"/>
          </a:xfrm>
        </p:grpSpPr>
        <p:grpSp>
          <p:nvGrpSpPr>
            <p:cNvPr id="5" name="Group 36"/>
            <p:cNvGrpSpPr/>
            <p:nvPr/>
          </p:nvGrpSpPr>
          <p:grpSpPr>
            <a:xfrm>
              <a:off x="3376578" y="1841083"/>
              <a:ext cx="3139172" cy="3992887"/>
              <a:chOff x="3376578" y="1841083"/>
              <a:chExt cx="3139172" cy="3992887"/>
            </a:xfrm>
          </p:grpSpPr>
          <p:grpSp>
            <p:nvGrpSpPr>
              <p:cNvPr id="14" name="Group 30"/>
              <p:cNvGrpSpPr/>
              <p:nvPr/>
            </p:nvGrpSpPr>
            <p:grpSpPr>
              <a:xfrm>
                <a:off x="3376578" y="1841083"/>
                <a:ext cx="3139172" cy="3986837"/>
                <a:chOff x="-1970251" y="1210387"/>
                <a:chExt cx="3139172" cy="3986837"/>
              </a:xfrm>
            </p:grpSpPr>
            <p:sp>
              <p:nvSpPr>
                <p:cNvPr id="19" name="Snip Same Side Corner Rectangle 18"/>
                <p:cNvSpPr/>
                <p:nvPr/>
              </p:nvSpPr>
              <p:spPr>
                <a:xfrm>
                  <a:off x="-1970251" y="1210387"/>
                  <a:ext cx="1371600" cy="541846"/>
                </a:xfrm>
                <a:prstGeom prst="snip2SameRect">
                  <a:avLst/>
                </a:prstGeom>
                <a:solidFill>
                  <a:schemeClr val="accent4">
                    <a:lumMod val="60000"/>
                    <a:lumOff val="40000"/>
                  </a:schemeClr>
                </a:solidFill>
                <a:ln>
                  <a:solidFill>
                    <a:srgbClr val="4F81BD"/>
                  </a:solidFill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</a:rPr>
                    <a:t>01 Initial NUG Call</a:t>
                  </a:r>
                </a:p>
              </p:txBody>
            </p:sp>
            <p:cxnSp>
              <p:nvCxnSpPr>
                <p:cNvPr id="21" name="Straight Arrow Connector 20"/>
                <p:cNvCxnSpPr>
                  <a:endCxn id="16" idx="0"/>
                </p:cNvCxnSpPr>
                <p:nvPr/>
              </p:nvCxnSpPr>
              <p:spPr>
                <a:xfrm>
                  <a:off x="-1284451" y="1747391"/>
                  <a:ext cx="0" cy="258381"/>
                </a:xfrm>
                <a:prstGeom prst="straightConnector1">
                  <a:avLst/>
                </a:prstGeom>
                <a:ln>
                  <a:solidFill>
                    <a:srgbClr val="4F81BD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</p:cxnSp>
            <p:cxnSp>
              <p:nvCxnSpPr>
                <p:cNvPr id="22" name="Straight Arrow Connector 21"/>
                <p:cNvCxnSpPr>
                  <a:stCxn id="16" idx="2"/>
                  <a:endCxn id="17" idx="0"/>
                </p:cNvCxnSpPr>
                <p:nvPr/>
              </p:nvCxnSpPr>
              <p:spPr>
                <a:xfrm>
                  <a:off x="-1284450" y="2920172"/>
                  <a:ext cx="0" cy="230689"/>
                </a:xfrm>
                <a:prstGeom prst="straightConnector1">
                  <a:avLst/>
                </a:prstGeom>
                <a:ln>
                  <a:solidFill>
                    <a:srgbClr val="4F81BD"/>
                  </a:solidFill>
                  <a:tailEnd type="arrow"/>
                </a:ln>
              </p:spPr>
              <p:style>
                <a:lnRef idx="2">
                  <a:schemeClr val="accent5"/>
                </a:lnRef>
                <a:fillRef idx="1">
                  <a:schemeClr val="lt1"/>
                </a:fillRef>
                <a:effectRef idx="0">
                  <a:schemeClr val="accent5"/>
                </a:effectRef>
                <a:fontRef idx="minor">
                  <a:schemeClr val="dk1"/>
                </a:fontRef>
              </p:style>
            </p:cxnSp>
            <p:cxnSp>
              <p:nvCxnSpPr>
                <p:cNvPr id="23" name="Straight Arrow Connector 22"/>
                <p:cNvCxnSpPr>
                  <a:stCxn id="6" idx="2"/>
                  <a:endCxn id="7" idx="0"/>
                </p:cNvCxnSpPr>
                <p:nvPr/>
              </p:nvCxnSpPr>
              <p:spPr>
                <a:xfrm flipH="1">
                  <a:off x="482423" y="2128391"/>
                  <a:ext cx="696" cy="258381"/>
                </a:xfrm>
                <a:prstGeom prst="straightConnector1">
                  <a:avLst/>
                </a:prstGeom>
                <a:ln>
                  <a:solidFill>
                    <a:srgbClr val="4F81BD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" name="Straight Arrow Connector 23"/>
                <p:cNvCxnSpPr>
                  <a:stCxn id="17" idx="2"/>
                  <a:endCxn id="18" idx="0"/>
                </p:cNvCxnSpPr>
                <p:nvPr/>
              </p:nvCxnSpPr>
              <p:spPr>
                <a:xfrm>
                  <a:off x="-1284450" y="4065261"/>
                  <a:ext cx="0" cy="223613"/>
                </a:xfrm>
                <a:prstGeom prst="straightConnector1">
                  <a:avLst/>
                </a:prstGeom>
                <a:ln>
                  <a:solidFill>
                    <a:srgbClr val="4F81BD"/>
                  </a:solidFill>
                  <a:tailEnd type="arrow"/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5" name="Snip Same Side Corner Rectangle 24"/>
                <p:cNvSpPr/>
                <p:nvPr/>
              </p:nvSpPr>
              <p:spPr>
                <a:xfrm>
                  <a:off x="-202680" y="4733974"/>
                  <a:ext cx="1371601" cy="463250"/>
                </a:xfrm>
                <a:prstGeom prst="snip2SameRect">
                  <a:avLst/>
                </a:prstGeom>
                <a:solidFill>
                  <a:schemeClr val="accent3"/>
                </a:solidFill>
                <a:ln>
                  <a:solidFill>
                    <a:srgbClr val="FF0000"/>
                  </a:solidFill>
                </a:ln>
              </p:spPr>
              <p:style>
                <a:lnRef idx="2">
                  <a:schemeClr val="accent1"/>
                </a:lnRef>
                <a:fillRef idx="1">
                  <a:schemeClr val="lt1"/>
                </a:fillRef>
                <a:effectRef idx="0">
                  <a:schemeClr val="accent1"/>
                </a:effectRef>
                <a:fontRef idx="minor">
                  <a:schemeClr val="dk1"/>
                </a:fontRef>
              </p:style>
              <p:txBody>
                <a:bodyPr anchor="ctr"/>
                <a:lstStyle/>
                <a:p>
                  <a:pPr algn="ctr"/>
                  <a:r>
                    <a:rPr lang="en-US" sz="1200" dirty="0">
                      <a:solidFill>
                        <a:prstClr val="black"/>
                      </a:solidFill>
                    </a:rPr>
                    <a:t>08 Production Cutover</a:t>
                  </a:r>
                </a:p>
              </p:txBody>
            </p:sp>
          </p:grpSp>
          <p:sp>
            <p:nvSpPr>
              <p:cNvPr id="16" name="Process 78"/>
              <p:cNvSpPr/>
              <p:nvPr/>
            </p:nvSpPr>
            <p:spPr>
              <a:xfrm>
                <a:off x="3376578" y="2636468"/>
                <a:ext cx="1371600" cy="914400"/>
              </a:xfrm>
              <a:prstGeom prst="flowChartProcess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rgbClr val="4F81BD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200" dirty="0">
                    <a:solidFill>
                      <a:prstClr val="black"/>
                    </a:solidFill>
                  </a:rPr>
                  <a:t>02 Develop/ Implement Page</a:t>
                </a:r>
              </a:p>
            </p:txBody>
          </p:sp>
          <p:sp>
            <p:nvSpPr>
              <p:cNvPr id="17" name="Process 79"/>
              <p:cNvSpPr/>
              <p:nvPr/>
            </p:nvSpPr>
            <p:spPr>
              <a:xfrm>
                <a:off x="3376578" y="3781557"/>
                <a:ext cx="1371600" cy="914400"/>
              </a:xfrm>
              <a:prstGeom prst="flowChartProcess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>
                <a:solidFill>
                  <a:srgbClr val="4F81BD"/>
                </a:solidFill>
              </a:ln>
            </p:spPr>
            <p:style>
              <a:lnRef idx="2">
                <a:schemeClr val="accent5"/>
              </a:lnRef>
              <a:fillRef idx="1">
                <a:schemeClr val="lt1"/>
              </a:fillRef>
              <a:effectRef idx="0">
                <a:schemeClr val="accent5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200" dirty="0">
                    <a:solidFill>
                      <a:prstClr val="black"/>
                    </a:solidFill>
                  </a:rPr>
                  <a:t>03 Data Porting/ Migration</a:t>
                </a:r>
              </a:p>
            </p:txBody>
          </p:sp>
          <p:sp>
            <p:nvSpPr>
              <p:cNvPr id="18" name="Process 80"/>
              <p:cNvSpPr/>
              <p:nvPr/>
            </p:nvSpPr>
            <p:spPr>
              <a:xfrm>
                <a:off x="3376578" y="4919570"/>
                <a:ext cx="1371600" cy="914400"/>
              </a:xfrm>
              <a:prstGeom prst="flowChartProcess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rgbClr val="4F81BD"/>
                </a:solidFill>
              </a:ln>
            </p:spPr>
            <p:style>
              <a:lnRef idx="2">
                <a:schemeClr val="accent1"/>
              </a:lnRef>
              <a:fillRef idx="1">
                <a:schemeClr val="lt1"/>
              </a:fillRef>
              <a:effectRef idx="0">
                <a:schemeClr val="accent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r>
                  <a:rPr lang="en-US" sz="1200" dirty="0">
                    <a:solidFill>
                      <a:prstClr val="black"/>
                    </a:solidFill>
                  </a:rPr>
                  <a:t>04 HL7 Message Created</a:t>
                </a:r>
              </a:p>
            </p:txBody>
          </p:sp>
        </p:grpSp>
        <p:sp>
          <p:nvSpPr>
            <p:cNvPr id="6" name="Process 96"/>
            <p:cNvSpPr/>
            <p:nvPr/>
          </p:nvSpPr>
          <p:spPr>
            <a:xfrm>
              <a:off x="5144148" y="1844687"/>
              <a:ext cx="1371600" cy="914400"/>
            </a:xfrm>
            <a:prstGeom prst="flowChartProcess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</a:rPr>
                <a:t>05 Internal Validation</a:t>
              </a:r>
            </a:p>
          </p:txBody>
        </p:sp>
        <p:sp>
          <p:nvSpPr>
            <p:cNvPr id="7" name="Process 97"/>
            <p:cNvSpPr/>
            <p:nvPr/>
          </p:nvSpPr>
          <p:spPr>
            <a:xfrm>
              <a:off x="5143452" y="3017468"/>
              <a:ext cx="1371600" cy="914400"/>
            </a:xfrm>
            <a:prstGeom prst="flowChartProcess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4F81BD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</a:rPr>
                <a:t>06 Full Cycle Validation</a:t>
              </a:r>
            </a:p>
          </p:txBody>
        </p:sp>
        <p:sp>
          <p:nvSpPr>
            <p:cNvPr id="8" name="Process 100"/>
            <p:cNvSpPr/>
            <p:nvPr/>
          </p:nvSpPr>
          <p:spPr>
            <a:xfrm>
              <a:off x="6794750" y="3019722"/>
              <a:ext cx="1371600" cy="914400"/>
            </a:xfrm>
            <a:prstGeom prst="flowChartProcess">
              <a:avLst/>
            </a:prstGeom>
            <a:solidFill>
              <a:schemeClr val="accent6">
                <a:lumMod val="60000"/>
                <a:lumOff val="40000"/>
              </a:schemeClr>
            </a:solidFill>
            <a:ln>
              <a:solidFill>
                <a:srgbClr val="4F81BD"/>
              </a:solidFill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</a:rPr>
                <a:t>07.1-2 Structural Validation with MVPS</a:t>
              </a:r>
            </a:p>
          </p:txBody>
        </p:sp>
        <p:cxnSp>
          <p:nvCxnSpPr>
            <p:cNvPr id="9" name="Straight Arrow Connector 8"/>
            <p:cNvCxnSpPr>
              <a:stCxn id="7" idx="3"/>
              <a:endCxn id="8" idx="1"/>
            </p:cNvCxnSpPr>
            <p:nvPr/>
          </p:nvCxnSpPr>
          <p:spPr>
            <a:xfrm>
              <a:off x="6515053" y="3474668"/>
              <a:ext cx="279698" cy="2254"/>
            </a:xfrm>
            <a:prstGeom prst="straightConnector1">
              <a:avLst/>
            </a:prstGeom>
            <a:ln>
              <a:solidFill>
                <a:srgbClr val="4F81BD"/>
              </a:solidFill>
              <a:tailEnd type="arrow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Process 105"/>
            <p:cNvSpPr/>
            <p:nvPr/>
          </p:nvSpPr>
          <p:spPr>
            <a:xfrm>
              <a:off x="5140487" y="4162455"/>
              <a:ext cx="1371600" cy="914400"/>
            </a:xfrm>
            <a:prstGeom prst="flowChartProcess">
              <a:avLst/>
            </a:prstGeom>
            <a:solidFill>
              <a:schemeClr val="accent3"/>
            </a:solidFill>
            <a:ln>
              <a:solidFill>
                <a:srgbClr val="FF0000"/>
              </a:solidFill>
              <a:prstDash val="sysDash"/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/>
              <a:r>
                <a:rPr lang="en-US" sz="1200" dirty="0">
                  <a:solidFill>
                    <a:prstClr val="black"/>
                  </a:solidFill>
                </a:rPr>
                <a:t>07.3-4 Program Validation</a:t>
              </a:r>
            </a:p>
          </p:txBody>
        </p:sp>
      </p:grpSp>
      <p:sp>
        <p:nvSpPr>
          <p:cNvPr id="26" name="Title 32"/>
          <p:cNvSpPr>
            <a:spLocks noGrp="1"/>
          </p:cNvSpPr>
          <p:nvPr>
            <p:ph type="title" idx="4294967295"/>
          </p:nvPr>
        </p:nvSpPr>
        <p:spPr>
          <a:xfrm>
            <a:off x="1687599" y="411030"/>
            <a:ext cx="8229600" cy="661720"/>
          </a:xfrm>
        </p:spPr>
        <p:txBody>
          <a:bodyPr>
            <a:normAutofit fontScale="90000"/>
          </a:bodyPr>
          <a:lstStyle/>
          <a:p>
            <a:pPr marL="458788" algn="ctr"/>
            <a:r>
              <a:rPr lang="en-US" b="1" dirty="0"/>
              <a:t>NBS MMG Implementation Process Milestones</a:t>
            </a:r>
          </a:p>
        </p:txBody>
      </p:sp>
      <p:cxnSp>
        <p:nvCxnSpPr>
          <p:cNvPr id="27" name="Elbow Connector 117"/>
          <p:cNvCxnSpPr>
            <a:stCxn id="18" idx="2"/>
            <a:endCxn id="6" idx="0"/>
          </p:cNvCxnSpPr>
          <p:nvPr/>
        </p:nvCxnSpPr>
        <p:spPr>
          <a:xfrm rot="5400000" flipH="1" flipV="1">
            <a:off x="2980648" y="3136441"/>
            <a:ext cx="3989283" cy="1655524"/>
          </a:xfrm>
          <a:prstGeom prst="bentConnector5">
            <a:avLst>
              <a:gd name="adj1" fmla="val -5730"/>
              <a:gd name="adj2" fmla="val 50000"/>
              <a:gd name="adj3" fmla="val 105730"/>
            </a:avLst>
          </a:prstGeom>
          <a:ln>
            <a:solidFill>
              <a:srgbClr val="4F81BD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TextBox 27"/>
          <p:cNvSpPr txBox="1"/>
          <p:nvPr/>
        </p:nvSpPr>
        <p:spPr>
          <a:xfrm>
            <a:off x="8343901" y="3835401"/>
            <a:ext cx="20574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u="sng" dirty="0">
                <a:solidFill>
                  <a:prstClr val="black"/>
                </a:solidFill>
              </a:rPr>
              <a:t>Primary Owner of Process</a:t>
            </a:r>
          </a:p>
          <a:p>
            <a:r>
              <a:rPr lang="en-US" sz="1200" b="1" dirty="0">
                <a:solidFill>
                  <a:srgbClr val="FF0000"/>
                </a:solidFill>
              </a:rPr>
              <a:t>Red = CDC</a:t>
            </a:r>
          </a:p>
          <a:p>
            <a:r>
              <a:rPr lang="en-US" sz="1200" b="1" dirty="0">
                <a:solidFill>
                  <a:schemeClr val="accent1"/>
                </a:solidFill>
              </a:rPr>
              <a:t>Blue = TA Team (APHL was not involved in NBS TA)</a:t>
            </a:r>
          </a:p>
          <a:p>
            <a:endParaRPr lang="en-US" sz="1200" b="1" dirty="0">
              <a:solidFill>
                <a:schemeClr val="accent1"/>
              </a:solidFill>
            </a:endParaRPr>
          </a:p>
          <a:p>
            <a:r>
              <a:rPr lang="en-US" sz="1200" u="sng" dirty="0"/>
              <a:t>Stage</a:t>
            </a:r>
          </a:p>
          <a:p>
            <a:r>
              <a:rPr lang="en-US" sz="1200" b="1" dirty="0">
                <a:solidFill>
                  <a:schemeClr val="accent4"/>
                </a:solidFill>
              </a:rPr>
              <a:t>Yellow = Pre-onboarding</a:t>
            </a:r>
          </a:p>
          <a:p>
            <a:r>
              <a:rPr lang="en-US" sz="1200" b="1" dirty="0">
                <a:solidFill>
                  <a:schemeClr val="accent6">
                    <a:lumMod val="60000"/>
                    <a:lumOff val="40000"/>
                  </a:schemeClr>
                </a:solidFill>
              </a:rPr>
              <a:t>Green = Onboarding</a:t>
            </a:r>
          </a:p>
          <a:p>
            <a:r>
              <a:rPr lang="en-US" sz="1200" b="1" dirty="0">
                <a:solidFill>
                  <a:schemeClr val="bg2">
                    <a:lumMod val="50000"/>
                  </a:schemeClr>
                </a:solidFill>
              </a:rPr>
              <a:t>Gray = Cutover to production</a:t>
            </a:r>
          </a:p>
          <a:p>
            <a:endParaRPr lang="en-US" sz="1200" b="1" dirty="0">
              <a:solidFill>
                <a:schemeClr val="accent6">
                  <a:lumMod val="60000"/>
                  <a:lumOff val="40000"/>
                </a:schemeClr>
              </a:solidFill>
            </a:endParaRPr>
          </a:p>
        </p:txBody>
      </p:sp>
      <p:cxnSp>
        <p:nvCxnSpPr>
          <p:cNvPr id="3" name="Elbow Connector 2"/>
          <p:cNvCxnSpPr>
            <a:stCxn id="8" idx="2"/>
            <a:endCxn id="10" idx="3"/>
          </p:cNvCxnSpPr>
          <p:nvPr/>
        </p:nvCxnSpPr>
        <p:spPr>
          <a:xfrm rot="5400000">
            <a:off x="6552721" y="3948226"/>
            <a:ext cx="685533" cy="907073"/>
          </a:xfrm>
          <a:prstGeom prst="bentConnector2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>
            <a:stCxn id="10" idx="2"/>
            <a:endCxn id="25" idx="3"/>
          </p:cNvCxnSpPr>
          <p:nvPr/>
        </p:nvCxnSpPr>
        <p:spPr>
          <a:xfrm>
            <a:off x="5799623" y="5201729"/>
            <a:ext cx="3430" cy="287815"/>
          </a:xfrm>
          <a:prstGeom prst="straightConnector1">
            <a:avLst/>
          </a:prstGeom>
          <a:ln>
            <a:solidFill>
              <a:srgbClr val="4F81BD"/>
            </a:solidFill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121392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15000"/>
    </mc:Choice>
    <mc:Fallback xmlns="">
      <p:transition spd="slow" advClick="0" advTm="15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C7577AE-B34F-47C2-A95E-670110B834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NBS MMG Implementation Processes:</a:t>
            </a:r>
            <a:br>
              <a:rPr lang="en-US" sz="3600" dirty="0"/>
            </a:br>
            <a:r>
              <a:rPr lang="en-US" sz="3600" b="1" dirty="0"/>
              <a:t>High-level steps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A7FA5B6-313A-4967-B373-8CE29ABC353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b="1" dirty="0"/>
              <a:t>Pre-Onboarding (Phase 1)</a:t>
            </a: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Onboarding (Phase 2)</a:t>
            </a:r>
            <a:endParaRPr lang="en-US" dirty="0"/>
          </a:p>
          <a:p>
            <a:pPr lvl="1"/>
            <a:r>
              <a:rPr lang="en-US" dirty="0"/>
              <a:t>Test Messaging </a:t>
            </a:r>
          </a:p>
          <a:p>
            <a:pPr lvl="1"/>
            <a:r>
              <a:rPr lang="en-US" dirty="0"/>
              <a:t>Limited Production Messaging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Cutover to Production (Phase 3)</a:t>
            </a:r>
            <a:endParaRPr lang="en-US" dirty="0"/>
          </a:p>
          <a:p>
            <a:pPr lvl="1"/>
            <a:r>
              <a:rPr lang="en-US" dirty="0"/>
              <a:t>Year to Date Messaging </a:t>
            </a:r>
          </a:p>
          <a:p>
            <a:pPr marL="514350" indent="-514350">
              <a:buFont typeface="+mj-lt"/>
              <a:buAutoNum type="arabicPeriod"/>
            </a:pPr>
            <a:r>
              <a:rPr lang="en-US" b="1" dirty="0"/>
              <a:t>Production (Phase 4)</a:t>
            </a:r>
            <a:endParaRPr lang="en-US" dirty="0"/>
          </a:p>
          <a:p>
            <a:pPr lvl="1"/>
            <a:r>
              <a:rPr lang="en-US" dirty="0"/>
              <a:t>Production Messaging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66899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4AC32-A52D-4E32-A9DB-FE93E0D298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NBS MMG Implementation Processes: </a:t>
            </a:r>
            <a:br>
              <a:rPr lang="en-US" sz="3600" dirty="0"/>
            </a:br>
            <a:r>
              <a:rPr lang="en-US" sz="3600" b="1" dirty="0"/>
              <a:t>Phase 1:Pre-onboarding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AF62AAC-CE4B-4314-809F-B18C01433D0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Condition code library updates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Page Implementation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METS/MQF Validation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Data Porting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NEDSS.PROPERTIES Updates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SAMS/MVPS Dashboard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State-Specific NBS Application OIDs for Each NBS Environment</a:t>
            </a:r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Other Pre-Onboarding Considerations</a:t>
            </a:r>
          </a:p>
        </p:txBody>
      </p:sp>
    </p:spTree>
    <p:extLst>
      <p:ext uri="{BB962C8B-B14F-4D97-AF65-F5344CB8AC3E}">
        <p14:creationId xmlns:p14="http://schemas.microsoft.com/office/powerpoint/2010/main" val="23436564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EE028B-10FF-43C9-83F9-A6CBD6CF58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NBS MMG Implementation Processes</a:t>
            </a:r>
            <a:br>
              <a:rPr lang="en-US" sz="3600" dirty="0"/>
            </a:br>
            <a:r>
              <a:rPr lang="en-US" sz="3600" b="1" dirty="0"/>
              <a:t>Phase 2: Onboarding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77FF5AF-8B76-4F8D-82A6-6F85A9604C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Test Messaging Activities </a:t>
            </a:r>
          </a:p>
          <a:p>
            <a:pPr lvl="1"/>
            <a:r>
              <a:rPr lang="en-US" dirty="0"/>
              <a:t>Implementation Spreadsheet </a:t>
            </a:r>
          </a:p>
          <a:p>
            <a:pPr lvl="1"/>
            <a:r>
              <a:rPr lang="en-US" dirty="0"/>
              <a:t>Test Case Scenarios </a:t>
            </a:r>
          </a:p>
          <a:p>
            <a:pPr lvl="1"/>
            <a:r>
              <a:rPr lang="en-US" dirty="0"/>
              <a:t>Test Message Validation in METS (MQF, if Arbo) </a:t>
            </a:r>
          </a:p>
          <a:p>
            <a:pPr lvl="1"/>
            <a:r>
              <a:rPr lang="en-US" dirty="0"/>
              <a:t>Notify CDC </a:t>
            </a:r>
          </a:p>
          <a:p>
            <a:pPr lvl="1"/>
            <a:r>
              <a:rPr lang="en-US" dirty="0"/>
              <a:t>CDC Onboarding Kickoff Call </a:t>
            </a:r>
          </a:p>
          <a:p>
            <a:pPr lvl="1"/>
            <a:r>
              <a:rPr lang="en-US" dirty="0"/>
              <a:t>Send Test Messages to Production PHIN MS Server</a:t>
            </a:r>
          </a:p>
          <a:p>
            <a:pPr lvl="1"/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dirty="0"/>
              <a:t>Send Limited Production Messages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172699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91BCD-D41A-4DCC-8EEF-5D3DA3A998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NBS MMG Implementation Processes: </a:t>
            </a:r>
            <a:br>
              <a:rPr lang="en-US" sz="3600" dirty="0"/>
            </a:br>
            <a:r>
              <a:rPr lang="en-US" sz="3600" b="1" dirty="0"/>
              <a:t>Phase 3: Cutover to Production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4DC4D5-CA3E-4DDE-9F85-50B96915CA4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Year to date Legacy &amp; HL7 messaging</a:t>
            </a:r>
          </a:p>
        </p:txBody>
      </p:sp>
    </p:spTree>
    <p:extLst>
      <p:ext uri="{BB962C8B-B14F-4D97-AF65-F5344CB8AC3E}">
        <p14:creationId xmlns:p14="http://schemas.microsoft.com/office/powerpoint/2010/main" val="3198063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F2D178-BE90-4384-AC3F-A654A99C08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en-US" sz="3600" dirty="0"/>
              <a:t>NBS MMG Implementation Processes </a:t>
            </a:r>
            <a:br>
              <a:rPr lang="en-US" sz="3600" dirty="0"/>
            </a:br>
            <a:r>
              <a:rPr lang="en-US" sz="3600" b="1" dirty="0"/>
              <a:t>Phase 4: Production Messaging</a:t>
            </a:r>
            <a:endParaRPr lang="en-US" sz="36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F18B9F-7C28-4CDD-94AC-75B0069BD4D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en-US" dirty="0"/>
              <a:t>Send production messages</a:t>
            </a:r>
          </a:p>
        </p:txBody>
      </p:sp>
    </p:spTree>
    <p:extLst>
      <p:ext uri="{BB962C8B-B14F-4D97-AF65-F5344CB8AC3E}">
        <p14:creationId xmlns:p14="http://schemas.microsoft.com/office/powerpoint/2010/main" val="19989206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859C1B2AC8AB244B9454E708A2777DE" ma:contentTypeVersion="8" ma:contentTypeDescription="Create a new document." ma:contentTypeScope="" ma:versionID="1d492036eca1fbdb4415edd1fdd47986">
  <xsd:schema xmlns:xsd="http://www.w3.org/2001/XMLSchema" xmlns:xs="http://www.w3.org/2001/XMLSchema" xmlns:p="http://schemas.microsoft.com/office/2006/metadata/properties" xmlns:ns2="977792f0-d1a7-4733-b228-b0f7f99a87ac" xmlns:ns3="70391199-9eba-46d6-8de5-b7a09fe4c140" targetNamespace="http://schemas.microsoft.com/office/2006/metadata/properties" ma:root="true" ma:fieldsID="5b9494ba6148f449100b41428dc35666" ns2:_="" ns3:_="">
    <xsd:import namespace="977792f0-d1a7-4733-b228-b0f7f99a87ac"/>
    <xsd:import namespace="70391199-9eba-46d6-8de5-b7a09fe4c14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Tags" minOccurs="0"/>
                <xsd:element ref="ns2:MediaServiceOCR" minOccurs="0"/>
                <xsd:element ref="ns2:MediaServiceEventHashCode" minOccurs="0"/>
                <xsd:element ref="ns2:MediaServiceGenerationTim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77792f0-d1a7-4733-b228-b0f7f99a87ac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Tags" ma:index="12" nillable="true" ma:displayName="MediaServiceAutoTags" ma:internalName="MediaServiceAutoTags" ma:readOnly="true">
      <xsd:simpleType>
        <xsd:restriction base="dms:Text"/>
      </xsd:simpleType>
    </xsd:element>
    <xsd:element name="MediaServiceOCR" ma:index="13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91199-9eba-46d6-8de5-b7a09fe4c140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Shared With" ma:description="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9E249629-4D54-4D3F-82B0-51DAAD050815}">
  <ds:schemaRefs>
    <ds:schemaRef ds:uri="http://purl.org/dc/elements/1.1/"/>
    <ds:schemaRef ds:uri="http://schemas.microsoft.com/office/2006/metadata/properties"/>
    <ds:schemaRef ds:uri="70391199-9eba-46d6-8de5-b7a09fe4c140"/>
    <ds:schemaRef ds:uri="http://purl.org/dc/terms/"/>
    <ds:schemaRef ds:uri="http://schemas.microsoft.com/office/2006/documentManagement/types"/>
    <ds:schemaRef ds:uri="977792f0-d1a7-4733-b228-b0f7f99a87ac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http://purl.org/dc/dcmitype/"/>
  </ds:schemaRefs>
</ds:datastoreItem>
</file>

<file path=customXml/itemProps2.xml><?xml version="1.0" encoding="utf-8"?>
<ds:datastoreItem xmlns:ds="http://schemas.openxmlformats.org/officeDocument/2006/customXml" ds:itemID="{45F9C665-02F6-4449-BE17-70F84EC80F1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77792f0-d1a7-4733-b228-b0f7f99a87ac"/>
    <ds:schemaRef ds:uri="70391199-9eba-46d6-8de5-b7a09fe4c140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0BA3B91-5077-4EC4-845C-03CD74DDB2C1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208</TotalTime>
  <Words>365</Words>
  <Application>Microsoft Office PowerPoint</Application>
  <PresentationFormat>Widescreen</PresentationFormat>
  <Paragraphs>67</Paragraphs>
  <Slides>7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Theme</vt:lpstr>
      <vt:lpstr>NBS MMG Implementation Process Milestones</vt:lpstr>
      <vt:lpstr>NBS MMG Implementation Process Milestones</vt:lpstr>
      <vt:lpstr>NBS MMG Implementation Processes: High-level steps</vt:lpstr>
      <vt:lpstr>NBS MMG Implementation Processes:  Phase 1:Pre-onboarding</vt:lpstr>
      <vt:lpstr>NBS MMG Implementation Processes Phase 2: Onboarding</vt:lpstr>
      <vt:lpstr>NBS MMG Implementation Processes:  Phase 3: Cutover to Production</vt:lpstr>
      <vt:lpstr>NBS MMG Implementation Processes  Phase 4: Production Messaging</vt:lpstr>
    </vt:vector>
  </TitlesOfParts>
  <Company>Centers for Disease Control and Prevention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NBS MMG Implementation Process Milestones</dc:title>
  <dc:creator>Romano, Sebastian (CDC/OPHSS/CSELS)</dc:creator>
  <cp:lastModifiedBy>Shaily Krishan</cp:lastModifiedBy>
  <cp:revision>12</cp:revision>
  <dcterms:created xsi:type="dcterms:W3CDTF">2015-09-03T17:00:06Z</dcterms:created>
  <dcterms:modified xsi:type="dcterms:W3CDTF">2018-09-21T19:29:05Z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0x0101008859C1B2AC8AB244B9454E708A2777DE</vt:lpwstr>
  </property>
</Properties>
</file>