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5" r:id="rId2"/>
    <p:sldMasterId id="2147483671" r:id="rId3"/>
  </p:sldMasterIdLst>
  <p:notesMasterIdLst>
    <p:notesMasterId r:id="rId11"/>
  </p:notesMasterIdLst>
  <p:sldIdLst>
    <p:sldId id="312" r:id="rId4"/>
    <p:sldId id="387" r:id="rId5"/>
    <p:sldId id="319" r:id="rId6"/>
    <p:sldId id="386" r:id="rId7"/>
    <p:sldId id="388" r:id="rId8"/>
    <p:sldId id="389" r:id="rId9"/>
    <p:sldId id="342" r:id="rId10"/>
  </p:sldIdLst>
  <p:sldSz cx="12192000" cy="6858000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over, Michele (CDC/DDPHSS/CSELS/DHIS)" initials="HM(" lastIdx="13" clrIdx="0">
    <p:extLst>
      <p:ext uri="{19B8F6BF-5375-455C-9EA6-DF929625EA0E}">
        <p15:presenceInfo xmlns:p15="http://schemas.microsoft.com/office/powerpoint/2012/main" userId="S::mlh5@cdc.gov::9a9dd205-6d81-4b23-a69a-9c182c4f18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14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F1A36F-0B51-4F99-BAC7-B18397624367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6C77A4-95E7-495B-A1E7-261BA9189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985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38CAEC-4554-485B-9189-C45C7447A4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5341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896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CSEL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62"/>
          <a:stretch/>
        </p:blipFill>
        <p:spPr>
          <a:xfrm>
            <a:off x="0" y="1"/>
            <a:ext cx="12192000" cy="12192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1386071"/>
            <a:ext cx="10972800" cy="1155779"/>
          </a:xfrm>
          <a:prstGeom prst="rect">
            <a:avLst/>
          </a:prstGeom>
        </p:spPr>
        <p:txBody>
          <a:bodyPr/>
          <a:lstStyle>
            <a:lvl1pPr algn="l">
              <a:lnSpc>
                <a:spcPts val="4000"/>
              </a:lnSpc>
              <a:defRPr sz="3733" b="1" baseline="0">
                <a:solidFill>
                  <a:srgbClr val="0096D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09600" y="2859349"/>
            <a:ext cx="8534400" cy="457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67" b="1" baseline="0">
                <a:solidFill>
                  <a:srgbClr val="0096D6"/>
                </a:solidFill>
                <a:effectLst/>
                <a:latin typeface="Calibri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09600" y="3946019"/>
            <a:ext cx="8534400" cy="1295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667"/>
              </a:lnSpc>
              <a:buNone/>
              <a:defRPr sz="2400" baseline="0">
                <a:solidFill>
                  <a:srgbClr val="0096D6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609600" y="224573"/>
            <a:ext cx="9204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Center for Surveillance, Epidemiology, and Laboratory Services</a:t>
            </a:r>
          </a:p>
        </p:txBody>
      </p:sp>
    </p:spTree>
    <p:extLst>
      <p:ext uri="{BB962C8B-B14F-4D97-AF65-F5344CB8AC3E}">
        <p14:creationId xmlns:p14="http://schemas.microsoft.com/office/powerpoint/2010/main" val="1024044460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ata Slide (for content heavy tables and char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4000"/>
              </a:lnSpc>
              <a:defRPr sz="3733" b="1" baseline="0">
                <a:solidFill>
                  <a:srgbClr val="2F97DA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Bottom band: CSELS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26"/>
          <a:stretch/>
        </p:blipFill>
        <p:spPr>
          <a:xfrm>
            <a:off x="0" y="6691613"/>
            <a:ext cx="12192000" cy="166388"/>
          </a:xfrm>
          <a:prstGeom prst="rect">
            <a:avLst/>
          </a:prstGeom>
        </p:spPr>
      </p:pic>
      <p:sp>
        <p:nvSpPr>
          <p:cNvPr id="6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09600" y="1545167"/>
            <a:ext cx="10972800" cy="4455584"/>
          </a:xfrm>
        </p:spPr>
        <p:txBody>
          <a:bodyPr/>
          <a:lstStyle>
            <a:lvl1pPr marL="457189" indent="-457189">
              <a:buClr>
                <a:srgbClr val="0088B7"/>
              </a:buClr>
              <a:buFont typeface="Wingdings" panose="05000000000000000000" pitchFamily="2" charset="2"/>
              <a:buChar char="§"/>
              <a:defRPr sz="2667">
                <a:solidFill>
                  <a:schemeClr val="accent4">
                    <a:lumMod val="75000"/>
                  </a:schemeClr>
                </a:solidFill>
              </a:defRPr>
            </a:lvl1pPr>
            <a:lvl2pPr>
              <a:buClr>
                <a:srgbClr val="3D6C2A"/>
              </a:buClr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>
                <a:srgbClr val="7A003C"/>
              </a:buClr>
              <a:defRPr sz="2667">
                <a:solidFill>
                  <a:schemeClr val="accent4">
                    <a:lumMod val="75000"/>
                  </a:schemeClr>
                </a:solidFill>
              </a:defRPr>
            </a:lvl3pPr>
            <a:lvl4pPr>
              <a:defRPr sz="2667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667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0895408" y="6321705"/>
            <a:ext cx="1154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46F342E-8484-4702-8326-3C4F0D187E4A}" type="slidenum">
              <a:rPr lang="en-US" sz="2400" smtClean="0"/>
              <a:pPr algn="r"/>
              <a:t>‹#›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09202661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ULLETS/DATA_2s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4000"/>
              </a:lnSpc>
              <a:defRPr sz="3733" b="1" baseline="0">
                <a:solidFill>
                  <a:srgbClr val="0088B7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0201"/>
            <a:ext cx="5172892" cy="4191000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32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990575" indent="-38099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24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24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2"/>
            <a:endParaRPr lang="en-US" dirty="0"/>
          </a:p>
          <a:p>
            <a:pPr lvl="0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6409509" y="1600201"/>
            <a:ext cx="5172892" cy="4191000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32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990575" indent="-38099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24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24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2"/>
            <a:endParaRPr lang="en-US" dirty="0"/>
          </a:p>
          <a:p>
            <a:pPr lvl="0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114"/>
          <a:stretch/>
        </p:blipFill>
        <p:spPr>
          <a:xfrm>
            <a:off x="6791" y="6684936"/>
            <a:ext cx="12174261" cy="183397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0895408" y="6321705"/>
            <a:ext cx="1154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46F342E-8484-4702-8326-3C4F0D187E4A}" type="slidenum">
              <a:rPr lang="en-US" sz="2400" smtClean="0"/>
              <a:pPr algn="r"/>
              <a:t>‹#›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92525238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088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4467097"/>
            <a:ext cx="11059884" cy="1162051"/>
          </a:xfrm>
          <a:prstGeom prst="rect">
            <a:avLst/>
          </a:prstGeom>
        </p:spPr>
        <p:txBody>
          <a:bodyPr anchor="b"/>
          <a:lstStyle>
            <a:lvl1pPr algn="l">
              <a:defRPr sz="48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609601" y="5900928"/>
            <a:ext cx="10363200" cy="568325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933"/>
              </a:lnSpc>
              <a:buNone/>
              <a:defRPr sz="2667" baseline="0">
                <a:solidFill>
                  <a:schemeClr val="bg2"/>
                </a:solidFill>
                <a:latin typeface="Calibri" pitchFamily="34" charset="0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0895408" y="6321705"/>
            <a:ext cx="1154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46F342E-8484-4702-8326-3C4F0D187E4A}" type="slidenum">
              <a:rPr lang="en-US" sz="2400" smtClean="0">
                <a:solidFill>
                  <a:schemeClr val="bg2"/>
                </a:solidFill>
              </a:rPr>
              <a:pPr algn="r"/>
              <a:t>‹#›</a:t>
            </a:fld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579576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CSEL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4462"/>
          <a:stretch/>
        </p:blipFill>
        <p:spPr>
          <a:xfrm>
            <a:off x="0" y="1"/>
            <a:ext cx="12192000" cy="12192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1386072"/>
            <a:ext cx="10972800" cy="1155779"/>
          </a:xfrm>
          <a:prstGeom prst="rect">
            <a:avLst/>
          </a:prstGeom>
        </p:spPr>
        <p:txBody>
          <a:bodyPr/>
          <a:lstStyle>
            <a:lvl1pPr algn="l">
              <a:lnSpc>
                <a:spcPts val="4000"/>
              </a:lnSpc>
              <a:defRPr sz="3733" b="1" baseline="0">
                <a:solidFill>
                  <a:srgbClr val="0096D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09600" y="2859349"/>
            <a:ext cx="8534400" cy="457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67" b="1" baseline="0">
                <a:solidFill>
                  <a:srgbClr val="0096D6"/>
                </a:solidFill>
                <a:effectLst/>
                <a:latin typeface="Calibri" pitchFamily="34" charset="0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09600" y="3946019"/>
            <a:ext cx="8534400" cy="1295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667"/>
              </a:lnSpc>
              <a:buNone/>
              <a:defRPr sz="2400" baseline="0">
                <a:solidFill>
                  <a:srgbClr val="0096D6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609600" y="224574"/>
            <a:ext cx="9204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Center for Surveillance, Epidemiology, and Laboratory Services</a:t>
            </a:r>
          </a:p>
        </p:txBody>
      </p:sp>
    </p:spTree>
    <p:extLst>
      <p:ext uri="{BB962C8B-B14F-4D97-AF65-F5344CB8AC3E}">
        <p14:creationId xmlns:p14="http://schemas.microsoft.com/office/powerpoint/2010/main" val="185497498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ata Slide (for content heavy tables and char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4000"/>
              </a:lnSpc>
              <a:defRPr sz="3733" b="1" baseline="0">
                <a:solidFill>
                  <a:srgbClr val="2F97DA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Bottom band: CSELS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8326"/>
          <a:stretch/>
        </p:blipFill>
        <p:spPr>
          <a:xfrm>
            <a:off x="0" y="6691614"/>
            <a:ext cx="12192000" cy="166388"/>
          </a:xfrm>
          <a:prstGeom prst="rect">
            <a:avLst/>
          </a:prstGeom>
        </p:spPr>
      </p:pic>
      <p:sp>
        <p:nvSpPr>
          <p:cNvPr id="6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09600" y="1545167"/>
            <a:ext cx="10972800" cy="4455584"/>
          </a:xfrm>
        </p:spPr>
        <p:txBody>
          <a:bodyPr/>
          <a:lstStyle>
            <a:lvl1pPr marL="457178" indent="-457178">
              <a:buClr>
                <a:srgbClr val="0088B7"/>
              </a:buClr>
              <a:buFont typeface="Wingdings" panose="05000000000000000000" pitchFamily="2" charset="2"/>
              <a:buChar char="§"/>
              <a:defRPr sz="2667">
                <a:solidFill>
                  <a:schemeClr val="accent4">
                    <a:lumMod val="75000"/>
                  </a:schemeClr>
                </a:solidFill>
              </a:defRPr>
            </a:lvl1pPr>
            <a:lvl2pPr>
              <a:buClr>
                <a:srgbClr val="3D6C2A"/>
              </a:buClr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>
                <a:srgbClr val="7A003C"/>
              </a:buClr>
              <a:defRPr sz="2667">
                <a:solidFill>
                  <a:schemeClr val="accent4">
                    <a:lumMod val="75000"/>
                  </a:schemeClr>
                </a:solidFill>
              </a:defRPr>
            </a:lvl3pPr>
            <a:lvl4pPr>
              <a:defRPr sz="2667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667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76638723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ULLETS/DATA_2s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4000"/>
              </a:lnSpc>
              <a:defRPr sz="3733" b="1" baseline="0">
                <a:solidFill>
                  <a:srgbClr val="0088B7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2" y="1600201"/>
            <a:ext cx="5172892" cy="4191000"/>
          </a:xfrm>
          <a:prstGeom prst="rect">
            <a:avLst/>
          </a:prstGeom>
        </p:spPr>
        <p:txBody>
          <a:bodyPr/>
          <a:lstStyle>
            <a:lvl1pPr marL="457178" indent="-457178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32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990550" indent="-380981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24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24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2"/>
            <a:endParaRPr lang="en-US" dirty="0"/>
          </a:p>
          <a:p>
            <a:pPr lvl="0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6409510" y="1600201"/>
            <a:ext cx="5172892" cy="4191000"/>
          </a:xfrm>
          <a:prstGeom prst="rect">
            <a:avLst/>
          </a:prstGeom>
        </p:spPr>
        <p:txBody>
          <a:bodyPr/>
          <a:lstStyle>
            <a:lvl1pPr marL="457178" indent="-457178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32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990550" indent="-380981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24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24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2"/>
            <a:endParaRPr lang="en-US" dirty="0"/>
          </a:p>
          <a:p>
            <a:pPr lvl="0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7114"/>
          <a:stretch/>
        </p:blipFill>
        <p:spPr>
          <a:xfrm>
            <a:off x="6792" y="6684936"/>
            <a:ext cx="12174261" cy="183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95215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088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4467097"/>
            <a:ext cx="11059884" cy="1162051"/>
          </a:xfrm>
          <a:prstGeom prst="rect">
            <a:avLst/>
          </a:prstGeom>
        </p:spPr>
        <p:txBody>
          <a:bodyPr anchor="b"/>
          <a:lstStyle>
            <a:lvl1pPr algn="l">
              <a:defRPr sz="48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609601" y="5900928"/>
            <a:ext cx="10363200" cy="568325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933"/>
              </a:lnSpc>
              <a:buNone/>
              <a:defRPr sz="2667" baseline="0">
                <a:solidFill>
                  <a:schemeClr val="bg2"/>
                </a:solidFill>
                <a:latin typeface="Calibri" pitchFamily="34" charset="0"/>
              </a:defRPr>
            </a:lvl1pPr>
            <a:lvl2pPr marL="6095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4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84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41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98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55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649722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1" y="5679809"/>
            <a:ext cx="12198571" cy="1178193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351715" y="3662434"/>
            <a:ext cx="88524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6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600" dirty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6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600" dirty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6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br>
              <a:rPr lang="en-US" sz="16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br>
              <a:rPr lang="en-US" sz="16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600" dirty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-472097" y="6365560"/>
            <a:ext cx="1154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46F342E-8484-4702-8326-3C4F0D187E4A}" type="slidenum">
              <a:rPr lang="en-US" sz="2400" smtClean="0">
                <a:solidFill>
                  <a:schemeClr val="bg2"/>
                </a:solidFill>
              </a:rPr>
              <a:pPr algn="r"/>
              <a:t>‹#›</a:t>
            </a:fld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07437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1" y="5679809"/>
            <a:ext cx="12198571" cy="1178193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351715" y="3662434"/>
            <a:ext cx="88524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54"/>
            <a:r>
              <a:rPr lang="en-US" sz="1600" dirty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6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600" dirty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6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600" dirty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6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br>
              <a:rPr lang="en-US" sz="16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br>
              <a:rPr lang="en-US" sz="16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600" dirty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-472097" y="6365557"/>
            <a:ext cx="1154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54"/>
            <a:fld id="{546F342E-8484-4702-8326-3C4F0D187E4A}" type="slidenum">
              <a:rPr lang="en-US" sz="1800">
                <a:solidFill>
                  <a:srgbClr val="FFFFFF"/>
                </a:solidFill>
              </a:rPr>
              <a:pPr algn="r" defTabSz="914354"/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812512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6684"/>
            <a:ext cx="10515600" cy="434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2837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ransition>
    <p:fad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5pPr>
      <a:lvl6pPr marL="609585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6pPr>
      <a:lvl7pPr marL="1219170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7pPr>
      <a:lvl8pPr marL="1828754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8pPr>
      <a:lvl9pPr marL="2438339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457189" indent="-457189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990575" indent="-38099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6684"/>
            <a:ext cx="10515600" cy="434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15577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</p:sldLayoutIdLst>
  <p:transition>
    <p:fad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5pPr>
      <a:lvl6pPr marL="609570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6pPr>
      <a:lvl7pPr marL="1219140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7pPr>
      <a:lvl8pPr marL="1828709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8pPr>
      <a:lvl9pPr marL="2438278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457178" indent="-45717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990550" indent="-380981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523925" indent="-30478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2133493" indent="-30478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743062" indent="-30478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335263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6684"/>
            <a:ext cx="10515600" cy="434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980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ransition>
    <p:fad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5pPr>
      <a:lvl6pPr marL="609570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6pPr>
      <a:lvl7pPr marL="1219140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7pPr>
      <a:lvl8pPr marL="1828709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8pPr>
      <a:lvl9pPr marL="2438278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457178" indent="-45717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990550" indent="-380981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523925" indent="-30478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2133493" indent="-30478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743062" indent="-30478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335263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sjohnston2@cdc.gov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 title="Updated Arboviral Case Notification Implementation and Onboarding"/>
          <p:cNvSpPr txBox="1">
            <a:spLocks/>
          </p:cNvSpPr>
          <p:nvPr/>
        </p:nvSpPr>
        <p:spPr>
          <a:xfrm>
            <a:off x="3423417" y="1480127"/>
            <a:ext cx="8496441" cy="114038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800" b="1" kern="1200" baseline="0">
                <a:solidFill>
                  <a:srgbClr val="0096D6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9pPr>
          </a:lstStyle>
          <a:p>
            <a:pPr defTabSz="1219170">
              <a:lnSpc>
                <a:spcPts val="4000"/>
              </a:lnSpc>
            </a:pPr>
            <a:endParaRPr lang="en-US" sz="3733" dirty="0"/>
          </a:p>
        </p:txBody>
      </p:sp>
      <p:pic>
        <p:nvPicPr>
          <p:cNvPr id="2" name="Picture 1" title="NNDSS branding elemen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09" y="1534225"/>
            <a:ext cx="2986019" cy="1172872"/>
          </a:xfrm>
          <a:prstGeom prst="rect">
            <a:avLst/>
          </a:prstGeom>
        </p:spPr>
      </p:pic>
      <p:sp>
        <p:nvSpPr>
          <p:cNvPr id="3" name="Title 2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Hot Topic</a:t>
            </a:r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374316" y="2707098"/>
            <a:ext cx="11545541" cy="1302716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800" b="1" kern="1200" baseline="0">
                <a:solidFill>
                  <a:srgbClr val="0096D6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9pPr>
          </a:lstStyle>
          <a:p>
            <a:pPr algn="ctr" defTabSz="1219170">
              <a:lnSpc>
                <a:spcPct val="100000"/>
              </a:lnSpc>
            </a:pPr>
            <a:r>
              <a:rPr lang="en-US" altLang="en-US" sz="4000" dirty="0">
                <a:solidFill>
                  <a:srgbClr val="0070C0"/>
                </a:solidFill>
              </a:rPr>
              <a:t>NNDSS Redesign:</a:t>
            </a:r>
          </a:p>
          <a:p>
            <a:pPr algn="ctr" defTabSz="1219170">
              <a:lnSpc>
                <a:spcPct val="100000"/>
              </a:lnSpc>
            </a:pPr>
            <a:r>
              <a:rPr lang="en-US" altLang="en-US" sz="4000" dirty="0">
                <a:solidFill>
                  <a:schemeClr val="accent6"/>
                </a:solidFill>
              </a:rPr>
              <a:t>MVPS User Roles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78482" y="6120882"/>
            <a:ext cx="204340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67" dirty="0">
                <a:solidFill>
                  <a:srgbClr val="0096D6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October 22, 2019 </a:t>
            </a:r>
          </a:p>
        </p:txBody>
      </p:sp>
      <p:sp>
        <p:nvSpPr>
          <p:cNvPr id="6" name="Rectangle 5"/>
          <p:cNvSpPr/>
          <p:nvPr/>
        </p:nvSpPr>
        <p:spPr>
          <a:xfrm>
            <a:off x="370113" y="4776777"/>
            <a:ext cx="11447571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96D6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Sara Imholte Johnston, MPH</a:t>
            </a: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rgbClr val="0096D6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96D6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Division of Health Informatics and Surveillance</a:t>
            </a: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96D6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Center for Surveillance, Epidemiology, and Laboratory Services</a:t>
            </a: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96D6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Centers for Disease Control and Prevention</a:t>
            </a:r>
          </a:p>
        </p:txBody>
      </p:sp>
    </p:spTree>
    <p:extLst>
      <p:ext uri="{BB962C8B-B14F-4D97-AF65-F5344CB8AC3E}">
        <p14:creationId xmlns:p14="http://schemas.microsoft.com/office/powerpoint/2010/main" val="1461385208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4490A-7F4A-4CA6-B22F-EF34C8C4D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for new roles in MVPS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7A05C5-18AD-4BAF-92FE-C9418CFC19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2166729"/>
            <a:ext cx="10972800" cy="3834021"/>
          </a:xfrm>
        </p:spPr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NNDSS Redesign Project will consolidate processing into MVPS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New functionality will likely mean new users and new roles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How to best organize permissions with new functionality?</a:t>
            </a:r>
          </a:p>
        </p:txBody>
      </p:sp>
    </p:spTree>
    <p:extLst>
      <p:ext uri="{BB962C8B-B14F-4D97-AF65-F5344CB8AC3E}">
        <p14:creationId xmlns:p14="http://schemas.microsoft.com/office/powerpoint/2010/main" val="274839529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41"/>
            <a:ext cx="10972800" cy="736743"/>
          </a:xfrm>
        </p:spPr>
        <p:txBody>
          <a:bodyPr/>
          <a:lstStyle/>
          <a:p>
            <a:r>
              <a:rPr lang="en-US" dirty="0"/>
              <a:t>Planned Functionality for MVPS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09599" y="1222513"/>
            <a:ext cx="11219319" cy="5360846"/>
          </a:xfrm>
        </p:spPr>
        <p:txBody>
          <a:bodyPr/>
          <a:lstStyle/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Dashboard by condition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– message and case counts</a:t>
            </a:r>
          </a:p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Ability to view Undetermined messages: </a:t>
            </a:r>
          </a:p>
          <a:p>
            <a:pPr lvl="1"/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malformed message or incorrect event code</a:t>
            </a:r>
          </a:p>
          <a:p>
            <a:pPr lvl="1"/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If jurisdiction code can't be pulled out of message, could potentially use PHINMS sender ID (future)</a:t>
            </a:r>
          </a:p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Low incidence verification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– notification and confirmation before publishing</a:t>
            </a:r>
          </a:p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Mark a record in MVPS as deleted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– in case you can’t send a delete record</a:t>
            </a:r>
          </a:p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Reconciliation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  <a:p>
            <a:pPr lvl="1"/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Pull tables, freeze processing</a:t>
            </a:r>
          </a:p>
          <a:p>
            <a:pPr lvl="1"/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State Epi or Designee sign-off</a:t>
            </a:r>
          </a:p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User Management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– manage permissions for users in your jurisdiction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561022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8999E-44C9-412A-9783-1FD377681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9"/>
            <a:ext cx="11308080" cy="582610"/>
          </a:xfrm>
        </p:spPr>
        <p:txBody>
          <a:bodyPr/>
          <a:lstStyle/>
          <a:p>
            <a:r>
              <a:rPr lang="en-US" dirty="0"/>
              <a:t>Access Based on Disease Categories </a:t>
            </a:r>
            <a:r>
              <a:rPr lang="en-US" sz="3200" dirty="0"/>
              <a:t>(from Event Code List)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138F76-D890-45BD-BC05-6F5BD4B2BF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968920"/>
            <a:ext cx="10972800" cy="5143502"/>
          </a:xfrm>
        </p:spPr>
        <p:txBody>
          <a:bodyPr numCol="3"/>
          <a:lstStyle/>
          <a:p>
            <a:r>
              <a:rPr lang="en-US" sz="2200" dirty="0">
                <a:solidFill>
                  <a:schemeClr val="accent4">
                    <a:lumMod val="50000"/>
                  </a:schemeClr>
                </a:solidFill>
              </a:rPr>
              <a:t>Arboviral Diseases</a:t>
            </a:r>
          </a:p>
          <a:p>
            <a:r>
              <a:rPr lang="en-US" sz="2200" dirty="0">
                <a:solidFill>
                  <a:schemeClr val="accent4">
                    <a:lumMod val="50000"/>
                  </a:schemeClr>
                </a:solidFill>
              </a:rPr>
              <a:t>Botulism</a:t>
            </a:r>
          </a:p>
          <a:p>
            <a:r>
              <a:rPr lang="en-US" sz="2200" dirty="0">
                <a:solidFill>
                  <a:schemeClr val="accent4">
                    <a:lumMod val="50000"/>
                  </a:schemeClr>
                </a:solidFill>
              </a:rPr>
              <a:t>Carbapenem Resistant Infections</a:t>
            </a:r>
          </a:p>
          <a:p>
            <a:r>
              <a:rPr lang="en-US" sz="2200" dirty="0">
                <a:solidFill>
                  <a:schemeClr val="accent4">
                    <a:lumMod val="50000"/>
                  </a:schemeClr>
                </a:solidFill>
              </a:rPr>
              <a:t>Coccidioidomycosis</a:t>
            </a:r>
          </a:p>
          <a:p>
            <a:r>
              <a:rPr lang="en-US" sz="2200" dirty="0">
                <a:solidFill>
                  <a:schemeClr val="accent4">
                    <a:lumMod val="50000"/>
                  </a:schemeClr>
                </a:solidFill>
              </a:rPr>
              <a:t>Condition in EIP ABCs*</a:t>
            </a:r>
          </a:p>
          <a:p>
            <a:r>
              <a:rPr lang="en-US" sz="2200" dirty="0">
                <a:solidFill>
                  <a:schemeClr val="accent4">
                    <a:lumMod val="50000"/>
                  </a:schemeClr>
                </a:solidFill>
              </a:rPr>
              <a:t>Enteric Diseases</a:t>
            </a:r>
          </a:p>
          <a:p>
            <a:r>
              <a:rPr lang="en-US" sz="2200" dirty="0">
                <a:solidFill>
                  <a:schemeClr val="accent4">
                    <a:lumMod val="50000"/>
                  </a:schemeClr>
                </a:solidFill>
              </a:rPr>
              <a:t>Fungal disease</a:t>
            </a:r>
          </a:p>
          <a:p>
            <a:r>
              <a:rPr lang="en-US" sz="2200" dirty="0">
                <a:solidFill>
                  <a:schemeClr val="accent4">
                    <a:lumMod val="50000"/>
                  </a:schemeClr>
                </a:solidFill>
              </a:rPr>
              <a:t>Hansen disease (Leprosy)</a:t>
            </a:r>
          </a:p>
          <a:p>
            <a:r>
              <a:rPr lang="en-US" sz="2200" dirty="0">
                <a:solidFill>
                  <a:schemeClr val="accent4">
                    <a:lumMod val="50000"/>
                  </a:schemeClr>
                </a:solidFill>
              </a:rPr>
              <a:t>Hemorrhagic fevers</a:t>
            </a:r>
          </a:p>
          <a:p>
            <a:r>
              <a:rPr lang="en-US" sz="2200" dirty="0">
                <a:solidFill>
                  <a:schemeClr val="accent4">
                    <a:lumMod val="50000"/>
                  </a:schemeClr>
                </a:solidFill>
              </a:rPr>
              <a:t>Hepatitis</a:t>
            </a:r>
          </a:p>
          <a:p>
            <a:r>
              <a:rPr lang="en-US" sz="2200" dirty="0">
                <a:solidFill>
                  <a:schemeClr val="accent4">
                    <a:lumMod val="50000"/>
                  </a:schemeClr>
                </a:solidFill>
              </a:rPr>
              <a:t>Hepatitis A, acute</a:t>
            </a:r>
          </a:p>
          <a:p>
            <a:r>
              <a:rPr lang="en-US" sz="2200" dirty="0">
                <a:solidFill>
                  <a:schemeClr val="accent4">
                    <a:lumMod val="50000"/>
                  </a:schemeClr>
                </a:solidFill>
              </a:rPr>
              <a:t>Influenza</a:t>
            </a:r>
          </a:p>
          <a:p>
            <a:r>
              <a:rPr lang="en-US" sz="2200" dirty="0">
                <a:solidFill>
                  <a:schemeClr val="accent4">
                    <a:lumMod val="50000"/>
                  </a:schemeClr>
                </a:solidFill>
              </a:rPr>
              <a:t>Legionellosis</a:t>
            </a:r>
          </a:p>
          <a:p>
            <a:r>
              <a:rPr lang="en-US" sz="2200" dirty="0">
                <a:solidFill>
                  <a:schemeClr val="accent4">
                    <a:lumMod val="50000"/>
                  </a:schemeClr>
                </a:solidFill>
              </a:rPr>
              <a:t>Neurological*</a:t>
            </a:r>
          </a:p>
          <a:p>
            <a:r>
              <a:rPr lang="en-US" sz="2200" dirty="0">
                <a:solidFill>
                  <a:schemeClr val="accent4">
                    <a:lumMod val="50000"/>
                  </a:schemeClr>
                </a:solidFill>
              </a:rPr>
              <a:t>Parasitic Diseases*</a:t>
            </a:r>
          </a:p>
          <a:p>
            <a:r>
              <a:rPr lang="en-US" sz="2200" dirty="0">
                <a:solidFill>
                  <a:schemeClr val="accent4">
                    <a:lumMod val="50000"/>
                  </a:schemeClr>
                </a:solidFill>
              </a:rPr>
              <a:t>RSV-associated death*</a:t>
            </a:r>
          </a:p>
          <a:p>
            <a:r>
              <a:rPr lang="en-US" sz="2200" dirty="0">
                <a:solidFill>
                  <a:schemeClr val="accent4">
                    <a:lumMod val="50000"/>
                  </a:schemeClr>
                </a:solidFill>
              </a:rPr>
              <a:t>SARs</a:t>
            </a:r>
          </a:p>
          <a:p>
            <a:r>
              <a:rPr lang="en-US" sz="2200" dirty="0">
                <a:solidFill>
                  <a:schemeClr val="accent4">
                    <a:lumMod val="50000"/>
                  </a:schemeClr>
                </a:solidFill>
              </a:rPr>
              <a:t>Sexually Transmitted Diseases</a:t>
            </a:r>
          </a:p>
          <a:p>
            <a:r>
              <a:rPr lang="en-US" sz="2200" dirty="0">
                <a:solidFill>
                  <a:schemeClr val="accent4">
                    <a:lumMod val="50000"/>
                  </a:schemeClr>
                </a:solidFill>
              </a:rPr>
              <a:t>Streptococcal toxic shock syndrome</a:t>
            </a:r>
          </a:p>
          <a:p>
            <a:r>
              <a:rPr lang="en-US" sz="2200" dirty="0">
                <a:solidFill>
                  <a:schemeClr val="accent4">
                    <a:lumMod val="50000"/>
                  </a:schemeClr>
                </a:solidFill>
              </a:rPr>
              <a:t>Toxic exposure</a:t>
            </a:r>
          </a:p>
          <a:p>
            <a:r>
              <a:rPr lang="en-US" sz="2200" dirty="0">
                <a:solidFill>
                  <a:schemeClr val="accent4">
                    <a:lumMod val="50000"/>
                  </a:schemeClr>
                </a:solidFill>
              </a:rPr>
              <a:t>Toxic-shock syndrome (other than streptococcal)</a:t>
            </a:r>
          </a:p>
          <a:p>
            <a:r>
              <a:rPr lang="en-US" sz="2200" dirty="0">
                <a:solidFill>
                  <a:schemeClr val="accent4">
                    <a:lumMod val="50000"/>
                  </a:schemeClr>
                </a:solidFill>
              </a:rPr>
              <a:t>Tuberculosis</a:t>
            </a:r>
          </a:p>
          <a:p>
            <a:r>
              <a:rPr lang="en-US" sz="2200" dirty="0">
                <a:solidFill>
                  <a:schemeClr val="accent4">
                    <a:lumMod val="50000"/>
                  </a:schemeClr>
                </a:solidFill>
              </a:rPr>
              <a:t>Vaccine Preventable Diseases</a:t>
            </a:r>
          </a:p>
          <a:p>
            <a:r>
              <a:rPr lang="en-US" sz="2200" dirty="0">
                <a:solidFill>
                  <a:schemeClr val="accent4">
                    <a:lumMod val="50000"/>
                  </a:schemeClr>
                </a:solidFill>
              </a:rPr>
              <a:t>Vancomycin-intermediate Staphylococcus aureus (VISA)</a:t>
            </a:r>
          </a:p>
          <a:p>
            <a:r>
              <a:rPr lang="en-US" sz="2200" dirty="0">
                <a:solidFill>
                  <a:schemeClr val="accent4">
                    <a:lumMod val="50000"/>
                  </a:schemeClr>
                </a:solidFill>
              </a:rPr>
              <a:t>Vancomycin-resistant Staphylococcus aureus (VRSA)</a:t>
            </a:r>
          </a:p>
          <a:p>
            <a:r>
              <a:rPr lang="en-US" sz="2200" dirty="0" err="1">
                <a:solidFill>
                  <a:schemeClr val="accent4">
                    <a:lumMod val="50000"/>
                  </a:schemeClr>
                </a:solidFill>
              </a:rPr>
              <a:t>Vectorborne</a:t>
            </a:r>
            <a:r>
              <a:rPr lang="en-US" sz="2200" dirty="0">
                <a:solidFill>
                  <a:schemeClr val="accent4">
                    <a:lumMod val="50000"/>
                  </a:schemeClr>
                </a:solidFill>
              </a:rPr>
              <a:t> Diseases</a:t>
            </a:r>
          </a:p>
          <a:p>
            <a:r>
              <a:rPr lang="en-US" sz="2200" dirty="0">
                <a:solidFill>
                  <a:schemeClr val="accent4">
                    <a:lumMod val="50000"/>
                  </a:schemeClr>
                </a:solidFill>
              </a:rPr>
              <a:t>Zoonotic</a:t>
            </a:r>
          </a:p>
          <a:p>
            <a:r>
              <a:rPr lang="en-US" sz="2200" dirty="0">
                <a:solidFill>
                  <a:srgbClr val="0070C0"/>
                </a:solidFill>
              </a:rPr>
              <a:t>Undetermined</a:t>
            </a:r>
          </a:p>
          <a:p>
            <a:endParaRPr lang="en-US" sz="2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9761A0-9214-4DEA-A843-A8F8188ECEC5}"/>
              </a:ext>
            </a:extLst>
          </p:cNvPr>
          <p:cNvSpPr txBox="1"/>
          <p:nvPr/>
        </p:nvSpPr>
        <p:spPr>
          <a:xfrm>
            <a:off x="8008883" y="6085490"/>
            <a:ext cx="3279227" cy="410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*Not Nationally Notifiable</a:t>
            </a:r>
          </a:p>
        </p:txBody>
      </p:sp>
    </p:spTree>
    <p:extLst>
      <p:ext uri="{BB962C8B-B14F-4D97-AF65-F5344CB8AC3E}">
        <p14:creationId xmlns:p14="http://schemas.microsoft.com/office/powerpoint/2010/main" val="154041976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4490A-7F4A-4CA6-B22F-EF34C8C4D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689457"/>
          </a:xfrm>
        </p:spPr>
        <p:txBody>
          <a:bodyPr/>
          <a:lstStyle/>
          <a:p>
            <a:r>
              <a:rPr lang="en-US" dirty="0"/>
              <a:t>Proposed new roles in MVPS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7A05C5-18AD-4BAF-92FE-C9418CFC19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1371600"/>
            <a:ext cx="10972800" cy="5118652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</a:rPr>
              <a:t>Combination of:</a:t>
            </a:r>
          </a:p>
          <a:p>
            <a:pPr lvl="1"/>
            <a:r>
              <a:rPr lang="en-US" b="1" dirty="0">
                <a:solidFill>
                  <a:srgbClr val="002060"/>
                </a:solidFill>
              </a:rPr>
              <a:t>Permission to select functionalities</a:t>
            </a:r>
          </a:p>
          <a:p>
            <a:pPr lvl="1"/>
            <a:r>
              <a:rPr lang="en-US" b="1" dirty="0">
                <a:solidFill>
                  <a:srgbClr val="002060"/>
                </a:solidFill>
              </a:rPr>
              <a:t>Permission for one or more disease categories or diseases</a:t>
            </a:r>
          </a:p>
          <a:p>
            <a:endParaRPr lang="en-US" b="1" dirty="0"/>
          </a:p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Jurisdictional Administrator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– permission to all diseases/conditions and all functions, manages users</a:t>
            </a:r>
          </a:p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State Epi or Designee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– permission to all diseases/conditions and all functions, responsible for end of year data sign-off in system</a:t>
            </a:r>
          </a:p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Jurisdictional User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– has rights to one or more disease categories or diseases and functionality granted by Admin. Default to view of dashboard only? Make two types of other users?</a:t>
            </a:r>
          </a:p>
        </p:txBody>
      </p:sp>
    </p:spTree>
    <p:extLst>
      <p:ext uri="{BB962C8B-B14F-4D97-AF65-F5344CB8AC3E}">
        <p14:creationId xmlns:p14="http://schemas.microsoft.com/office/powerpoint/2010/main" val="3487736176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498FD-06D2-465C-B008-AC92F6FD3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Email Notifications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E3E990-2118-4C4D-A5F5-0FECB6582C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2027583"/>
            <a:ext cx="10972800" cy="3973168"/>
          </a:xfrm>
        </p:spPr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Use email on file with SAMS?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How might a group email be used?</a:t>
            </a:r>
          </a:p>
        </p:txBody>
      </p:sp>
    </p:spTree>
    <p:extLst>
      <p:ext uri="{BB962C8B-B14F-4D97-AF65-F5344CB8AC3E}">
        <p14:creationId xmlns:p14="http://schemas.microsoft.com/office/powerpoint/2010/main" val="194263524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4607" y="1791149"/>
            <a:ext cx="10287000" cy="1856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733" b="1" dirty="0">
                <a:solidFill>
                  <a:srgbClr val="2F97DA"/>
                </a:solidFill>
                <a:latin typeface="Calibri" pitchFamily="34" charset="0"/>
                <a:ea typeface="+mj-ea"/>
                <a:cs typeface="+mj-cs"/>
              </a:rPr>
              <a:t>Questions? </a:t>
            </a:r>
          </a:p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733" b="1" dirty="0">
              <a:solidFill>
                <a:srgbClr val="2F97DA"/>
              </a:solidFill>
              <a:latin typeface="Calibri" pitchFamily="34" charset="0"/>
              <a:ea typeface="+mj-ea"/>
              <a:cs typeface="+mj-cs"/>
            </a:endParaRPr>
          </a:p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Myriad Web Pro" panose="020B0503030403020204" pitchFamily="34" charset="0"/>
              </a:rPr>
              <a:t>Additional thoughts?</a:t>
            </a:r>
          </a:p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FF0000"/>
                </a:solidFill>
                <a:latin typeface="Myriad Web Pro" panose="020B0503030403020204" pitchFamily="34" charset="0"/>
                <a:hlinkClick r:id="rId3" tooltip="NMI technical assistance or onboarding"/>
              </a:rPr>
              <a:t>sjohnston2@cdc.gov</a:t>
            </a:r>
            <a:r>
              <a:rPr lang="en-US" sz="2000" b="1" dirty="0">
                <a:solidFill>
                  <a:srgbClr val="000000"/>
                </a:solidFill>
                <a:latin typeface="Myriad Web Pro" panose="020B0503030403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65817001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NCEH_ATSDR_combined">
  <a:themeElements>
    <a:clrScheme name="Custom 15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0_NCEH_ATSDR_combined">
  <a:themeElements>
    <a:clrScheme name="Custom 15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3_NCEH_ATSDR_combined">
  <a:themeElements>
    <a:clrScheme name="Custom 15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3721</TotalTime>
  <Words>371</Words>
  <Application>Microsoft Office PowerPoint</Application>
  <PresentationFormat>Widescreen</PresentationFormat>
  <Paragraphs>70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Courier New</vt:lpstr>
      <vt:lpstr>Myriad Web Pro</vt:lpstr>
      <vt:lpstr>Wingdings</vt:lpstr>
      <vt:lpstr>NCEH_ATSDR_combined</vt:lpstr>
      <vt:lpstr>10_NCEH_ATSDR_combined</vt:lpstr>
      <vt:lpstr>3_NCEH_ATSDR_combined</vt:lpstr>
      <vt:lpstr>Hot Topic</vt:lpstr>
      <vt:lpstr>Need for new roles in MVPS</vt:lpstr>
      <vt:lpstr>Planned Functionality for MVPS</vt:lpstr>
      <vt:lpstr>Access Based on Disease Categories (from Event Code List)</vt:lpstr>
      <vt:lpstr>Proposed new roles in MVPS</vt:lpstr>
      <vt:lpstr>Email Notifications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Hot Topic</dc:title>
  <dc:creator>Johnston, Sara (CDC/DDPHSS/CSELS/DHIS)</dc:creator>
  <cp:lastModifiedBy>Johnston, Sara (CDC/DDPHSS/CSELS/DHIS)</cp:lastModifiedBy>
  <cp:revision>19</cp:revision>
  <cp:lastPrinted>2019-10-21T11:57:10Z</cp:lastPrinted>
  <dcterms:created xsi:type="dcterms:W3CDTF">2019-10-18T11:52:38Z</dcterms:created>
  <dcterms:modified xsi:type="dcterms:W3CDTF">2019-10-22T16:40:23Z</dcterms:modified>
</cp:coreProperties>
</file>