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4"/>
    <p:sldMasterId id="2147483655" r:id="rId5"/>
    <p:sldMasterId id="2147483661" r:id="rId6"/>
  </p:sldMasterIdLst>
  <p:notesMasterIdLst>
    <p:notesMasterId r:id="rId13"/>
  </p:notesMasterIdLst>
  <p:sldIdLst>
    <p:sldId id="257" r:id="rId7"/>
    <p:sldId id="287" r:id="rId8"/>
    <p:sldId id="271" r:id="rId9"/>
    <p:sldId id="286" r:id="rId10"/>
    <p:sldId id="284" r:id="rId11"/>
    <p:sldId id="298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30" roundtripDataSignature="AMtx7mgvQZ+WNDVRM0k9wDSXyQfY6f1E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DC22A9-EFDC-4BE9-B257-FABCAE6CFECD}" v="2" dt="2021-05-14T14:00:30.689"/>
  </p1510:revLst>
</p1510:revInfo>
</file>

<file path=ppt/tableStyles.xml><?xml version="1.0" encoding="utf-8"?>
<a:tblStyleLst xmlns:a="http://schemas.openxmlformats.org/drawingml/2006/main" def="{9BF916FC-BA5B-4B79-A54A-6B93AD6E732A}">
  <a:tblStyle styleId="{9BF916FC-BA5B-4B79-A54A-6B93AD6E732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dk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dk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884389C-CE55-4F88-8344-B777CFD2959B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 snapToObjects="1">
      <p:cViewPr varScale="1">
        <p:scale>
          <a:sx n="100" d="100"/>
          <a:sy n="100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36" Type="http://schemas.microsoft.com/office/2015/10/relationships/revisionInfo" Target="revisionInfo.xml"/><Relationship Id="rId10" Type="http://schemas.openxmlformats.org/officeDocument/2006/relationships/slide" Target="slides/slide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30" Type="http://customschemas.google.com/relationships/presentationmetadata" Target="metadata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ston, Sara (CDC/DDPHSS/CSELS/DHIS)" userId="bd0c3462-f13f-4b10-85a9-b365bf88e3bf" providerId="ADAL" clId="{35DC22A9-EFDC-4BE9-B257-FABCAE6CFECD}"/>
    <pc:docChg chg="custSel modSld">
      <pc:chgData name="Johnston, Sara (CDC/DDPHSS/CSELS/DHIS)" userId="bd0c3462-f13f-4b10-85a9-b365bf88e3bf" providerId="ADAL" clId="{35DC22A9-EFDC-4BE9-B257-FABCAE6CFECD}" dt="2021-05-14T14:00:42.915" v="123" actId="1076"/>
      <pc:docMkLst>
        <pc:docMk/>
      </pc:docMkLst>
      <pc:sldChg chg="addSp delSp modSp mod">
        <pc:chgData name="Johnston, Sara (CDC/DDPHSS/CSELS/DHIS)" userId="bd0c3462-f13f-4b10-85a9-b365bf88e3bf" providerId="ADAL" clId="{35DC22A9-EFDC-4BE9-B257-FABCAE6CFECD}" dt="2021-05-14T13:57:56.077" v="87" actId="478"/>
        <pc:sldMkLst>
          <pc:docMk/>
          <pc:sldMk cId="3522782635" sldId="257"/>
        </pc:sldMkLst>
        <pc:spChg chg="add del mod">
          <ac:chgData name="Johnston, Sara (CDC/DDPHSS/CSELS/DHIS)" userId="bd0c3462-f13f-4b10-85a9-b365bf88e3bf" providerId="ADAL" clId="{35DC22A9-EFDC-4BE9-B257-FABCAE6CFECD}" dt="2021-05-14T13:57:56.077" v="87" actId="478"/>
          <ac:spMkLst>
            <pc:docMk/>
            <pc:sldMk cId="3522782635" sldId="257"/>
            <ac:spMk id="8" creationId="{C224E0A6-642C-4509-B2AE-21C241FA7D59}"/>
          </ac:spMkLst>
        </pc:spChg>
        <pc:spChg chg="add mod">
          <ac:chgData name="Johnston, Sara (CDC/DDPHSS/CSELS/DHIS)" userId="bd0c3462-f13f-4b10-85a9-b365bf88e3bf" providerId="ADAL" clId="{35DC22A9-EFDC-4BE9-B257-FABCAE6CFECD}" dt="2021-05-14T13:57:44.921" v="84" actId="14100"/>
          <ac:spMkLst>
            <pc:docMk/>
            <pc:sldMk cId="3522782635" sldId="257"/>
            <ac:spMk id="9" creationId="{96CC62E9-7AF6-47F2-A5F7-120BC8FC9871}"/>
          </ac:spMkLst>
        </pc:spChg>
        <pc:spChg chg="mod">
          <ac:chgData name="Johnston, Sara (CDC/DDPHSS/CSELS/DHIS)" userId="bd0c3462-f13f-4b10-85a9-b365bf88e3bf" providerId="ADAL" clId="{35DC22A9-EFDC-4BE9-B257-FABCAE6CFECD}" dt="2021-05-14T13:57:53.446" v="86" actId="1076"/>
          <ac:spMkLst>
            <pc:docMk/>
            <pc:sldMk cId="3522782635" sldId="257"/>
            <ac:spMk id="7170" creationId="{00000000-0000-0000-0000-000000000000}"/>
          </ac:spMkLst>
        </pc:spChg>
      </pc:sldChg>
      <pc:sldChg chg="modSp mod">
        <pc:chgData name="Johnston, Sara (CDC/DDPHSS/CSELS/DHIS)" userId="bd0c3462-f13f-4b10-85a9-b365bf88e3bf" providerId="ADAL" clId="{35DC22A9-EFDC-4BE9-B257-FABCAE6CFECD}" dt="2021-05-14T13:59:44.401" v="111" actId="14100"/>
        <pc:sldMkLst>
          <pc:docMk/>
          <pc:sldMk cId="0" sldId="271"/>
        </pc:sldMkLst>
        <pc:spChg chg="mod">
          <ac:chgData name="Johnston, Sara (CDC/DDPHSS/CSELS/DHIS)" userId="bd0c3462-f13f-4b10-85a9-b365bf88e3bf" providerId="ADAL" clId="{35DC22A9-EFDC-4BE9-B257-FABCAE6CFECD}" dt="2021-05-14T13:59:44.401" v="111" actId="14100"/>
          <ac:spMkLst>
            <pc:docMk/>
            <pc:sldMk cId="0" sldId="271"/>
            <ac:spMk id="298" creationId="{00000000-0000-0000-0000-000000000000}"/>
          </ac:spMkLst>
        </pc:spChg>
      </pc:sldChg>
      <pc:sldChg chg="delSp modSp mod">
        <pc:chgData name="Johnston, Sara (CDC/DDPHSS/CSELS/DHIS)" userId="bd0c3462-f13f-4b10-85a9-b365bf88e3bf" providerId="ADAL" clId="{35DC22A9-EFDC-4BE9-B257-FABCAE6CFECD}" dt="2021-05-14T13:48:32.285" v="53" actId="1076"/>
        <pc:sldMkLst>
          <pc:docMk/>
          <pc:sldMk cId="1221488002" sldId="286"/>
        </pc:sldMkLst>
        <pc:spChg chg="del">
          <ac:chgData name="Johnston, Sara (CDC/DDPHSS/CSELS/DHIS)" userId="bd0c3462-f13f-4b10-85a9-b365bf88e3bf" providerId="ADAL" clId="{35DC22A9-EFDC-4BE9-B257-FABCAE6CFECD}" dt="2021-05-14T13:48:24.504" v="51" actId="478"/>
          <ac:spMkLst>
            <pc:docMk/>
            <pc:sldMk cId="1221488002" sldId="286"/>
            <ac:spMk id="3" creationId="{B00D7593-7800-4EE7-8405-D40ABB430789}"/>
          </ac:spMkLst>
        </pc:spChg>
        <pc:picChg chg="mod">
          <ac:chgData name="Johnston, Sara (CDC/DDPHSS/CSELS/DHIS)" userId="bd0c3462-f13f-4b10-85a9-b365bf88e3bf" providerId="ADAL" clId="{35DC22A9-EFDC-4BE9-B257-FABCAE6CFECD}" dt="2021-05-14T13:48:32.285" v="53" actId="1076"/>
          <ac:picMkLst>
            <pc:docMk/>
            <pc:sldMk cId="1221488002" sldId="286"/>
            <ac:picMk id="4" creationId="{1885DF4F-95C4-4DDA-B82A-2AD48FD9EA50}"/>
          </ac:picMkLst>
        </pc:picChg>
      </pc:sldChg>
      <pc:sldChg chg="addSp modSp mod">
        <pc:chgData name="Johnston, Sara (CDC/DDPHSS/CSELS/DHIS)" userId="bd0c3462-f13f-4b10-85a9-b365bf88e3bf" providerId="ADAL" clId="{35DC22A9-EFDC-4BE9-B257-FABCAE6CFECD}" dt="2021-05-14T14:00:42.915" v="123" actId="1076"/>
        <pc:sldMkLst>
          <pc:docMk/>
          <pc:sldMk cId="3278872889" sldId="298"/>
        </pc:sldMkLst>
        <pc:spChg chg="add mod">
          <ac:chgData name="Johnston, Sara (CDC/DDPHSS/CSELS/DHIS)" userId="bd0c3462-f13f-4b10-85a9-b365bf88e3bf" providerId="ADAL" clId="{35DC22A9-EFDC-4BE9-B257-FABCAE6CFECD}" dt="2021-05-14T14:00:42.915" v="123" actId="1076"/>
          <ac:spMkLst>
            <pc:docMk/>
            <pc:sldMk cId="3278872889" sldId="298"/>
            <ac:spMk id="2" creationId="{BC6EC498-352E-49CD-BF5F-83415D50D9E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084AA2-EDF3-41B6-9BD5-4D1331E35CE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51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b732de608b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95" name="Google Shape;295;gb732de608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1799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b732de608b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95" name="Google Shape;295;gb732de608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b732de608b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95" name="Google Shape;295;gb732de608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9456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b732de608b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295" name="Google Shape;295;gb732de608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13791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38CAEC-4554-485B-9189-C45C7447A40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06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ata Slide (for content heavy tables and charts)">
  <p:cSld name="4_Data Slide (for content heavy tables and charts)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715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33" b="1" i="0" u="none" strike="noStrike" cap="none">
                <a:solidFill>
                  <a:srgbClr val="005D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body" idx="1"/>
          </p:nvPr>
        </p:nvSpPr>
        <p:spPr>
          <a:xfrm>
            <a:off x="609600" y="1545167"/>
            <a:ext cx="10972800" cy="445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88B7"/>
              </a:buClr>
              <a:buSzPts val="2667"/>
              <a:buFont typeface="Noto Sans Symbols"/>
              <a:buChar char="▪"/>
              <a:defRPr sz="2667">
                <a:solidFill>
                  <a:srgbClr val="00213D"/>
                </a:solidFill>
              </a:defRPr>
            </a:lvl1pPr>
            <a:lvl2pPr marL="914400" lvl="1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3D6C2A"/>
              </a:buClr>
              <a:buSzPts val="2667"/>
              <a:buChar char="–"/>
              <a:defRPr sz="2667">
                <a:solidFill>
                  <a:srgbClr val="00213D"/>
                </a:solidFill>
              </a:defRPr>
            </a:lvl2pPr>
            <a:lvl3pPr marL="1371600" lvl="2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7A003C"/>
              </a:buClr>
              <a:buSzPts val="2667"/>
              <a:buChar char="•"/>
              <a:defRPr sz="2667">
                <a:solidFill>
                  <a:srgbClr val="00213D"/>
                </a:solidFill>
              </a:defRPr>
            </a:lvl3pPr>
            <a:lvl4pPr marL="1828800" lvl="3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Char char="–"/>
              <a:defRPr sz="2667">
                <a:solidFill>
                  <a:srgbClr val="5F5F5F"/>
                </a:solidFill>
              </a:defRPr>
            </a:lvl4pPr>
            <a:lvl5pPr marL="2286000" lvl="4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Char char="»"/>
              <a:defRPr sz="2667">
                <a:solidFill>
                  <a:srgbClr val="5F5F5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22"/>
          <p:cNvPicPr preferRelativeResize="0"/>
          <p:nvPr/>
        </p:nvPicPr>
        <p:blipFill rotWithShape="1">
          <a:blip r:embed="rId2">
            <a:alphaModFix/>
          </a:blip>
          <a:srcRect t="87829" b="-3988"/>
          <a:stretch/>
        </p:blipFill>
        <p:spPr>
          <a:xfrm>
            <a:off x="0" y="6685201"/>
            <a:ext cx="12192000" cy="23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SEL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0"/>
          <a:stretch/>
        </p:blipFill>
        <p:spPr>
          <a:xfrm>
            <a:off x="0" y="-4314"/>
            <a:ext cx="12192000" cy="12235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00213D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00213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24572"/>
            <a:ext cx="92041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Center for Surveillance, Epidemiology, and Laboratory Services</a:t>
            </a:r>
          </a:p>
        </p:txBody>
      </p:sp>
    </p:spTree>
    <p:extLst>
      <p:ext uri="{BB962C8B-B14F-4D97-AF65-F5344CB8AC3E}">
        <p14:creationId xmlns:p14="http://schemas.microsoft.com/office/powerpoint/2010/main" val="314359983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CSELS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0088B7"/>
              </a:buClr>
              <a:buFont typeface="Wingdings" panose="05000000000000000000" pitchFamily="2" charset="2"/>
              <a:buChar char="§"/>
              <a:defRPr sz="2667">
                <a:solidFill>
                  <a:srgbClr val="00213D"/>
                </a:solidFill>
              </a:defRPr>
            </a:lvl1pPr>
            <a:lvl2pPr>
              <a:buClr>
                <a:srgbClr val="3D6C2A"/>
              </a:buClr>
              <a:defRPr sz="2667">
                <a:solidFill>
                  <a:srgbClr val="00213D"/>
                </a:solidFill>
              </a:defRPr>
            </a:lvl2pPr>
            <a:lvl3pPr>
              <a:buClr>
                <a:srgbClr val="7A003C"/>
              </a:buClr>
              <a:defRPr sz="2667">
                <a:solidFill>
                  <a:srgbClr val="00213D"/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9" b="-3988"/>
          <a:stretch/>
        </p:blipFill>
        <p:spPr>
          <a:xfrm>
            <a:off x="0" y="6685201"/>
            <a:ext cx="12192000" cy="2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108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9" b="-3988"/>
          <a:stretch/>
        </p:blipFill>
        <p:spPr>
          <a:xfrm>
            <a:off x="0" y="6685201"/>
            <a:ext cx="12192000" cy="2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9893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004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489670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_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351714" y="3662433"/>
            <a:ext cx="88524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  <a:t>For more information, contact CDC</a:t>
            </a:r>
            <a:b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  <a:t>1-800-CDC-INFO (232-4636)</a:t>
            </a:r>
            <a:b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  <a:t>TTY:  1-888-232-6348    www.cdc.gov</a:t>
            </a:r>
            <a:b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</a:br>
            <a:b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</a:br>
            <a:b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</a:br>
            <a:r>
              <a:rPr lang="en-US" sz="1600" dirty="0">
                <a:solidFill>
                  <a:srgbClr val="00213D"/>
                </a:solidFill>
                <a:latin typeface="Calibri" panose="020F0502020204030204" pitchFamily="34" charset="0"/>
              </a:rPr>
              <a:t>The findings and conclusions in this report are those of the authors and do not necessarily represent the official position of the Centers for Disease Control and Prevention.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7472"/>
          <a:stretch/>
        </p:blipFill>
        <p:spPr>
          <a:xfrm>
            <a:off x="0" y="5681288"/>
            <a:ext cx="12192000" cy="117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117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A SLIDE_OD">
  <p:cSld name="DATA SLIDE_OD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715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33" b="1" i="0" u="none" strike="noStrike" cap="none">
                <a:solidFill>
                  <a:srgbClr val="0039A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23" name="Google Shape;23;p34"/>
          <p:cNvPicPr preferRelativeResize="0"/>
          <p:nvPr/>
        </p:nvPicPr>
        <p:blipFill rotWithShape="1">
          <a:blip r:embed="rId2">
            <a:alphaModFix/>
          </a:blip>
          <a:srcRect t="87741" b="-5051"/>
          <a:stretch/>
        </p:blipFill>
        <p:spPr>
          <a:xfrm>
            <a:off x="8585" y="6690957"/>
            <a:ext cx="12192001" cy="24899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4"/>
          <p:cNvSpPr txBox="1">
            <a:spLocks noGrp="1"/>
          </p:cNvSpPr>
          <p:nvPr>
            <p:ph type="body" idx="1"/>
          </p:nvPr>
        </p:nvSpPr>
        <p:spPr>
          <a:xfrm>
            <a:off x="609600" y="1545167"/>
            <a:ext cx="10972800" cy="4455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5DAA"/>
              </a:buClr>
              <a:buSzPts val="2667"/>
              <a:buFont typeface="Noto Sans Symbols"/>
              <a:buChar char="▪"/>
              <a:defRPr sz="2667">
                <a:solidFill>
                  <a:srgbClr val="5F5F5F"/>
                </a:solidFill>
              </a:defRPr>
            </a:lvl1pPr>
            <a:lvl2pPr marL="914400" lvl="1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532E63"/>
              </a:buClr>
              <a:buSzPts val="2667"/>
              <a:buChar char="–"/>
              <a:defRPr sz="2667">
                <a:solidFill>
                  <a:srgbClr val="5F5F5F"/>
                </a:solidFill>
              </a:defRPr>
            </a:lvl2pPr>
            <a:lvl3pPr marL="1371600" lvl="2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9A3B26"/>
              </a:buClr>
              <a:buSzPts val="2667"/>
              <a:buChar char="•"/>
              <a:defRPr sz="2667">
                <a:solidFill>
                  <a:srgbClr val="5F5F5F"/>
                </a:solidFill>
              </a:defRPr>
            </a:lvl3pPr>
            <a:lvl4pPr marL="1828800" lvl="3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Char char="–"/>
              <a:defRPr sz="2667">
                <a:solidFill>
                  <a:srgbClr val="5F5F5F"/>
                </a:solidFill>
              </a:defRPr>
            </a:lvl4pPr>
            <a:lvl5pPr marL="2286000" lvl="4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5F5F5F"/>
              </a:buClr>
              <a:buSzPts val="2667"/>
              <a:buChar char="»"/>
              <a:defRPr sz="2667">
                <a:solidFill>
                  <a:srgbClr val="5F5F5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4"/>
          <p:cNvSpPr txBox="1"/>
          <p:nvPr/>
        </p:nvSpPr>
        <p:spPr>
          <a:xfrm>
            <a:off x="10895408" y="6321704"/>
            <a:ext cx="1154464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fld id="{00000000-1234-1234-1234-123412341234}" type="slidenum">
              <a:rPr lang="en-US" sz="1333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333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A SLIDE 2 column_OD">
  <p:cSld name="DATA SLIDE 2 column_OD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715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33" b="1" i="0" u="none" strike="noStrike" cap="none">
                <a:solidFill>
                  <a:srgbClr val="0039A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body"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541900"/>
              </a:buClr>
              <a:buSzPts val="2240"/>
              <a:buFont typeface="Noto Sans Symbols"/>
              <a:buChar char="▪"/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5984"/>
              </a:buClr>
              <a:buSzPts val="2667"/>
              <a:buFont typeface="Arial"/>
              <a:buChar char="•"/>
              <a:defRPr sz="2667">
                <a:solidFill>
                  <a:srgbClr val="5F5F5F"/>
                </a:solidFill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  <a:defRPr sz="2400">
                <a:solidFill>
                  <a:srgbClr val="5F5F5F"/>
                </a:solidFill>
              </a:defRPr>
            </a:lvl3pPr>
            <a:lvl4pPr marL="1828800" lvl="3" indent="-33528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80"/>
              <a:buFont typeface="Courier New"/>
              <a:buChar char="o"/>
              <a:defRPr sz="2400">
                <a:solidFill>
                  <a:schemeClr val="lt2"/>
                </a:solidFill>
              </a:defRPr>
            </a:lvl4pPr>
            <a:lvl5pPr marL="2286000" lvl="4" indent="-33527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80"/>
              <a:buFont typeface="Arial"/>
              <a:buChar char="•"/>
              <a:defRPr sz="2400"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body" idx="2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7084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541900"/>
              </a:buClr>
              <a:buSzPts val="2240"/>
              <a:buFont typeface="Noto Sans Symbols"/>
              <a:buChar char="▪"/>
              <a:defRPr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7954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5984"/>
              </a:buClr>
              <a:buSzPts val="2667"/>
              <a:buFont typeface="Arial"/>
              <a:buChar char="•"/>
              <a:defRPr sz="2667">
                <a:solidFill>
                  <a:srgbClr val="5F5F5F"/>
                </a:solidFill>
              </a:defRPr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5F5F5F"/>
              </a:buClr>
              <a:buSzPts val="2400"/>
              <a:buFont typeface="Arial"/>
              <a:buChar char="•"/>
              <a:defRPr sz="2400">
                <a:solidFill>
                  <a:srgbClr val="5F5F5F"/>
                </a:solidFill>
              </a:defRPr>
            </a:lvl3pPr>
            <a:lvl4pPr marL="1828800" lvl="3" indent="-33528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80"/>
              <a:buFont typeface="Courier New"/>
              <a:buChar char="o"/>
              <a:defRPr sz="2400">
                <a:solidFill>
                  <a:schemeClr val="lt2"/>
                </a:solidFill>
              </a:defRPr>
            </a:lvl4pPr>
            <a:lvl5pPr marL="2286000" lvl="4" indent="-335279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680"/>
              <a:buFont typeface="Arial"/>
              <a:buChar char="•"/>
              <a:defRPr sz="2400">
                <a:solidFill>
                  <a:schemeClr val="lt2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0" name="Google Shape;30;p35"/>
          <p:cNvPicPr preferRelativeResize="0"/>
          <p:nvPr/>
        </p:nvPicPr>
        <p:blipFill rotWithShape="1">
          <a:blip r:embed="rId2">
            <a:alphaModFix/>
          </a:blip>
          <a:srcRect t="89544"/>
          <a:stretch/>
        </p:blipFill>
        <p:spPr>
          <a:xfrm>
            <a:off x="0" y="6719804"/>
            <a:ext cx="12192000" cy="15041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5"/>
          <p:cNvSpPr txBox="1"/>
          <p:nvPr/>
        </p:nvSpPr>
        <p:spPr>
          <a:xfrm>
            <a:off x="10895408" y="6321704"/>
            <a:ext cx="1154464" cy="297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fld id="{00000000-1234-1234-1234-123412341234}" type="slidenum">
              <a:rPr lang="en-US" sz="1333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333" b="0" i="0" u="none" strike="noStrike" cap="none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lor_background">
  <p:cSld name="1_color_background">
    <p:bg>
      <p:bgPr>
        <a:solidFill>
          <a:srgbClr val="0E66AF">
            <a:alpha val="65882"/>
          </a:srgbClr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6"/>
          <p:cNvSpPr txBox="1"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800" b="1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8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4" name="Google Shape;34;p36"/>
          <p:cNvSpPr txBox="1"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9973"/>
              </a:lnSpc>
              <a:spcBef>
                <a:spcPts val="533"/>
              </a:spcBef>
              <a:spcAft>
                <a:spcPts val="0"/>
              </a:spcAft>
              <a:buClr>
                <a:schemeClr val="lt2"/>
              </a:buClr>
              <a:buSzPts val="2667"/>
              <a:buNone/>
              <a:defRPr sz="2667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98E5"/>
              </a:buClr>
              <a:buSzPts val="2400"/>
              <a:buNone/>
              <a:defRPr sz="2400">
                <a:solidFill>
                  <a:srgbClr val="8898E5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8898E5"/>
              </a:buClr>
              <a:buSzPts val="2133"/>
              <a:buNone/>
              <a:defRPr sz="2133">
                <a:solidFill>
                  <a:srgbClr val="8898E5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8898E5"/>
              </a:buClr>
              <a:buSzPts val="1867"/>
              <a:buNone/>
              <a:defRPr sz="1867">
                <a:solidFill>
                  <a:srgbClr val="8898E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CSEL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0"/>
          <a:stretch/>
        </p:blipFill>
        <p:spPr>
          <a:xfrm>
            <a:off x="0" y="-4314"/>
            <a:ext cx="12192000" cy="12235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00213D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00213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24572"/>
            <a:ext cx="92041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Center for Surveillance, Epidemiology, and Laboratory Services</a:t>
            </a:r>
          </a:p>
        </p:txBody>
      </p:sp>
    </p:spTree>
    <p:extLst>
      <p:ext uri="{BB962C8B-B14F-4D97-AF65-F5344CB8AC3E}">
        <p14:creationId xmlns:p14="http://schemas.microsoft.com/office/powerpoint/2010/main" val="272495217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SEL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0"/>
          <a:stretch/>
        </p:blipFill>
        <p:spPr>
          <a:xfrm>
            <a:off x="0" y="-4314"/>
            <a:ext cx="12192000" cy="122351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386071"/>
            <a:ext cx="10972800" cy="1155779"/>
          </a:xfrm>
          <a:prstGeom prst="rect">
            <a:avLst/>
          </a:prstGeom>
        </p:spPr>
        <p:txBody>
          <a:bodyPr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09600" y="2859349"/>
            <a:ext cx="8534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67" b="1" baseline="0">
                <a:solidFill>
                  <a:srgbClr val="00213D"/>
                </a:solidFill>
                <a:effectLst/>
                <a:latin typeface="Calibri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600" y="3946019"/>
            <a:ext cx="8534400" cy="1295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2667"/>
              </a:lnSpc>
              <a:buNone/>
              <a:defRPr sz="2400" baseline="0">
                <a:solidFill>
                  <a:srgbClr val="00213D"/>
                </a:solidFill>
                <a:latin typeface="Calibri" pitchFamily="34" charset="0"/>
              </a:defRPr>
            </a:lvl1pPr>
            <a:lvl2pPr algn="ctr">
              <a:defRPr>
                <a:solidFill>
                  <a:schemeClr val="tx2"/>
                </a:solidFill>
              </a:defRPr>
            </a:lvl2pPr>
            <a:lvl3pPr algn="ctr">
              <a:defRPr>
                <a:solidFill>
                  <a:schemeClr val="tx2"/>
                </a:solidFill>
              </a:defRPr>
            </a:lvl3pPr>
            <a:lvl4pPr algn="ctr">
              <a:defRPr>
                <a:solidFill>
                  <a:schemeClr val="tx2"/>
                </a:solidFill>
              </a:defRPr>
            </a:lvl4pPr>
            <a:lvl5pPr algn="ctr">
              <a:defRPr>
                <a:solidFill>
                  <a:schemeClr val="tx2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609600" y="224572"/>
            <a:ext cx="9204101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chemeClr val="tx2">
                    <a:lumMod val="95000"/>
                  </a:schemeClr>
                </a:solidFill>
                <a:latin typeface="Calibri" panose="020F0502020204030204" pitchFamily="34" charset="0"/>
              </a:rPr>
              <a:t>Center for Surveillance, Epidemiology, and Laboratory Services</a:t>
            </a:r>
          </a:p>
        </p:txBody>
      </p:sp>
    </p:spTree>
    <p:extLst>
      <p:ext uri="{BB962C8B-B14F-4D97-AF65-F5344CB8AC3E}">
        <p14:creationId xmlns:p14="http://schemas.microsoft.com/office/powerpoint/2010/main" val="167236107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ata Slide (for content heavy tables and char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Bottom band: CSELS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09600" y="1545167"/>
            <a:ext cx="10972800" cy="4455584"/>
          </a:xfrm>
        </p:spPr>
        <p:txBody>
          <a:bodyPr/>
          <a:lstStyle>
            <a:lvl1pPr marL="457189" indent="-457189">
              <a:buClr>
                <a:srgbClr val="0088B7"/>
              </a:buClr>
              <a:buFont typeface="Wingdings" panose="05000000000000000000" pitchFamily="2" charset="2"/>
              <a:buChar char="§"/>
              <a:defRPr sz="2667">
                <a:solidFill>
                  <a:srgbClr val="00213D"/>
                </a:solidFill>
              </a:defRPr>
            </a:lvl1pPr>
            <a:lvl2pPr>
              <a:buClr>
                <a:srgbClr val="3D6C2A"/>
              </a:buClr>
              <a:defRPr sz="2667">
                <a:solidFill>
                  <a:srgbClr val="00213D"/>
                </a:solidFill>
              </a:defRPr>
            </a:lvl2pPr>
            <a:lvl3pPr>
              <a:buClr>
                <a:srgbClr val="7A003C"/>
              </a:buClr>
              <a:defRPr sz="2667">
                <a:solidFill>
                  <a:srgbClr val="00213D"/>
                </a:solidFill>
              </a:defRPr>
            </a:lvl3pPr>
            <a:lvl4pPr>
              <a:defRPr sz="2667">
                <a:solidFill>
                  <a:schemeClr val="accent4">
                    <a:lumMod val="75000"/>
                  </a:schemeClr>
                </a:solidFill>
              </a:defRPr>
            </a:lvl4pPr>
            <a:lvl5pPr>
              <a:defRPr sz="2667">
                <a:solidFill>
                  <a:schemeClr val="accent4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9" b="-3988"/>
          <a:stretch/>
        </p:blipFill>
        <p:spPr>
          <a:xfrm>
            <a:off x="0" y="6685201"/>
            <a:ext cx="12192000" cy="2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679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S/DATA_2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ts val="4000"/>
              </a:lnSpc>
              <a:defRPr sz="3733" b="1" baseline="0">
                <a:solidFill>
                  <a:srgbClr val="005DAB"/>
                </a:solidFill>
                <a:effectLst/>
                <a:latin typeface="Calibri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 userDrawn="1">
            <p:ph idx="10"/>
          </p:nvPr>
        </p:nvSpPr>
        <p:spPr>
          <a:xfrm>
            <a:off x="6409509" y="1600201"/>
            <a:ext cx="5172892" cy="4191000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541900"/>
              </a:buClr>
              <a:buSzPct val="70000"/>
              <a:buFont typeface="Wingdings" panose="05000000000000000000" pitchFamily="2" charset="2"/>
              <a:buChar char="§"/>
              <a:defRPr sz="3200" b="1" baseline="0">
                <a:solidFill>
                  <a:srgbClr val="000000"/>
                </a:solidFill>
                <a:latin typeface="Calibri" pitchFamily="34" charset="0"/>
              </a:defRPr>
            </a:lvl1pPr>
            <a:lvl2pPr marL="990575" indent="-380990">
              <a:buClr>
                <a:srgbClr val="005984"/>
              </a:buClr>
              <a:buSzPct val="100000"/>
              <a:buFont typeface="Arial" panose="020B0604020202020204" pitchFamily="34" charset="0"/>
              <a:buChar char="•"/>
              <a:defRPr sz="2667">
                <a:solidFill>
                  <a:schemeClr val="accent4">
                    <a:lumMod val="75000"/>
                  </a:schemeClr>
                </a:solidFill>
              </a:defRPr>
            </a:lvl2pPr>
            <a:lvl3pPr>
              <a:buClrTx/>
              <a:buSzPct val="100000"/>
              <a:buFont typeface="Arial" pitchFamily="34" charset="0"/>
              <a:buChar char="•"/>
              <a:defRPr sz="2400">
                <a:solidFill>
                  <a:schemeClr val="accent4">
                    <a:lumMod val="75000"/>
                  </a:schemeClr>
                </a:solidFill>
              </a:defRPr>
            </a:lvl3pPr>
            <a:lvl4pPr>
              <a:buClr>
                <a:schemeClr val="bg1"/>
              </a:buClr>
              <a:buSzPct val="70000"/>
              <a:buFont typeface="Courier New" pitchFamily="49" charset="0"/>
              <a:buChar char="o"/>
              <a:defRPr sz="2400" baseline="0"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buSzPct val="70000"/>
              <a:buFont typeface="Arial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2"/>
            <a:endParaRPr lang="en-US" dirty="0"/>
          </a:p>
          <a:p>
            <a:pPr lvl="0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829" b="-3988"/>
          <a:stretch/>
        </p:blipFill>
        <p:spPr>
          <a:xfrm>
            <a:off x="0" y="6685201"/>
            <a:ext cx="12192000" cy="23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6888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_background">
    <p:bg>
      <p:bgPr>
        <a:solidFill>
          <a:srgbClr val="004C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67097"/>
            <a:ext cx="11059884" cy="1162051"/>
          </a:xfrm>
          <a:prstGeom prst="rect">
            <a:avLst/>
          </a:prstGeom>
        </p:spPr>
        <p:txBody>
          <a:bodyPr anchor="b"/>
          <a:lstStyle>
            <a:lvl1pPr algn="l">
              <a:defRPr sz="4800" b="1" baseline="0">
                <a:solidFill>
                  <a:schemeClr val="bg2"/>
                </a:solidFill>
                <a:effectLst/>
                <a:latin typeface="Calibri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609601" y="5900928"/>
            <a:ext cx="10363200" cy="568325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ts val="2933"/>
              </a:lnSpc>
              <a:buNone/>
              <a:defRPr sz="2667" baseline="0">
                <a:solidFill>
                  <a:schemeClr val="bg2"/>
                </a:solidFill>
                <a:latin typeface="Calibri" pitchFamily="34" charset="0"/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81280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99554" algn="l" rtl="0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rgbClr val="7F7F7F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7F7F7F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7F7F7F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7F7F7F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97954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60" r:id="rId5"/>
  </p:sldLayoutIdLst>
  <p:transition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415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6684"/>
            <a:ext cx="10515600" cy="434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3272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Myriad Web Pro" panose="020B0503030403020204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rgbClr val="005DAB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rgbClr val="00213D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>
          <a:xfrm>
            <a:off x="609600" y="2162542"/>
            <a:ext cx="10972800" cy="1155779"/>
          </a:xfrm>
        </p:spPr>
        <p:txBody>
          <a:bodyPr/>
          <a:lstStyle/>
          <a:p>
            <a:r>
              <a:rPr lang="en-US" sz="4000" dirty="0"/>
              <a:t>Materials for NMI Evaluation Workgroup Meeting:</a:t>
            </a:r>
            <a:br>
              <a:rPr lang="en-US" sz="4267" dirty="0"/>
            </a:br>
            <a:br>
              <a:rPr lang="en-US" sz="4267" dirty="0"/>
            </a:br>
            <a:r>
              <a:rPr lang="en-US" sz="4000" dirty="0"/>
              <a:t>Feedback for MVPS Case Summary Screen Changes</a:t>
            </a:r>
            <a:endParaRPr lang="en-US" altLang="en-US" sz="4267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CC62E9-7AF6-47F2-A5F7-120BC8FC98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495877"/>
            <a:ext cx="8534400" cy="745542"/>
          </a:xfrm>
        </p:spPr>
        <p:txBody>
          <a:bodyPr/>
          <a:lstStyle/>
          <a:p>
            <a:r>
              <a:rPr lang="en-US" dirty="0"/>
              <a:t>Monday, May 17, 2021</a:t>
            </a:r>
          </a:p>
        </p:txBody>
      </p:sp>
      <p:pic>
        <p:nvPicPr>
          <p:cNvPr id="7172" name="Picture 6" descr="Logos of the United States Department of Health and Human Services and Centers for Disease Control and Preven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515101"/>
            <a:ext cx="25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406DA02-BDFD-4A02-B2D3-C354CCD01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982" y="5270576"/>
            <a:ext cx="3396663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78263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b732de608b_0_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8108"/>
              </a:lnSpc>
            </a:pPr>
            <a:r>
              <a:rPr lang="en-US" sz="3200" dirty="0"/>
              <a:t>Feedback for MVPS Case Summary Screen Changes</a:t>
            </a:r>
          </a:p>
        </p:txBody>
      </p:sp>
      <p:sp>
        <p:nvSpPr>
          <p:cNvPr id="298" name="Google Shape;298;gb732de608b_0_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rgbClr val="005DAB"/>
              </a:buClr>
              <a:buSzPts val="2600"/>
            </a:pPr>
            <a:r>
              <a:rPr lang="en-US" sz="2600" dirty="0"/>
              <a:t>Review types of “deleted” cases</a:t>
            </a: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rgbClr val="005DAB"/>
              </a:buClr>
              <a:buSzPts val="2600"/>
            </a:pPr>
            <a:r>
              <a:rPr lang="en-US" sz="2600" dirty="0"/>
              <a:t>Review current Case Summary screen</a:t>
            </a: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rgbClr val="005DAB"/>
              </a:buClr>
              <a:buSzPts val="2600"/>
            </a:pPr>
            <a:r>
              <a:rPr lang="en-US" sz="2600" dirty="0"/>
              <a:t>Discuss how “deleted” cases should be viewed in the Case Summary screen</a:t>
            </a:r>
          </a:p>
          <a:p>
            <a:pPr indent="0">
              <a:lnSpc>
                <a:spcPct val="115000"/>
              </a:lnSpc>
              <a:spcBef>
                <a:spcPts val="1000"/>
              </a:spcBef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15144065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b732de608b_0_5"/>
          <p:cNvSpPr txBox="1">
            <a:spLocks noGrp="1"/>
          </p:cNvSpPr>
          <p:nvPr>
            <p:ph type="title"/>
          </p:nvPr>
        </p:nvSpPr>
        <p:spPr>
          <a:xfrm>
            <a:off x="609600" y="512384"/>
            <a:ext cx="11255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8108"/>
              </a:lnSpc>
            </a:pPr>
            <a:r>
              <a:rPr lang="en-US" sz="3200" dirty="0"/>
              <a:t>Case Delete Processes Overview</a:t>
            </a:r>
          </a:p>
        </p:txBody>
      </p:sp>
      <p:sp>
        <p:nvSpPr>
          <p:cNvPr id="298" name="Google Shape;298;gb732de608b_0_5"/>
          <p:cNvSpPr txBox="1">
            <a:spLocks noGrp="1"/>
          </p:cNvSpPr>
          <p:nvPr>
            <p:ph type="body" idx="1"/>
          </p:nvPr>
        </p:nvSpPr>
        <p:spPr>
          <a:xfrm>
            <a:off x="579653" y="1524946"/>
            <a:ext cx="11032500" cy="4685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B0F0"/>
                </a:solidFill>
              </a:rPr>
              <a:t>Current</a:t>
            </a:r>
            <a:r>
              <a:rPr lang="en-US" sz="2600" dirty="0">
                <a:solidFill>
                  <a:srgbClr val="005DAB"/>
                </a:solidFill>
              </a:rPr>
              <a:t>: Electronic transmission process - Send a Delete/Rescind message for the case</a:t>
            </a:r>
          </a:p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B0F0"/>
                </a:solidFill>
              </a:rPr>
              <a:t>Current</a:t>
            </a:r>
            <a:r>
              <a:rPr lang="en-US" sz="2600" dirty="0">
                <a:solidFill>
                  <a:srgbClr val="005DAB"/>
                </a:solidFill>
              </a:rPr>
              <a:t>: NETSS YTD process - Cases not present for conditions in a NETSS YTD file are 'Deleted'</a:t>
            </a:r>
          </a:p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B050"/>
                </a:solidFill>
              </a:rPr>
              <a:t>New</a:t>
            </a:r>
            <a:r>
              <a:rPr lang="en-US" sz="2600" dirty="0">
                <a:solidFill>
                  <a:srgbClr val="005DAB"/>
                </a:solidFill>
              </a:rPr>
              <a:t>: UI Delete a Case - Functionality in the MVPS Portal will allow jurisdictions to select or submit cases to be 'Deleted' if they cannot electronically transmit a delete message</a:t>
            </a:r>
          </a:p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B050"/>
                </a:solidFill>
              </a:rPr>
              <a:t>New</a:t>
            </a:r>
            <a:r>
              <a:rPr lang="en-US" sz="2600" dirty="0">
                <a:solidFill>
                  <a:srgbClr val="005DAB"/>
                </a:solidFill>
              </a:rPr>
              <a:t>: Data Source Decision - When a jurisdiction 'cuts over' to production for conditions for new MMGs, MVPS will mark the legacy format cases for that </a:t>
            </a:r>
            <a:r>
              <a:rPr lang="en-US" sz="2600" i="1" dirty="0">
                <a:solidFill>
                  <a:srgbClr val="005DAB"/>
                </a:solidFill>
              </a:rPr>
              <a:t>MMWR</a:t>
            </a:r>
            <a:r>
              <a:rPr lang="en-US" sz="2600" dirty="0">
                <a:solidFill>
                  <a:srgbClr val="005DAB"/>
                </a:solidFill>
              </a:rPr>
              <a:t> year as 'Deleted'</a:t>
            </a: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rgbClr val="005DAB"/>
              </a:buClr>
              <a:buSzPts val="2600"/>
            </a:pPr>
            <a:endParaRPr lang="en-US" sz="2600" dirty="0"/>
          </a:p>
          <a:p>
            <a:pPr indent="0">
              <a:lnSpc>
                <a:spcPct val="115000"/>
              </a:lnSpc>
              <a:spcBef>
                <a:spcPts val="1000"/>
              </a:spcBef>
              <a:buNone/>
            </a:pPr>
            <a:endParaRPr lang="en-US" sz="2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b732de608b_0_5"/>
          <p:cNvSpPr txBox="1">
            <a:spLocks noGrp="1"/>
          </p:cNvSpPr>
          <p:nvPr>
            <p:ph type="title"/>
          </p:nvPr>
        </p:nvSpPr>
        <p:spPr>
          <a:xfrm>
            <a:off x="609600" y="512384"/>
            <a:ext cx="11255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8108"/>
              </a:lnSpc>
            </a:pPr>
            <a:r>
              <a:rPr lang="en-US" sz="3200" dirty="0"/>
              <a:t>Current MVPS Case Summary Screen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85DF4F-95C4-4DDA-B82A-2AD48FD9E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93" y="1982700"/>
            <a:ext cx="11309413" cy="28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8800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b732de608b_0_5"/>
          <p:cNvSpPr txBox="1">
            <a:spLocks noGrp="1"/>
          </p:cNvSpPr>
          <p:nvPr>
            <p:ph type="title"/>
          </p:nvPr>
        </p:nvSpPr>
        <p:spPr>
          <a:xfrm>
            <a:off x="609600" y="512384"/>
            <a:ext cx="11255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>
              <a:lnSpc>
                <a:spcPct val="108108"/>
              </a:lnSpc>
            </a:pPr>
            <a:r>
              <a:rPr lang="en-US" sz="3200" dirty="0"/>
              <a:t>MVPS Portal: Case Summary Screen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1C07D4D-937D-4F2D-A645-0A40AC931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26" y="1263947"/>
            <a:ext cx="12001909" cy="3977783"/>
          </a:xfrm>
          <a:prstGeom prst="rect">
            <a:avLst/>
          </a:prstGeom>
        </p:spPr>
      </p:pic>
      <p:sp>
        <p:nvSpPr>
          <p:cNvPr id="3" name="Google Shape;298;gb732de608b_0_5">
            <a:extLst>
              <a:ext uri="{FF2B5EF4-FFF2-40B4-BE49-F238E27FC236}">
                <a16:creationId xmlns:a16="http://schemas.microsoft.com/office/drawing/2014/main" id="{DB46FAD2-1F39-4E1C-AF82-7FF79DBB28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5085455"/>
            <a:ext cx="11032500" cy="159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5DAB"/>
                </a:solidFill>
              </a:rPr>
              <a:t>Are the current counts helpful?</a:t>
            </a:r>
            <a:endParaRPr lang="en-US" dirty="0"/>
          </a:p>
          <a:p>
            <a:pPr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5DAB"/>
                </a:solidFill>
              </a:rPr>
              <a:t>New columns needed for 'Deleted' counts. Proposals:</a:t>
            </a:r>
            <a:endParaRPr lang="en-US" sz="2650" dirty="0"/>
          </a:p>
          <a:p>
            <a:pPr lvl="1" indent="-393700">
              <a:spcBef>
                <a:spcPts val="1000"/>
              </a:spcBef>
              <a:buClr>
                <a:srgbClr val="005DAB"/>
              </a:buClr>
              <a:buSzPts val="2600"/>
            </a:pPr>
            <a:r>
              <a:rPr lang="en-US" sz="2600" dirty="0">
                <a:solidFill>
                  <a:srgbClr val="005DAB"/>
                </a:solidFill>
              </a:rPr>
              <a:t>System Deleted, UI Deleted, and/or Deleted</a:t>
            </a:r>
          </a:p>
        </p:txBody>
      </p:sp>
    </p:spTree>
    <p:extLst>
      <p:ext uri="{BB962C8B-B14F-4D97-AF65-F5344CB8AC3E}">
        <p14:creationId xmlns:p14="http://schemas.microsoft.com/office/powerpoint/2010/main" val="7688869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97;gb732de608b_0_5">
            <a:extLst>
              <a:ext uri="{FF2B5EF4-FFF2-40B4-BE49-F238E27FC236}">
                <a16:creationId xmlns:a16="http://schemas.microsoft.com/office/drawing/2014/main" id="{BC6EC498-352E-49CD-BF5F-83415D50D9EC}"/>
              </a:ext>
            </a:extLst>
          </p:cNvPr>
          <p:cNvSpPr txBox="1">
            <a:spLocks/>
          </p:cNvSpPr>
          <p:nvPr/>
        </p:nvSpPr>
        <p:spPr>
          <a:xfrm>
            <a:off x="468450" y="1722059"/>
            <a:ext cx="112551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5pPr>
            <a:lvl6pPr marL="609585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6pPr>
            <a:lvl7pPr marL="1219170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7pPr>
            <a:lvl8pPr marL="1828754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8pPr>
            <a:lvl9pPr marL="2438339" algn="ctr" rtl="0" fontAlgn="base">
              <a:spcBef>
                <a:spcPct val="0"/>
              </a:spcBef>
              <a:spcAft>
                <a:spcPct val="0"/>
              </a:spcAft>
              <a:defRPr sz="5867">
                <a:solidFill>
                  <a:schemeClr val="tx1"/>
                </a:solidFill>
                <a:latin typeface="Myriad Web Pro" panose="020B0503030403020204" pitchFamily="34" charset="0"/>
              </a:defRPr>
            </a:lvl9pPr>
          </a:lstStyle>
          <a:p>
            <a:pPr>
              <a:lnSpc>
                <a:spcPct val="108108"/>
              </a:lnSpc>
              <a:buClrTx/>
              <a:buFontTx/>
            </a:pPr>
            <a:r>
              <a:rPr lang="en-US" sz="3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7887288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NCEH_ATSDR_combined">
  <a:themeElements>
    <a:clrScheme name="Custom 2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CEH_ATSDR_combined">
  <a:themeElements>
    <a:clrScheme name="Custom 15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2_NCEH_ATSDR_combined">
  <a:themeElements>
    <a:clrScheme name="Custom 15">
      <a:dk1>
        <a:srgbClr val="0F56DC"/>
      </a:dk1>
      <a:lt1>
        <a:srgbClr val="FFC000"/>
      </a:lt1>
      <a:dk2>
        <a:srgbClr val="FFFFFF"/>
      </a:dk2>
      <a:lt2>
        <a:srgbClr val="FFFFFF"/>
      </a:lt2>
      <a:accent1>
        <a:srgbClr val="4983F2"/>
      </a:accent1>
      <a:accent2>
        <a:srgbClr val="007D57"/>
      </a:accent2>
      <a:accent3>
        <a:srgbClr val="9A3B26"/>
      </a:accent3>
      <a:accent4>
        <a:srgbClr val="7F7F7F"/>
      </a:accent4>
      <a:accent5>
        <a:srgbClr val="0F56DC"/>
      </a:accent5>
      <a:accent6>
        <a:srgbClr val="002060"/>
      </a:accent6>
      <a:hlink>
        <a:srgbClr val="0F56DC"/>
      </a:hlink>
      <a:folHlink>
        <a:srgbClr val="3077FF"/>
      </a:folHlink>
    </a:clrScheme>
    <a:fontScheme name="CDC Myriad Web Pro">
      <a:majorFont>
        <a:latin typeface="Myriad Web Pro"/>
        <a:ea typeface=""/>
        <a:cs typeface=""/>
      </a:majorFont>
      <a:minorFont>
        <a:latin typeface="Myriad Web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000000"/>
            </a:solidFill>
            <a:latin typeface="Calibri" panose="020F0502020204030204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96541B1DEA4B4F84A16F8DFCC22A57" ma:contentTypeVersion="5" ma:contentTypeDescription="Create a new document." ma:contentTypeScope="" ma:versionID="fedaf9efe255d473b72d1b1a6963b415">
  <xsd:schema xmlns:xsd="http://www.w3.org/2001/XMLSchema" xmlns:xs="http://www.w3.org/2001/XMLSchema" xmlns:p="http://schemas.microsoft.com/office/2006/metadata/properties" xmlns:ns3="101ab016-77f8-4a4e-890e-620eb8dba109" xmlns:ns4="aa9d0fe1-daec-4fed-b253-c9db79212d45" targetNamespace="http://schemas.microsoft.com/office/2006/metadata/properties" ma:root="true" ma:fieldsID="05229563ffb5e6bf370bf630847352f5" ns3:_="" ns4:_="">
    <xsd:import namespace="101ab016-77f8-4a4e-890e-620eb8dba109"/>
    <xsd:import namespace="aa9d0fe1-daec-4fed-b253-c9db79212d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ab016-77f8-4a4e-890e-620eb8dba1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9d0fe1-daec-4fed-b253-c9db79212d4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B5876D-52A0-42B9-98D4-36DCE7B36BBE}">
  <ds:schemaRefs>
    <ds:schemaRef ds:uri="101ab016-77f8-4a4e-890e-620eb8dba109"/>
    <ds:schemaRef ds:uri="aa9d0fe1-daec-4fed-b253-c9db79212d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9D671E7-B67D-418A-BE6E-A384EADE0513}">
  <ds:schemaRefs>
    <ds:schemaRef ds:uri="101ab016-77f8-4a4e-890e-620eb8dba109"/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aa9d0fe1-daec-4fed-b253-c9db79212d45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0CD41ED-653E-41C1-9C98-D56E621C91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204</Words>
  <Application>Microsoft Office PowerPoint</Application>
  <PresentationFormat>Widescreen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Courier New</vt:lpstr>
      <vt:lpstr>Myriad Web Pro</vt:lpstr>
      <vt:lpstr>Noto Sans Symbols</vt:lpstr>
      <vt:lpstr>Open Sans</vt:lpstr>
      <vt:lpstr>Wingdings</vt:lpstr>
      <vt:lpstr>1_NCEH_ATSDR_combined</vt:lpstr>
      <vt:lpstr>NCEH_ATSDR_combined</vt:lpstr>
      <vt:lpstr>2_NCEH_ATSDR_combined</vt:lpstr>
      <vt:lpstr>Materials for NMI Evaluation Workgroup Meeting:  Feedback for MVPS Case Summary Screen Changes</vt:lpstr>
      <vt:lpstr>Feedback for MVPS Case Summary Screen Changes</vt:lpstr>
      <vt:lpstr>Case Delete Processes Overview</vt:lpstr>
      <vt:lpstr>Current MVPS Case Summary Screen</vt:lpstr>
      <vt:lpstr>MVPS Portal: Case Summary Screen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NNDSS Bi-Weekly Coordination Meeting: General Announcements Onboarding Update NNDSS Data Processing Redesign Discussion</dc:title>
  <dc:creator>Kuehl, Andrew (CDC/DDPHSS/CSELS/DHIS)</dc:creator>
  <cp:lastModifiedBy>Johnston, Sara (CDC/DDPHSS/CSELS/DHIS)</cp:lastModifiedBy>
  <cp:revision>100</cp:revision>
  <dcterms:created xsi:type="dcterms:W3CDTF">2019-05-15T14:14:43Z</dcterms:created>
  <dcterms:modified xsi:type="dcterms:W3CDTF">2021-05-14T14:00:50Z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0x0101000E96541B1DEA4B4F84A16F8DFCC22A57</vt:lpwstr>
  </property>
  <property fmtid="{D5CDD505-2E9C-101B-9397-08002B2CF9AE}" pid="3" name="MSIP_Label_7b94a7b8-f06c-4dfe-bdcc-9b548fd58c31_Enabled">
    <vt:lpwstr>true</vt:lpwstr>
  </property>
  <property fmtid="{D5CDD505-2E9C-101B-9397-08002B2CF9AE}" pid="4" name="MSIP_Label_7b94a7b8-f06c-4dfe-bdcc-9b548fd58c31_SetDate">
    <vt:lpwstr>2020-12-15T23:05:15Z</vt:lpwstr>
  </property>
  <property fmtid="{D5CDD505-2E9C-101B-9397-08002B2CF9AE}" pid="5" name="MSIP_Label_7b94a7b8-f06c-4dfe-bdcc-9b548fd58c31_Method">
    <vt:lpwstr>Privileged</vt:lpwstr>
  </property>
  <property fmtid="{D5CDD505-2E9C-101B-9397-08002B2CF9AE}" pid="6" name="MSIP_Label_7b94a7b8-f06c-4dfe-bdcc-9b548fd58c31_Name">
    <vt:lpwstr>7b94a7b8-f06c-4dfe-bdcc-9b548fd58c31</vt:lpwstr>
  </property>
  <property fmtid="{D5CDD505-2E9C-101B-9397-08002B2CF9AE}" pid="7" name="MSIP_Label_7b94a7b8-f06c-4dfe-bdcc-9b548fd58c31_SiteId">
    <vt:lpwstr>9ce70869-60db-44fd-abe8-d2767077fc8f</vt:lpwstr>
  </property>
  <property fmtid="{D5CDD505-2E9C-101B-9397-08002B2CF9AE}" pid="8" name="MSIP_Label_7b94a7b8-f06c-4dfe-bdcc-9b548fd58c31_ActionId">
    <vt:lpwstr>718ba122-f59b-433c-9a0d-cbe8015bd750</vt:lpwstr>
  </property>
  <property fmtid="{D5CDD505-2E9C-101B-9397-08002B2CF9AE}" pid="9" name="MSIP_Label_7b94a7b8-f06c-4dfe-bdcc-9b548fd58c31_ContentBits">
    <vt:lpwstr>0</vt:lpwstr>
  </property>
</Properties>
</file>