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sldIdLst>
    <p:sldId id="266" r:id="rId5"/>
    <p:sldId id="267" r:id="rId6"/>
    <p:sldId id="264" r:id="rId7"/>
    <p:sldId id="269" r:id="rId8"/>
    <p:sldId id="268" r:id="rId9"/>
    <p:sldId id="272" r:id="rId10"/>
    <p:sldId id="279" r:id="rId11"/>
    <p:sldId id="273" r:id="rId12"/>
    <p:sldId id="274" r:id="rId13"/>
    <p:sldId id="276" r:id="rId14"/>
    <p:sldId id="278" r:id="rId15"/>
    <p:sldId id="288" r:id="rId16"/>
    <p:sldId id="289" r:id="rId17"/>
    <p:sldId id="280" r:id="rId18"/>
    <p:sldId id="275" r:id="rId19"/>
    <p:sldId id="277" r:id="rId20"/>
    <p:sldId id="283" r:id="rId21"/>
    <p:sldId id="281" r:id="rId22"/>
    <p:sldId id="282" r:id="rId23"/>
    <p:sldId id="260" r:id="rId24"/>
    <p:sldId id="270" r:id="rId25"/>
  </p:sldIdLst>
  <p:sldSz cx="9144000" cy="6858000" type="screen4x3"/>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andis Miller" initials="EM" lastIdx="1" clrIdx="0">
    <p:extLst>
      <p:ext uri="{19B8F6BF-5375-455C-9EA6-DF929625EA0E}">
        <p15:presenceInfo xmlns:p15="http://schemas.microsoft.com/office/powerpoint/2012/main" userId="S::emiller@cste.org::a97b2d78-0a29-419a-b2df-fe43399dd2c8" providerId="AD"/>
      </p:ext>
    </p:extLst>
  </p:cmAuthor>
  <p:cmAuthor id="2" name="Shaily Krishan" initials="SK" lastIdx="1" clrIdx="1">
    <p:extLst>
      <p:ext uri="{19B8F6BF-5375-455C-9EA6-DF929625EA0E}">
        <p15:presenceInfo xmlns:p15="http://schemas.microsoft.com/office/powerpoint/2012/main" userId="Shaily Krish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534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72638F-3F31-4AEF-994D-96637EAEF60F}" v="3628" dt="2019-04-23T13:31:36.5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18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76464" y="362075"/>
            <a:ext cx="8191072" cy="809179"/>
          </a:xfrm>
          <a:prstGeom prst="rect">
            <a:avLst/>
          </a:prstGeom>
        </p:spPr>
        <p:txBody>
          <a:bodyPr anchor="ctr">
            <a:normAutofit/>
          </a:bodyPr>
          <a:lstStyle>
            <a:lvl1pPr algn="l">
              <a:defRPr sz="4400">
                <a:solidFill>
                  <a:srgbClr val="15345A"/>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476464" y="1310901"/>
            <a:ext cx="8191072" cy="538447"/>
          </a:xfrm>
          <a:prstGeom prst="rect">
            <a:avLst/>
          </a:prstGeom>
        </p:spPr>
        <p:txBody>
          <a:bodyPr anchor="ctr">
            <a:normAutofit/>
          </a:bodyPr>
          <a:lstStyle>
            <a:lvl1pPr marL="0" indent="0" algn="l">
              <a:buNone/>
              <a:defRPr sz="3200">
                <a:solidFill>
                  <a:schemeClr val="tx1">
                    <a:lumMod val="50000"/>
                    <a:lumOff val="5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55974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66490" y="2594157"/>
            <a:ext cx="6109650" cy="906463"/>
          </a:xfrm>
          <a:prstGeom prst="rect">
            <a:avLst/>
          </a:prstGeom>
        </p:spPr>
        <p:txBody>
          <a:bodyPr anchor="ctr">
            <a:normAutofit/>
          </a:bodyPr>
          <a:lstStyle>
            <a:lvl1pPr marL="0" indent="0" algn="ctr">
              <a:buNone/>
              <a:defRPr sz="3600" baseline="0">
                <a:solidFill>
                  <a:schemeClr val="bg1"/>
                </a:solidFill>
                <a:latin typeface="Arial" panose="020B0604020202020204" pitchFamily="34" charset="0"/>
                <a:cs typeface="Arial" panose="020B0604020202020204" pitchFamily="34" charset="0"/>
              </a:defRPr>
            </a:lvl1pPr>
          </a:lstStyle>
          <a:p>
            <a:pPr lvl="0"/>
            <a:r>
              <a:rPr lang="en-US"/>
              <a:t>Insert Title Here</a:t>
            </a:r>
          </a:p>
        </p:txBody>
      </p:sp>
    </p:spTree>
    <p:extLst>
      <p:ext uri="{BB962C8B-B14F-4D97-AF65-F5344CB8AC3E}">
        <p14:creationId xmlns:p14="http://schemas.microsoft.com/office/powerpoint/2010/main" val="209080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Gener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8" y="255082"/>
            <a:ext cx="6208513" cy="871355"/>
          </a:xfrm>
          <a:prstGeom prst="rect">
            <a:avLst/>
          </a:prstGeom>
        </p:spPr>
        <p:txBody>
          <a:bodyPr anchor="ctr"/>
          <a:lstStyle>
            <a:lvl1pPr>
              <a:defRPr sz="3700">
                <a:solidFill>
                  <a:srgbClr val="15345A"/>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547310"/>
            <a:ext cx="8643488" cy="4270687"/>
          </a:xfrm>
          <a:prstGeom prst="rect">
            <a:avLst/>
          </a:prstGeom>
        </p:spPr>
        <p:txBody>
          <a:bodyPr vert="horz" lIns="91440" tIns="45720" rIns="91440" bIns="45720" rtlCol="0">
            <a:normAutofit/>
          </a:bodyPr>
          <a:lstStyle>
            <a:lvl1pPr>
              <a:defRPr sz="2400">
                <a:solidFill>
                  <a:schemeClr val="tx1">
                    <a:lumMod val="75000"/>
                    <a:lumOff val="25000"/>
                  </a:schemeClr>
                </a:solidFill>
              </a:defRPr>
            </a:lvl1pPr>
            <a:lvl2pPr>
              <a:defRPr sz="2000" b="0">
                <a:solidFill>
                  <a:schemeClr val="tx1">
                    <a:lumMod val="75000"/>
                    <a:lumOff val="25000"/>
                  </a:schemeClr>
                </a:solidFill>
              </a:defRPr>
            </a:lvl2pPr>
            <a:lvl3pPr>
              <a:defRPr sz="1800">
                <a:solidFill>
                  <a:schemeClr val="tx1">
                    <a:lumMod val="75000"/>
                    <a:lumOff val="25000"/>
                  </a:schemeClr>
                </a:solidFill>
              </a:defRPr>
            </a:lvl3pPr>
            <a:lvl4pPr>
              <a:defRPr sz="1600">
                <a:solidFill>
                  <a:schemeClr val="tx1">
                    <a:lumMod val="75000"/>
                    <a:lumOff val="25000"/>
                  </a:schemeClr>
                </a:solidFill>
              </a:defRPr>
            </a:lvl4pPr>
            <a:lvl5pPr>
              <a:defRPr sz="1400">
                <a:solidFill>
                  <a:schemeClr val="tx1">
                    <a:lumMod val="75000"/>
                    <a:lumOff val="2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1658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eba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8" y="255082"/>
            <a:ext cx="6208513" cy="871355"/>
          </a:xfrm>
          <a:prstGeom prst="rect">
            <a:avLst/>
          </a:prstGeom>
        </p:spPr>
        <p:txBody>
          <a:bodyPr anchor="ctr"/>
          <a:lstStyle>
            <a:lvl1pPr>
              <a:defRPr sz="3700">
                <a:solidFill>
                  <a:srgbClr val="15345A"/>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547310"/>
            <a:ext cx="5283838" cy="4270687"/>
          </a:xfrm>
          <a:prstGeom prst="rect">
            <a:avLst/>
          </a:prstGeom>
        </p:spPr>
        <p:txBody>
          <a:bodyPr vert="horz" lIns="91440" tIns="45720" rIns="91440" bIns="45720" rtlCol="0">
            <a:normAutofit/>
          </a:bodyPr>
          <a:lstStyle>
            <a:lvl1pPr>
              <a:defRPr sz="2400">
                <a:solidFill>
                  <a:schemeClr val="tx1">
                    <a:lumMod val="75000"/>
                    <a:lumOff val="25000"/>
                  </a:schemeClr>
                </a:solidFill>
              </a:defRPr>
            </a:lvl1pPr>
            <a:lvl2pPr>
              <a:defRPr sz="2000" b="0">
                <a:solidFill>
                  <a:schemeClr val="tx1">
                    <a:lumMod val="75000"/>
                    <a:lumOff val="25000"/>
                  </a:schemeClr>
                </a:solidFill>
              </a:defRPr>
            </a:lvl2pPr>
            <a:lvl3pPr>
              <a:defRPr sz="1800">
                <a:solidFill>
                  <a:schemeClr val="tx1">
                    <a:lumMod val="75000"/>
                    <a:lumOff val="25000"/>
                  </a:schemeClr>
                </a:solidFill>
              </a:defRPr>
            </a:lvl3pPr>
            <a:lvl4pPr>
              <a:defRPr sz="1600">
                <a:solidFill>
                  <a:schemeClr val="tx1">
                    <a:lumMod val="75000"/>
                    <a:lumOff val="25000"/>
                  </a:schemeClr>
                </a:solidFill>
              </a:defRPr>
            </a:lvl4pPr>
            <a:lvl5pPr>
              <a:defRPr sz="1400">
                <a:solidFill>
                  <a:schemeClr val="tx1">
                    <a:lumMod val="75000"/>
                    <a:lumOff val="2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8721BDB5-4C90-4F4C-86A3-DF0414374DF6}"/>
              </a:ext>
            </a:extLst>
          </p:cNvPr>
          <p:cNvSpPr>
            <a:spLocks noGrp="1"/>
          </p:cNvSpPr>
          <p:nvPr>
            <p:ph type="pic" sz="quarter" idx="10"/>
          </p:nvPr>
        </p:nvSpPr>
        <p:spPr>
          <a:xfrm>
            <a:off x="5794375" y="1547310"/>
            <a:ext cx="3124200" cy="4267703"/>
          </a:xfrm>
          <a:solidFill>
            <a:schemeClr val="bg2"/>
          </a:solidFill>
        </p:spPr>
        <p:txBody>
          <a:bodyPr/>
          <a:lstStyle/>
          <a:p>
            <a:endParaRPr lang="en-US" dirty="0"/>
          </a:p>
        </p:txBody>
      </p:sp>
    </p:spTree>
    <p:extLst>
      <p:ext uri="{BB962C8B-B14F-4D97-AF65-F5344CB8AC3E}">
        <p14:creationId xmlns:p14="http://schemas.microsoft.com/office/powerpoint/2010/main" val="2973722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tal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1639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End C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6978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8042178"/>
      </p:ext>
    </p:extLst>
  </p:cSld>
  <p:clrMap bg1="lt1" tx1="dk1" bg2="lt2" tx2="dk2" accent1="accent1" accent2="accent2" accent3="accent3" accent4="accent4" accent5="accent5" accent6="accent6" hlink="hlink" folHlink="folHlink"/>
  <p:sldLayoutIdLst>
    <p:sldLayoutId id="2147483662" r:id="rId1"/>
    <p:sldLayoutId id="2147483673" r:id="rId2"/>
    <p:sldLayoutId id="2147483674" r:id="rId3"/>
    <p:sldLayoutId id="2147483677" r:id="rId4"/>
    <p:sldLayoutId id="2147483676" r:id="rId5"/>
    <p:sldLayoutId id="214748367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3.basecamp.com/3164497/join/QtCspxDstktL"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mailto:emiller@cste.org" TargetMode="External"/><Relationship Id="rId2" Type="http://schemas.openxmlformats.org/officeDocument/2006/relationships/hyperlink" Target="mailto:skrishan@cste.org" TargetMode="External"/><Relationship Id="rId1" Type="http://schemas.openxmlformats.org/officeDocument/2006/relationships/slideLayout" Target="../slideLayouts/slideLayout6.xml"/><Relationship Id="rId5" Type="http://schemas.openxmlformats.org/officeDocument/2006/relationships/image" Target="../media/image9.emf"/><Relationship Id="rId4" Type="http://schemas.openxmlformats.org/officeDocument/2006/relationships/image" Target="../media/image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F8A72-4282-9247-B76B-2C9A27CAE3BD}"/>
              </a:ext>
            </a:extLst>
          </p:cNvPr>
          <p:cNvSpPr>
            <a:spLocks noGrp="1"/>
          </p:cNvSpPr>
          <p:nvPr>
            <p:ph type="ctrTitle"/>
          </p:nvPr>
        </p:nvSpPr>
        <p:spPr/>
        <p:txBody>
          <a:bodyPr>
            <a:normAutofit/>
          </a:bodyPr>
          <a:lstStyle/>
          <a:p>
            <a:r>
              <a:rPr lang="en-US" sz="3600" dirty="0"/>
              <a:t>NMI Evaluation Workgroup Meeting</a:t>
            </a:r>
          </a:p>
        </p:txBody>
      </p:sp>
      <p:sp>
        <p:nvSpPr>
          <p:cNvPr id="5" name="Subtitle 4">
            <a:extLst>
              <a:ext uri="{FF2B5EF4-FFF2-40B4-BE49-F238E27FC236}">
                <a16:creationId xmlns:a16="http://schemas.microsoft.com/office/drawing/2014/main" id="{354C266B-3711-1F4A-8E0C-7AD33B7B9D62}"/>
              </a:ext>
            </a:extLst>
          </p:cNvPr>
          <p:cNvSpPr>
            <a:spLocks noGrp="1"/>
          </p:cNvSpPr>
          <p:nvPr>
            <p:ph type="subTitle" idx="1"/>
          </p:nvPr>
        </p:nvSpPr>
        <p:spPr/>
        <p:txBody>
          <a:bodyPr>
            <a:normAutofit/>
          </a:bodyPr>
          <a:lstStyle/>
          <a:p>
            <a:r>
              <a:rPr lang="en-US" sz="2800" dirty="0"/>
              <a:t>April 23, 2019</a:t>
            </a:r>
          </a:p>
        </p:txBody>
      </p:sp>
    </p:spTree>
    <p:extLst>
      <p:ext uri="{BB962C8B-B14F-4D97-AF65-F5344CB8AC3E}">
        <p14:creationId xmlns:p14="http://schemas.microsoft.com/office/powerpoint/2010/main" val="2090152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1DFFF-A2D7-40C5-8439-101B73A8EDB9}"/>
              </a:ext>
            </a:extLst>
          </p:cNvPr>
          <p:cNvSpPr>
            <a:spLocks noGrp="1"/>
          </p:cNvSpPr>
          <p:nvPr>
            <p:ph type="title"/>
          </p:nvPr>
        </p:nvSpPr>
        <p:spPr/>
        <p:txBody>
          <a:bodyPr/>
          <a:lstStyle/>
          <a:p>
            <a:r>
              <a:rPr lang="en-US" sz="2400" dirty="0"/>
              <a:t>NMI Evaluation Workgroup: Structure</a:t>
            </a:r>
            <a:br>
              <a:rPr lang="en-US" sz="2400" dirty="0"/>
            </a:br>
            <a:endParaRPr lang="en-US" sz="2400" dirty="0"/>
          </a:p>
        </p:txBody>
      </p:sp>
      <p:sp>
        <p:nvSpPr>
          <p:cNvPr id="3" name="Content Placeholder 2">
            <a:extLst>
              <a:ext uri="{FF2B5EF4-FFF2-40B4-BE49-F238E27FC236}">
                <a16:creationId xmlns:a16="http://schemas.microsoft.com/office/drawing/2014/main" id="{B96E6318-5179-4328-BA55-B3CDEC2A7691}"/>
              </a:ext>
            </a:extLst>
          </p:cNvPr>
          <p:cNvSpPr>
            <a:spLocks noGrp="1"/>
          </p:cNvSpPr>
          <p:nvPr>
            <p:ph idx="1"/>
          </p:nvPr>
        </p:nvSpPr>
        <p:spPr/>
        <p:txBody>
          <a:bodyPr>
            <a:normAutofit/>
          </a:bodyPr>
          <a:lstStyle/>
          <a:p>
            <a:r>
              <a:rPr lang="en-US" sz="2000" dirty="0"/>
              <a:t>CSTE staff will assist in facilitating structured workgroup discussions and provide logistical support to develop the NMI Evaluation Assessment, which will be sent to jurisdictions to conduct a periodic evaluation of NMI MMG implementation</a:t>
            </a:r>
          </a:p>
          <a:p>
            <a:pPr lvl="1"/>
            <a:r>
              <a:rPr lang="en-US" sz="1600" dirty="0"/>
              <a:t>Shaily Krishan (Program Analyst, CSTE staff lead for NMI)</a:t>
            </a:r>
          </a:p>
          <a:p>
            <a:pPr lvl="1"/>
            <a:r>
              <a:rPr lang="en-US" sz="1600" dirty="0"/>
              <a:t>Elandis Miller (Senior Evaluation Analyst)</a:t>
            </a:r>
          </a:p>
          <a:p>
            <a:r>
              <a:rPr lang="en-US" sz="2000" dirty="0"/>
              <a:t>Workgroup members are the key drivers of discussions to develop the NMI Evaluation Assessment</a:t>
            </a:r>
          </a:p>
          <a:p>
            <a:r>
              <a:rPr lang="en-US" sz="2000" dirty="0"/>
              <a:t>Does this workgroup need a co-chair?</a:t>
            </a:r>
          </a:p>
          <a:p>
            <a:endParaRPr lang="en-US" sz="2000" dirty="0"/>
          </a:p>
        </p:txBody>
      </p:sp>
    </p:spTree>
    <p:extLst>
      <p:ext uri="{BB962C8B-B14F-4D97-AF65-F5344CB8AC3E}">
        <p14:creationId xmlns:p14="http://schemas.microsoft.com/office/powerpoint/2010/main" val="927716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28075-CEC1-4AA4-9BC0-5A56D7391C54}"/>
              </a:ext>
            </a:extLst>
          </p:cNvPr>
          <p:cNvSpPr>
            <a:spLocks noGrp="1"/>
          </p:cNvSpPr>
          <p:nvPr>
            <p:ph type="title"/>
          </p:nvPr>
        </p:nvSpPr>
        <p:spPr/>
        <p:txBody>
          <a:bodyPr/>
          <a:lstStyle/>
          <a:p>
            <a:r>
              <a:rPr lang="en-US" sz="2400" dirty="0"/>
              <a:t>NMI Evaluation Workgroup: </a:t>
            </a:r>
            <a:br>
              <a:rPr lang="en-US" sz="2400" dirty="0"/>
            </a:br>
            <a:r>
              <a:rPr lang="en-US" sz="2400" dirty="0"/>
              <a:t>2019 Activity Schedule and Timeline</a:t>
            </a:r>
          </a:p>
        </p:txBody>
      </p:sp>
      <p:sp>
        <p:nvSpPr>
          <p:cNvPr id="3" name="Content Placeholder 2">
            <a:extLst>
              <a:ext uri="{FF2B5EF4-FFF2-40B4-BE49-F238E27FC236}">
                <a16:creationId xmlns:a16="http://schemas.microsoft.com/office/drawing/2014/main" id="{085AC780-6FA2-47C0-8C67-C9B5A976B39F}"/>
              </a:ext>
            </a:extLst>
          </p:cNvPr>
          <p:cNvSpPr>
            <a:spLocks noGrp="1"/>
          </p:cNvSpPr>
          <p:nvPr>
            <p:ph idx="1"/>
          </p:nvPr>
        </p:nvSpPr>
        <p:spPr/>
        <p:txBody>
          <a:bodyPr vert="horz" lIns="91440" tIns="45720" rIns="91440" bIns="45720" rtlCol="0" anchor="t">
            <a:normAutofit/>
          </a:bodyPr>
          <a:lstStyle/>
          <a:p>
            <a:r>
              <a:rPr lang="en-US" sz="1800" dirty="0"/>
              <a:t>April 2019 – June 2019: </a:t>
            </a:r>
          </a:p>
          <a:p>
            <a:pPr lvl="1"/>
            <a:r>
              <a:rPr lang="en-US" sz="1400" dirty="0"/>
              <a:t>Develop and finalize NMI Evaluation assessment</a:t>
            </a:r>
          </a:p>
          <a:p>
            <a:pPr lvl="1"/>
            <a:r>
              <a:rPr lang="en-US" sz="1400" dirty="0">
                <a:latin typeface="Arial"/>
                <a:cs typeface="Arial"/>
              </a:rPr>
              <a:t>Bi-weekly call at 3pm EST on the 2nd and 4th Tuesdays of the month. </a:t>
            </a:r>
            <a:endParaRPr lang="en-US" sz="1400" dirty="0"/>
          </a:p>
          <a:p>
            <a:r>
              <a:rPr lang="en-US" sz="1800" dirty="0"/>
              <a:t>July 2019: </a:t>
            </a:r>
          </a:p>
          <a:p>
            <a:pPr lvl="1"/>
            <a:r>
              <a:rPr lang="en-US" sz="1400" dirty="0"/>
              <a:t>Submit OMB package for NMI Evaluation Assessment </a:t>
            </a:r>
          </a:p>
          <a:p>
            <a:pPr lvl="1"/>
            <a:r>
              <a:rPr lang="en-US" sz="1400" dirty="0">
                <a:latin typeface="Arial"/>
                <a:cs typeface="Arial"/>
              </a:rPr>
              <a:t>Continue Bi-weekly call schedule to provide updates on OMB package and the next project periods</a:t>
            </a:r>
            <a:endParaRPr lang="en-US" sz="1400" dirty="0"/>
          </a:p>
          <a:p>
            <a:r>
              <a:rPr lang="en-US" sz="1800" dirty="0"/>
              <a:t>August 2019 - July 2020: </a:t>
            </a:r>
          </a:p>
          <a:p>
            <a:pPr lvl="1"/>
            <a:r>
              <a:rPr lang="en-US" sz="1400" dirty="0"/>
              <a:t>Monthly conference calls will continue through the next project period</a:t>
            </a:r>
          </a:p>
          <a:p>
            <a:pPr lvl="1"/>
            <a:r>
              <a:rPr lang="en-US" sz="1400" dirty="0"/>
              <a:t>Workgroup can identify next output or use case related to NMI</a:t>
            </a:r>
          </a:p>
          <a:p>
            <a:pPr lvl="1"/>
            <a:r>
              <a:rPr lang="en-US" sz="1400" dirty="0"/>
              <a:t>Ongoing discussions on CSTE Surveillance Practice &amp; Implementation Subcommittee (SPIS) calls</a:t>
            </a:r>
          </a:p>
          <a:p>
            <a:pPr lvl="1"/>
            <a:r>
              <a:rPr lang="en-US" sz="1400" dirty="0"/>
              <a:t>Projected OMB clearance received during this period to begin administration of NMI Evaluation Assessment</a:t>
            </a:r>
          </a:p>
          <a:p>
            <a:r>
              <a:rPr lang="en-US" sz="1800" dirty="0"/>
              <a:t>Overall workgroup activities are supported by CSTE staff and are projected to continue through the next project period (s)</a:t>
            </a:r>
          </a:p>
          <a:p>
            <a:endParaRPr lang="en-US" sz="1800" dirty="0"/>
          </a:p>
        </p:txBody>
      </p:sp>
    </p:spTree>
    <p:extLst>
      <p:ext uri="{BB962C8B-B14F-4D97-AF65-F5344CB8AC3E}">
        <p14:creationId xmlns:p14="http://schemas.microsoft.com/office/powerpoint/2010/main" val="2985321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1FC51-66E7-438E-A0A2-C946BB785B02}"/>
              </a:ext>
            </a:extLst>
          </p:cNvPr>
          <p:cNvSpPr>
            <a:spLocks noGrp="1"/>
          </p:cNvSpPr>
          <p:nvPr>
            <p:ph type="title"/>
          </p:nvPr>
        </p:nvSpPr>
        <p:spPr/>
        <p:txBody>
          <a:bodyPr/>
          <a:lstStyle/>
          <a:p>
            <a:r>
              <a:rPr lang="en-US" sz="2400" dirty="0"/>
              <a:t>NMI Evaluation Workgroup: </a:t>
            </a:r>
            <a:br>
              <a:rPr lang="en-US" sz="2400" dirty="0"/>
            </a:br>
            <a:r>
              <a:rPr lang="en-US" sz="2400" dirty="0"/>
              <a:t>April 2019-May 2019 Activities &amp; Schedule</a:t>
            </a:r>
          </a:p>
        </p:txBody>
      </p:sp>
      <p:graphicFrame>
        <p:nvGraphicFramePr>
          <p:cNvPr id="4" name="Content Placeholder 3">
            <a:extLst>
              <a:ext uri="{FF2B5EF4-FFF2-40B4-BE49-F238E27FC236}">
                <a16:creationId xmlns:a16="http://schemas.microsoft.com/office/drawing/2014/main" id="{D7F072B7-75DE-4DF7-9EDF-9A004E5B21AE}"/>
              </a:ext>
            </a:extLst>
          </p:cNvPr>
          <p:cNvGraphicFramePr>
            <a:graphicFrameLocks noGrp="1"/>
          </p:cNvGraphicFramePr>
          <p:nvPr>
            <p:ph idx="1"/>
            <p:extLst>
              <p:ext uri="{D42A27DB-BD31-4B8C-83A1-F6EECF244321}">
                <p14:modId xmlns:p14="http://schemas.microsoft.com/office/powerpoint/2010/main" val="3172641108"/>
              </p:ext>
            </p:extLst>
          </p:nvPr>
        </p:nvGraphicFramePr>
        <p:xfrm>
          <a:off x="243658" y="1866900"/>
          <a:ext cx="8636104" cy="3596640"/>
        </p:xfrm>
        <a:graphic>
          <a:graphicData uri="http://schemas.openxmlformats.org/drawingml/2006/table">
            <a:tbl>
              <a:tblPr firstRow="1" bandRow="1">
                <a:tableStyleId>{5C22544A-7EE6-4342-B048-85BDC9FD1C3A}</a:tableStyleId>
              </a:tblPr>
              <a:tblGrid>
                <a:gridCol w="922261">
                  <a:extLst>
                    <a:ext uri="{9D8B030D-6E8A-4147-A177-3AD203B41FA5}">
                      <a16:colId xmlns:a16="http://schemas.microsoft.com/office/drawing/2014/main" val="1343744432"/>
                    </a:ext>
                  </a:extLst>
                </a:gridCol>
                <a:gridCol w="7713843">
                  <a:extLst>
                    <a:ext uri="{9D8B030D-6E8A-4147-A177-3AD203B41FA5}">
                      <a16:colId xmlns:a16="http://schemas.microsoft.com/office/drawing/2014/main" val="3330377723"/>
                    </a:ext>
                  </a:extLst>
                </a:gridCol>
              </a:tblGrid>
              <a:tr h="278130">
                <a:tc>
                  <a:txBody>
                    <a:bodyPr/>
                    <a:lstStyle/>
                    <a:p>
                      <a:pPr algn="ctr"/>
                      <a:r>
                        <a:rPr lang="en-US" sz="1400" dirty="0">
                          <a:latin typeface="Arial" panose="020B0604020202020204" pitchFamily="34" charset="0"/>
                          <a:cs typeface="Arial" panose="020B0604020202020204" pitchFamily="34" charset="0"/>
                        </a:rPr>
                        <a:t>Date</a:t>
                      </a:r>
                    </a:p>
                  </a:txBody>
                  <a:tcPr marL="68580" marR="68580" marT="34290" marB="34290"/>
                </a:tc>
                <a:tc>
                  <a:txBody>
                    <a:bodyPr/>
                    <a:lstStyle/>
                    <a:p>
                      <a:pPr algn="ctr"/>
                      <a:r>
                        <a:rPr lang="en-US" sz="1400" dirty="0">
                          <a:latin typeface="Arial" panose="020B0604020202020204" pitchFamily="34" charset="0"/>
                          <a:cs typeface="Arial" panose="020B0604020202020204" pitchFamily="34" charset="0"/>
                        </a:rPr>
                        <a:t>Task</a:t>
                      </a:r>
                    </a:p>
                  </a:txBody>
                  <a:tcPr marL="68580" marR="68580" marT="34290" marB="34290"/>
                </a:tc>
                <a:extLst>
                  <a:ext uri="{0D108BD9-81ED-4DB2-BD59-A6C34878D82A}">
                    <a16:rowId xmlns:a16="http://schemas.microsoft.com/office/drawing/2014/main" val="2298917596"/>
                  </a:ext>
                </a:extLst>
              </a:tr>
              <a:tr h="278130">
                <a:tc>
                  <a:txBody>
                    <a:bodyPr/>
                    <a:lstStyle/>
                    <a:p>
                      <a:r>
                        <a:rPr lang="en-US" sz="1400" b="1" dirty="0">
                          <a:solidFill>
                            <a:srgbClr val="C00000"/>
                          </a:solidFill>
                          <a:latin typeface="Arial" panose="020B0604020202020204" pitchFamily="34" charset="0"/>
                          <a:cs typeface="Arial" panose="020B0604020202020204" pitchFamily="34" charset="0"/>
                        </a:rPr>
                        <a:t>April 23</a:t>
                      </a:r>
                    </a:p>
                  </a:txBody>
                  <a:tcPr marL="68580" marR="68580" marT="34290" marB="34290"/>
                </a:tc>
                <a:tc>
                  <a:txBody>
                    <a:bodyPr/>
                    <a:lstStyle/>
                    <a:p>
                      <a:r>
                        <a:rPr lang="en-US" sz="1400" kern="1200" noProof="0" dirty="0">
                          <a:solidFill>
                            <a:schemeClr val="dk1"/>
                          </a:solidFill>
                          <a:latin typeface="Arial" panose="020B0604020202020204" pitchFamily="34" charset="0"/>
                          <a:ea typeface="+mn-ea"/>
                          <a:cs typeface="Arial" panose="020B0604020202020204" pitchFamily="34" charset="0"/>
                        </a:rPr>
                        <a:t>Workgroup meeting to provide an overview and discuss evaluation questions</a:t>
                      </a:r>
                      <a:endParaRPr lang="en-US" sz="1400" kern="1200" dirty="0">
                        <a:solidFill>
                          <a:schemeClr val="dk1"/>
                        </a:solidFill>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1557856702"/>
                  </a:ext>
                </a:extLst>
              </a:tr>
              <a:tr h="278130">
                <a:tc>
                  <a:txBody>
                    <a:bodyPr/>
                    <a:lstStyle/>
                    <a:p>
                      <a:r>
                        <a:rPr lang="en-US" sz="1400" dirty="0">
                          <a:latin typeface="Arial" panose="020B0604020202020204" pitchFamily="34" charset="0"/>
                          <a:cs typeface="Arial" panose="020B0604020202020204" pitchFamily="34" charset="0"/>
                        </a:rPr>
                        <a:t>April 26</a:t>
                      </a:r>
                    </a:p>
                  </a:txBody>
                  <a:tcPr marL="68580" marR="68580" marT="34290" marB="34290"/>
                </a:tc>
                <a:tc>
                  <a:txBody>
                    <a:bodyPr/>
                    <a:lstStyle/>
                    <a:p>
                      <a:r>
                        <a:rPr lang="en-US" sz="1400" dirty="0">
                          <a:latin typeface="Arial" panose="020B0604020202020204" pitchFamily="34" charset="0"/>
                          <a:cs typeface="Arial" panose="020B0604020202020204" pitchFamily="34" charset="0"/>
                        </a:rPr>
                        <a:t>Finalize evaluation questions, purpose, and goals for evaluation plan (CSTE)</a:t>
                      </a:r>
                    </a:p>
                  </a:txBody>
                  <a:tcPr marL="68580" marR="68580" marT="34290" marB="34290"/>
                </a:tc>
                <a:extLst>
                  <a:ext uri="{0D108BD9-81ED-4DB2-BD59-A6C34878D82A}">
                    <a16:rowId xmlns:a16="http://schemas.microsoft.com/office/drawing/2014/main" val="3648508889"/>
                  </a:ext>
                </a:extLst>
              </a:tr>
              <a:tr h="278130">
                <a:tc>
                  <a:txBody>
                    <a:bodyPr/>
                    <a:lstStyle/>
                    <a:p>
                      <a:r>
                        <a:rPr lang="en-US" sz="1400" dirty="0">
                          <a:latin typeface="Arial" panose="020B0604020202020204" pitchFamily="34" charset="0"/>
                          <a:cs typeface="Arial" panose="020B0604020202020204" pitchFamily="34" charset="0"/>
                        </a:rPr>
                        <a:t>April 30</a:t>
                      </a:r>
                    </a:p>
                  </a:txBody>
                  <a:tcPr marL="68580" marR="68580" marT="34290" marB="34290"/>
                </a:tc>
                <a:tc>
                  <a:txBody>
                    <a:bodyPr/>
                    <a:lstStyle/>
                    <a:p>
                      <a:r>
                        <a:rPr lang="en-US" sz="1400" dirty="0">
                          <a:latin typeface="Arial" panose="020B0604020202020204" pitchFamily="34" charset="0"/>
                          <a:cs typeface="Arial" panose="020B0604020202020204" pitchFamily="34" charset="0"/>
                        </a:rPr>
                        <a:t>Provide feedback on assessment topics</a:t>
                      </a:r>
                    </a:p>
                  </a:txBody>
                  <a:tcPr marL="68580" marR="68580" marT="34290" marB="34290"/>
                </a:tc>
                <a:extLst>
                  <a:ext uri="{0D108BD9-81ED-4DB2-BD59-A6C34878D82A}">
                    <a16:rowId xmlns:a16="http://schemas.microsoft.com/office/drawing/2014/main" val="3202817660"/>
                  </a:ext>
                </a:extLst>
              </a:tr>
              <a:tr h="278130">
                <a:tc>
                  <a:txBody>
                    <a:bodyPr/>
                    <a:lstStyle/>
                    <a:p>
                      <a:r>
                        <a:rPr lang="en-US" sz="1400" dirty="0">
                          <a:latin typeface="Arial" panose="020B0604020202020204" pitchFamily="34" charset="0"/>
                          <a:cs typeface="Arial" panose="020B0604020202020204" pitchFamily="34" charset="0"/>
                        </a:rPr>
                        <a:t>April 30</a:t>
                      </a:r>
                    </a:p>
                  </a:txBody>
                  <a:tcPr marL="68580" marR="68580" marT="34290" marB="34290"/>
                </a:tc>
                <a:tc>
                  <a:txBody>
                    <a:bodyPr/>
                    <a:lstStyle/>
                    <a:p>
                      <a:r>
                        <a:rPr lang="en-US" sz="1400" dirty="0">
                          <a:latin typeface="Arial" panose="020B0604020202020204" pitchFamily="34" charset="0"/>
                          <a:cs typeface="Arial" panose="020B0604020202020204" pitchFamily="34" charset="0"/>
                        </a:rPr>
                        <a:t>Develop draft logic model (CSTE)</a:t>
                      </a:r>
                    </a:p>
                  </a:txBody>
                  <a:tcPr marL="68580" marR="68580" marT="34290" marB="34290"/>
                </a:tc>
                <a:extLst>
                  <a:ext uri="{0D108BD9-81ED-4DB2-BD59-A6C34878D82A}">
                    <a16:rowId xmlns:a16="http://schemas.microsoft.com/office/drawing/2014/main" val="973609237"/>
                  </a:ext>
                </a:extLst>
              </a:tr>
              <a:tr h="278130">
                <a:tc>
                  <a:txBody>
                    <a:bodyPr/>
                    <a:lstStyle/>
                    <a:p>
                      <a:r>
                        <a:rPr lang="en-US" sz="1400" dirty="0">
                          <a:latin typeface="Arial" panose="020B0604020202020204" pitchFamily="34" charset="0"/>
                          <a:cs typeface="Arial" panose="020B0604020202020204" pitchFamily="34" charset="0"/>
                        </a:rPr>
                        <a:t>April 30</a:t>
                      </a:r>
                    </a:p>
                  </a:txBody>
                  <a:tcPr marL="68580" marR="68580" marT="34290" marB="34290"/>
                </a:tc>
                <a:tc>
                  <a:txBody>
                    <a:bodyPr/>
                    <a:lstStyle/>
                    <a:p>
                      <a:r>
                        <a:rPr lang="en-US" sz="1400" dirty="0">
                          <a:latin typeface="Arial" panose="020B0604020202020204" pitchFamily="34" charset="0"/>
                          <a:cs typeface="Arial" panose="020B0604020202020204" pitchFamily="34" charset="0"/>
                        </a:rPr>
                        <a:t>Sub-group assignments complete</a:t>
                      </a:r>
                    </a:p>
                  </a:txBody>
                  <a:tcPr marL="68580" marR="68580" marT="34290" marB="34290"/>
                </a:tc>
                <a:extLst>
                  <a:ext uri="{0D108BD9-81ED-4DB2-BD59-A6C34878D82A}">
                    <a16:rowId xmlns:a16="http://schemas.microsoft.com/office/drawing/2014/main" val="3781495218"/>
                  </a:ext>
                </a:extLst>
              </a:tr>
              <a:tr h="278130">
                <a:tc>
                  <a:txBody>
                    <a:bodyPr/>
                    <a:lstStyle/>
                    <a:p>
                      <a:r>
                        <a:rPr lang="en-US" sz="1400" dirty="0">
                          <a:latin typeface="Arial" panose="020B0604020202020204" pitchFamily="34" charset="0"/>
                          <a:cs typeface="Arial" panose="020B0604020202020204" pitchFamily="34" charset="0"/>
                        </a:rPr>
                        <a:t>May 6</a:t>
                      </a:r>
                    </a:p>
                  </a:txBody>
                  <a:tcPr marL="68580" marR="68580" marT="34290" marB="34290"/>
                </a:tc>
                <a:tc>
                  <a:txBody>
                    <a:bodyPr/>
                    <a:lstStyle/>
                    <a:p>
                      <a:r>
                        <a:rPr lang="en-US" sz="1400" dirty="0">
                          <a:latin typeface="Arial" panose="020B0604020202020204" pitchFamily="34" charset="0"/>
                          <a:cs typeface="Arial" panose="020B0604020202020204" pitchFamily="34" charset="0"/>
                        </a:rPr>
                        <a:t>Provide feedback on logic model</a:t>
                      </a:r>
                    </a:p>
                  </a:txBody>
                  <a:tcPr marL="68580" marR="68580" marT="34290" marB="34290"/>
                </a:tc>
                <a:extLst>
                  <a:ext uri="{0D108BD9-81ED-4DB2-BD59-A6C34878D82A}">
                    <a16:rowId xmlns:a16="http://schemas.microsoft.com/office/drawing/2014/main" val="355613493"/>
                  </a:ext>
                </a:extLst>
              </a:tr>
              <a:tr h="278130">
                <a:tc>
                  <a:txBody>
                    <a:bodyPr/>
                    <a:lstStyle/>
                    <a:p>
                      <a:r>
                        <a:rPr lang="en-US" sz="1400" dirty="0">
                          <a:latin typeface="Arial" panose="020B0604020202020204" pitchFamily="34" charset="0"/>
                          <a:cs typeface="Arial" panose="020B0604020202020204" pitchFamily="34" charset="0"/>
                        </a:rPr>
                        <a:t>May 8</a:t>
                      </a:r>
                    </a:p>
                  </a:txBody>
                  <a:tcPr marL="68580" marR="68580" marT="34290" marB="34290"/>
                </a:tc>
                <a:tc>
                  <a:txBody>
                    <a:bodyPr/>
                    <a:lstStyle/>
                    <a:p>
                      <a:r>
                        <a:rPr lang="en-US" sz="1400" dirty="0">
                          <a:latin typeface="Arial" panose="020B0604020202020204" pitchFamily="34" charset="0"/>
                          <a:cs typeface="Arial" panose="020B0604020202020204" pitchFamily="34" charset="0"/>
                        </a:rPr>
                        <a:t>Finalize logic model (CSTE)</a:t>
                      </a:r>
                    </a:p>
                  </a:txBody>
                  <a:tcPr marL="68580" marR="68580" marT="34290" marB="34290"/>
                </a:tc>
                <a:extLst>
                  <a:ext uri="{0D108BD9-81ED-4DB2-BD59-A6C34878D82A}">
                    <a16:rowId xmlns:a16="http://schemas.microsoft.com/office/drawing/2014/main" val="2350183807"/>
                  </a:ext>
                </a:extLst>
              </a:tr>
              <a:tr h="278130">
                <a:tc>
                  <a:txBody>
                    <a:bodyPr/>
                    <a:lstStyle/>
                    <a:p>
                      <a:r>
                        <a:rPr lang="en-US" sz="1400" dirty="0">
                          <a:latin typeface="Arial" panose="020B0604020202020204" pitchFamily="34" charset="0"/>
                          <a:cs typeface="Arial" panose="020B0604020202020204" pitchFamily="34" charset="0"/>
                        </a:rPr>
                        <a:t>May 10</a:t>
                      </a:r>
                    </a:p>
                  </a:txBody>
                  <a:tcPr marL="68580" marR="68580" marT="34290" marB="34290"/>
                </a:tc>
                <a:tc>
                  <a:txBody>
                    <a:bodyPr/>
                    <a:lstStyle/>
                    <a:p>
                      <a:r>
                        <a:rPr lang="en-US" sz="1400" dirty="0">
                          <a:latin typeface="Arial" panose="020B0604020202020204" pitchFamily="34" charset="0"/>
                          <a:cs typeface="Arial" panose="020B0604020202020204" pitchFamily="34" charset="0"/>
                        </a:rPr>
                        <a:t>Provide feedback on draft questions for assessment</a:t>
                      </a:r>
                    </a:p>
                  </a:txBody>
                  <a:tcPr marL="68580" marR="68580" marT="34290" marB="34290"/>
                </a:tc>
                <a:extLst>
                  <a:ext uri="{0D108BD9-81ED-4DB2-BD59-A6C34878D82A}">
                    <a16:rowId xmlns:a16="http://schemas.microsoft.com/office/drawing/2014/main" val="1248434054"/>
                  </a:ext>
                </a:extLst>
              </a:tr>
              <a:tr h="278130">
                <a:tc>
                  <a:txBody>
                    <a:bodyPr/>
                    <a:lstStyle/>
                    <a:p>
                      <a:r>
                        <a:rPr lang="en-US" sz="1400" b="1" dirty="0">
                          <a:solidFill>
                            <a:srgbClr val="C00000"/>
                          </a:solidFill>
                          <a:latin typeface="Arial" panose="020B0604020202020204" pitchFamily="34" charset="0"/>
                          <a:cs typeface="Arial" panose="020B0604020202020204" pitchFamily="34" charset="0"/>
                        </a:rPr>
                        <a:t>May 14</a:t>
                      </a:r>
                    </a:p>
                  </a:txBody>
                  <a:tcPr marL="68580" marR="68580" marT="34290" marB="34290"/>
                </a:tc>
                <a:tc>
                  <a:txBody>
                    <a:bodyPr/>
                    <a:lstStyle/>
                    <a:p>
                      <a:r>
                        <a:rPr lang="en-US" sz="1400" dirty="0">
                          <a:latin typeface="Arial" panose="020B0604020202020204" pitchFamily="34" charset="0"/>
                          <a:cs typeface="Arial" panose="020B0604020202020204" pitchFamily="34" charset="0"/>
                        </a:rPr>
                        <a:t>Workgroup meeting to discuss draft versions of the evaluation plan and assessment questions</a:t>
                      </a:r>
                    </a:p>
                  </a:txBody>
                  <a:tcPr marL="68580" marR="68580" marT="34290" marB="34290"/>
                </a:tc>
                <a:extLst>
                  <a:ext uri="{0D108BD9-81ED-4DB2-BD59-A6C34878D82A}">
                    <a16:rowId xmlns:a16="http://schemas.microsoft.com/office/drawing/2014/main" val="207356780"/>
                  </a:ext>
                </a:extLst>
              </a:tr>
              <a:tr h="278130">
                <a:tc>
                  <a:txBody>
                    <a:bodyPr/>
                    <a:lstStyle/>
                    <a:p>
                      <a:r>
                        <a:rPr lang="en-US" sz="1400" b="1" dirty="0">
                          <a:solidFill>
                            <a:srgbClr val="C00000"/>
                          </a:solidFill>
                          <a:latin typeface="Arial" panose="020B0604020202020204" pitchFamily="34" charset="0"/>
                          <a:cs typeface="Arial" panose="020B0604020202020204" pitchFamily="34" charset="0"/>
                        </a:rPr>
                        <a:t>May 28</a:t>
                      </a:r>
                    </a:p>
                  </a:txBody>
                  <a:tcPr marL="68580" marR="68580" marT="34290" marB="34290"/>
                </a:tc>
                <a:tc>
                  <a:txBody>
                    <a:bodyPr/>
                    <a:lstStyle/>
                    <a:p>
                      <a:r>
                        <a:rPr lang="en-US" sz="1400" dirty="0">
                          <a:latin typeface="Arial" panose="020B0604020202020204" pitchFamily="34" charset="0"/>
                          <a:cs typeface="Arial" panose="020B0604020202020204" pitchFamily="34" charset="0"/>
                        </a:rPr>
                        <a:t>Workgroup meeting to discuss feedback on evaluation plan and discuss progress on assessment</a:t>
                      </a:r>
                    </a:p>
                  </a:txBody>
                  <a:tcPr marL="68580" marR="68580" marT="34290" marB="34290"/>
                </a:tc>
                <a:extLst>
                  <a:ext uri="{0D108BD9-81ED-4DB2-BD59-A6C34878D82A}">
                    <a16:rowId xmlns:a16="http://schemas.microsoft.com/office/drawing/2014/main" val="1428853372"/>
                  </a:ext>
                </a:extLst>
              </a:tr>
              <a:tr h="278130">
                <a:tc>
                  <a:txBody>
                    <a:bodyPr/>
                    <a:lstStyle/>
                    <a:p>
                      <a:r>
                        <a:rPr lang="en-US" sz="1400" dirty="0">
                          <a:latin typeface="Arial" panose="020B0604020202020204" pitchFamily="34" charset="0"/>
                          <a:cs typeface="Arial" panose="020B0604020202020204" pitchFamily="34" charset="0"/>
                        </a:rPr>
                        <a:t>May 30</a:t>
                      </a:r>
                    </a:p>
                  </a:txBody>
                  <a:tcPr marL="68580" marR="68580" marT="34290" marB="34290"/>
                </a:tc>
                <a:tc>
                  <a:txBody>
                    <a:bodyPr/>
                    <a:lstStyle/>
                    <a:p>
                      <a:r>
                        <a:rPr lang="en-US" sz="1400" dirty="0">
                          <a:latin typeface="Arial" panose="020B0604020202020204" pitchFamily="34" charset="0"/>
                          <a:cs typeface="Arial" panose="020B0604020202020204" pitchFamily="34" charset="0"/>
                        </a:rPr>
                        <a:t>Finalize evaluation plan (CSTE)</a:t>
                      </a:r>
                    </a:p>
                  </a:txBody>
                  <a:tcPr marL="68580" marR="68580" marT="34290" marB="34290"/>
                </a:tc>
                <a:extLst>
                  <a:ext uri="{0D108BD9-81ED-4DB2-BD59-A6C34878D82A}">
                    <a16:rowId xmlns:a16="http://schemas.microsoft.com/office/drawing/2014/main" val="3369155737"/>
                  </a:ext>
                </a:extLst>
              </a:tr>
            </a:tbl>
          </a:graphicData>
        </a:graphic>
      </p:graphicFrame>
    </p:spTree>
    <p:extLst>
      <p:ext uri="{BB962C8B-B14F-4D97-AF65-F5344CB8AC3E}">
        <p14:creationId xmlns:p14="http://schemas.microsoft.com/office/powerpoint/2010/main" val="1369067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293F-484B-479B-8BF3-E8F413E5E582}"/>
              </a:ext>
            </a:extLst>
          </p:cNvPr>
          <p:cNvSpPr>
            <a:spLocks noGrp="1"/>
          </p:cNvSpPr>
          <p:nvPr>
            <p:ph type="title"/>
          </p:nvPr>
        </p:nvSpPr>
        <p:spPr/>
        <p:txBody>
          <a:bodyPr/>
          <a:lstStyle/>
          <a:p>
            <a:r>
              <a:rPr lang="en-US" sz="2400" dirty="0"/>
              <a:t>NMI Evaluation Workgroup: </a:t>
            </a:r>
            <a:br>
              <a:rPr lang="en-US" sz="2400" dirty="0"/>
            </a:br>
            <a:r>
              <a:rPr lang="en-US" sz="2400" dirty="0"/>
              <a:t>June 2019-July 2019 Activities &amp; Schedule</a:t>
            </a:r>
            <a:endParaRPr lang="en-US" dirty="0"/>
          </a:p>
        </p:txBody>
      </p:sp>
      <p:graphicFrame>
        <p:nvGraphicFramePr>
          <p:cNvPr id="4" name="Content Placeholder 3">
            <a:extLst>
              <a:ext uri="{FF2B5EF4-FFF2-40B4-BE49-F238E27FC236}">
                <a16:creationId xmlns:a16="http://schemas.microsoft.com/office/drawing/2014/main" id="{D1F4E359-BD68-4784-992F-F7178084EBFB}"/>
              </a:ext>
            </a:extLst>
          </p:cNvPr>
          <p:cNvGraphicFramePr>
            <a:graphicFrameLocks noGrp="1"/>
          </p:cNvGraphicFramePr>
          <p:nvPr>
            <p:ph idx="1"/>
            <p:extLst>
              <p:ext uri="{D42A27DB-BD31-4B8C-83A1-F6EECF244321}">
                <p14:modId xmlns:p14="http://schemas.microsoft.com/office/powerpoint/2010/main" val="369565785"/>
              </p:ext>
            </p:extLst>
          </p:nvPr>
        </p:nvGraphicFramePr>
        <p:xfrm>
          <a:off x="805608" y="1803506"/>
          <a:ext cx="7532783" cy="2964180"/>
        </p:xfrm>
        <a:graphic>
          <a:graphicData uri="http://schemas.openxmlformats.org/drawingml/2006/table">
            <a:tbl>
              <a:tblPr firstRow="1" bandRow="1">
                <a:tableStyleId>{5C22544A-7EE6-4342-B048-85BDC9FD1C3A}</a:tableStyleId>
              </a:tblPr>
              <a:tblGrid>
                <a:gridCol w="816610">
                  <a:extLst>
                    <a:ext uri="{9D8B030D-6E8A-4147-A177-3AD203B41FA5}">
                      <a16:colId xmlns:a16="http://schemas.microsoft.com/office/drawing/2014/main" val="2282939726"/>
                    </a:ext>
                  </a:extLst>
                </a:gridCol>
                <a:gridCol w="6716173">
                  <a:extLst>
                    <a:ext uri="{9D8B030D-6E8A-4147-A177-3AD203B41FA5}">
                      <a16:colId xmlns:a16="http://schemas.microsoft.com/office/drawing/2014/main" val="1853611051"/>
                    </a:ext>
                  </a:extLst>
                </a:gridCol>
              </a:tblGrid>
              <a:tr h="278130">
                <a:tc>
                  <a:txBody>
                    <a:bodyPr/>
                    <a:lstStyle/>
                    <a:p>
                      <a:r>
                        <a:rPr lang="en-US" sz="1400" dirty="0">
                          <a:latin typeface="Arial" panose="020B0604020202020204" pitchFamily="34" charset="0"/>
                          <a:cs typeface="Arial" panose="020B0604020202020204" pitchFamily="34" charset="0"/>
                        </a:rPr>
                        <a:t>Date</a:t>
                      </a:r>
                    </a:p>
                  </a:txBody>
                  <a:tcPr marL="68580" marR="68580" marT="34290" marB="34290"/>
                </a:tc>
                <a:tc>
                  <a:txBody>
                    <a:bodyPr/>
                    <a:lstStyle/>
                    <a:p>
                      <a:r>
                        <a:rPr lang="en-US" sz="1400" dirty="0">
                          <a:latin typeface="Arial" panose="020B0604020202020204" pitchFamily="34" charset="0"/>
                          <a:cs typeface="Arial" panose="020B0604020202020204" pitchFamily="34" charset="0"/>
                        </a:rPr>
                        <a:t>Task</a:t>
                      </a:r>
                    </a:p>
                  </a:txBody>
                  <a:tcPr marL="68580" marR="68580" marT="34290" marB="34290"/>
                </a:tc>
                <a:extLst>
                  <a:ext uri="{0D108BD9-81ED-4DB2-BD59-A6C34878D82A}">
                    <a16:rowId xmlns:a16="http://schemas.microsoft.com/office/drawing/2014/main" val="2616120290"/>
                  </a:ext>
                </a:extLst>
              </a:tr>
              <a:tr h="278130">
                <a:tc>
                  <a:txBody>
                    <a:bodyPr/>
                    <a:lstStyle/>
                    <a:p>
                      <a:r>
                        <a:rPr lang="en-US" sz="1400" b="1" dirty="0">
                          <a:solidFill>
                            <a:srgbClr val="C00000"/>
                          </a:solidFill>
                          <a:latin typeface="Arial" panose="020B0604020202020204" pitchFamily="34" charset="0"/>
                          <a:cs typeface="Arial" panose="020B0604020202020204" pitchFamily="34" charset="0"/>
                        </a:rPr>
                        <a:t>June 11</a:t>
                      </a:r>
                    </a:p>
                  </a:txBody>
                  <a:tcPr marL="68580" marR="68580" marT="34290" marB="34290"/>
                </a:tc>
                <a:tc>
                  <a:txBody>
                    <a:bodyPr/>
                    <a:lstStyle/>
                    <a:p>
                      <a:r>
                        <a:rPr lang="en-US" sz="1400" dirty="0">
                          <a:latin typeface="Arial" panose="020B0604020202020204" pitchFamily="34" charset="0"/>
                          <a:cs typeface="Arial" panose="020B0604020202020204" pitchFamily="34" charset="0"/>
                        </a:rPr>
                        <a:t>Workgroup meeting to discuss draft assessment tool</a:t>
                      </a:r>
                    </a:p>
                  </a:txBody>
                  <a:tcPr marL="68580" marR="68580" marT="34290" marB="34290"/>
                </a:tc>
                <a:extLst>
                  <a:ext uri="{0D108BD9-81ED-4DB2-BD59-A6C34878D82A}">
                    <a16:rowId xmlns:a16="http://schemas.microsoft.com/office/drawing/2014/main" val="2343286428"/>
                  </a:ext>
                </a:extLst>
              </a:tr>
              <a:tr h="278130">
                <a:tc>
                  <a:txBody>
                    <a:bodyPr/>
                    <a:lstStyle/>
                    <a:p>
                      <a:r>
                        <a:rPr lang="en-US" sz="1400" dirty="0">
                          <a:latin typeface="Arial" panose="020B0604020202020204" pitchFamily="34" charset="0"/>
                          <a:cs typeface="Arial" panose="020B0604020202020204" pitchFamily="34" charset="0"/>
                        </a:rPr>
                        <a:t>June 18</a:t>
                      </a:r>
                    </a:p>
                  </a:txBody>
                  <a:tcPr marL="68580" marR="68580" marT="34290" marB="34290"/>
                </a:tc>
                <a:tc>
                  <a:txBody>
                    <a:bodyPr/>
                    <a:lstStyle/>
                    <a:p>
                      <a:r>
                        <a:rPr lang="en-US" sz="1400" dirty="0">
                          <a:latin typeface="Arial" panose="020B0604020202020204" pitchFamily="34" charset="0"/>
                          <a:cs typeface="Arial" panose="020B0604020202020204" pitchFamily="34" charset="0"/>
                        </a:rPr>
                        <a:t>Provide feedback on draft assessment</a:t>
                      </a:r>
                    </a:p>
                  </a:txBody>
                  <a:tcPr marL="68580" marR="68580" marT="34290" marB="34290"/>
                </a:tc>
                <a:extLst>
                  <a:ext uri="{0D108BD9-81ED-4DB2-BD59-A6C34878D82A}">
                    <a16:rowId xmlns:a16="http://schemas.microsoft.com/office/drawing/2014/main" val="3145920156"/>
                  </a:ext>
                </a:extLst>
              </a:tr>
              <a:tr h="278130">
                <a:tc>
                  <a:txBody>
                    <a:bodyPr/>
                    <a:lstStyle/>
                    <a:p>
                      <a:r>
                        <a:rPr lang="en-US" sz="1400" b="1" dirty="0">
                          <a:solidFill>
                            <a:srgbClr val="C00000"/>
                          </a:solidFill>
                          <a:latin typeface="Arial" panose="020B0604020202020204" pitchFamily="34" charset="0"/>
                          <a:cs typeface="Arial" panose="020B0604020202020204" pitchFamily="34" charset="0"/>
                        </a:rPr>
                        <a:t>June 25</a:t>
                      </a:r>
                    </a:p>
                  </a:txBody>
                  <a:tcPr marL="68580" marR="68580" marT="34290" marB="34290"/>
                </a:tc>
                <a:tc>
                  <a:txBody>
                    <a:bodyPr/>
                    <a:lstStyle/>
                    <a:p>
                      <a:r>
                        <a:rPr lang="en-US" sz="1400" dirty="0">
                          <a:latin typeface="Arial" panose="020B0604020202020204" pitchFamily="34" charset="0"/>
                          <a:cs typeface="Arial" panose="020B0604020202020204" pitchFamily="34" charset="0"/>
                        </a:rPr>
                        <a:t>Workgroup meeting to provide update on assessment tool and discuss OMB package</a:t>
                      </a:r>
                    </a:p>
                  </a:txBody>
                  <a:tcPr marL="68580" marR="68580" marT="34290" marB="34290"/>
                </a:tc>
                <a:extLst>
                  <a:ext uri="{0D108BD9-81ED-4DB2-BD59-A6C34878D82A}">
                    <a16:rowId xmlns:a16="http://schemas.microsoft.com/office/drawing/2014/main" val="2918592908"/>
                  </a:ext>
                </a:extLst>
              </a:tr>
              <a:tr h="278130">
                <a:tc>
                  <a:txBody>
                    <a:bodyPr/>
                    <a:lstStyle/>
                    <a:p>
                      <a:r>
                        <a:rPr lang="en-US" sz="1400" dirty="0">
                          <a:latin typeface="Arial" panose="020B0604020202020204" pitchFamily="34" charset="0"/>
                          <a:cs typeface="Arial" panose="020B0604020202020204" pitchFamily="34" charset="0"/>
                        </a:rPr>
                        <a:t>June 28</a:t>
                      </a:r>
                    </a:p>
                  </a:txBody>
                  <a:tcPr marL="68580" marR="68580" marT="34290" marB="34290"/>
                </a:tc>
                <a:tc>
                  <a:txBody>
                    <a:bodyPr/>
                    <a:lstStyle/>
                    <a:p>
                      <a:r>
                        <a:rPr lang="en-US" sz="1400" dirty="0">
                          <a:latin typeface="Arial" panose="020B0604020202020204" pitchFamily="34" charset="0"/>
                          <a:cs typeface="Arial" panose="020B0604020202020204" pitchFamily="34" charset="0"/>
                        </a:rPr>
                        <a:t>Finalize assessment tool (CSTE)</a:t>
                      </a:r>
                    </a:p>
                  </a:txBody>
                  <a:tcPr marL="68580" marR="68580" marT="34290" marB="34290"/>
                </a:tc>
                <a:extLst>
                  <a:ext uri="{0D108BD9-81ED-4DB2-BD59-A6C34878D82A}">
                    <a16:rowId xmlns:a16="http://schemas.microsoft.com/office/drawing/2014/main" val="3663641697"/>
                  </a:ext>
                </a:extLst>
              </a:tr>
              <a:tr h="278130">
                <a:tc>
                  <a:txBody>
                    <a:bodyPr/>
                    <a:lstStyle/>
                    <a:p>
                      <a:r>
                        <a:rPr lang="en-US" sz="1400" b="1" dirty="0">
                          <a:solidFill>
                            <a:srgbClr val="C00000"/>
                          </a:solidFill>
                          <a:latin typeface="Arial" panose="020B0604020202020204" pitchFamily="34" charset="0"/>
                          <a:cs typeface="Arial" panose="020B0604020202020204" pitchFamily="34" charset="0"/>
                        </a:rPr>
                        <a:t>July 9</a:t>
                      </a:r>
                    </a:p>
                  </a:txBody>
                  <a:tcPr marL="68580" marR="68580" marT="34290" marB="34290"/>
                </a:tc>
                <a:tc>
                  <a:txBody>
                    <a:bodyPr/>
                    <a:lstStyle/>
                    <a:p>
                      <a:r>
                        <a:rPr lang="en-US" sz="1400" dirty="0">
                          <a:latin typeface="Arial" panose="020B0604020202020204" pitchFamily="34" charset="0"/>
                          <a:cs typeface="Arial" panose="020B0604020202020204" pitchFamily="34" charset="0"/>
                        </a:rPr>
                        <a:t>Workgroup meeting to discuss piloting the assessment and provide an update on OMB package</a:t>
                      </a:r>
                    </a:p>
                  </a:txBody>
                  <a:tcPr marL="68580" marR="68580" marT="34290" marB="34290"/>
                </a:tc>
                <a:extLst>
                  <a:ext uri="{0D108BD9-81ED-4DB2-BD59-A6C34878D82A}">
                    <a16:rowId xmlns:a16="http://schemas.microsoft.com/office/drawing/2014/main" val="3954387300"/>
                  </a:ext>
                </a:extLst>
              </a:tr>
              <a:tr h="278130">
                <a:tc>
                  <a:txBody>
                    <a:bodyPr/>
                    <a:lstStyle/>
                    <a:p>
                      <a:r>
                        <a:rPr lang="en-US" sz="1400" dirty="0">
                          <a:latin typeface="Arial" panose="020B0604020202020204" pitchFamily="34" charset="0"/>
                          <a:cs typeface="Arial" panose="020B0604020202020204" pitchFamily="34" charset="0"/>
                        </a:rPr>
                        <a:t>July 14</a:t>
                      </a:r>
                    </a:p>
                  </a:txBody>
                  <a:tcPr marL="68580" marR="68580" marT="34290" marB="34290"/>
                </a:tc>
                <a:tc>
                  <a:txBody>
                    <a:bodyPr/>
                    <a:lstStyle/>
                    <a:p>
                      <a:r>
                        <a:rPr lang="en-US" sz="1400" dirty="0">
                          <a:latin typeface="Arial" panose="020B0604020202020204" pitchFamily="34" charset="0"/>
                          <a:cs typeface="Arial" panose="020B0604020202020204" pitchFamily="34" charset="0"/>
                        </a:rPr>
                        <a:t>Pilot assessment tool</a:t>
                      </a:r>
                    </a:p>
                  </a:txBody>
                  <a:tcPr marL="68580" marR="68580" marT="34290" marB="34290"/>
                </a:tc>
                <a:extLst>
                  <a:ext uri="{0D108BD9-81ED-4DB2-BD59-A6C34878D82A}">
                    <a16:rowId xmlns:a16="http://schemas.microsoft.com/office/drawing/2014/main" val="3569983988"/>
                  </a:ext>
                </a:extLst>
              </a:tr>
              <a:tr h="278130">
                <a:tc>
                  <a:txBody>
                    <a:bodyPr/>
                    <a:lstStyle/>
                    <a:p>
                      <a:r>
                        <a:rPr lang="en-US" sz="1400" b="1" dirty="0">
                          <a:solidFill>
                            <a:srgbClr val="C00000"/>
                          </a:solidFill>
                          <a:latin typeface="Arial" panose="020B0604020202020204" pitchFamily="34" charset="0"/>
                          <a:cs typeface="Arial" panose="020B0604020202020204" pitchFamily="34" charset="0"/>
                        </a:rPr>
                        <a:t>July 23</a:t>
                      </a:r>
                    </a:p>
                  </a:txBody>
                  <a:tcPr marL="68580" marR="68580" marT="34290" marB="34290"/>
                </a:tc>
                <a:tc>
                  <a:txBody>
                    <a:bodyPr/>
                    <a:lstStyle/>
                    <a:p>
                      <a:r>
                        <a:rPr lang="en-US" sz="1400" dirty="0">
                          <a:latin typeface="Arial" panose="020B0604020202020204" pitchFamily="34" charset="0"/>
                          <a:cs typeface="Arial" panose="020B0604020202020204" pitchFamily="34" charset="0"/>
                        </a:rPr>
                        <a:t>Workgroup meeting to discuss OMB package, data collection and reporting</a:t>
                      </a:r>
                    </a:p>
                  </a:txBody>
                  <a:tcPr marL="68580" marR="68580" marT="34290" marB="34290"/>
                </a:tc>
                <a:extLst>
                  <a:ext uri="{0D108BD9-81ED-4DB2-BD59-A6C34878D82A}">
                    <a16:rowId xmlns:a16="http://schemas.microsoft.com/office/drawing/2014/main" val="3671044109"/>
                  </a:ext>
                </a:extLst>
              </a:tr>
              <a:tr h="278130">
                <a:tc>
                  <a:txBody>
                    <a:bodyPr/>
                    <a:lstStyle/>
                    <a:p>
                      <a:r>
                        <a:rPr lang="en-US" sz="1400" dirty="0">
                          <a:latin typeface="Arial" panose="020B0604020202020204" pitchFamily="34" charset="0"/>
                          <a:cs typeface="Arial" panose="020B0604020202020204" pitchFamily="34" charset="0"/>
                        </a:rPr>
                        <a:t>July 29</a:t>
                      </a:r>
                    </a:p>
                  </a:txBody>
                  <a:tcPr marL="68580" marR="68580" marT="34290" marB="34290"/>
                </a:tc>
                <a:tc>
                  <a:txBody>
                    <a:bodyPr/>
                    <a:lstStyle/>
                    <a:p>
                      <a:r>
                        <a:rPr lang="en-US" sz="1400" dirty="0">
                          <a:latin typeface="Arial" panose="020B0604020202020204" pitchFamily="34" charset="0"/>
                          <a:cs typeface="Arial" panose="020B0604020202020204" pitchFamily="34" charset="0"/>
                        </a:rPr>
                        <a:t>OMB package submitted to CDC (CSTE)</a:t>
                      </a:r>
                    </a:p>
                  </a:txBody>
                  <a:tcPr marL="68580" marR="68580" marT="34290" marB="34290"/>
                </a:tc>
                <a:extLst>
                  <a:ext uri="{0D108BD9-81ED-4DB2-BD59-A6C34878D82A}">
                    <a16:rowId xmlns:a16="http://schemas.microsoft.com/office/drawing/2014/main" val="2658117683"/>
                  </a:ext>
                </a:extLst>
              </a:tr>
            </a:tbl>
          </a:graphicData>
        </a:graphic>
      </p:graphicFrame>
    </p:spTree>
    <p:extLst>
      <p:ext uri="{BB962C8B-B14F-4D97-AF65-F5344CB8AC3E}">
        <p14:creationId xmlns:p14="http://schemas.microsoft.com/office/powerpoint/2010/main" val="3508945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normAutofit/>
          </a:bodyPr>
          <a:lstStyle/>
          <a:p>
            <a:r>
              <a:rPr lang="en-US" sz="2400" dirty="0"/>
              <a:t>NMI Evaluation Workgroup: Evaluation Questions &amp; Discussion </a:t>
            </a:r>
          </a:p>
        </p:txBody>
      </p:sp>
    </p:spTree>
    <p:extLst>
      <p:ext uri="{BB962C8B-B14F-4D97-AF65-F5344CB8AC3E}">
        <p14:creationId xmlns:p14="http://schemas.microsoft.com/office/powerpoint/2010/main" val="4119805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1FA98-A4FB-43CD-A5E5-A3FDA72F1621}"/>
              </a:ext>
            </a:extLst>
          </p:cNvPr>
          <p:cNvSpPr>
            <a:spLocks noGrp="1"/>
          </p:cNvSpPr>
          <p:nvPr>
            <p:ph type="title"/>
          </p:nvPr>
        </p:nvSpPr>
        <p:spPr/>
        <p:txBody>
          <a:bodyPr/>
          <a:lstStyle/>
          <a:p>
            <a:r>
              <a:rPr lang="en-US" sz="2400" dirty="0"/>
              <a:t>NMI Evaluation Workgroup: Feedback on Proposed Evaluation Questions</a:t>
            </a:r>
          </a:p>
        </p:txBody>
      </p:sp>
      <p:sp>
        <p:nvSpPr>
          <p:cNvPr id="3" name="Content Placeholder 2">
            <a:extLst>
              <a:ext uri="{FF2B5EF4-FFF2-40B4-BE49-F238E27FC236}">
                <a16:creationId xmlns:a16="http://schemas.microsoft.com/office/drawing/2014/main" id="{05A82419-E2A9-4122-BCA6-3679726CF709}"/>
              </a:ext>
            </a:extLst>
          </p:cNvPr>
          <p:cNvSpPr>
            <a:spLocks noGrp="1"/>
          </p:cNvSpPr>
          <p:nvPr>
            <p:ph idx="1"/>
          </p:nvPr>
        </p:nvSpPr>
        <p:spPr/>
        <p:txBody>
          <a:bodyPr>
            <a:normAutofit lnSpcReduction="10000"/>
          </a:bodyPr>
          <a:lstStyle/>
          <a:p>
            <a:pPr fontAlgn="base"/>
            <a:r>
              <a:rPr lang="en-US" sz="1800" dirty="0"/>
              <a:t>Have any unforeseen barriers been encountered during MMG implementation and how have they been addressed?  </a:t>
            </a:r>
          </a:p>
          <a:p>
            <a:pPr fontAlgn="base"/>
            <a:r>
              <a:rPr lang="en-US" sz="1800" dirty="0"/>
              <a:t>How useful was the technical assistance that was provided? How can this assistance be improved? </a:t>
            </a:r>
          </a:p>
          <a:p>
            <a:pPr fontAlgn="base"/>
            <a:r>
              <a:rPr lang="en-US" sz="1800" dirty="0"/>
              <a:t>How was jurisdictional cost impacted by the implementation of MMGs? </a:t>
            </a:r>
          </a:p>
          <a:p>
            <a:pPr fontAlgn="base"/>
            <a:r>
              <a:rPr lang="en-US" sz="1800" dirty="0"/>
              <a:t>Was the MMG implementation on target for allocated time?  </a:t>
            </a:r>
          </a:p>
          <a:p>
            <a:pPr fontAlgn="base"/>
            <a:r>
              <a:rPr lang="en-US" sz="1800" dirty="0"/>
              <a:t>Was the MMG implementation on target for allocated costs?  </a:t>
            </a:r>
          </a:p>
          <a:p>
            <a:pPr fontAlgn="base"/>
            <a:r>
              <a:rPr lang="en-US" sz="1800" dirty="0"/>
              <a:t>Was the MMG implementation on target for allocated resources (staff, system, equipment)?</a:t>
            </a:r>
          </a:p>
          <a:p>
            <a:pPr fontAlgn="base"/>
            <a:r>
              <a:rPr lang="en-US" sz="1800" dirty="0"/>
              <a:t>Did workforce/ skillset gaps or challenges present barriers to the MMG implementation process?  </a:t>
            </a:r>
          </a:p>
          <a:p>
            <a:pPr fontAlgn="base"/>
            <a:r>
              <a:rPr lang="en-US" sz="1800" dirty="0"/>
              <a:t>How sustainable are the investments made for MMG implementation and onboarding? Will additional support be needed going forward?  </a:t>
            </a:r>
          </a:p>
          <a:p>
            <a:pPr fontAlgn="base"/>
            <a:r>
              <a:rPr lang="en-US" sz="1800" dirty="0"/>
              <a:t>What is the impact on the satisfaction of jurisdictions?  </a:t>
            </a:r>
          </a:p>
          <a:p>
            <a:endParaRPr lang="en-US" sz="1800" dirty="0"/>
          </a:p>
        </p:txBody>
      </p:sp>
    </p:spTree>
    <p:extLst>
      <p:ext uri="{BB962C8B-B14F-4D97-AF65-F5344CB8AC3E}">
        <p14:creationId xmlns:p14="http://schemas.microsoft.com/office/powerpoint/2010/main" val="2253718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A941D-A37D-4565-9D36-F6EE7185FF50}"/>
              </a:ext>
            </a:extLst>
          </p:cNvPr>
          <p:cNvSpPr>
            <a:spLocks noGrp="1"/>
          </p:cNvSpPr>
          <p:nvPr>
            <p:ph type="title"/>
          </p:nvPr>
        </p:nvSpPr>
        <p:spPr/>
        <p:txBody>
          <a:bodyPr/>
          <a:lstStyle/>
          <a:p>
            <a:r>
              <a:rPr lang="en-US" sz="2400" dirty="0"/>
              <a:t>NMI Evaluation Assessment Development: Discussion</a:t>
            </a:r>
          </a:p>
        </p:txBody>
      </p:sp>
      <p:sp>
        <p:nvSpPr>
          <p:cNvPr id="3" name="Content Placeholder 2">
            <a:extLst>
              <a:ext uri="{FF2B5EF4-FFF2-40B4-BE49-F238E27FC236}">
                <a16:creationId xmlns:a16="http://schemas.microsoft.com/office/drawing/2014/main" id="{0E9AE099-8F7E-402D-807E-7AE1AF3107DA}"/>
              </a:ext>
            </a:extLst>
          </p:cNvPr>
          <p:cNvSpPr>
            <a:spLocks noGrp="1"/>
          </p:cNvSpPr>
          <p:nvPr>
            <p:ph idx="1"/>
          </p:nvPr>
        </p:nvSpPr>
        <p:spPr/>
        <p:txBody>
          <a:bodyPr>
            <a:normAutofit/>
          </a:bodyPr>
          <a:lstStyle/>
          <a:p>
            <a:pPr fontAlgn="base"/>
            <a:r>
              <a:rPr lang="en-US" sz="1800" dirty="0"/>
              <a:t>Discussion about workgroup ideas/ challenges about overall NMI MMG implementation, onboarding, TA </a:t>
            </a:r>
          </a:p>
          <a:p>
            <a:pPr fontAlgn="base"/>
            <a:r>
              <a:rPr lang="en-US" sz="1800" dirty="0"/>
              <a:t>What data from jurisdictions would this workgroup consider as most important for feedback on MMG implementation, onboarding, TA? </a:t>
            </a:r>
          </a:p>
          <a:p>
            <a:pPr fontAlgn="base"/>
            <a:r>
              <a:rPr lang="en-US" sz="1800" dirty="0"/>
              <a:t>Brainstorm topics/ constructs that we would measure using NMI Evaluation Assessment </a:t>
            </a:r>
          </a:p>
          <a:p>
            <a:pPr fontAlgn="base"/>
            <a:r>
              <a:rPr lang="en-US" sz="1800" dirty="0"/>
              <a:t>Form sub-groups based on surveillance systems (e.g. NBS, non-NBS, others?) </a:t>
            </a:r>
          </a:p>
          <a:p>
            <a:pPr fontAlgn="base"/>
            <a:r>
              <a:rPr lang="en-US" sz="1800" dirty="0"/>
              <a:t>Form sub-groups to work on various topics for the assessment?</a:t>
            </a:r>
          </a:p>
          <a:p>
            <a:pPr fontAlgn="base"/>
            <a:r>
              <a:rPr lang="en-US" sz="1800" dirty="0"/>
              <a:t>How often would this assessment be administered to jurisdictions?</a:t>
            </a:r>
          </a:p>
          <a:p>
            <a:endParaRPr lang="en-US" sz="1800" dirty="0"/>
          </a:p>
        </p:txBody>
      </p:sp>
    </p:spTree>
    <p:extLst>
      <p:ext uri="{BB962C8B-B14F-4D97-AF65-F5344CB8AC3E}">
        <p14:creationId xmlns:p14="http://schemas.microsoft.com/office/powerpoint/2010/main" val="1149367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normAutofit/>
          </a:bodyPr>
          <a:lstStyle/>
          <a:p>
            <a:r>
              <a:rPr lang="en-US" sz="2400" dirty="0"/>
              <a:t>NMI Evaluation Workgroup: Wrap-up and Action Items</a:t>
            </a:r>
          </a:p>
        </p:txBody>
      </p:sp>
    </p:spTree>
    <p:extLst>
      <p:ext uri="{BB962C8B-B14F-4D97-AF65-F5344CB8AC3E}">
        <p14:creationId xmlns:p14="http://schemas.microsoft.com/office/powerpoint/2010/main" val="473203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20CDF-FA50-4578-83F8-C5C2EED37A29}"/>
              </a:ext>
            </a:extLst>
          </p:cNvPr>
          <p:cNvSpPr>
            <a:spLocks noGrp="1"/>
          </p:cNvSpPr>
          <p:nvPr>
            <p:ph type="title"/>
          </p:nvPr>
        </p:nvSpPr>
        <p:spPr/>
        <p:txBody>
          <a:bodyPr/>
          <a:lstStyle/>
          <a:p>
            <a:r>
              <a:rPr lang="en-US" dirty="0"/>
              <a:t>Wrap up/ Action Items</a:t>
            </a:r>
          </a:p>
        </p:txBody>
      </p:sp>
      <p:sp>
        <p:nvSpPr>
          <p:cNvPr id="3" name="Content Placeholder 2">
            <a:extLst>
              <a:ext uri="{FF2B5EF4-FFF2-40B4-BE49-F238E27FC236}">
                <a16:creationId xmlns:a16="http://schemas.microsoft.com/office/drawing/2014/main" id="{B4BF92F6-4D62-4F99-B2BC-CD97FA9E7773}"/>
              </a:ext>
            </a:extLst>
          </p:cNvPr>
          <p:cNvSpPr>
            <a:spLocks noGrp="1"/>
          </p:cNvSpPr>
          <p:nvPr>
            <p:ph idx="1"/>
          </p:nvPr>
        </p:nvSpPr>
        <p:spPr/>
        <p:txBody>
          <a:bodyPr>
            <a:normAutofit lnSpcReduction="10000"/>
          </a:bodyPr>
          <a:lstStyle/>
          <a:p>
            <a:pPr fontAlgn="base"/>
            <a:r>
              <a:rPr lang="en-US" sz="2000" dirty="0"/>
              <a:t>CSTE needs input on scope and topics for the NMI Evaluation Assessment, to inform our ‘final’ evaluation questions, logic model, and evaluation plan </a:t>
            </a:r>
          </a:p>
          <a:p>
            <a:pPr fontAlgn="base"/>
            <a:r>
              <a:rPr lang="en-US" sz="2000" dirty="0"/>
              <a:t>Action items</a:t>
            </a:r>
          </a:p>
          <a:p>
            <a:pPr lvl="1" fontAlgn="base"/>
            <a:r>
              <a:rPr lang="en-US" dirty="0"/>
              <a:t>Provide input on Basecamp about:</a:t>
            </a:r>
          </a:p>
          <a:p>
            <a:pPr lvl="2" fontAlgn="base"/>
            <a:r>
              <a:rPr lang="en-US" sz="2000" dirty="0"/>
              <a:t>Core evaluation questions to inform the NMI Evaluation Assessment</a:t>
            </a:r>
          </a:p>
          <a:p>
            <a:pPr lvl="2" fontAlgn="base"/>
            <a:r>
              <a:rPr lang="en-US" sz="2000" dirty="0"/>
              <a:t>NMI Evaluation Assessment topics/ constructs</a:t>
            </a:r>
          </a:p>
          <a:p>
            <a:pPr lvl="3" fontAlgn="base"/>
            <a:r>
              <a:rPr lang="en-US" sz="1800" dirty="0"/>
              <a:t>Group assignments based on topics?</a:t>
            </a:r>
          </a:p>
          <a:p>
            <a:pPr lvl="2" fontAlgn="base"/>
            <a:r>
              <a:rPr lang="en-US" sz="2000" dirty="0"/>
              <a:t>Ideas for topic threads/ categories in Basecamp </a:t>
            </a:r>
          </a:p>
          <a:p>
            <a:pPr lvl="2" fontAlgn="base"/>
            <a:r>
              <a:rPr lang="en-US" sz="2000" dirty="0"/>
              <a:t>Structure of workgroup</a:t>
            </a:r>
          </a:p>
          <a:p>
            <a:pPr lvl="1" fontAlgn="base"/>
            <a:r>
              <a:rPr lang="en-US" dirty="0"/>
              <a:t>Next meeting overview (</a:t>
            </a:r>
            <a:r>
              <a:rPr lang="en-US" sz="2000" dirty="0"/>
              <a:t>Tuesday, May 14, 3-4 ET)</a:t>
            </a:r>
          </a:p>
          <a:p>
            <a:pPr lvl="2" fontAlgn="base"/>
            <a:r>
              <a:rPr lang="en-US" dirty="0"/>
              <a:t>Draft evaluation plan discussion</a:t>
            </a:r>
          </a:p>
          <a:p>
            <a:pPr lvl="2" fontAlgn="base"/>
            <a:r>
              <a:rPr lang="en-US" dirty="0"/>
              <a:t>Draft assessment topics/ questions discussion</a:t>
            </a:r>
          </a:p>
          <a:p>
            <a:pPr lvl="2" fontAlgn="base"/>
            <a:endParaRPr lang="en-US" dirty="0">
              <a:highlight>
                <a:srgbClr val="FFFF00"/>
              </a:highlight>
            </a:endParaRPr>
          </a:p>
          <a:p>
            <a:endParaRPr lang="en-US" sz="2000" dirty="0"/>
          </a:p>
        </p:txBody>
      </p:sp>
    </p:spTree>
    <p:extLst>
      <p:ext uri="{BB962C8B-B14F-4D97-AF65-F5344CB8AC3E}">
        <p14:creationId xmlns:p14="http://schemas.microsoft.com/office/powerpoint/2010/main" val="470816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B4FB9-C0AC-4EAC-B030-BFCC718E33CC}"/>
              </a:ext>
            </a:extLst>
          </p:cNvPr>
          <p:cNvSpPr>
            <a:spLocks noGrp="1"/>
          </p:cNvSpPr>
          <p:nvPr>
            <p:ph type="title"/>
          </p:nvPr>
        </p:nvSpPr>
        <p:spPr/>
        <p:txBody>
          <a:bodyPr/>
          <a:lstStyle/>
          <a:p>
            <a:r>
              <a:rPr lang="en-US" sz="2400" dirty="0"/>
              <a:t>NMI Evaluation Workgroup Basecamp</a:t>
            </a:r>
          </a:p>
        </p:txBody>
      </p:sp>
      <p:sp>
        <p:nvSpPr>
          <p:cNvPr id="3" name="Content Placeholder 2">
            <a:extLst>
              <a:ext uri="{FF2B5EF4-FFF2-40B4-BE49-F238E27FC236}">
                <a16:creationId xmlns:a16="http://schemas.microsoft.com/office/drawing/2014/main" id="{7A5769EE-1EB1-44C3-A7E4-B97DFDA27CC0}"/>
              </a:ext>
            </a:extLst>
          </p:cNvPr>
          <p:cNvSpPr>
            <a:spLocks noGrp="1"/>
          </p:cNvSpPr>
          <p:nvPr>
            <p:ph idx="1"/>
          </p:nvPr>
        </p:nvSpPr>
        <p:spPr/>
        <p:txBody>
          <a:bodyPr>
            <a:normAutofit/>
          </a:bodyPr>
          <a:lstStyle/>
          <a:p>
            <a:r>
              <a:rPr lang="en-US" sz="1800" dirty="0"/>
              <a:t>We have created a Basecamp site to facilitate workgroup discussion forums and to collect feedback on documents developed by the workgroup</a:t>
            </a:r>
          </a:p>
          <a:p>
            <a:r>
              <a:rPr lang="en-US" sz="1800" dirty="0"/>
              <a:t>In “Assessment Topic Forums”, you can pick a category to provide ideas, or just start a general discussion thread without choosing a category</a:t>
            </a:r>
          </a:p>
          <a:p>
            <a:r>
              <a:rPr lang="en-US" sz="1800" dirty="0"/>
              <a:t>Meeting documents and resources will be posted on Basecamp</a:t>
            </a:r>
          </a:p>
          <a:p>
            <a:r>
              <a:rPr lang="en-US" sz="1800" dirty="0"/>
              <a:t>Everyone on the distribution list has been added to the Basecamp</a:t>
            </a:r>
          </a:p>
          <a:p>
            <a:r>
              <a:rPr lang="en-US" sz="1800" dirty="0"/>
              <a:t>Opt-in link: </a:t>
            </a:r>
            <a:r>
              <a:rPr lang="en-US" sz="1800" dirty="0">
                <a:hlinkClick r:id="rId2"/>
              </a:rPr>
              <a:t>https://3.basecamp.com/3164497/join/QtCspxDstktL</a:t>
            </a:r>
            <a:r>
              <a:rPr lang="en-US" sz="1800" dirty="0"/>
              <a:t> </a:t>
            </a:r>
          </a:p>
          <a:p>
            <a:pPr marL="0" indent="0">
              <a:buNone/>
            </a:pPr>
            <a:endParaRPr lang="en-US" sz="1800" dirty="0"/>
          </a:p>
          <a:p>
            <a:endParaRPr lang="en-US" sz="1800" dirty="0"/>
          </a:p>
        </p:txBody>
      </p:sp>
      <p:pic>
        <p:nvPicPr>
          <p:cNvPr id="1026" name="Picture 2" descr="basecamp-full-standard-3345adc6950bd888db795a6a6d65829ab6b730b86b5441de05162b1161686f8b.png (1000Ã230)">
            <a:extLst>
              <a:ext uri="{FF2B5EF4-FFF2-40B4-BE49-F238E27FC236}">
                <a16:creationId xmlns:a16="http://schemas.microsoft.com/office/drawing/2014/main" id="{0D88E3B5-5D9B-46CA-A082-539EF9803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4478" y="4396290"/>
            <a:ext cx="3975043"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478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42D520DA-088C-E64C-97DD-9C49F127E833}"/>
              </a:ext>
            </a:extLst>
          </p:cNvPr>
          <p:cNvSpPr>
            <a:spLocks noGrp="1"/>
          </p:cNvSpPr>
          <p:nvPr>
            <p:ph idx="1"/>
          </p:nvPr>
        </p:nvSpPr>
        <p:spPr/>
        <p:txBody>
          <a:bodyPr>
            <a:normAutofit/>
          </a:bodyPr>
          <a:lstStyle/>
          <a:p>
            <a:r>
              <a:rPr lang="en-US" dirty="0"/>
              <a:t>Welcome &amp; Introductions</a:t>
            </a:r>
          </a:p>
          <a:p>
            <a:r>
              <a:rPr lang="en-US" dirty="0"/>
              <a:t>Overview of past NMI evaluation activities</a:t>
            </a:r>
          </a:p>
          <a:p>
            <a:r>
              <a:rPr lang="en-US" dirty="0"/>
              <a:t>Overview of structure, charge, and scope of NMI Evaluation workgroup</a:t>
            </a:r>
          </a:p>
          <a:p>
            <a:r>
              <a:rPr lang="en-US" dirty="0"/>
              <a:t>Feedback on development of evaluation questions</a:t>
            </a:r>
          </a:p>
          <a:p>
            <a:r>
              <a:rPr lang="en-US" dirty="0"/>
              <a:t>Open discussion: NMI Evaluation Assessment topics </a:t>
            </a:r>
          </a:p>
          <a:p>
            <a:r>
              <a:rPr lang="en-US" dirty="0"/>
              <a:t>Wrap up &amp; action items</a:t>
            </a:r>
          </a:p>
          <a:p>
            <a:r>
              <a:rPr lang="en-US" dirty="0"/>
              <a:t>Preferred repositories: Basecamp/ Smartsheet</a:t>
            </a:r>
          </a:p>
          <a:p>
            <a:endParaRPr lang="en-US" dirty="0"/>
          </a:p>
          <a:p>
            <a:endParaRPr lang="en-US" dirty="0"/>
          </a:p>
        </p:txBody>
      </p:sp>
    </p:spTree>
    <p:extLst>
      <p:ext uri="{BB962C8B-B14F-4D97-AF65-F5344CB8AC3E}">
        <p14:creationId xmlns:p14="http://schemas.microsoft.com/office/powerpoint/2010/main" val="2549280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D3E7C4-7DE1-F242-825D-430EABA08551}"/>
              </a:ext>
            </a:extLst>
          </p:cNvPr>
          <p:cNvGrpSpPr/>
          <p:nvPr/>
        </p:nvGrpSpPr>
        <p:grpSpPr>
          <a:xfrm>
            <a:off x="4685018" y="5006986"/>
            <a:ext cx="4173449" cy="1908215"/>
            <a:chOff x="4685018" y="4186104"/>
            <a:chExt cx="4173449" cy="1908215"/>
          </a:xfrm>
        </p:grpSpPr>
        <p:sp>
          <p:nvSpPr>
            <p:cNvPr id="3" name="TextBox 2"/>
            <p:cNvSpPr txBox="1"/>
            <p:nvPr/>
          </p:nvSpPr>
          <p:spPr>
            <a:xfrm>
              <a:off x="4685018" y="4186104"/>
              <a:ext cx="4173449" cy="1908215"/>
            </a:xfrm>
            <a:prstGeom prst="rect">
              <a:avLst/>
            </a:prstGeom>
            <a:noFill/>
          </p:spPr>
          <p:txBody>
            <a:bodyPr wrap="square" rtlCol="0">
              <a:spAutoFit/>
            </a:bodyPr>
            <a:lstStyle/>
            <a:p>
              <a:pPr algn="r"/>
              <a:r>
                <a:rPr lang="en-US" sz="1650" dirty="0">
                  <a:solidFill>
                    <a:srgbClr val="152754"/>
                  </a:solidFill>
                  <a:latin typeface="Arial" panose="020B0604020202020204" pitchFamily="34" charset="0"/>
                  <a:cs typeface="Arial" panose="020B0604020202020204" pitchFamily="34" charset="0"/>
                </a:rPr>
                <a:t>CSTE National Office</a:t>
              </a:r>
            </a:p>
            <a:p>
              <a:pPr algn="r"/>
              <a:r>
                <a:rPr lang="en-US" sz="1400" dirty="0">
                  <a:solidFill>
                    <a:schemeClr val="tx1">
                      <a:lumMod val="65000"/>
                      <a:lumOff val="35000"/>
                    </a:schemeClr>
                  </a:solidFill>
                  <a:latin typeface="Arial" panose="020B0604020202020204" pitchFamily="34" charset="0"/>
                  <a:cs typeface="Arial" panose="020B0604020202020204" pitchFamily="34" charset="0"/>
                </a:rPr>
                <a:t>2635 Century Parkway NE, Suite 700</a:t>
              </a:r>
            </a:p>
            <a:p>
              <a:pPr algn="r"/>
              <a:r>
                <a:rPr lang="en-US" sz="1400" dirty="0">
                  <a:solidFill>
                    <a:schemeClr val="tx1">
                      <a:lumMod val="65000"/>
                      <a:lumOff val="35000"/>
                    </a:schemeClr>
                  </a:solidFill>
                  <a:latin typeface="Arial" panose="020B0604020202020204" pitchFamily="34" charset="0"/>
                  <a:cs typeface="Arial" panose="020B0604020202020204" pitchFamily="34" charset="0"/>
                </a:rPr>
                <a:t>Atlanta, Georgia 30345</a:t>
              </a:r>
            </a:p>
            <a:p>
              <a:pPr algn="r"/>
              <a:endParaRPr lang="en-US" sz="975" dirty="0">
                <a:solidFill>
                  <a:schemeClr val="tx1">
                    <a:lumMod val="65000"/>
                    <a:lumOff val="35000"/>
                  </a:schemeClr>
                </a:solidFill>
                <a:latin typeface="Avenir" panose="02000503040000020003" pitchFamily="2" charset="0"/>
                <a:cs typeface="Arial-Lgt-FC"/>
              </a:endParaRPr>
            </a:p>
            <a:p>
              <a:pPr algn="r"/>
              <a:r>
                <a:rPr lang="en-US" sz="1275" dirty="0">
                  <a:solidFill>
                    <a:schemeClr val="tx1">
                      <a:lumMod val="65000"/>
                      <a:lumOff val="35000"/>
                    </a:schemeClr>
                  </a:solidFill>
                  <a:latin typeface="Arial" panose="020B0604020202020204" pitchFamily="34" charset="0"/>
                  <a:cs typeface="Arial" panose="020B0604020202020204" pitchFamily="34" charset="0"/>
                </a:rPr>
                <a:t>770.458.3811</a:t>
              </a:r>
            </a:p>
            <a:p>
              <a:pPr algn="r"/>
              <a:r>
                <a:rPr lang="en-US" sz="1275" b="1" dirty="0">
                  <a:solidFill>
                    <a:schemeClr val="tx1">
                      <a:lumMod val="65000"/>
                      <a:lumOff val="35000"/>
                    </a:schemeClr>
                  </a:solidFill>
                  <a:latin typeface="Arial" panose="020B0604020202020204" pitchFamily="34" charset="0"/>
                  <a:cs typeface="Arial" panose="020B0604020202020204" pitchFamily="34" charset="0"/>
                </a:rPr>
                <a:t> </a:t>
              </a:r>
              <a:r>
                <a:rPr lang="en-US" sz="1275" dirty="0">
                  <a:solidFill>
                    <a:schemeClr val="tx1">
                      <a:lumMod val="65000"/>
                      <a:lumOff val="35000"/>
                    </a:schemeClr>
                  </a:solidFill>
                  <a:latin typeface="Arial" panose="020B0604020202020204" pitchFamily="34" charset="0"/>
                  <a:cs typeface="Arial" panose="020B0604020202020204" pitchFamily="34" charset="0"/>
                </a:rPr>
                <a:t>770.458.8516</a:t>
              </a:r>
            </a:p>
            <a:p>
              <a:pPr algn="r"/>
              <a:r>
                <a:rPr lang="en-US" sz="1275" dirty="0">
                  <a:solidFill>
                    <a:schemeClr val="tx1">
                      <a:lumMod val="65000"/>
                      <a:lumOff val="35000"/>
                    </a:schemeClr>
                  </a:solidFill>
                  <a:latin typeface="Arial" panose="020B0604020202020204" pitchFamily="34" charset="0"/>
                  <a:cs typeface="Arial" panose="020B0604020202020204" pitchFamily="34" charset="0"/>
                  <a:hlinkClick r:id="rId2"/>
                </a:rPr>
                <a:t>skrishan@cste.org</a:t>
              </a:r>
              <a:endParaRPr lang="en-US" sz="1275" dirty="0">
                <a:solidFill>
                  <a:schemeClr val="tx1">
                    <a:lumMod val="65000"/>
                    <a:lumOff val="35000"/>
                  </a:schemeClr>
                </a:solidFill>
                <a:latin typeface="Arial" panose="020B0604020202020204" pitchFamily="34" charset="0"/>
                <a:cs typeface="Arial" panose="020B0604020202020204" pitchFamily="34" charset="0"/>
              </a:endParaRPr>
            </a:p>
            <a:p>
              <a:pPr algn="r"/>
              <a:r>
                <a:rPr lang="en-US" sz="1275" dirty="0">
                  <a:solidFill>
                    <a:schemeClr val="tx1">
                      <a:lumMod val="65000"/>
                      <a:lumOff val="35000"/>
                    </a:schemeClr>
                  </a:solidFill>
                  <a:latin typeface="Arial" panose="020B0604020202020204" pitchFamily="34" charset="0"/>
                  <a:cs typeface="Arial" panose="020B0604020202020204" pitchFamily="34" charset="0"/>
                  <a:hlinkClick r:id="rId3"/>
                </a:rPr>
                <a:t>emiller@cste.org</a:t>
              </a:r>
              <a:endParaRPr lang="en-US" sz="1275" dirty="0">
                <a:solidFill>
                  <a:schemeClr val="tx1">
                    <a:lumMod val="65000"/>
                    <a:lumOff val="35000"/>
                  </a:schemeClr>
                </a:solidFill>
                <a:latin typeface="Arial" panose="020B0604020202020204" pitchFamily="34" charset="0"/>
                <a:cs typeface="Arial" panose="020B0604020202020204" pitchFamily="34" charset="0"/>
              </a:endParaRPr>
            </a:p>
            <a:p>
              <a:pPr algn="r"/>
              <a:endParaRPr lang="en-US" sz="1275"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9" name="Picture 8" descr="F.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9983" y="5258450"/>
              <a:ext cx="159587" cy="184139"/>
            </a:xfrm>
            <a:prstGeom prst="rect">
              <a:avLst/>
            </a:prstGeom>
          </p:spPr>
        </p:pic>
        <p:pic>
          <p:nvPicPr>
            <p:cNvPr id="10" name="Picture 9" descr="T.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9983" y="5068781"/>
              <a:ext cx="159587" cy="184139"/>
            </a:xfrm>
            <a:prstGeom prst="rect">
              <a:avLst/>
            </a:prstGeom>
          </p:spPr>
        </p:pic>
      </p:grpSp>
    </p:spTree>
    <p:extLst>
      <p:ext uri="{BB962C8B-B14F-4D97-AF65-F5344CB8AC3E}">
        <p14:creationId xmlns:p14="http://schemas.microsoft.com/office/powerpoint/2010/main" val="2813792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sz="2400" dirty="0"/>
              <a:t>Appendix: Past NMI Evaluation Data Collection Status</a:t>
            </a:r>
          </a:p>
        </p:txBody>
      </p:sp>
      <p:sp>
        <p:nvSpPr>
          <p:cNvPr id="3" name="Content Placeholder 2">
            <a:extLst>
              <a:ext uri="{FF2B5EF4-FFF2-40B4-BE49-F238E27FC236}">
                <a16:creationId xmlns:a16="http://schemas.microsoft.com/office/drawing/2014/main" id="{42D520DA-088C-E64C-97DD-9C49F127E833}"/>
              </a:ext>
            </a:extLst>
          </p:cNvPr>
          <p:cNvSpPr>
            <a:spLocks noGrp="1"/>
          </p:cNvSpPr>
          <p:nvPr>
            <p:ph idx="1"/>
          </p:nvPr>
        </p:nvSpPr>
        <p:spPr/>
        <p:txBody>
          <a:bodyPr>
            <a:normAutofit/>
          </a:bodyPr>
          <a:lstStyle/>
          <a:p>
            <a:r>
              <a:rPr lang="en-US" sz="1800" b="1" dirty="0"/>
              <a:t>MMG Time &amp; Cost Log</a:t>
            </a:r>
          </a:p>
          <a:p>
            <a:pPr lvl="1"/>
            <a:r>
              <a:rPr lang="en-US" sz="1800" dirty="0"/>
              <a:t>Data analyzed for Hepatitis, Gen v2, STD/ CS</a:t>
            </a:r>
          </a:p>
          <a:p>
            <a:pPr lvl="1"/>
            <a:r>
              <a:rPr lang="en-US" sz="1800" dirty="0"/>
              <a:t>Data collection completed for Mumps, Pertussis, Varicella</a:t>
            </a:r>
          </a:p>
          <a:p>
            <a:pPr lvl="1"/>
            <a:r>
              <a:rPr lang="en-US" sz="1800" dirty="0"/>
              <a:t>Data collection was ongoing for FDD, terminated in January 2019 due to OMB issue</a:t>
            </a:r>
          </a:p>
          <a:p>
            <a:r>
              <a:rPr lang="en-US" sz="1800" b="1" dirty="0"/>
              <a:t>NMI Experience Assessment</a:t>
            </a:r>
          </a:p>
          <a:p>
            <a:pPr lvl="1"/>
            <a:r>
              <a:rPr lang="en-US" sz="1800" dirty="0"/>
              <a:t>Data collection was ongoing until December 2018, terminated in January 2019 due to OMB issue</a:t>
            </a:r>
          </a:p>
          <a:p>
            <a:r>
              <a:rPr lang="en-US" sz="1800" b="1" dirty="0"/>
              <a:t>Qualitative Interviews</a:t>
            </a:r>
          </a:p>
          <a:p>
            <a:pPr lvl="1"/>
            <a:r>
              <a:rPr lang="en-US" sz="1800" dirty="0"/>
              <a:t>One round of interviews (17 jurisdictions) was completed through summer 2018</a:t>
            </a:r>
          </a:p>
          <a:p>
            <a:endParaRPr lang="en-US" dirty="0"/>
          </a:p>
          <a:p>
            <a:endParaRPr lang="en-US" dirty="0"/>
          </a:p>
        </p:txBody>
      </p:sp>
    </p:spTree>
    <p:extLst>
      <p:ext uri="{BB962C8B-B14F-4D97-AF65-F5344CB8AC3E}">
        <p14:creationId xmlns:p14="http://schemas.microsoft.com/office/powerpoint/2010/main" val="2255635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normAutofit/>
          </a:bodyPr>
          <a:lstStyle/>
          <a:p>
            <a:r>
              <a:rPr lang="en-US" sz="2400" dirty="0"/>
              <a:t>Past NMI Evaluation Activities </a:t>
            </a:r>
          </a:p>
        </p:txBody>
      </p:sp>
    </p:spTree>
    <p:extLst>
      <p:ext uri="{BB962C8B-B14F-4D97-AF65-F5344CB8AC3E}">
        <p14:creationId xmlns:p14="http://schemas.microsoft.com/office/powerpoint/2010/main" val="2983941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sz="2400" dirty="0"/>
              <a:t>Past NMI Evaluation Activities</a:t>
            </a:r>
          </a:p>
        </p:txBody>
      </p:sp>
      <p:sp>
        <p:nvSpPr>
          <p:cNvPr id="3" name="Content Placeholder 2">
            <a:extLst>
              <a:ext uri="{FF2B5EF4-FFF2-40B4-BE49-F238E27FC236}">
                <a16:creationId xmlns:a16="http://schemas.microsoft.com/office/drawing/2014/main" id="{42D520DA-088C-E64C-97DD-9C49F127E833}"/>
              </a:ext>
            </a:extLst>
          </p:cNvPr>
          <p:cNvSpPr>
            <a:spLocks noGrp="1"/>
          </p:cNvSpPr>
          <p:nvPr>
            <p:ph idx="1"/>
          </p:nvPr>
        </p:nvSpPr>
        <p:spPr>
          <a:xfrm>
            <a:off x="243659" y="1547310"/>
            <a:ext cx="7950772" cy="3983052"/>
          </a:xfrm>
        </p:spPr>
        <p:txBody>
          <a:bodyPr>
            <a:normAutofit/>
          </a:bodyPr>
          <a:lstStyle/>
          <a:p>
            <a:pPr marL="0" indent="0">
              <a:buNone/>
            </a:pPr>
            <a:r>
              <a:rPr lang="en-US" sz="1600" dirty="0"/>
              <a:t>CSTE supported NMI evaluation efforts from 2015-2018 by collecting data from jurisdictions to:</a:t>
            </a:r>
          </a:p>
          <a:p>
            <a:pPr lvl="1"/>
            <a:r>
              <a:rPr lang="en-US" sz="1600" dirty="0"/>
              <a:t>Provide input to refine and improve the Message Mapping Guide (MMG) implementation process</a:t>
            </a:r>
          </a:p>
          <a:p>
            <a:pPr lvl="1"/>
            <a:r>
              <a:rPr lang="en-US" sz="1600" dirty="0"/>
              <a:t>Evaluate the resources required to complete MMG implementation</a:t>
            </a:r>
          </a:p>
          <a:p>
            <a:pPr lvl="1"/>
            <a:r>
              <a:rPr lang="en-US" sz="1600" dirty="0"/>
              <a:t>Provide feedback on tools and resources used to achieve successful onboarding of MMG</a:t>
            </a:r>
          </a:p>
          <a:p>
            <a:pPr lvl="1"/>
            <a:r>
              <a:rPr lang="en-US" sz="1600" dirty="0"/>
              <a:t>Provide CDC, APHL, CSTE leadership with information and data to support jurisdictions</a:t>
            </a:r>
          </a:p>
          <a:p>
            <a:pPr lvl="1"/>
            <a:r>
              <a:rPr lang="en-US" sz="1600" dirty="0"/>
              <a:t>The evaluation activities were a collaborative effort directed by the previous NMI Evaluation Workgroup consisting of CDC, CSTE and APHL partners</a:t>
            </a:r>
          </a:p>
          <a:p>
            <a:endParaRPr lang="en-US" sz="1600" dirty="0"/>
          </a:p>
          <a:p>
            <a:endParaRPr lang="en-US" sz="1600" dirty="0"/>
          </a:p>
        </p:txBody>
      </p:sp>
      <p:pic>
        <p:nvPicPr>
          <p:cNvPr id="8" name="Picture 7">
            <a:extLst>
              <a:ext uri="{FF2B5EF4-FFF2-40B4-BE49-F238E27FC236}">
                <a16:creationId xmlns:a16="http://schemas.microsoft.com/office/drawing/2014/main" id="{EBC2935C-9BE3-42AA-93D3-8ABD0DFA4BEF}"/>
              </a:ext>
            </a:extLst>
          </p:cNvPr>
          <p:cNvPicPr>
            <a:picLocks noChangeAspect="1"/>
          </p:cNvPicPr>
          <p:nvPr/>
        </p:nvPicPr>
        <p:blipFill>
          <a:blip r:embed="rId2"/>
          <a:stretch>
            <a:fillRect/>
          </a:stretch>
        </p:blipFill>
        <p:spPr>
          <a:xfrm>
            <a:off x="2447353" y="4442010"/>
            <a:ext cx="4249293" cy="1737360"/>
          </a:xfrm>
          <a:prstGeom prst="rect">
            <a:avLst/>
          </a:prstGeom>
        </p:spPr>
      </p:pic>
    </p:spTree>
    <p:extLst>
      <p:ext uri="{BB962C8B-B14F-4D97-AF65-F5344CB8AC3E}">
        <p14:creationId xmlns:p14="http://schemas.microsoft.com/office/powerpoint/2010/main" val="2489284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sz="2400" dirty="0"/>
              <a:t>Past NMI Evaluation Activities: </a:t>
            </a:r>
            <a:br>
              <a:rPr lang="en-US" sz="2400" dirty="0"/>
            </a:br>
            <a:r>
              <a:rPr lang="en-US" sz="2400" dirty="0"/>
              <a:t>NMI Evaluation Data Collection Tools</a:t>
            </a:r>
          </a:p>
        </p:txBody>
      </p:sp>
      <p:pic>
        <p:nvPicPr>
          <p:cNvPr id="7" name="table">
            <a:extLst>
              <a:ext uri="{FF2B5EF4-FFF2-40B4-BE49-F238E27FC236}">
                <a16:creationId xmlns:a16="http://schemas.microsoft.com/office/drawing/2014/main" id="{75D29FD9-EE34-4CD6-872A-517D78FFB144}"/>
              </a:ext>
            </a:extLst>
          </p:cNvPr>
          <p:cNvPicPr>
            <a:picLocks noChangeAspect="1"/>
          </p:cNvPicPr>
          <p:nvPr/>
        </p:nvPicPr>
        <p:blipFill>
          <a:blip r:embed="rId2"/>
          <a:stretch>
            <a:fillRect/>
          </a:stretch>
        </p:blipFill>
        <p:spPr>
          <a:xfrm>
            <a:off x="386316" y="1358690"/>
            <a:ext cx="8371368" cy="4738498"/>
          </a:xfrm>
          <a:prstGeom prst="rect">
            <a:avLst/>
          </a:prstGeom>
        </p:spPr>
      </p:pic>
    </p:spTree>
    <p:extLst>
      <p:ext uri="{BB962C8B-B14F-4D97-AF65-F5344CB8AC3E}">
        <p14:creationId xmlns:p14="http://schemas.microsoft.com/office/powerpoint/2010/main" val="1997508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67659-F14B-4FCC-888D-2019C010729F}"/>
              </a:ext>
            </a:extLst>
          </p:cNvPr>
          <p:cNvSpPr>
            <a:spLocks noGrp="1"/>
          </p:cNvSpPr>
          <p:nvPr>
            <p:ph type="title"/>
          </p:nvPr>
        </p:nvSpPr>
        <p:spPr/>
        <p:txBody>
          <a:bodyPr/>
          <a:lstStyle/>
          <a:p>
            <a:r>
              <a:rPr lang="en-US" sz="2400" dirty="0"/>
              <a:t>Change in NMI Evaluation Activities</a:t>
            </a:r>
          </a:p>
        </p:txBody>
      </p:sp>
      <p:sp>
        <p:nvSpPr>
          <p:cNvPr id="3" name="Content Placeholder 2">
            <a:extLst>
              <a:ext uri="{FF2B5EF4-FFF2-40B4-BE49-F238E27FC236}">
                <a16:creationId xmlns:a16="http://schemas.microsoft.com/office/drawing/2014/main" id="{1A023C51-8852-4F95-B286-D1E387E01668}"/>
              </a:ext>
            </a:extLst>
          </p:cNvPr>
          <p:cNvSpPr>
            <a:spLocks noGrp="1"/>
          </p:cNvSpPr>
          <p:nvPr>
            <p:ph idx="1"/>
          </p:nvPr>
        </p:nvSpPr>
        <p:spPr/>
        <p:txBody>
          <a:bodyPr vert="horz" lIns="91440" tIns="45720" rIns="91440" bIns="45720" rtlCol="0" anchor="t">
            <a:normAutofit/>
          </a:bodyPr>
          <a:lstStyle/>
          <a:p>
            <a:r>
              <a:rPr lang="en-US" sz="1800" dirty="0"/>
              <a:t>CDC informed CSTE that all ongoing assessments for NMI evaluation would need to go through the </a:t>
            </a:r>
            <a:r>
              <a:rPr lang="en-US" sz="1800" u="sng" dirty="0"/>
              <a:t>normal OMB clearance process</a:t>
            </a:r>
            <a:r>
              <a:rPr lang="en-US" sz="1800" dirty="0"/>
              <a:t> (takes up to one year or more)</a:t>
            </a:r>
          </a:p>
          <a:p>
            <a:r>
              <a:rPr lang="en-US" sz="1800" dirty="0"/>
              <a:t>CSTE stopped all data collection in January 2019 due to OMB clearance requirements</a:t>
            </a:r>
          </a:p>
          <a:p>
            <a:r>
              <a:rPr lang="en-US" sz="1800" dirty="0"/>
              <a:t>The changes in NMI evaluation activities for this project period will address: </a:t>
            </a:r>
          </a:p>
          <a:p>
            <a:pPr lvl="1"/>
            <a:r>
              <a:rPr lang="en-US" sz="1400" dirty="0">
                <a:latin typeface="Arial"/>
                <a:cs typeface="Arial"/>
              </a:rPr>
              <a:t>The formation of a </a:t>
            </a:r>
            <a:r>
              <a:rPr lang="en-US" sz="1400" b="1" dirty="0">
                <a:latin typeface="Arial"/>
                <a:cs typeface="Arial"/>
              </a:rPr>
              <a:t>new CSTE-member driven NMI evaluation workgroup</a:t>
            </a:r>
          </a:p>
          <a:p>
            <a:pPr lvl="1"/>
            <a:r>
              <a:rPr lang="en-US" sz="1400" dirty="0">
                <a:latin typeface="Arial"/>
                <a:cs typeface="Arial"/>
              </a:rPr>
              <a:t>Development of an </a:t>
            </a:r>
            <a:r>
              <a:rPr lang="en-US" sz="1400" b="1" dirty="0">
                <a:latin typeface="Arial"/>
                <a:cs typeface="Arial"/>
              </a:rPr>
              <a:t>assessment tool</a:t>
            </a:r>
            <a:r>
              <a:rPr lang="en-US" sz="1400" dirty="0">
                <a:latin typeface="Arial"/>
                <a:cs typeface="Arial"/>
              </a:rPr>
              <a:t> with member feedback to evaluate jurisdictions’ experiences with MMG implementation, onboarding, maintenance, and technical assistance</a:t>
            </a:r>
          </a:p>
          <a:p>
            <a:pPr lvl="1"/>
            <a:r>
              <a:rPr lang="en-US" sz="1400" dirty="0">
                <a:latin typeface="Arial"/>
                <a:cs typeface="Arial"/>
              </a:rPr>
              <a:t>Submission of </a:t>
            </a:r>
            <a:r>
              <a:rPr lang="en-US" sz="1400" b="1" dirty="0">
                <a:latin typeface="Arial"/>
                <a:cs typeface="Arial"/>
              </a:rPr>
              <a:t>OMB package</a:t>
            </a:r>
            <a:r>
              <a:rPr lang="en-US" sz="1400" dirty="0">
                <a:latin typeface="Arial"/>
                <a:cs typeface="Arial"/>
              </a:rPr>
              <a:t> related to this assessment</a:t>
            </a:r>
          </a:p>
          <a:p>
            <a:pPr lvl="1"/>
            <a:r>
              <a:rPr lang="en-US" sz="1400" dirty="0">
                <a:latin typeface="Arial"/>
                <a:cs typeface="Arial"/>
              </a:rPr>
              <a:t>Development of an </a:t>
            </a:r>
            <a:r>
              <a:rPr lang="en-US" sz="1400" b="1" dirty="0">
                <a:latin typeface="Arial"/>
                <a:cs typeface="Arial"/>
              </a:rPr>
              <a:t>updated evaluation plan</a:t>
            </a:r>
          </a:p>
          <a:p>
            <a:endParaRPr lang="en-US" sz="1800" dirty="0"/>
          </a:p>
          <a:p>
            <a:endParaRPr lang="en-US" sz="1800" dirty="0"/>
          </a:p>
          <a:p>
            <a:endParaRPr lang="en-US" sz="1800" dirty="0"/>
          </a:p>
        </p:txBody>
      </p:sp>
    </p:spTree>
    <p:extLst>
      <p:ext uri="{BB962C8B-B14F-4D97-AF65-F5344CB8AC3E}">
        <p14:creationId xmlns:p14="http://schemas.microsoft.com/office/powerpoint/2010/main" val="1023206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normAutofit/>
          </a:bodyPr>
          <a:lstStyle/>
          <a:p>
            <a:r>
              <a:rPr lang="en-US" sz="2400" dirty="0"/>
              <a:t>NMI Evaluation Workgroup: </a:t>
            </a:r>
          </a:p>
          <a:p>
            <a:r>
              <a:rPr lang="en-US" sz="2400" dirty="0"/>
              <a:t>Activities and Timeline</a:t>
            </a:r>
          </a:p>
        </p:txBody>
      </p:sp>
    </p:spTree>
    <p:extLst>
      <p:ext uri="{BB962C8B-B14F-4D97-AF65-F5344CB8AC3E}">
        <p14:creationId xmlns:p14="http://schemas.microsoft.com/office/powerpoint/2010/main" val="1447041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A2EA-B166-41DC-9997-D5E44E813DCF}"/>
              </a:ext>
            </a:extLst>
          </p:cNvPr>
          <p:cNvSpPr>
            <a:spLocks noGrp="1"/>
          </p:cNvSpPr>
          <p:nvPr>
            <p:ph type="title"/>
          </p:nvPr>
        </p:nvSpPr>
        <p:spPr/>
        <p:txBody>
          <a:bodyPr/>
          <a:lstStyle/>
          <a:p>
            <a:r>
              <a:rPr lang="en-US" sz="2400" dirty="0"/>
              <a:t>NMI Evaluation Workgroup: </a:t>
            </a:r>
            <a:br>
              <a:rPr lang="en-US" sz="2400" dirty="0"/>
            </a:br>
            <a:r>
              <a:rPr lang="en-US" sz="2400" dirty="0"/>
              <a:t>Charge and outputs</a:t>
            </a:r>
          </a:p>
        </p:txBody>
      </p:sp>
      <p:sp>
        <p:nvSpPr>
          <p:cNvPr id="3" name="Content Placeholder 2">
            <a:extLst>
              <a:ext uri="{FF2B5EF4-FFF2-40B4-BE49-F238E27FC236}">
                <a16:creationId xmlns:a16="http://schemas.microsoft.com/office/drawing/2014/main" id="{38BD7FCB-EFC1-4EB3-9BA6-FC9A36DAA99B}"/>
              </a:ext>
            </a:extLst>
          </p:cNvPr>
          <p:cNvSpPr>
            <a:spLocks noGrp="1"/>
          </p:cNvSpPr>
          <p:nvPr>
            <p:ph idx="1"/>
          </p:nvPr>
        </p:nvSpPr>
        <p:spPr/>
        <p:txBody>
          <a:bodyPr vert="horz" lIns="91440" tIns="45720" rIns="91440" bIns="45720" rtlCol="0" anchor="t">
            <a:normAutofit/>
          </a:bodyPr>
          <a:lstStyle/>
          <a:p>
            <a:pPr marL="0" indent="0">
              <a:buNone/>
            </a:pPr>
            <a:r>
              <a:rPr lang="en-US" sz="1800" b="1" dirty="0"/>
              <a:t>Charge</a:t>
            </a:r>
            <a:r>
              <a:rPr lang="en-US" sz="1800" dirty="0"/>
              <a:t>: To convene epidemiologists, informaticians, and surveillance experts from state, local and territorial jurisdictions participating in the NNDSS Modernization Initiative (NMI) Message Mapping Guide (MMG) implementation activities, and other key stakeholders to evaluate and identify improvements in processes related to MMG implementation, MMG onboarding, MMG maintenance, and Technical Assistance (TA)</a:t>
            </a:r>
          </a:p>
          <a:p>
            <a:pPr marL="0" indent="0">
              <a:buNone/>
            </a:pPr>
            <a:endParaRPr lang="en-US" sz="1800" b="1" dirty="0"/>
          </a:p>
          <a:p>
            <a:pPr marL="0" indent="0">
              <a:buNone/>
            </a:pPr>
            <a:r>
              <a:rPr lang="en-US" sz="1800" b="1" dirty="0"/>
              <a:t>Key outputs resulting from workgroup activities:</a:t>
            </a:r>
          </a:p>
          <a:p>
            <a:pPr marL="342900" indent="-342900">
              <a:buFont typeface="+mj-lt"/>
              <a:buAutoNum type="arabicPeriod"/>
            </a:pPr>
            <a:r>
              <a:rPr lang="en-US" sz="1800" dirty="0">
                <a:latin typeface="Arial"/>
                <a:cs typeface="Arial"/>
              </a:rPr>
              <a:t>OMB approved NMI Evaluation Assessment to conduct the evaluation of jurisdictions’ experiences with NMI Message Mapping Guide (MMG) implementation, onboarding, maintenance, and TA processes, and to identify related process improvements</a:t>
            </a:r>
          </a:p>
          <a:p>
            <a:pPr marL="342900" indent="-342900">
              <a:buFont typeface="+mj-lt"/>
              <a:buAutoNum type="arabicPeriod"/>
            </a:pPr>
            <a:r>
              <a:rPr lang="en-US" sz="1800" dirty="0"/>
              <a:t>CSTE publication of NMI Evaluation Assessment reports</a:t>
            </a:r>
          </a:p>
          <a:p>
            <a:pPr marL="0" indent="0">
              <a:buNone/>
            </a:pPr>
            <a:endParaRPr lang="en-US" sz="1800" dirty="0"/>
          </a:p>
        </p:txBody>
      </p:sp>
    </p:spTree>
    <p:extLst>
      <p:ext uri="{BB962C8B-B14F-4D97-AF65-F5344CB8AC3E}">
        <p14:creationId xmlns:p14="http://schemas.microsoft.com/office/powerpoint/2010/main" val="941574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28D86-B03C-4580-A4EB-B138B74421E2}"/>
              </a:ext>
            </a:extLst>
          </p:cNvPr>
          <p:cNvSpPr>
            <a:spLocks noGrp="1"/>
          </p:cNvSpPr>
          <p:nvPr>
            <p:ph type="title"/>
          </p:nvPr>
        </p:nvSpPr>
        <p:spPr/>
        <p:txBody>
          <a:bodyPr/>
          <a:lstStyle/>
          <a:p>
            <a:r>
              <a:rPr lang="en-US" sz="2400" dirty="0"/>
              <a:t>NMI Evaluation Workgroup:</a:t>
            </a:r>
            <a:br>
              <a:rPr lang="en-US" sz="2400" dirty="0"/>
            </a:br>
            <a:r>
              <a:rPr lang="en-US" sz="2400" dirty="0"/>
              <a:t>Activities</a:t>
            </a:r>
          </a:p>
        </p:txBody>
      </p:sp>
      <p:sp>
        <p:nvSpPr>
          <p:cNvPr id="3" name="Content Placeholder 2">
            <a:extLst>
              <a:ext uri="{FF2B5EF4-FFF2-40B4-BE49-F238E27FC236}">
                <a16:creationId xmlns:a16="http://schemas.microsoft.com/office/drawing/2014/main" id="{6E8AC14B-BF87-4621-AF94-ACDA08C06AFE}"/>
              </a:ext>
            </a:extLst>
          </p:cNvPr>
          <p:cNvSpPr>
            <a:spLocks noGrp="1"/>
          </p:cNvSpPr>
          <p:nvPr>
            <p:ph idx="1"/>
          </p:nvPr>
        </p:nvSpPr>
        <p:spPr/>
        <p:txBody>
          <a:bodyPr>
            <a:normAutofit lnSpcReduction="10000"/>
          </a:bodyPr>
          <a:lstStyle/>
          <a:p>
            <a:pPr marL="342900" indent="-342900">
              <a:buFont typeface="+mj-lt"/>
              <a:buAutoNum type="arabicPeriod"/>
            </a:pPr>
            <a:r>
              <a:rPr lang="en-US" sz="1600" dirty="0"/>
              <a:t>Examine current jurisdictional experiences and resource needs related to MMG implementation processes, and related differences based on jurisdiction surveillance systems</a:t>
            </a:r>
          </a:p>
          <a:p>
            <a:pPr marL="342900" indent="-342900">
              <a:buFont typeface="+mj-lt"/>
              <a:buAutoNum type="arabicPeriod"/>
            </a:pPr>
            <a:r>
              <a:rPr lang="en-US" sz="1600" dirty="0"/>
              <a:t>Examine current jurisdictional experiences and resource needs related to MMG onboarding processes, and related differences based on jurisdiction surveillance systems</a:t>
            </a:r>
          </a:p>
          <a:p>
            <a:pPr marL="342900" indent="-342900">
              <a:buFont typeface="+mj-lt"/>
              <a:buAutoNum type="arabicPeriod"/>
            </a:pPr>
            <a:r>
              <a:rPr lang="en-US" sz="1600" dirty="0"/>
              <a:t>Examine current jurisdictional experiences and resource needs related to ongoing MMG maintenance, and related differences based on jurisdiction surveillance systems</a:t>
            </a:r>
          </a:p>
          <a:p>
            <a:pPr marL="342900" indent="-342900">
              <a:buFont typeface="+mj-lt"/>
              <a:buAutoNum type="arabicPeriod"/>
            </a:pPr>
            <a:r>
              <a:rPr lang="en-US" sz="1600" dirty="0"/>
              <a:t>Examine current jurisdictional experiences related to Technical Assistance (TA) for MMG implementation and onboarding</a:t>
            </a:r>
          </a:p>
          <a:p>
            <a:pPr marL="342900" indent="-342900">
              <a:buFont typeface="+mj-lt"/>
              <a:buAutoNum type="arabicPeriod"/>
            </a:pPr>
            <a:r>
              <a:rPr lang="en-US" sz="1600" dirty="0"/>
              <a:t>Identify issues and challenges related to MMG implementation, onboarding, maintenance, and TA</a:t>
            </a:r>
          </a:p>
          <a:p>
            <a:pPr marL="342900" indent="-342900">
              <a:buFont typeface="+mj-lt"/>
              <a:buAutoNum type="arabicPeriod"/>
            </a:pPr>
            <a:r>
              <a:rPr lang="en-US" sz="1600" dirty="0"/>
              <a:t>Identify methods to make improvements in MMG implementation, onboarding, maintenance, and TA processes (from a jurisdictional perspective)</a:t>
            </a:r>
          </a:p>
          <a:p>
            <a:pPr marL="342900" indent="-342900">
              <a:buFont typeface="+mj-lt"/>
              <a:buAutoNum type="arabicPeriod"/>
            </a:pPr>
            <a:r>
              <a:rPr lang="en-US" sz="1600" dirty="0"/>
              <a:t>Provide a forum to address issues with CDC programs</a:t>
            </a:r>
          </a:p>
          <a:p>
            <a:pPr marL="342900" indent="-342900">
              <a:buFont typeface="+mj-lt"/>
              <a:buAutoNum type="arabicPeriod"/>
            </a:pPr>
            <a:r>
              <a:rPr lang="en-US" sz="1600" dirty="0"/>
              <a:t>Identify topics for elevation and discussion in the Surveillance Practice and Implementation Subcommittee</a:t>
            </a:r>
          </a:p>
        </p:txBody>
      </p:sp>
    </p:spTree>
    <p:extLst>
      <p:ext uri="{BB962C8B-B14F-4D97-AF65-F5344CB8AC3E}">
        <p14:creationId xmlns:p14="http://schemas.microsoft.com/office/powerpoint/2010/main" val="12041196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59C1B2AC8AB244B9454E708A2777DE" ma:contentTypeVersion="8" ma:contentTypeDescription="Create a new document." ma:contentTypeScope="" ma:versionID="0207a81049dad7c2343c22e5b9abbcc1">
  <xsd:schema xmlns:xsd="http://www.w3.org/2001/XMLSchema" xmlns:xs="http://www.w3.org/2001/XMLSchema" xmlns:p="http://schemas.microsoft.com/office/2006/metadata/properties" xmlns:ns2="977792f0-d1a7-4733-b228-b0f7f99a87ac" xmlns:ns3="70391199-9eba-46d6-8de5-b7a09fe4c140" targetNamespace="http://schemas.microsoft.com/office/2006/metadata/properties" ma:root="true" ma:fieldsID="6d76f908b2a13266da52c144fad45967" ns2:_="" ns3:_="">
    <xsd:import namespace="977792f0-d1a7-4733-b228-b0f7f99a87ac"/>
    <xsd:import namespace="70391199-9eba-46d6-8de5-b7a09fe4c1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7792f0-d1a7-4733-b228-b0f7f99a87a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391199-9eba-46d6-8de5-b7a09fe4c140"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783B12-2071-4929-9C8C-D830FA4CDDE7}">
  <ds:schemaRefs>
    <ds:schemaRef ds:uri="http://schemas.microsoft.com/sharepoint/v3/contenttype/forms"/>
  </ds:schemaRefs>
</ds:datastoreItem>
</file>

<file path=customXml/itemProps2.xml><?xml version="1.0" encoding="utf-8"?>
<ds:datastoreItem xmlns:ds="http://schemas.openxmlformats.org/officeDocument/2006/customXml" ds:itemID="{12D85061-D599-4E94-B140-FA04D985B8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7792f0-d1a7-4733-b228-b0f7f99a87ac"/>
    <ds:schemaRef ds:uri="70391199-9eba-46d6-8de5-b7a09fe4c1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C34C4F9-5942-4CEB-A93B-CD1CB70ABE85}">
  <ds:schemaRefs>
    <ds:schemaRef ds:uri="http://purl.org/dc/terms/"/>
    <ds:schemaRef ds:uri="http://schemas.openxmlformats.org/package/2006/metadata/core-properties"/>
    <ds:schemaRef ds:uri="977792f0-d1a7-4733-b228-b0f7f99a87ac"/>
    <ds:schemaRef ds:uri="http://purl.org/dc/dcmitype/"/>
    <ds:schemaRef ds:uri="http://schemas.microsoft.com/office/infopath/2007/PartnerControls"/>
    <ds:schemaRef ds:uri="http://purl.org/dc/elements/1.1/"/>
    <ds:schemaRef ds:uri="http://schemas.microsoft.com/office/2006/documentManagement/types"/>
    <ds:schemaRef ds:uri="70391199-9eba-46d6-8de5-b7a09fe4c14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136</TotalTime>
  <Words>1118</Words>
  <Application>Microsoft Office PowerPoint</Application>
  <PresentationFormat>On-screen Show (4:3)</PresentationFormat>
  <Paragraphs>162</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Arial-Lgt-FC</vt:lpstr>
      <vt:lpstr>Avenir</vt:lpstr>
      <vt:lpstr>Office Theme</vt:lpstr>
      <vt:lpstr>NMI Evaluation Workgroup Meeting</vt:lpstr>
      <vt:lpstr>Agenda</vt:lpstr>
      <vt:lpstr>PowerPoint Presentation</vt:lpstr>
      <vt:lpstr>Past NMI Evaluation Activities</vt:lpstr>
      <vt:lpstr>Past NMI Evaluation Activities:  NMI Evaluation Data Collection Tools</vt:lpstr>
      <vt:lpstr>Change in NMI Evaluation Activities</vt:lpstr>
      <vt:lpstr>PowerPoint Presentation</vt:lpstr>
      <vt:lpstr>NMI Evaluation Workgroup:  Charge and outputs</vt:lpstr>
      <vt:lpstr>NMI Evaluation Workgroup: Activities</vt:lpstr>
      <vt:lpstr>NMI Evaluation Workgroup: Structure </vt:lpstr>
      <vt:lpstr>NMI Evaluation Workgroup:  2019 Activity Schedule and Timeline</vt:lpstr>
      <vt:lpstr>NMI Evaluation Workgroup:  April 2019-May 2019 Activities &amp; Schedule</vt:lpstr>
      <vt:lpstr>NMI Evaluation Workgroup:  June 2019-July 2019 Activities &amp; Schedule</vt:lpstr>
      <vt:lpstr>PowerPoint Presentation</vt:lpstr>
      <vt:lpstr>NMI Evaluation Workgroup: Feedback on Proposed Evaluation Questions</vt:lpstr>
      <vt:lpstr>NMI Evaluation Assessment Development: Discussion</vt:lpstr>
      <vt:lpstr>PowerPoint Presentation</vt:lpstr>
      <vt:lpstr>Wrap up/ Action Items</vt:lpstr>
      <vt:lpstr>NMI Evaluation Workgroup Basecamp</vt:lpstr>
      <vt:lpstr>PowerPoint Presentation</vt:lpstr>
      <vt:lpstr>Appendix: Past NMI Evaluation Data Collection Status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Engel</dc:creator>
  <cp:lastModifiedBy>Shaily Krishan</cp:lastModifiedBy>
  <cp:revision>3</cp:revision>
  <dcterms:created xsi:type="dcterms:W3CDTF">2018-05-16T14:19:05Z</dcterms:created>
  <dcterms:modified xsi:type="dcterms:W3CDTF">2019-04-23T18:48:43Z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0x0101008859C1B2AC8AB244B9454E708A2777DE</vt:lpwstr>
  </property>
</Properties>
</file>