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4"/>
  </p:sldMasterIdLst>
  <p:notesMasterIdLst>
    <p:notesMasterId r:id="rId21"/>
  </p:notesMasterIdLst>
  <p:sldIdLst>
    <p:sldId id="256" r:id="rId5"/>
    <p:sldId id="257" r:id="rId6"/>
    <p:sldId id="260" r:id="rId7"/>
    <p:sldId id="261" r:id="rId8"/>
    <p:sldId id="259" r:id="rId9"/>
    <p:sldId id="262" r:id="rId10"/>
    <p:sldId id="263" r:id="rId11"/>
    <p:sldId id="269" r:id="rId12"/>
    <p:sldId id="264" r:id="rId13"/>
    <p:sldId id="265" r:id="rId14"/>
    <p:sldId id="266" r:id="rId15"/>
    <p:sldId id="267" r:id="rId16"/>
    <p:sldId id="268" r:id="rId17"/>
    <p:sldId id="272" r:id="rId18"/>
    <p:sldId id="273"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334" autoAdjust="0"/>
  </p:normalViewPr>
  <p:slideViewPr>
    <p:cSldViewPr snapToGrid="0">
      <p:cViewPr varScale="1">
        <p:scale>
          <a:sx n="59" d="100"/>
          <a:sy n="59" d="100"/>
        </p:scale>
        <p:origin x="2514" y="13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33B707-FE2F-4118-B2DC-3AF49F085729}" type="datetimeFigureOut">
              <a:rPr lang="en-US" smtClean="0"/>
              <a:t>11/1/2019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FC8EB-8003-4485-B7A0-970BA6159B01}" type="slidenum">
              <a:rPr lang="en-US" smtClean="0"/>
              <a:t>‹#›</a:t>
            </a:fld>
            <a:endParaRPr lang="en-US"/>
          </a:p>
        </p:txBody>
      </p:sp>
    </p:spTree>
    <p:extLst>
      <p:ext uri="{BB962C8B-B14F-4D97-AF65-F5344CB8AC3E}">
        <p14:creationId xmlns:p14="http://schemas.microsoft.com/office/powerpoint/2010/main" val="3377089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Similar to ongoing adverse event surveillance for vaccines, but we need to have a more active method</a:t>
            </a:r>
            <a:r>
              <a:rPr lang="en-US" baseline="0" dirty="0"/>
              <a:t> of looking for adverse events during mass vaccination or mass medication events</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5</a:t>
            </a:fld>
            <a:endParaRPr lang="en-US"/>
          </a:p>
        </p:txBody>
      </p:sp>
    </p:spTree>
    <p:extLst>
      <p:ext uri="{BB962C8B-B14F-4D97-AF65-F5344CB8AC3E}">
        <p14:creationId xmlns:p14="http://schemas.microsoft.com/office/powerpoint/2010/main" val="274101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things to highlight here:</a:t>
            </a:r>
          </a:p>
          <a:p>
            <a:pPr marL="171450" indent="-171450">
              <a:buFont typeface="Arial" panose="020B0604020202020204" pitchFamily="34" charset="0"/>
              <a:buChar char="•"/>
            </a:pPr>
            <a:r>
              <a:rPr lang="en-US" dirty="0"/>
              <a:t>Exclusion</a:t>
            </a:r>
            <a:r>
              <a:rPr lang="en-US" baseline="0" dirty="0"/>
              <a:t> terms like podiatry and names of some fast food restaurants were included</a:t>
            </a:r>
          </a:p>
          <a:p>
            <a:pPr marL="171450" indent="-171450">
              <a:buFont typeface="Arial" panose="020B0604020202020204" pitchFamily="34" charset="0"/>
              <a:buChar char="•"/>
            </a:pPr>
            <a:r>
              <a:rPr lang="en-US" baseline="0" dirty="0"/>
              <a:t>There is still some noise on drive through restaurants (7 in a 90 day period), but not much and it probably isn’t worth spending the time to exclude those when they can easily be ruled out in a manual review</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9</a:t>
            </a:fld>
            <a:endParaRPr lang="en-US"/>
          </a:p>
        </p:txBody>
      </p:sp>
    </p:spTree>
    <p:extLst>
      <p:ext uri="{BB962C8B-B14F-4D97-AF65-F5344CB8AC3E}">
        <p14:creationId xmlns:p14="http://schemas.microsoft.com/office/powerpoint/2010/main" val="3269505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parenthesis included around these</a:t>
            </a:r>
            <a:r>
              <a:rPr lang="en-US" baseline="0" dirty="0"/>
              <a:t> query terms so that more specific query elements can be added</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10</a:t>
            </a:fld>
            <a:endParaRPr lang="en-US"/>
          </a:p>
        </p:txBody>
      </p:sp>
    </p:spTree>
    <p:extLst>
      <p:ext uri="{BB962C8B-B14F-4D97-AF65-F5344CB8AC3E}">
        <p14:creationId xmlns:p14="http://schemas.microsoft.com/office/powerpoint/2010/main" val="3794211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look in CCDD, the</a:t>
            </a:r>
            <a:r>
              <a:rPr lang="en-US" baseline="0" dirty="0"/>
              <a:t> other fields will depend on county/facility</a:t>
            </a:r>
          </a:p>
          <a:p>
            <a:pPr marL="171450" indent="-171450">
              <a:buFont typeface="Arial" panose="020B0604020202020204" pitchFamily="34" charset="0"/>
              <a:buChar char="•"/>
            </a:pPr>
            <a:r>
              <a:rPr lang="en-US" baseline="0" dirty="0"/>
              <a:t>For example, the largest hospital system in the state does not contain triage notes in ESSENCE records</a:t>
            </a:r>
          </a:p>
          <a:p>
            <a:pPr marL="171450" indent="-171450">
              <a:buFont typeface="Arial" panose="020B0604020202020204" pitchFamily="34" charset="0"/>
              <a:buChar char="•"/>
            </a:pPr>
            <a:r>
              <a:rPr lang="en-US" baseline="0" dirty="0"/>
              <a:t>However, the CCDD field for the largest or only hospitals in some counties are relatively less text rich but the triage notes or other fields are much more text rich</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12</a:t>
            </a:fld>
            <a:endParaRPr lang="en-US"/>
          </a:p>
        </p:txBody>
      </p:sp>
    </p:spTree>
    <p:extLst>
      <p:ext uri="{BB962C8B-B14F-4D97-AF65-F5344CB8AC3E}">
        <p14:creationId xmlns:p14="http://schemas.microsoft.com/office/powerpoint/2010/main" val="81512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a:t>
            </a:r>
            <a:r>
              <a:rPr lang="en-US" baseline="0" dirty="0"/>
              <a:t> of a decision tree for a POD that dispensed doxycycline</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13</a:t>
            </a:fld>
            <a:endParaRPr lang="en-US"/>
          </a:p>
        </p:txBody>
      </p:sp>
    </p:spTree>
    <p:extLst>
      <p:ext uri="{BB962C8B-B14F-4D97-AF65-F5344CB8AC3E}">
        <p14:creationId xmlns:p14="http://schemas.microsoft.com/office/powerpoint/2010/main" val="615525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was the first iteration of the protocol, so there will be things that can and should improve on as we get more feedback</a:t>
            </a:r>
            <a:r>
              <a:rPr lang="en-US" baseline="0" dirty="0"/>
              <a:t> from more partners</a:t>
            </a:r>
          </a:p>
          <a:p>
            <a:pPr marL="171450" indent="-171450">
              <a:buFont typeface="Arial" panose="020B0604020202020204" pitchFamily="34" charset="0"/>
              <a:buChar char="•"/>
            </a:pPr>
            <a:r>
              <a:rPr lang="en-US" baseline="0" dirty="0"/>
              <a:t>There are a few things we should add to the “suggestion” list for what to include in the query. Even though it’s not an exhaustive list, we want to make sure that we’re giving public health users good suggestions for what to include.</a:t>
            </a:r>
            <a:endParaRPr lang="en-US" dirty="0"/>
          </a:p>
          <a:p>
            <a:pPr marL="171450" indent="-171450">
              <a:buFont typeface="Arial" panose="020B0604020202020204" pitchFamily="34" charset="0"/>
              <a:buChar char="•"/>
            </a:pPr>
            <a:r>
              <a:rPr lang="en-US" dirty="0"/>
              <a:t>Names:</a:t>
            </a:r>
            <a:r>
              <a:rPr lang="en-US" baseline="0" dirty="0"/>
              <a:t> both official names and how they media may be referring to the event</a:t>
            </a:r>
          </a:p>
          <a:p>
            <a:pPr marL="171450" indent="-171450">
              <a:buFont typeface="Arial" panose="020B0604020202020204" pitchFamily="34" charset="0"/>
              <a:buChar char="•"/>
            </a:pPr>
            <a:r>
              <a:rPr lang="en-US" baseline="0" dirty="0"/>
              <a:t>Reporting to VAERS in a situation like this is required in the PHEP grant</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14</a:t>
            </a:fld>
            <a:endParaRPr lang="en-US"/>
          </a:p>
        </p:txBody>
      </p:sp>
    </p:spTree>
    <p:extLst>
      <p:ext uri="{BB962C8B-B14F-4D97-AF65-F5344CB8AC3E}">
        <p14:creationId xmlns:p14="http://schemas.microsoft.com/office/powerpoint/2010/main" val="512662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15</a:t>
            </a:fld>
            <a:endParaRPr lang="en-US"/>
          </a:p>
        </p:txBody>
      </p:sp>
    </p:spTree>
    <p:extLst>
      <p:ext uri="{BB962C8B-B14F-4D97-AF65-F5344CB8AC3E}">
        <p14:creationId xmlns:p14="http://schemas.microsoft.com/office/powerpoint/2010/main" val="1877952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image is from a POD exercise in Baltimore called “Operation Shortbread” where the county of Baltimore partners with the local Girl Scouts</a:t>
            </a:r>
            <a:r>
              <a:rPr lang="en-US" baseline="0" dirty="0"/>
              <a:t> chapter to simulate bulk dispensing for a POD. Instead of pills or vaccines, however, they distributed Girl Scout cookies to troop leaders. It turns out that Girl Scout cookies are an almost perfect substitute for what would be distributed during an actual POD event, and in addition to flooding the area with delicious cookies, gave public health emergency preparedness an opportunity to learn and improve how they would respond during an emergency that would require a POD.</a:t>
            </a:r>
            <a:endParaRPr lang="en-US" dirty="0"/>
          </a:p>
        </p:txBody>
      </p:sp>
      <p:sp>
        <p:nvSpPr>
          <p:cNvPr id="4" name="Slide Number Placeholder 3"/>
          <p:cNvSpPr>
            <a:spLocks noGrp="1"/>
          </p:cNvSpPr>
          <p:nvPr>
            <p:ph type="sldNum" sz="quarter" idx="10"/>
          </p:nvPr>
        </p:nvSpPr>
        <p:spPr/>
        <p:txBody>
          <a:bodyPr/>
          <a:lstStyle/>
          <a:p>
            <a:fld id="{0D3FC8EB-8003-4485-B7A0-970BA6159B01}" type="slidenum">
              <a:rPr lang="en-US" smtClean="0"/>
              <a:t>16</a:t>
            </a:fld>
            <a:endParaRPr lang="en-US"/>
          </a:p>
        </p:txBody>
      </p:sp>
    </p:spTree>
    <p:extLst>
      <p:ext uri="{BB962C8B-B14F-4D97-AF65-F5344CB8AC3E}">
        <p14:creationId xmlns:p14="http://schemas.microsoft.com/office/powerpoint/2010/main" val="197218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85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02044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212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2550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4710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1918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88717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smtClean="0"/>
              <a:t>11/1/2019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1475489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6768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0314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2289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11/1/2019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4177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Points of Dispensing</a:t>
            </a:r>
            <a:br>
              <a:rPr lang="en-US" dirty="0"/>
            </a:br>
            <a:r>
              <a:rPr lang="en-US" sz="6000" dirty="0"/>
              <a:t>and </a:t>
            </a:r>
            <a:br>
              <a:rPr lang="en-US" dirty="0"/>
            </a:br>
            <a:r>
              <a:rPr lang="en-US" dirty="0"/>
              <a:t>ESSENCE</a:t>
            </a:r>
          </a:p>
        </p:txBody>
      </p:sp>
      <p:sp>
        <p:nvSpPr>
          <p:cNvPr id="3" name="Subtitle 2"/>
          <p:cNvSpPr>
            <a:spLocks noGrp="1"/>
          </p:cNvSpPr>
          <p:nvPr>
            <p:ph type="subTitle" idx="1"/>
          </p:nvPr>
        </p:nvSpPr>
        <p:spPr/>
        <p:txBody>
          <a:bodyPr>
            <a:normAutofit/>
          </a:bodyPr>
          <a:lstStyle/>
          <a:p>
            <a:r>
              <a:rPr lang="en-US" sz="3200" dirty="0"/>
              <a:t>Creating a Template for Implementation</a:t>
            </a:r>
          </a:p>
        </p:txBody>
      </p:sp>
    </p:spTree>
    <p:extLst>
      <p:ext uri="{BB962C8B-B14F-4D97-AF65-F5344CB8AC3E}">
        <p14:creationId xmlns:p14="http://schemas.microsoft.com/office/powerpoint/2010/main" val="1467791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point of dispensing (POD)?</a:t>
            </a:r>
          </a:p>
        </p:txBody>
      </p:sp>
      <p:sp>
        <p:nvSpPr>
          <p:cNvPr id="3" name="Content Placeholder 2"/>
          <p:cNvSpPr>
            <a:spLocks noGrp="1"/>
          </p:cNvSpPr>
          <p:nvPr>
            <p:ph idx="1"/>
          </p:nvPr>
        </p:nvSpPr>
        <p:spPr/>
        <p:txBody>
          <a:bodyPr>
            <a:normAutofit/>
          </a:bodyPr>
          <a:lstStyle/>
          <a:p>
            <a:r>
              <a:rPr lang="en-US" sz="3200" dirty="0"/>
              <a:t>Community locations where public health agencies dispense </a:t>
            </a:r>
            <a:r>
              <a:rPr lang="en-US" sz="3200" b="1" dirty="0"/>
              <a:t>medical counter measures (MCM) </a:t>
            </a:r>
            <a:r>
              <a:rPr lang="en-US" sz="3200" dirty="0"/>
              <a:t>during a public health emergency</a:t>
            </a:r>
          </a:p>
          <a:p>
            <a:pPr lvl="1"/>
            <a:r>
              <a:rPr lang="en-US" sz="3200" b="1" dirty="0"/>
              <a:t>Vaccines</a:t>
            </a:r>
          </a:p>
          <a:p>
            <a:pPr lvl="1"/>
            <a:r>
              <a:rPr lang="en-US" sz="3200" b="1" dirty="0"/>
              <a:t>Antiviral drugs</a:t>
            </a:r>
          </a:p>
          <a:p>
            <a:pPr lvl="1"/>
            <a:r>
              <a:rPr lang="en-US" sz="3200" b="1" dirty="0"/>
              <a:t>Antibiotics</a:t>
            </a:r>
          </a:p>
          <a:p>
            <a:pPr lvl="1"/>
            <a:r>
              <a:rPr lang="en-US" sz="3200" b="1" dirty="0"/>
              <a:t>Antitoxins</a:t>
            </a:r>
          </a:p>
          <a:p>
            <a:pPr lvl="1"/>
            <a:r>
              <a:rPr lang="en-US" sz="3200" b="1" dirty="0"/>
              <a:t>Chemical antidotes</a:t>
            </a:r>
          </a:p>
        </p:txBody>
      </p:sp>
      <p:sp>
        <p:nvSpPr>
          <p:cNvPr id="4" name="TextBox 3"/>
          <p:cNvSpPr txBox="1"/>
          <p:nvPr/>
        </p:nvSpPr>
        <p:spPr>
          <a:xfrm>
            <a:off x="6126480" y="6483934"/>
            <a:ext cx="6034344" cy="276999"/>
          </a:xfrm>
          <a:prstGeom prst="rect">
            <a:avLst/>
          </a:prstGeom>
          <a:noFill/>
        </p:spPr>
        <p:txBody>
          <a:bodyPr wrap="none" rtlCol="0">
            <a:spAutoFit/>
          </a:bodyPr>
          <a:lstStyle/>
          <a:p>
            <a:pPr algn="r"/>
            <a:r>
              <a:rPr lang="en-US" sz="1200" dirty="0">
                <a:solidFill>
                  <a:schemeClr val="bg1">
                    <a:lumMod val="85000"/>
                  </a:schemeClr>
                </a:solidFill>
              </a:rPr>
              <a:t>Source: https://www.cdc.gov/cpr/readiness/healthcare/closedpodtoolkit/factsheet-mcm.htm</a:t>
            </a:r>
          </a:p>
        </p:txBody>
      </p:sp>
    </p:spTree>
    <p:extLst>
      <p:ext uri="{BB962C8B-B14F-4D97-AF65-F5344CB8AC3E}">
        <p14:creationId xmlns:p14="http://schemas.microsoft.com/office/powerpoint/2010/main" val="1751410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60295" y="6474790"/>
            <a:ext cx="7631705" cy="276999"/>
          </a:xfrm>
          <a:prstGeom prst="rect">
            <a:avLst/>
          </a:prstGeom>
          <a:noFill/>
        </p:spPr>
        <p:txBody>
          <a:bodyPr wrap="none" rtlCol="0">
            <a:spAutoFit/>
          </a:bodyPr>
          <a:lstStyle/>
          <a:p>
            <a:pPr algn="r"/>
            <a:r>
              <a:rPr lang="en-US" sz="1200" dirty="0">
                <a:solidFill>
                  <a:schemeClr val="bg1">
                    <a:lumMod val="85000"/>
                  </a:schemeClr>
                </a:solidFill>
              </a:rPr>
              <a:t>Source: https://www.fda.gov/emergency-preparedness-and-response/about-mcmi/what-are-medical-countermeasures</a:t>
            </a:r>
          </a:p>
        </p:txBody>
      </p:sp>
      <p:pic>
        <p:nvPicPr>
          <p:cNvPr id="10" name="Picture 9"/>
          <p:cNvPicPr>
            <a:picLocks noChangeAspect="1"/>
          </p:cNvPicPr>
          <p:nvPr/>
        </p:nvPicPr>
        <p:blipFill>
          <a:blip r:embed="rId2"/>
          <a:stretch>
            <a:fillRect/>
          </a:stretch>
        </p:blipFill>
        <p:spPr>
          <a:xfrm>
            <a:off x="0" y="563459"/>
            <a:ext cx="12192000" cy="4414345"/>
          </a:xfrm>
          <a:prstGeom prst="rect">
            <a:avLst/>
          </a:prstGeom>
        </p:spPr>
      </p:pic>
    </p:spTree>
    <p:extLst>
      <p:ext uri="{BB962C8B-B14F-4D97-AF65-F5344CB8AC3E}">
        <p14:creationId xmlns:p14="http://schemas.microsoft.com/office/powerpoint/2010/main" val="1201380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60295" y="6474790"/>
            <a:ext cx="7631705" cy="276999"/>
          </a:xfrm>
          <a:prstGeom prst="rect">
            <a:avLst/>
          </a:prstGeom>
          <a:noFill/>
        </p:spPr>
        <p:txBody>
          <a:bodyPr wrap="none" rtlCol="0">
            <a:spAutoFit/>
          </a:bodyPr>
          <a:lstStyle/>
          <a:p>
            <a:pPr algn="r"/>
            <a:r>
              <a:rPr lang="en-US" sz="1200" dirty="0">
                <a:solidFill>
                  <a:schemeClr val="bg1">
                    <a:lumMod val="85000"/>
                  </a:schemeClr>
                </a:solidFill>
              </a:rPr>
              <a:t>Source: https://www.fda.gov/emergency-preparedness-and-response/about-mcmi/what-are-medical-countermeasures</a:t>
            </a:r>
          </a:p>
        </p:txBody>
      </p:sp>
      <p:pic>
        <p:nvPicPr>
          <p:cNvPr id="5" name="Picture 4"/>
          <p:cNvPicPr>
            <a:picLocks noChangeAspect="1"/>
          </p:cNvPicPr>
          <p:nvPr/>
        </p:nvPicPr>
        <p:blipFill>
          <a:blip r:embed="rId2"/>
          <a:stretch>
            <a:fillRect/>
          </a:stretch>
        </p:blipFill>
        <p:spPr>
          <a:xfrm>
            <a:off x="0" y="616517"/>
            <a:ext cx="12192000" cy="5624966"/>
          </a:xfrm>
          <a:prstGeom prst="rect">
            <a:avLst/>
          </a:prstGeom>
        </p:spPr>
      </p:pic>
    </p:spTree>
    <p:extLst>
      <p:ext uri="{BB962C8B-B14F-4D97-AF65-F5344CB8AC3E}">
        <p14:creationId xmlns:p14="http://schemas.microsoft.com/office/powerpoint/2010/main" val="1292786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However…..</a:t>
            </a:r>
          </a:p>
        </p:txBody>
      </p:sp>
      <p:sp>
        <p:nvSpPr>
          <p:cNvPr id="3" name="Content Placeholder 2"/>
          <p:cNvSpPr>
            <a:spLocks noGrp="1"/>
          </p:cNvSpPr>
          <p:nvPr>
            <p:ph idx="1"/>
          </p:nvPr>
        </p:nvSpPr>
        <p:spPr/>
        <p:txBody>
          <a:bodyPr>
            <a:normAutofit/>
          </a:bodyPr>
          <a:lstStyle/>
          <a:p>
            <a:r>
              <a:rPr lang="en-US" sz="3600" dirty="0"/>
              <a:t>Mass distribution of medical countermeasures means there is a small risk of the occurrence of an </a:t>
            </a:r>
            <a:r>
              <a:rPr lang="en-US" sz="3600" b="1" dirty="0"/>
              <a:t>adverse event</a:t>
            </a:r>
          </a:p>
          <a:p>
            <a:pPr lvl="1"/>
            <a:r>
              <a:rPr lang="en-US" sz="3200" b="1" dirty="0"/>
              <a:t>“Any undesirable experience associated with the use of a medical product in a patient.”</a:t>
            </a:r>
          </a:p>
        </p:txBody>
      </p:sp>
      <p:sp>
        <p:nvSpPr>
          <p:cNvPr id="4" name="TextBox 3"/>
          <p:cNvSpPr txBox="1"/>
          <p:nvPr/>
        </p:nvSpPr>
        <p:spPr>
          <a:xfrm>
            <a:off x="7114392" y="6474790"/>
            <a:ext cx="5077608" cy="276999"/>
          </a:xfrm>
          <a:prstGeom prst="rect">
            <a:avLst/>
          </a:prstGeom>
          <a:noFill/>
        </p:spPr>
        <p:txBody>
          <a:bodyPr wrap="none" rtlCol="0">
            <a:spAutoFit/>
          </a:bodyPr>
          <a:lstStyle/>
          <a:p>
            <a:pPr algn="r"/>
            <a:r>
              <a:rPr lang="en-US" sz="1200" dirty="0">
                <a:solidFill>
                  <a:schemeClr val="bg1">
                    <a:lumMod val="85000"/>
                  </a:schemeClr>
                </a:solidFill>
              </a:rPr>
              <a:t>Source: https://www.fda.gov/safety/medwatch/howtoreport/ucm053087.htm</a:t>
            </a:r>
          </a:p>
        </p:txBody>
      </p:sp>
    </p:spTree>
    <p:extLst>
      <p:ext uri="{BB962C8B-B14F-4D97-AF65-F5344CB8AC3E}">
        <p14:creationId xmlns:p14="http://schemas.microsoft.com/office/powerpoint/2010/main" val="91578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ESSENCE help?</a:t>
            </a:r>
          </a:p>
        </p:txBody>
      </p:sp>
      <p:sp>
        <p:nvSpPr>
          <p:cNvPr id="3" name="Content Placeholder 2"/>
          <p:cNvSpPr>
            <a:spLocks noGrp="1"/>
          </p:cNvSpPr>
          <p:nvPr>
            <p:ph idx="1"/>
          </p:nvPr>
        </p:nvSpPr>
        <p:spPr>
          <a:xfrm>
            <a:off x="1097280" y="1845734"/>
            <a:ext cx="10058400" cy="4289890"/>
          </a:xfrm>
        </p:spPr>
        <p:txBody>
          <a:bodyPr>
            <a:normAutofit/>
          </a:bodyPr>
          <a:lstStyle/>
          <a:p>
            <a:r>
              <a:rPr lang="en-US" sz="3200" dirty="0"/>
              <a:t>Existing surveillance system that is easily adapted to public health needs as they arise</a:t>
            </a:r>
          </a:p>
          <a:p>
            <a:r>
              <a:rPr lang="en-US" sz="3200" dirty="0"/>
              <a:t>Free text fields and diagnosis codes allow for flexibility in search parameters</a:t>
            </a:r>
          </a:p>
          <a:p>
            <a:r>
              <a:rPr lang="en-US" sz="3200" dirty="0"/>
              <a:t>Dashboard capabilities that allow us to set up a skeleton query that can be adapted and activated as needed</a:t>
            </a:r>
          </a:p>
          <a:p>
            <a:r>
              <a:rPr lang="en-US" sz="3200" dirty="0"/>
              <a:t>Alert subscriptions can be set up to notify public health when there is a visit matching the query</a:t>
            </a:r>
            <a:endParaRPr lang="en-US" sz="2800" dirty="0"/>
          </a:p>
        </p:txBody>
      </p:sp>
    </p:spTree>
    <p:extLst>
      <p:ext uri="{BB962C8B-B14F-4D97-AF65-F5344CB8AC3E}">
        <p14:creationId xmlns:p14="http://schemas.microsoft.com/office/powerpoint/2010/main" val="89176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POD Adverse Event Query</a:t>
            </a:r>
          </a:p>
        </p:txBody>
      </p:sp>
      <p:sp>
        <p:nvSpPr>
          <p:cNvPr id="3" name="Content Placeholder 2"/>
          <p:cNvSpPr>
            <a:spLocks noGrp="1"/>
          </p:cNvSpPr>
          <p:nvPr>
            <p:ph idx="1"/>
          </p:nvPr>
        </p:nvSpPr>
        <p:spPr/>
        <p:txBody>
          <a:bodyPr>
            <a:normAutofit/>
          </a:bodyPr>
          <a:lstStyle/>
          <a:p>
            <a:r>
              <a:rPr lang="en-US" sz="4000" dirty="0"/>
              <a:t>Purpose:</a:t>
            </a:r>
          </a:p>
          <a:p>
            <a:r>
              <a:rPr lang="en-US" sz="4000" dirty="0"/>
              <a:t>Identify hospital visits that may be related to an adverse event associated with a POD for further investigation</a:t>
            </a:r>
            <a:endParaRPr lang="en-US" sz="3600" dirty="0"/>
          </a:p>
        </p:txBody>
      </p:sp>
    </p:spTree>
    <p:extLst>
      <p:ext uri="{BB962C8B-B14F-4D97-AF65-F5344CB8AC3E}">
        <p14:creationId xmlns:p14="http://schemas.microsoft.com/office/powerpoint/2010/main" val="3690968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POD Adverse Event Query</a:t>
            </a:r>
          </a:p>
        </p:txBody>
      </p:sp>
      <p:sp>
        <p:nvSpPr>
          <p:cNvPr id="3" name="Content Placeholder 2"/>
          <p:cNvSpPr>
            <a:spLocks noGrp="1"/>
          </p:cNvSpPr>
          <p:nvPr>
            <p:ph idx="1"/>
          </p:nvPr>
        </p:nvSpPr>
        <p:spPr/>
        <p:txBody>
          <a:bodyPr>
            <a:normAutofit/>
          </a:bodyPr>
          <a:lstStyle/>
          <a:p>
            <a:r>
              <a:rPr lang="en-US" sz="4000" dirty="0"/>
              <a:t>Basic structure:</a:t>
            </a:r>
          </a:p>
          <a:p>
            <a:r>
              <a:rPr lang="en-US" sz="3600" dirty="0"/>
              <a:t>(,^point of </a:t>
            </a:r>
            <a:r>
              <a:rPr lang="en-US" sz="3600" dirty="0" err="1"/>
              <a:t>dispens</a:t>
            </a:r>
            <a:r>
              <a:rPr lang="en-US" sz="3600" dirty="0"/>
              <a:t>^</a:t>
            </a:r>
          </a:p>
          <a:p>
            <a:r>
              <a:rPr lang="en-US" sz="3600" dirty="0"/>
              <a:t>,or,(,^[ ;.,/]pod[ ;.,/]^,</a:t>
            </a:r>
            <a:r>
              <a:rPr lang="en-US" sz="3600" dirty="0" err="1"/>
              <a:t>andnot</a:t>
            </a:r>
            <a:r>
              <a:rPr lang="en-US" sz="3600" dirty="0"/>
              <a:t>,^</a:t>
            </a:r>
            <a:r>
              <a:rPr lang="en-US" sz="3600" dirty="0" err="1"/>
              <a:t>podiat</a:t>
            </a:r>
            <a:r>
              <a:rPr lang="en-US" sz="3600" dirty="0"/>
              <a:t>^,)</a:t>
            </a:r>
          </a:p>
          <a:p>
            <a:r>
              <a:rPr lang="en-US" sz="3600" dirty="0"/>
              <a:t>,or,(,^drive[ -]</a:t>
            </a:r>
            <a:r>
              <a:rPr lang="en-US" sz="3600" dirty="0" err="1"/>
              <a:t>thru^,or,^drive</a:t>
            </a:r>
            <a:r>
              <a:rPr lang="en-US" sz="3600" dirty="0"/>
              <a:t>[ -]through^,)</a:t>
            </a:r>
          </a:p>
          <a:p>
            <a:r>
              <a:rPr lang="en-US" sz="3600" dirty="0"/>
              <a:t>,</a:t>
            </a:r>
            <a:r>
              <a:rPr lang="en-US" sz="3600" dirty="0" err="1"/>
              <a:t>andnot</a:t>
            </a:r>
            <a:r>
              <a:rPr lang="en-US" sz="3600" dirty="0"/>
              <a:t>,(,^</a:t>
            </a:r>
            <a:r>
              <a:rPr lang="en-US" sz="3600" dirty="0" err="1"/>
              <a:t>mcdonald</a:t>
            </a:r>
            <a:r>
              <a:rPr lang="en-US" sz="3600" dirty="0"/>
              <a:t>^,</a:t>
            </a:r>
            <a:r>
              <a:rPr lang="en-US" sz="3600" dirty="0" err="1"/>
              <a:t>or,^burger</a:t>
            </a:r>
            <a:r>
              <a:rPr lang="en-US" sz="3600" dirty="0"/>
              <a:t> </a:t>
            </a:r>
            <a:r>
              <a:rPr lang="en-US" sz="3600" dirty="0" err="1"/>
              <a:t>king^,or,^taco</a:t>
            </a:r>
            <a:r>
              <a:rPr lang="en-US" sz="3600" dirty="0"/>
              <a:t> bell^,or,^</a:t>
            </a:r>
            <a:r>
              <a:rPr lang="en-US" sz="3600" dirty="0" err="1"/>
              <a:t>tacobell</a:t>
            </a:r>
            <a:r>
              <a:rPr lang="en-US" sz="3600" dirty="0"/>
              <a:t>^,),)</a:t>
            </a:r>
          </a:p>
        </p:txBody>
      </p:sp>
    </p:spTree>
    <p:extLst>
      <p:ext uri="{BB962C8B-B14F-4D97-AF65-F5344CB8AC3E}">
        <p14:creationId xmlns:p14="http://schemas.microsoft.com/office/powerpoint/2010/main" val="3849070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POD Adverse Event Query</a:t>
            </a:r>
          </a:p>
        </p:txBody>
      </p:sp>
      <p:sp>
        <p:nvSpPr>
          <p:cNvPr id="3" name="Content Placeholder 2"/>
          <p:cNvSpPr>
            <a:spLocks noGrp="1"/>
          </p:cNvSpPr>
          <p:nvPr>
            <p:ph idx="1"/>
          </p:nvPr>
        </p:nvSpPr>
        <p:spPr/>
        <p:txBody>
          <a:bodyPr>
            <a:normAutofit/>
          </a:bodyPr>
          <a:lstStyle/>
          <a:p>
            <a:r>
              <a:rPr lang="en-US" sz="4000" dirty="0"/>
              <a:t>Exclusions:</a:t>
            </a:r>
          </a:p>
          <a:p>
            <a:r>
              <a:rPr lang="en-US" sz="3600" dirty="0"/>
              <a:t>(,^point of </a:t>
            </a:r>
            <a:r>
              <a:rPr lang="en-US" sz="3600" dirty="0" err="1"/>
              <a:t>dispens</a:t>
            </a:r>
            <a:r>
              <a:rPr lang="en-US" sz="3600" dirty="0"/>
              <a:t>^</a:t>
            </a:r>
          </a:p>
          <a:p>
            <a:r>
              <a:rPr lang="en-US" sz="3600" dirty="0"/>
              <a:t>,or,(,^[ ;.,/]pod[ ;.,/]^,</a:t>
            </a:r>
            <a:r>
              <a:rPr lang="en-US" sz="3600" dirty="0" err="1">
                <a:solidFill>
                  <a:srgbClr val="FF0000"/>
                </a:solidFill>
              </a:rPr>
              <a:t>andnot</a:t>
            </a:r>
            <a:r>
              <a:rPr lang="en-US" sz="3600" dirty="0">
                <a:solidFill>
                  <a:srgbClr val="FF0000"/>
                </a:solidFill>
              </a:rPr>
              <a:t>,^</a:t>
            </a:r>
            <a:r>
              <a:rPr lang="en-US" sz="3600" dirty="0" err="1">
                <a:solidFill>
                  <a:srgbClr val="FF0000"/>
                </a:solidFill>
              </a:rPr>
              <a:t>podiat</a:t>
            </a:r>
            <a:r>
              <a:rPr lang="en-US" sz="3600" dirty="0">
                <a:solidFill>
                  <a:srgbClr val="FF0000"/>
                </a:solidFill>
              </a:rPr>
              <a:t>^</a:t>
            </a:r>
            <a:r>
              <a:rPr lang="en-US" sz="3600" dirty="0"/>
              <a:t>,)</a:t>
            </a:r>
          </a:p>
          <a:p>
            <a:r>
              <a:rPr lang="en-US" sz="3600" dirty="0"/>
              <a:t>,or,(,^drive[ -]</a:t>
            </a:r>
            <a:r>
              <a:rPr lang="en-US" sz="3600" dirty="0" err="1"/>
              <a:t>thru^,or,^drive</a:t>
            </a:r>
            <a:r>
              <a:rPr lang="en-US" sz="3600" dirty="0"/>
              <a:t>[ -]through^,)</a:t>
            </a:r>
          </a:p>
          <a:p>
            <a:r>
              <a:rPr lang="en-US" sz="3600" dirty="0">
                <a:solidFill>
                  <a:srgbClr val="FF0000"/>
                </a:solidFill>
              </a:rPr>
              <a:t>,</a:t>
            </a:r>
            <a:r>
              <a:rPr lang="en-US" sz="3600" dirty="0" err="1">
                <a:solidFill>
                  <a:srgbClr val="FF0000"/>
                </a:solidFill>
              </a:rPr>
              <a:t>andnot</a:t>
            </a:r>
            <a:r>
              <a:rPr lang="en-US" sz="3600" dirty="0">
                <a:solidFill>
                  <a:srgbClr val="FF0000"/>
                </a:solidFill>
              </a:rPr>
              <a:t>,(,^</a:t>
            </a:r>
            <a:r>
              <a:rPr lang="en-US" sz="3600" dirty="0" err="1">
                <a:solidFill>
                  <a:srgbClr val="FF0000"/>
                </a:solidFill>
              </a:rPr>
              <a:t>mcdonald</a:t>
            </a:r>
            <a:r>
              <a:rPr lang="en-US" sz="3600" dirty="0">
                <a:solidFill>
                  <a:srgbClr val="FF0000"/>
                </a:solidFill>
              </a:rPr>
              <a:t>^,</a:t>
            </a:r>
            <a:r>
              <a:rPr lang="en-US" sz="3600" dirty="0" err="1">
                <a:solidFill>
                  <a:srgbClr val="FF0000"/>
                </a:solidFill>
              </a:rPr>
              <a:t>or,^burger</a:t>
            </a:r>
            <a:r>
              <a:rPr lang="en-US" sz="3600" dirty="0">
                <a:solidFill>
                  <a:srgbClr val="FF0000"/>
                </a:solidFill>
              </a:rPr>
              <a:t> </a:t>
            </a:r>
            <a:r>
              <a:rPr lang="en-US" sz="3600" dirty="0" err="1">
                <a:solidFill>
                  <a:srgbClr val="FF0000"/>
                </a:solidFill>
              </a:rPr>
              <a:t>king^,or,^taco</a:t>
            </a:r>
            <a:r>
              <a:rPr lang="en-US" sz="3600" dirty="0">
                <a:solidFill>
                  <a:srgbClr val="FF0000"/>
                </a:solidFill>
              </a:rPr>
              <a:t> bell^,or,^</a:t>
            </a:r>
            <a:r>
              <a:rPr lang="en-US" sz="3600" dirty="0" err="1">
                <a:solidFill>
                  <a:srgbClr val="FF0000"/>
                </a:solidFill>
              </a:rPr>
              <a:t>tacobell</a:t>
            </a:r>
            <a:r>
              <a:rPr lang="en-US" sz="3600" dirty="0">
                <a:solidFill>
                  <a:srgbClr val="FF0000"/>
                </a:solidFill>
              </a:rPr>
              <a:t>^,)</a:t>
            </a:r>
            <a:r>
              <a:rPr lang="en-US" sz="3600" dirty="0"/>
              <a:t>,)</a:t>
            </a:r>
          </a:p>
        </p:txBody>
      </p:sp>
    </p:spTree>
    <p:extLst>
      <p:ext uri="{BB962C8B-B14F-4D97-AF65-F5344CB8AC3E}">
        <p14:creationId xmlns:p14="http://schemas.microsoft.com/office/powerpoint/2010/main" val="3319590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POD Adverse Event Query</a:t>
            </a:r>
          </a:p>
        </p:txBody>
      </p:sp>
      <p:sp>
        <p:nvSpPr>
          <p:cNvPr id="3" name="Content Placeholder 2"/>
          <p:cNvSpPr>
            <a:spLocks noGrp="1"/>
          </p:cNvSpPr>
          <p:nvPr>
            <p:ph idx="1"/>
          </p:nvPr>
        </p:nvSpPr>
        <p:spPr/>
        <p:txBody>
          <a:bodyPr>
            <a:normAutofit/>
          </a:bodyPr>
          <a:lstStyle/>
          <a:p>
            <a:r>
              <a:rPr lang="en-US" sz="4000" dirty="0"/>
              <a:t>Adaptability:</a:t>
            </a:r>
          </a:p>
          <a:p>
            <a:r>
              <a:rPr lang="en-US" sz="3600" dirty="0">
                <a:solidFill>
                  <a:srgbClr val="FF0000"/>
                </a:solidFill>
              </a:rPr>
              <a:t>(,</a:t>
            </a:r>
            <a:r>
              <a:rPr lang="en-US" sz="3600" dirty="0"/>
              <a:t>^point of </a:t>
            </a:r>
            <a:r>
              <a:rPr lang="en-US" sz="3600" dirty="0" err="1"/>
              <a:t>dispens</a:t>
            </a:r>
            <a:r>
              <a:rPr lang="en-US" sz="3600" dirty="0"/>
              <a:t>^</a:t>
            </a:r>
          </a:p>
          <a:p>
            <a:r>
              <a:rPr lang="en-US" sz="3600" dirty="0"/>
              <a:t>,or,(,^[ ;.,/]pod[ ;.,/]^,</a:t>
            </a:r>
            <a:r>
              <a:rPr lang="en-US" sz="3600" dirty="0" err="1"/>
              <a:t>andnot</a:t>
            </a:r>
            <a:r>
              <a:rPr lang="en-US" sz="3600" dirty="0"/>
              <a:t>,^</a:t>
            </a:r>
            <a:r>
              <a:rPr lang="en-US" sz="3600" dirty="0" err="1"/>
              <a:t>podiat</a:t>
            </a:r>
            <a:r>
              <a:rPr lang="en-US" sz="3600" dirty="0"/>
              <a:t>^,)</a:t>
            </a:r>
          </a:p>
          <a:p>
            <a:r>
              <a:rPr lang="en-US" sz="3600" dirty="0"/>
              <a:t>,or,(,^drive[ -]</a:t>
            </a:r>
            <a:r>
              <a:rPr lang="en-US" sz="3600" dirty="0" err="1"/>
              <a:t>thru^,or,^drive</a:t>
            </a:r>
            <a:r>
              <a:rPr lang="en-US" sz="3600" dirty="0"/>
              <a:t>[ -]through^,)</a:t>
            </a:r>
          </a:p>
          <a:p>
            <a:r>
              <a:rPr lang="en-US" sz="3600" dirty="0"/>
              <a:t>,</a:t>
            </a:r>
            <a:r>
              <a:rPr lang="en-US" sz="3600" dirty="0" err="1"/>
              <a:t>andnot</a:t>
            </a:r>
            <a:r>
              <a:rPr lang="en-US" sz="3600" dirty="0"/>
              <a:t>,(,^</a:t>
            </a:r>
            <a:r>
              <a:rPr lang="en-US" sz="3600" dirty="0" err="1"/>
              <a:t>mcdonald</a:t>
            </a:r>
            <a:r>
              <a:rPr lang="en-US" sz="3600" dirty="0"/>
              <a:t>^,</a:t>
            </a:r>
            <a:r>
              <a:rPr lang="en-US" sz="3600" dirty="0" err="1"/>
              <a:t>or,^burger</a:t>
            </a:r>
            <a:r>
              <a:rPr lang="en-US" sz="3600" dirty="0"/>
              <a:t> </a:t>
            </a:r>
            <a:r>
              <a:rPr lang="en-US" sz="3600" dirty="0" err="1"/>
              <a:t>king^,or,^taco</a:t>
            </a:r>
            <a:r>
              <a:rPr lang="en-US" sz="3600" dirty="0"/>
              <a:t> bell^,or,^</a:t>
            </a:r>
            <a:r>
              <a:rPr lang="en-US" sz="3600" dirty="0" err="1"/>
              <a:t>tacobell</a:t>
            </a:r>
            <a:r>
              <a:rPr lang="en-US" sz="3600" dirty="0"/>
              <a:t>^,)</a:t>
            </a:r>
            <a:r>
              <a:rPr lang="en-US" sz="3600" dirty="0">
                <a:solidFill>
                  <a:srgbClr val="FF0000"/>
                </a:solidFill>
              </a:rPr>
              <a:t>,)</a:t>
            </a:r>
          </a:p>
        </p:txBody>
      </p:sp>
    </p:spTree>
    <p:extLst>
      <p:ext uri="{BB962C8B-B14F-4D97-AF65-F5344CB8AC3E}">
        <p14:creationId xmlns:p14="http://schemas.microsoft.com/office/powerpoint/2010/main" val="2530447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be added*</a:t>
            </a:r>
          </a:p>
        </p:txBody>
      </p:sp>
      <p:sp>
        <p:nvSpPr>
          <p:cNvPr id="3" name="Content Placeholder 2"/>
          <p:cNvSpPr>
            <a:spLocks noGrp="1"/>
          </p:cNvSpPr>
          <p:nvPr>
            <p:ph idx="1"/>
          </p:nvPr>
        </p:nvSpPr>
        <p:spPr/>
        <p:txBody>
          <a:bodyPr>
            <a:normAutofit/>
          </a:bodyPr>
          <a:lstStyle/>
          <a:p>
            <a:r>
              <a:rPr lang="en-US" sz="3200" dirty="0"/>
              <a:t>Name/location where the exposure occurred</a:t>
            </a:r>
          </a:p>
          <a:p>
            <a:pPr lvl="1"/>
            <a:r>
              <a:rPr lang="en-US" sz="3000" dirty="0"/>
              <a:t>County name where exposure occurred </a:t>
            </a:r>
          </a:p>
          <a:p>
            <a:r>
              <a:rPr lang="en-US" sz="3200" dirty="0"/>
              <a:t>Name of medication being dispensed</a:t>
            </a:r>
          </a:p>
          <a:p>
            <a:r>
              <a:rPr lang="en-US" sz="3200" dirty="0"/>
              <a:t>Reference to the county health department</a:t>
            </a:r>
          </a:p>
          <a:p>
            <a:r>
              <a:rPr lang="en-US" sz="3200" dirty="0"/>
              <a:t>Name of the disease-causing agent </a:t>
            </a:r>
          </a:p>
          <a:p>
            <a:r>
              <a:rPr lang="en-US" sz="3200" dirty="0"/>
              <a:t>ICD-10-CM code for the disease or any of the symptoms it causes</a:t>
            </a:r>
          </a:p>
        </p:txBody>
      </p:sp>
      <p:sp>
        <p:nvSpPr>
          <p:cNvPr id="5" name="TextBox 4"/>
          <p:cNvSpPr txBox="1"/>
          <p:nvPr/>
        </p:nvSpPr>
        <p:spPr>
          <a:xfrm>
            <a:off x="9185521" y="5924685"/>
            <a:ext cx="2975303" cy="461665"/>
          </a:xfrm>
          <a:prstGeom prst="rect">
            <a:avLst/>
          </a:prstGeom>
          <a:noFill/>
        </p:spPr>
        <p:txBody>
          <a:bodyPr wrap="none" rtlCol="0">
            <a:spAutoFit/>
          </a:bodyPr>
          <a:lstStyle/>
          <a:p>
            <a:pPr algn="r"/>
            <a:r>
              <a:rPr lang="en-US" sz="2400" dirty="0"/>
              <a:t>*not an exhaustive list</a:t>
            </a:r>
          </a:p>
        </p:txBody>
      </p:sp>
    </p:spTree>
    <p:extLst>
      <p:ext uri="{BB962C8B-B14F-4D97-AF65-F5344CB8AC3E}">
        <p14:creationId xmlns:p14="http://schemas.microsoft.com/office/powerpoint/2010/main" val="3550089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look</a:t>
            </a:r>
          </a:p>
        </p:txBody>
      </p:sp>
      <p:sp>
        <p:nvSpPr>
          <p:cNvPr id="3" name="Content Placeholder 2"/>
          <p:cNvSpPr>
            <a:spLocks noGrp="1"/>
          </p:cNvSpPr>
          <p:nvPr>
            <p:ph idx="1"/>
          </p:nvPr>
        </p:nvSpPr>
        <p:spPr/>
        <p:txBody>
          <a:bodyPr>
            <a:normAutofit/>
          </a:bodyPr>
          <a:lstStyle/>
          <a:p>
            <a:r>
              <a:rPr lang="en-US" sz="4000" b="1" dirty="0"/>
              <a:t>CCDD</a:t>
            </a:r>
          </a:p>
          <a:p>
            <a:r>
              <a:rPr lang="en-US" sz="4000" dirty="0"/>
              <a:t>Triage Notes</a:t>
            </a:r>
          </a:p>
          <a:p>
            <a:r>
              <a:rPr lang="en-US" sz="4000" dirty="0"/>
              <a:t>Admit Reason</a:t>
            </a:r>
          </a:p>
          <a:p>
            <a:r>
              <a:rPr lang="en-US" sz="4000" dirty="0"/>
              <a:t>Clinical Impression</a:t>
            </a:r>
          </a:p>
          <a:p>
            <a:endParaRPr lang="en-US" sz="3200" dirty="0"/>
          </a:p>
        </p:txBody>
      </p:sp>
    </p:spTree>
    <p:extLst>
      <p:ext uri="{BB962C8B-B14F-4D97-AF65-F5344CB8AC3E}">
        <p14:creationId xmlns:p14="http://schemas.microsoft.com/office/powerpoint/2010/main" val="143812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3"/>
          <a:stretch>
            <a:fillRect/>
          </a:stretch>
        </p:blipFill>
        <p:spPr>
          <a:xfrm>
            <a:off x="0" y="0"/>
            <a:ext cx="12408408" cy="6934865"/>
          </a:xfrm>
          <a:prstGeom prst="rect">
            <a:avLst/>
          </a:prstGeom>
        </p:spPr>
      </p:pic>
    </p:spTree>
    <p:extLst>
      <p:ext uri="{BB962C8B-B14F-4D97-AF65-F5344CB8AC3E}">
        <p14:creationId xmlns:p14="http://schemas.microsoft.com/office/powerpoint/2010/main" val="2218099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Room for Improvement</a:t>
            </a:r>
          </a:p>
        </p:txBody>
      </p:sp>
      <p:sp>
        <p:nvSpPr>
          <p:cNvPr id="3" name="Content Placeholder 2"/>
          <p:cNvSpPr>
            <a:spLocks noGrp="1"/>
          </p:cNvSpPr>
          <p:nvPr>
            <p:ph idx="1"/>
          </p:nvPr>
        </p:nvSpPr>
        <p:spPr/>
        <p:txBody>
          <a:bodyPr>
            <a:normAutofit/>
          </a:bodyPr>
          <a:lstStyle/>
          <a:p>
            <a:r>
              <a:rPr lang="en-US" sz="4000" dirty="0"/>
              <a:t>Add location of exposure to the list of additional query elements</a:t>
            </a:r>
          </a:p>
          <a:p>
            <a:r>
              <a:rPr lang="en-US" sz="4000" dirty="0"/>
              <a:t>Add names of the exposure agent/event</a:t>
            </a:r>
          </a:p>
          <a:p>
            <a:r>
              <a:rPr lang="en-US" sz="4000" dirty="0"/>
              <a:t>Include reporting to VAERS (Vaccine Adverse Reporting System) in the decision tree</a:t>
            </a:r>
          </a:p>
          <a:p>
            <a:endParaRPr lang="en-US" sz="3200" dirty="0"/>
          </a:p>
        </p:txBody>
      </p:sp>
    </p:spTree>
    <p:extLst>
      <p:ext uri="{BB962C8B-B14F-4D97-AF65-F5344CB8AC3E}">
        <p14:creationId xmlns:p14="http://schemas.microsoft.com/office/powerpoint/2010/main" val="3348373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normAutofit/>
          </a:bodyPr>
          <a:lstStyle/>
          <a:p>
            <a:r>
              <a:rPr lang="en-US" sz="4000" dirty="0"/>
              <a:t>Other events this template could be adapted to?</a:t>
            </a:r>
          </a:p>
          <a:p>
            <a:r>
              <a:rPr lang="en-US" sz="4000" dirty="0"/>
              <a:t>Coordinating with other jurisdictions?</a:t>
            </a:r>
          </a:p>
          <a:p>
            <a:r>
              <a:rPr lang="en-US" sz="4000" dirty="0"/>
              <a:t>Opportunities to practice implementation?</a:t>
            </a:r>
          </a:p>
        </p:txBody>
      </p:sp>
    </p:spTree>
    <p:extLst>
      <p:ext uri="{BB962C8B-B14F-4D97-AF65-F5344CB8AC3E}">
        <p14:creationId xmlns:p14="http://schemas.microsoft.com/office/powerpoint/2010/main" val="650485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074920"/>
            <a:ext cx="10113645" cy="566928"/>
          </a:xfrm>
        </p:spPr>
        <p:txBody>
          <a:bodyPr/>
          <a:lstStyle/>
          <a:p>
            <a:r>
              <a:rPr lang="en-US" dirty="0"/>
              <a:t>Thank you!</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107" b="10107"/>
          <a:stretch>
            <a:fillRect/>
          </a:stretch>
        </p:blipFill>
        <p:spPr/>
      </p:pic>
      <p:sp>
        <p:nvSpPr>
          <p:cNvPr id="4" name="Text Placeholder 3"/>
          <p:cNvSpPr>
            <a:spLocks noGrp="1"/>
          </p:cNvSpPr>
          <p:nvPr>
            <p:ph type="body" sz="half" idx="2"/>
          </p:nvPr>
        </p:nvSpPr>
        <p:spPr>
          <a:xfrm>
            <a:off x="1097280" y="5641848"/>
            <a:ext cx="10113264" cy="859536"/>
          </a:xfrm>
        </p:spPr>
        <p:txBody>
          <a:bodyPr>
            <a:normAutofit/>
          </a:bodyPr>
          <a:lstStyle/>
          <a:p>
            <a:r>
              <a:rPr lang="en-US" sz="2400" dirty="0"/>
              <a:t>syndromicsurveillance@azdhs.gov</a:t>
            </a:r>
          </a:p>
          <a:p>
            <a:r>
              <a:rPr lang="en-US" sz="2400" dirty="0"/>
              <a:t>sara.chronister@maricopa.gov</a:t>
            </a:r>
          </a:p>
        </p:txBody>
      </p:sp>
    </p:spTree>
    <p:extLst>
      <p:ext uri="{BB962C8B-B14F-4D97-AF65-F5344CB8AC3E}">
        <p14:creationId xmlns:p14="http://schemas.microsoft.com/office/powerpoint/2010/main" val="967345240"/>
      </p:ext>
    </p:extLst>
  </p:cSld>
  <p:clrMapOvr>
    <a:masterClrMapping/>
  </p:clrMapOvr>
</p:sld>
</file>

<file path=ppt/theme/theme1.xml><?xml version="1.0" encoding="utf-8"?>
<a:theme xmlns:a="http://schemas.openxmlformats.org/drawingml/2006/main" name="Retrospec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3D5D0030C5ED4A967E4B393E78D7D0" ma:contentTypeVersion="12" ma:contentTypeDescription="Create a new document." ma:contentTypeScope="" ma:versionID="b1489c4923b1071f6674730aa02cd9b0">
  <xsd:schema xmlns:xsd="http://www.w3.org/2001/XMLSchema" xmlns:xs="http://www.w3.org/2001/XMLSchema" xmlns:p="http://schemas.microsoft.com/office/2006/metadata/properties" xmlns:ns3="b1ba2163-53ea-459c-a5eb-cf5b1c3b71ab" xmlns:ns4="39e7061c-ea9d-445a-b85e-4bccf1e36d2c" targetNamespace="http://schemas.microsoft.com/office/2006/metadata/properties" ma:root="true" ma:fieldsID="8b03820f11a154cd1be00b9b4d369799" ns3:_="" ns4:_="">
    <xsd:import namespace="b1ba2163-53ea-459c-a5eb-cf5b1c3b71ab"/>
    <xsd:import namespace="39e7061c-ea9d-445a-b85e-4bccf1e36d2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a2163-53ea-459c-a5eb-cf5b1c3b71a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e7061c-ea9d-445a-b85e-4bccf1e36d2c"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CB4607-326E-4A56-A002-CC42ED38E3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ba2163-53ea-459c-a5eb-cf5b1c3b71ab"/>
    <ds:schemaRef ds:uri="39e7061c-ea9d-445a-b85e-4bccf1e36d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D6C63B-5E13-488F-8E9E-BBB06CC8C6C5}">
  <ds:schemaRefs>
    <ds:schemaRef ds:uri="http://schemas.microsoft.com/sharepoint/v3/contenttype/forms"/>
  </ds:schemaRefs>
</ds:datastoreItem>
</file>

<file path=customXml/itemProps3.xml><?xml version="1.0" encoding="utf-8"?>
<ds:datastoreItem xmlns:ds="http://schemas.openxmlformats.org/officeDocument/2006/customXml" ds:itemID="{6DED26A1-CA17-4316-AC53-05FB959E872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Retrospect</Template>
  <TotalTime>4508</TotalTime>
  <Words>949</Words>
  <Application>Microsoft Office PowerPoint</Application>
  <PresentationFormat>Widescreen</PresentationFormat>
  <Paragraphs>88</Paragraphs>
  <Slides>16</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Retrospect</vt:lpstr>
      <vt:lpstr>Points of Dispensing and  ESSENCE</vt:lpstr>
      <vt:lpstr>What is a point of dispensing (POD)?</vt:lpstr>
      <vt:lpstr>PowerPoint Presentation</vt:lpstr>
      <vt:lpstr>PowerPoint Presentation</vt:lpstr>
      <vt:lpstr>However…..</vt:lpstr>
      <vt:lpstr>How can ESSENCE help?</vt:lpstr>
      <vt:lpstr>POD Adverse Event Query</vt:lpstr>
      <vt:lpstr>POD Adverse Event Query</vt:lpstr>
      <vt:lpstr>POD Adverse Event Query</vt:lpstr>
      <vt:lpstr>POD Adverse Event Query</vt:lpstr>
      <vt:lpstr>What can be added*</vt:lpstr>
      <vt:lpstr>Where to look</vt:lpstr>
      <vt:lpstr>PowerPoint Presentation</vt:lpstr>
      <vt:lpstr>Room for Improvement</vt:lpstr>
      <vt:lpstr>Next Steps</vt:lpstr>
      <vt:lpstr>Thank you!</vt:lpstr>
    </vt:vector>
  </TitlesOfParts>
  <Company>Maricopa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Points of Dispensing and  ESSENCE</dc:title>
  <dc:creator>Sara Chronister (PHS)</dc:creator>
  <cp:lastModifiedBy>Hayleigh McCall</cp:lastModifiedBy>
  <cp:revision>27</cp:revision>
  <dcterms:created xsi:type="dcterms:W3CDTF">2019-10-31T18:53:15Z</dcterms:created>
  <dcterms:modified xsi:type="dcterms:W3CDTF">2019-11-04T13:57:12Z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0x010100FE3D5D0030C5ED4A967E4B393E78D7D0</vt:lpwstr>
  </property>
</Properties>
</file>