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0" r:id="rId5"/>
  </p:sldMasterIdLst>
  <p:notesMasterIdLst>
    <p:notesMasterId r:id="rId23"/>
  </p:notesMasterIdLst>
  <p:sldIdLst>
    <p:sldId id="373" r:id="rId6"/>
    <p:sldId id="410" r:id="rId7"/>
    <p:sldId id="579" r:id="rId8"/>
    <p:sldId id="580" r:id="rId9"/>
    <p:sldId id="581" r:id="rId10"/>
    <p:sldId id="540" r:id="rId11"/>
    <p:sldId id="547" r:id="rId12"/>
    <p:sldId id="549" r:id="rId13"/>
    <p:sldId id="546" r:id="rId14"/>
    <p:sldId id="545" r:id="rId15"/>
    <p:sldId id="542" r:id="rId16"/>
    <p:sldId id="541" r:id="rId17"/>
    <p:sldId id="548" r:id="rId18"/>
    <p:sldId id="551" r:id="rId19"/>
    <p:sldId id="550" r:id="rId20"/>
    <p:sldId id="553" r:id="rId21"/>
    <p:sldId id="582" r:id="rId2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A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4249" autoAdjust="0"/>
  </p:normalViewPr>
  <p:slideViewPr>
    <p:cSldViewPr snapToGrid="0">
      <p:cViewPr varScale="1">
        <p:scale>
          <a:sx n="107" d="100"/>
          <a:sy n="107" d="100"/>
        </p:scale>
        <p:origin x="58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11699" cy="463407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1"/>
            <a:ext cx="3011699" cy="463407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E01D039F-52A4-4456-B74F-B05EB6295D69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71"/>
            <a:ext cx="3011699" cy="463406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71"/>
            <a:ext cx="3011699" cy="463406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B37B1E85-34A4-4C5A-A082-8B699300D4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8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ACF5F-E4F6-42A2-8A51-6C6BAAFCA31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950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B1E85-34A4-4C5A-A082-8B699300D4F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676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B1E85-34A4-4C5A-A082-8B699300D4F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5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9000">
              <a:srgbClr val="00A0AF"/>
            </a:gs>
            <a:gs pos="37000">
              <a:srgbClr val="7ED0E0"/>
            </a:gs>
            <a:gs pos="100000">
              <a:srgbClr val="00A0AF"/>
            </a:gs>
            <a:gs pos="61000">
              <a:schemeClr val="accent1">
                <a:lumMod val="40000"/>
                <a:lumOff val="60000"/>
              </a:scheme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65314" y="2733710"/>
            <a:ext cx="9722461" cy="1483728"/>
          </a:xfrm>
          <a:prstGeom prst="rect">
            <a:avLst/>
          </a:prstGeom>
          <a:solidFill>
            <a:srgbClr val="F78E1E"/>
          </a:solidFill>
          <a:ln>
            <a:solidFill>
              <a:srgbClr val="F78E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84206" y="2822836"/>
            <a:ext cx="9260759" cy="137307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z="4800">
                <a:latin typeface="Arial Black" panose="020B0A04020102020204" pitchFamily="34" charset="0"/>
              </a:rPr>
              <a:t>Click to edit Master title style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59722" y="4394039"/>
            <a:ext cx="8479454" cy="1117687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/>
              <a:t>Click to edit Master subtitle style</a:t>
            </a:r>
            <a:endParaRPr lang="en-US" b="1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9766302" y="2733710"/>
            <a:ext cx="2502736" cy="1483728"/>
          </a:xfrm>
          <a:prstGeom prst="rect">
            <a:avLst/>
          </a:prstGeom>
          <a:solidFill>
            <a:srgbClr val="F78E1E"/>
          </a:solidFill>
          <a:ln>
            <a:solidFill>
              <a:srgbClr val="F78E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6019" y="2565585"/>
            <a:ext cx="1616176" cy="18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3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24830-8569-456B-BFAB-55022A06B194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9024-31DC-4851-9F85-91E91F71B54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55447" y="162900"/>
            <a:ext cx="11904747" cy="1155099"/>
          </a:xfrm>
          <a:prstGeom prst="rect">
            <a:avLst/>
          </a:prstGeom>
          <a:solidFill>
            <a:srgbClr val="00A0A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0321" y="1655659"/>
            <a:ext cx="10888224" cy="42805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46304" y="6391656"/>
            <a:ext cx="11907794" cy="309563"/>
          </a:xfrm>
          <a:prstGeom prst="rect">
            <a:avLst/>
          </a:prstGeom>
          <a:solidFill>
            <a:srgbClr val="F96C45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52400" y="152400"/>
            <a:ext cx="11907794" cy="6547104"/>
          </a:xfrm>
          <a:prstGeom prst="rect">
            <a:avLst/>
          </a:prstGeom>
          <a:noFill/>
          <a:ln w="9525" cap="flat" cmpd="sng" algn="ctr">
            <a:solidFill>
              <a:srgbClr val="F96C45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 userDrawn="1"/>
        </p:nvSpPr>
        <p:spPr bwMode="auto">
          <a:xfrm>
            <a:off x="152400" y="6327124"/>
            <a:ext cx="11901698" cy="0"/>
          </a:xfrm>
          <a:prstGeom prst="line">
            <a:avLst/>
          </a:prstGeom>
          <a:noFill/>
          <a:ln w="11430" cap="flat" cmpd="sng" algn="ctr">
            <a:solidFill>
              <a:srgbClr val="F96C45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5762953" y="5989464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851675" y="6098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F96C45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5676620" y="6088174"/>
            <a:ext cx="776430" cy="441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3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FA19E01-6FA7-4F2D-BD5B-0499F6E6E2C4}" type="slidenum">
              <a:rPr lang="en-US" sz="2000" smtClean="0">
                <a:solidFill>
                  <a:srgbClr val="00A0AF"/>
                </a:solidFill>
              </a:rPr>
              <a:pPr algn="ctr"/>
              <a:t>‹#›</a:t>
            </a:fld>
            <a:endParaRPr lang="en-US" sz="2000" dirty="0">
              <a:solidFill>
                <a:srgbClr val="00A0AF"/>
              </a:solidFill>
            </a:endParaRPr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80321" y="237061"/>
            <a:ext cx="10888224" cy="10809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Arial Black" panose="020B0A04020102020204" pitchFamily="34" charset="0"/>
              </a:rPr>
              <a:t>Click to edit Master title style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4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BC21D-1F22-447E-8C53-3BFE712C2EB2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42A9-0811-457F-A73B-B31E826505C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05" y="-76200"/>
            <a:ext cx="12207783" cy="696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4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3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8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24830-8569-456B-BFAB-55022A06B194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19024-31DC-4851-9F85-91E91F71B5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45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 baseline="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D4085-6901-184F-A2F4-50A5655A81EF}" type="datetimeFigureOut">
              <a:rPr lang="en-US" smtClean="0"/>
              <a:pPr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E3E8C-7D6B-A84C-AFDF-04880D0D1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rin.Green@flhealth.gov" TargetMode="External"/><Relationship Id="rId2" Type="http://schemas.openxmlformats.org/officeDocument/2006/relationships/hyperlink" Target="mailto:Carolyn.Arnister@flhealth.gov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mailto:Karen.Tozzi@flhealth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FD0663-B99C-4897-91B9-CCB940F26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07" y="2524125"/>
            <a:ext cx="2558809" cy="1907476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14550" y="5337014"/>
            <a:ext cx="7134126" cy="1117687"/>
          </a:xfrm>
        </p:spPr>
        <p:txBody>
          <a:bodyPr>
            <a:normAutofit/>
          </a:bodyPr>
          <a:lstStyle/>
          <a:p>
            <a:r>
              <a:rPr lang="en-US" dirty="0"/>
              <a:t>Strategy 3: Surveillance-  Illicit Drug Supply  </a:t>
            </a:r>
          </a:p>
        </p:txBody>
      </p:sp>
    </p:spTree>
    <p:extLst>
      <p:ext uri="{BB962C8B-B14F-4D97-AF65-F5344CB8AC3E}">
        <p14:creationId xmlns:p14="http://schemas.microsoft.com/office/powerpoint/2010/main" val="1344789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49FE7-7ED0-4003-B898-38416E71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609600"/>
            <a:ext cx="9591675" cy="5272088"/>
          </a:xfrm>
        </p:spPr>
        <p:txBody>
          <a:bodyPr>
            <a:normAutofit/>
          </a:bodyPr>
          <a:lstStyle/>
          <a:p>
            <a:r>
              <a:rPr lang="en-US" dirty="0"/>
              <a:t>Major Strategy for OD2A is contracted through a substance abuse treatment organization, Gateway, to expand their Project Save Lives (PSL) program, established November 2017.</a:t>
            </a:r>
          </a:p>
          <a:p>
            <a:endParaRPr lang="en-US" dirty="0"/>
          </a:p>
          <a:p>
            <a:r>
              <a:rPr lang="en-US" dirty="0"/>
              <a:t>PSL places Peer Navigators in six area Emergency Departments to engage overdose survivors once stabilized and before they leave the hospital.</a:t>
            </a:r>
          </a:p>
          <a:p>
            <a:endParaRPr lang="en-US" dirty="0"/>
          </a:p>
          <a:p>
            <a:r>
              <a:rPr lang="en-US" dirty="0"/>
              <a:t>Part of PSL protocol is to secure a sample of the urines from OD survivors to analyze in an independent lab, Premier Bio-tech.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3FFF6D-BF6B-4228-A3AE-09DF6596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257" y="962024"/>
            <a:ext cx="1472855" cy="109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3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AABE-FDEF-4975-8CAC-B6157A39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88" y="857250"/>
            <a:ext cx="9086850" cy="48148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Findings from those urines are presented monthly to the OD2A Partner meeting and when appropriate to other venues where the OD2A surveillance data is presented such as:</a:t>
            </a:r>
          </a:p>
          <a:p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Monthly Drug Epidemiology Network (DENS) 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Quarterly stakeholder meetings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Innovative Strategy Projects meetings</a:t>
            </a:r>
          </a:p>
          <a:p>
            <a:endParaRPr lang="en-US" dirty="0"/>
          </a:p>
          <a:p>
            <a:r>
              <a:rPr lang="en-US" dirty="0"/>
              <a:t>Data may direct us to a side of town or show an emerging trend which will inform our prevention efforts.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F6B33-6FB9-451F-AC75-883294F9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257" y="962024"/>
            <a:ext cx="1472855" cy="109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7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60953A-97D9-4551-8C39-FF73A72C8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063625"/>
            <a:ext cx="10515600" cy="4351338"/>
          </a:xfrm>
        </p:spPr>
        <p:txBody>
          <a:bodyPr/>
          <a:lstStyle/>
          <a:p>
            <a:r>
              <a:rPr lang="en-US" dirty="0"/>
              <a:t>Data reported is from urine samples from those who consent to participate in PSL.</a:t>
            </a:r>
          </a:p>
          <a:p>
            <a:endParaRPr lang="en-US" dirty="0"/>
          </a:p>
          <a:p>
            <a:r>
              <a:rPr lang="en-US" dirty="0"/>
              <a:t>The Premier Bio-Tech consultant with OD2A works regularly with the hospitals to collect the samples.</a:t>
            </a:r>
          </a:p>
          <a:p>
            <a:endParaRPr lang="en-US" dirty="0"/>
          </a:p>
          <a:p>
            <a:r>
              <a:rPr lang="en-US" dirty="0"/>
              <a:t>Some hospitals do not see the value in collecting the urine when the patient has already told them that they overdosed and what substances they took.</a:t>
            </a:r>
          </a:p>
        </p:txBody>
      </p:sp>
    </p:spTree>
    <p:extLst>
      <p:ext uri="{BB962C8B-B14F-4D97-AF65-F5344CB8AC3E}">
        <p14:creationId xmlns:p14="http://schemas.microsoft.com/office/powerpoint/2010/main" val="280436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F6F8DF-CA52-4A73-A21D-90F017531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397000"/>
            <a:ext cx="8991600" cy="4351338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r>
              <a:rPr lang="en-US" dirty="0"/>
              <a:t>The patients are not always the best historians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and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many times, they do not know what has been added to the substance they ingested before they received it.</a:t>
            </a:r>
          </a:p>
          <a:p>
            <a:pPr lvl="1"/>
            <a:endParaRPr lang="en-US" dirty="0"/>
          </a:p>
          <a:p>
            <a:r>
              <a:rPr lang="en-US" dirty="0"/>
              <a:t>Ongoing education and training with the hospitals is provided.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4AC71A-B898-44F3-9845-DCF12D3B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44688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However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A2B8A-C2B6-43F7-A852-D118B62D8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257" y="1304924"/>
            <a:ext cx="1472855" cy="109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3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B43243-0D7A-4D89-9539-6F1BF7077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38250"/>
            <a:ext cx="1045845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7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87440B-CD2C-42BA-BFFD-C3670C9D9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27" y="477981"/>
            <a:ext cx="10203874" cy="608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2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D77A75-54D6-423D-BC90-8DE1260F9E88}"/>
              </a:ext>
            </a:extLst>
          </p:cNvPr>
          <p:cNvSpPr txBox="1"/>
          <p:nvPr/>
        </p:nvSpPr>
        <p:spPr>
          <a:xfrm>
            <a:off x="5642263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8E77D-B313-4758-9B5C-8EA7B3973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96" y="276225"/>
            <a:ext cx="9528031" cy="60414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C8B805-777D-46AD-B77D-427E214675A0}"/>
              </a:ext>
            </a:extLst>
          </p:cNvPr>
          <p:cNvSpPr txBox="1"/>
          <p:nvPr/>
        </p:nvSpPr>
        <p:spPr>
          <a:xfrm>
            <a:off x="8250382" y="2660073"/>
            <a:ext cx="1805713" cy="16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571588-F03E-41F1-89D9-36A3EA1BB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4810125"/>
            <a:ext cx="58293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8CFB69-8394-4F72-9F4A-68165019C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4" y="394856"/>
            <a:ext cx="10474036" cy="600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6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B765B6-D588-490D-A615-87674BB3C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090" y="457200"/>
            <a:ext cx="9912928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0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51225-870A-4DAC-8393-AE0E70AEC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384" y="415636"/>
            <a:ext cx="9518071" cy="550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7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01B6C-8C3C-45C8-A702-8B95D175D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2" y="457200"/>
            <a:ext cx="9788236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1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C77649-5944-4671-9FC5-2C583CD55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5" y="415636"/>
            <a:ext cx="10577946" cy="550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9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7DE0B7-1815-4796-9EB0-AD94AD802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309" y="477983"/>
            <a:ext cx="10307782" cy="554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C4C5C-D6B0-47DB-A27E-036731A58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82" y="498763"/>
            <a:ext cx="10432473" cy="554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2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2D1426-5CE2-4266-BA8D-4DB4310CC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27" y="477982"/>
            <a:ext cx="9518074" cy="55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8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D4852B-8D73-473C-8C40-66E01CD96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3425"/>
            <a:ext cx="8191500" cy="5443538"/>
          </a:xfrm>
        </p:spPr>
        <p:txBody>
          <a:bodyPr/>
          <a:lstStyle/>
          <a:p>
            <a:r>
              <a:rPr lang="en-US" dirty="0"/>
              <a:t>Contact information: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Carolyn Arnister, Program Manager</a:t>
            </a:r>
          </a:p>
          <a:p>
            <a:pPr lvl="1"/>
            <a:r>
              <a:rPr lang="en-US" dirty="0">
                <a:hlinkClick r:id="rId2"/>
              </a:rPr>
              <a:t>Carolyn.Arnister@flhealth.gov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Erin Green, Epidemiologist</a:t>
            </a:r>
          </a:p>
          <a:p>
            <a:pPr lvl="1"/>
            <a:r>
              <a:rPr lang="en-US" dirty="0">
                <a:hlinkClick r:id="rId3"/>
              </a:rPr>
              <a:t>Erin.Green@flhealth.gov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Karen Tozzi, Principle Investigator</a:t>
            </a:r>
          </a:p>
          <a:p>
            <a:pPr lvl="1"/>
            <a:r>
              <a:rPr lang="en-US" dirty="0">
                <a:hlinkClick r:id="rId4"/>
              </a:rPr>
              <a:t>Karen.Tozzi@flhealth.gov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13E6DC-408C-40C0-B037-1D4DBF09A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1157" y="1428749"/>
            <a:ext cx="1472855" cy="109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BR Presentation 2018-2019 House Health Care October 2017" id="{1B430638-5FF5-467E-BDE4-07FE6A413B85}" vid="{B1C51724-9329-4282-970F-F210334DD201}"/>
    </a:ext>
  </a:extLst>
</a:theme>
</file>

<file path=ppt/theme/theme2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0AD57"/>
      </a:accent1>
      <a:accent2>
        <a:srgbClr val="128A74"/>
      </a:accent2>
      <a:accent3>
        <a:srgbClr val="0F2041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74BF2AF3B99141A16CD352329123B4" ma:contentTypeVersion="11" ma:contentTypeDescription="Create a new document." ma:contentTypeScope="" ma:versionID="41969d82bba7094cab3ed42824c07b52">
  <xsd:schema xmlns:xsd="http://www.w3.org/2001/XMLSchema" xmlns:xs="http://www.w3.org/2001/XMLSchema" xmlns:p="http://schemas.microsoft.com/office/2006/metadata/properties" xmlns:ns1="http://schemas.microsoft.com/sharepoint/v3" xmlns:ns3="01040c86-b86a-4294-ab24-29f545f7f061" xmlns:ns4="81093cdd-6e86-4687-988f-b93d17b381ab" targetNamespace="http://schemas.microsoft.com/office/2006/metadata/properties" ma:root="true" ma:fieldsID="6f95edc48398b18dc0092c6affbbafb5" ns1:_="" ns3:_="" ns4:_="">
    <xsd:import namespace="http://schemas.microsoft.com/sharepoint/v3"/>
    <xsd:import namespace="01040c86-b86a-4294-ab24-29f545f7f061"/>
    <xsd:import namespace="81093cdd-6e86-4687-988f-b93d17b381a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040c86-b86a-4294-ab24-29f545f7f0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093cdd-6e86-4687-988f-b93d17b381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0FD918F-2E64-453C-B4B5-DCED656C90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040c86-b86a-4294-ab24-29f545f7f061"/>
    <ds:schemaRef ds:uri="81093cdd-6e86-4687-988f-b93d17b381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5F5522-9C9E-4373-9706-AE416C1249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77DC1F-5DBD-4DD5-B036-381D66BEB518}">
  <ds:schemaRefs>
    <ds:schemaRef ds:uri="http://schemas.microsoft.com/sharepoint/v3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01040c86-b86a-4294-ab24-29f545f7f061"/>
    <ds:schemaRef ds:uri="http://schemas.microsoft.com/office/2006/documentManagement/types"/>
    <ds:schemaRef ds:uri="http://purl.org/dc/elements/1.1/"/>
    <ds:schemaRef ds:uri="81093cdd-6e86-4687-988f-b93d17b381ab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288</Words>
  <Application>Microsoft Office PowerPoint</Application>
  <PresentationFormat>Widescreen</PresentationFormat>
  <Paragraphs>41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Trebuchet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However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Overdose Data to Action OD2A</dc:title>
  <dc:creator>Hall, Hannah</dc:creator>
  <cp:lastModifiedBy>Cailyn Lingwall</cp:lastModifiedBy>
  <cp:revision>19</cp:revision>
  <dcterms:created xsi:type="dcterms:W3CDTF">2020-12-16T20:33:17Z</dcterms:created>
  <dcterms:modified xsi:type="dcterms:W3CDTF">2021-04-26T14:16:32Z</dcterms:modified>
</cp:coreProperties>
</file>