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6" r:id="rId2"/>
    <p:sldId id="268" r:id="rId3"/>
    <p:sldId id="270" r:id="rId4"/>
    <p:sldId id="418" r:id="rId5"/>
    <p:sldId id="420" r:id="rId6"/>
    <p:sldId id="414" r:id="rId7"/>
    <p:sldId id="256" r:id="rId8"/>
    <p:sldId id="273" r:id="rId9"/>
    <p:sldId id="274" r:id="rId10"/>
    <p:sldId id="275" r:id="rId11"/>
    <p:sldId id="272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utson, Devin" initials="KD" lastIdx="2" clrIdx="0">
    <p:extLst>
      <p:ext uri="{19B8F6BF-5375-455C-9EA6-DF929625EA0E}">
        <p15:presenceInfo xmlns:p15="http://schemas.microsoft.com/office/powerpoint/2012/main" userId="S::devin.knutson@hamilton-co.org::6807b1ff-272e-46ce-ad80-542da6a832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6F3"/>
    <a:srgbClr val="E6E2D6"/>
    <a:srgbClr val="006A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D193C2-C770-450A-9660-81AFEB3D46C7}" v="2" dt="2022-12-06T00:06:08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73341" autoAdjust="0"/>
  </p:normalViewPr>
  <p:slideViewPr>
    <p:cSldViewPr snapToGrid="0">
      <p:cViewPr varScale="1">
        <p:scale>
          <a:sx n="86" d="100"/>
          <a:sy n="86" d="100"/>
        </p:scale>
        <p:origin x="11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oyd" userId="408793f2-e78a-4dd0-8a3c-7f7c76d8cffd" providerId="ADAL" clId="{8FD193C2-C770-450A-9660-81AFEB3D46C7}"/>
    <pc:docChg chg="addSld modSld">
      <pc:chgData name="Danielle Boyd" userId="408793f2-e78a-4dd0-8a3c-7f7c76d8cffd" providerId="ADAL" clId="{8FD193C2-C770-450A-9660-81AFEB3D46C7}" dt="2022-12-06T00:06:07.901" v="1"/>
      <pc:docMkLst>
        <pc:docMk/>
      </pc:docMkLst>
      <pc:sldChg chg="add">
        <pc:chgData name="Danielle Boyd" userId="408793f2-e78a-4dd0-8a3c-7f7c76d8cffd" providerId="ADAL" clId="{8FD193C2-C770-450A-9660-81AFEB3D46C7}" dt="2022-12-06T00:05:39.142" v="0"/>
        <pc:sldMkLst>
          <pc:docMk/>
          <pc:sldMk cId="2090152276" sldId="266"/>
        </pc:sldMkLst>
      </pc:sldChg>
      <pc:sldChg chg="add">
        <pc:chgData name="Danielle Boyd" userId="408793f2-e78a-4dd0-8a3c-7f7c76d8cffd" providerId="ADAL" clId="{8FD193C2-C770-450A-9660-81AFEB3D46C7}" dt="2022-12-06T00:05:39.142" v="0"/>
        <pc:sldMkLst>
          <pc:docMk/>
          <pc:sldMk cId="2549280846" sldId="268"/>
        </pc:sldMkLst>
      </pc:sldChg>
      <pc:sldChg chg="add">
        <pc:chgData name="Danielle Boyd" userId="408793f2-e78a-4dd0-8a3c-7f7c76d8cffd" providerId="ADAL" clId="{8FD193C2-C770-450A-9660-81AFEB3D46C7}" dt="2022-12-06T00:05:39.142" v="0"/>
        <pc:sldMkLst>
          <pc:docMk/>
          <pc:sldMk cId="1997508111" sldId="270"/>
        </pc:sldMkLst>
      </pc:sldChg>
      <pc:sldChg chg="add">
        <pc:chgData name="Danielle Boyd" userId="408793f2-e78a-4dd0-8a3c-7f7c76d8cffd" providerId="ADAL" clId="{8FD193C2-C770-450A-9660-81AFEB3D46C7}" dt="2022-12-06T00:06:07.901" v="1"/>
        <pc:sldMkLst>
          <pc:docMk/>
          <pc:sldMk cId="4077462709" sldId="414"/>
        </pc:sldMkLst>
      </pc:sldChg>
      <pc:sldChg chg="add">
        <pc:chgData name="Danielle Boyd" userId="408793f2-e78a-4dd0-8a3c-7f7c76d8cffd" providerId="ADAL" clId="{8FD193C2-C770-450A-9660-81AFEB3D46C7}" dt="2022-12-06T00:05:39.142" v="0"/>
        <pc:sldMkLst>
          <pc:docMk/>
          <pc:sldMk cId="3571650030" sldId="418"/>
        </pc:sldMkLst>
      </pc:sldChg>
      <pc:sldChg chg="add">
        <pc:chgData name="Danielle Boyd" userId="408793f2-e78a-4dd0-8a3c-7f7c76d8cffd" providerId="ADAL" clId="{8FD193C2-C770-450A-9660-81AFEB3D46C7}" dt="2022-12-06T00:05:39.142" v="0"/>
        <pc:sldMkLst>
          <pc:docMk/>
          <pc:sldMk cId="1719643274" sldId="4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2696B38-7529-4ABE-9CB6-6D21FBDBE697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7F3DFF5-13B7-4312-B340-DF3ED1AA0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247E-5A8B-46B0-A200-89B987373A7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007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95392-1687-4020-AE3D-305B4FD4B9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616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247E-5A8B-46B0-A200-89B987373A7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231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247E-5A8B-46B0-A200-89B987373A7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693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247E-5A8B-46B0-A200-89B987373A7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73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3AFEE-6A18-411B-ADFB-ED96A1C6D0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851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3DFF5-13B7-4312-B340-DF3ED1AA02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4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3DFF5-13B7-4312-B340-DF3ED1AA02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33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( Are public health personnel trained to understand laboratory reports? Do lab partners provide reports on trends. )</a:t>
            </a:r>
            <a:endParaRPr lang="en-US" dirty="0"/>
          </a:p>
          <a:p>
            <a:endParaRPr lang="en-US" dirty="0"/>
          </a:p>
          <a:p>
            <a:r>
              <a:rPr lang="en-US" dirty="0"/>
              <a:t>Date analysis occurred typically within 7 days of seizure</a:t>
            </a:r>
          </a:p>
          <a:p>
            <a:r>
              <a:rPr lang="en-US" dirty="0"/>
              <a:t>Weight listed in grams unless paraphernalia, then listed as residue</a:t>
            </a:r>
          </a:p>
          <a:p>
            <a:r>
              <a:rPr lang="en-US" dirty="0"/>
              <a:t>Number of doses only provided for pills or tablets</a:t>
            </a:r>
          </a:p>
          <a:p>
            <a:endParaRPr lang="en-US" dirty="0"/>
          </a:p>
          <a:p>
            <a:r>
              <a:rPr lang="en-US" dirty="0"/>
              <a:t>Limitations: Do not receive location of seizure or date of seizure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3DFF5-13B7-4312-B340-DF3ED1AA02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04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3DFF5-13B7-4312-B340-DF3ED1AA02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62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3DFF5-13B7-4312-B340-DF3ED1AA02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53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05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8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44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04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9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2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84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57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51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63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78" y="255083"/>
            <a:ext cx="8278017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79" y="1547310"/>
            <a:ext cx="11524651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6877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78" y="255083"/>
            <a:ext cx="8278017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79" y="1547310"/>
            <a:ext cx="7045117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5833" y="1547311"/>
            <a:ext cx="4165600" cy="426770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67883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21987" y="2594162"/>
            <a:ext cx="814620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25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56844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660D0-16A5-483A-8B8D-80F4B584BEEE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6F5D0-F75F-4966-81C0-EF9429E5C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9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3.basecamp.com/3164497/join/qBR6JgvqmfB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0464" y="844483"/>
            <a:ext cx="8191072" cy="8091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Innovative Surveillance Community of Practice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404" y="2559567"/>
            <a:ext cx="8191072" cy="714751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Monitoring Illicit Drug Supply Workgroup</a:t>
            </a:r>
          </a:p>
          <a:p>
            <a:pPr algn="ctr"/>
            <a:r>
              <a:rPr lang="en-US" sz="2400" dirty="0">
                <a:latin typeface="Arial"/>
                <a:cs typeface="Arial"/>
              </a:rPr>
              <a:t>Monday September 12th, 2022 at 2 pm ET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78" y="1917429"/>
            <a:ext cx="11723035" cy="476670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71500" marR="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romanUcPeriod"/>
            </a:pP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Welcome and housekeeping </a:t>
            </a:r>
          </a:p>
          <a:p>
            <a:pPr marL="571500" marR="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romanUcPeriod"/>
            </a:pPr>
            <a:r>
              <a:rPr lang="en-US" sz="2000" b="0" dirty="0">
                <a:solidFill>
                  <a:schemeClr val="tx1"/>
                </a:solidFill>
                <a:effectLst/>
              </a:rPr>
              <a:t>Poll questions</a:t>
            </a:r>
            <a:endParaRPr lang="en-US" sz="2000" b="0" dirty="0">
              <a:solidFill>
                <a:schemeClr val="tx1"/>
              </a:solidFill>
            </a:endParaRPr>
          </a:p>
          <a:p>
            <a:pPr marL="571500" marR="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romanUcPeriod"/>
            </a:pPr>
            <a:r>
              <a:rPr lang="en-US" sz="2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Monitoring illicit drug supply </a:t>
            </a: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</a:rPr>
              <a:t>utilizing lab partnerships and reports: </a:t>
            </a:r>
            <a:r>
              <a:rPr lang="en-US" sz="2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Anne Chandra </a:t>
            </a:r>
            <a:r>
              <a:rPr lang="en-US" sz="2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Arble</a:t>
            </a:r>
            <a:r>
              <a:rPr lang="en-US" sz="2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MPH-Senior </a:t>
            </a: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pidemiologist-Hamilton County Public Health, Cincinnati, OH</a:t>
            </a:r>
            <a:endParaRPr lang="en-US" sz="20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571500" marR="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romanUcPeriod"/>
            </a:pP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</a:rPr>
              <a:t>Questions and Answer + </a:t>
            </a:r>
            <a:r>
              <a:rPr lang="en-US" sz="2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Discussion of on utilizing lab partnerships and reports as well as reporting results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2570-EA30-0C4B-94DC-3ACBE5839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Housekeeping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F76EF-89CE-44A7-8BF6-1FE9ECC5C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78" y="1495525"/>
            <a:ext cx="11242308" cy="423816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Welcome! As you call in, please type your name and agency/jurisdiction in the chat box.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 To minimize background noise, p</a:t>
            </a:r>
            <a:r>
              <a:rPr lang="en-US" sz="2000" dirty="0">
                <a:solidFill>
                  <a:schemeClr val="tx1"/>
                </a:solidFill>
              </a:rPr>
              <a:t>articipants </a:t>
            </a:r>
            <a:r>
              <a:rPr lang="en-US" sz="2000" b="1" u="sng" dirty="0">
                <a:solidFill>
                  <a:schemeClr val="tx1"/>
                </a:solidFill>
              </a:rPr>
              <a:t>are</a:t>
            </a:r>
            <a:r>
              <a:rPr lang="en-US" sz="2000" dirty="0">
                <a:solidFill>
                  <a:schemeClr val="tx1"/>
                </a:solidFill>
              </a:rPr>
              <a:t> automatically muted when joining the call. </a:t>
            </a:r>
          </a:p>
          <a:p>
            <a:pPr marL="9144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u="sng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Reminder to mute and unmute lines: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</a:rPr>
              <a:t>If you joined via the Zoom app., please hover over your name and select “Unmute” or “mute”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</a:rPr>
              <a:t>If you are joined by phone, please use your phones “unmute” or “mute” button or press “*6”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u="sng" dirty="0">
              <a:solidFill>
                <a:schemeClr val="tx1"/>
              </a:solidFill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000" i="1" u="sng" dirty="0">
              <a:solidFill>
                <a:schemeClr val="tx1"/>
              </a:solidFill>
            </a:endParaRPr>
          </a:p>
          <a:p>
            <a:pPr marL="228600" lvl="1"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8600" lvl="1"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8600" lvl="1">
              <a:lnSpc>
                <a:spcPct val="100000"/>
              </a:lnSpc>
              <a:spcBef>
                <a:spcPts val="0"/>
              </a:spcBef>
            </a:pPr>
            <a:endParaRPr lang="en-US" i="1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lvl="1" indent="0" algn="r">
              <a:spcBef>
                <a:spcPts val="0"/>
              </a:spcBef>
              <a:buNone/>
            </a:pPr>
            <a:r>
              <a:rPr lang="en-US" i="1" dirty="0">
                <a:solidFill>
                  <a:srgbClr val="C00000"/>
                </a:solidFill>
                <a:latin typeface="Arial"/>
                <a:cs typeface="Arial"/>
              </a:rPr>
              <a:t>*Please note that this call is being recorded for note-taking purposes. </a:t>
            </a:r>
            <a:endParaRPr lang="en-US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0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2E381-1DAB-4142-B7D4-C4B5AF00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9D6BA-CE9A-4BFA-8FDE-982C11A37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78" y="1852108"/>
            <a:ext cx="11824151" cy="4681694"/>
          </a:xfrm>
        </p:spPr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0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Monitoring Illicit Drug Supply CoP Basecamp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685800" algn="l" rtl="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Join via this opt-in link: </a:t>
            </a:r>
            <a:r>
              <a:rPr lang="en-US" sz="2000" u="sng" dirty="0">
                <a:solidFill>
                  <a:srgbClr val="0563C1"/>
                </a:solidFill>
                <a:effectLst/>
                <a:ea typeface="Times New Roman" panose="02020603050405020304" pitchFamily="18" charset="0"/>
                <a:hlinkClick r:id="rId3"/>
              </a:rPr>
              <a:t>https://3.basecamp.com/3164497/join/qBR6JgvqmfBE</a:t>
            </a:r>
            <a:r>
              <a:rPr lang="en-US" sz="2000" dirty="0">
                <a:effectLst/>
              </a:rPr>
              <a:t> </a:t>
            </a:r>
          </a:p>
          <a:p>
            <a:pPr marL="685800" algn="l" rtl="0" fontAlgn="base">
              <a:buFont typeface="Courier New" panose="02070309020205020404" pitchFamily="49" charset="0"/>
              <a:buChar char="o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Email Danielle at </a:t>
            </a:r>
            <a:r>
              <a:rPr lang="en-US" sz="2000" b="0" i="0" u="sng" strike="noStrike" dirty="0" err="1">
                <a:solidFill>
                  <a:srgbClr val="0563C1"/>
                </a:solidFill>
                <a:effectLst/>
                <a:latin typeface="Arial" panose="020B0604020202020204" pitchFamily="34" charset="0"/>
              </a:rPr>
              <a:t>dboyd@cste.org</a:t>
            </a:r>
            <a:r>
              <a:rPr lang="en-US" sz="20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questions about accessing the Basecamp</a:t>
            </a:r>
          </a:p>
          <a:p>
            <a:pPr marL="685800" algn="l" rtl="0" fontAlgn="base">
              <a:buFont typeface="Courier New" panose="02070309020205020404" pitchFamily="49" charset="0"/>
              <a:buChar char="o"/>
            </a:pPr>
            <a:endParaRPr lang="en-US" sz="2000" dirty="0">
              <a:solidFill>
                <a:srgbClr val="000000"/>
              </a:solidFill>
            </a:endParaRPr>
          </a:p>
          <a:p>
            <a:pPr algn="l" rtl="0" fontAlgn="base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pPr algn="l" rtl="0" fontAlgn="base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pPr fontAlgn="base"/>
            <a:r>
              <a:rPr lang="en-US" sz="2000" u="sng" dirty="0">
                <a:solidFill>
                  <a:srgbClr val="000000"/>
                </a:solidFill>
              </a:rPr>
              <a:t>New Innovative Surveillance CoP call schedule </a:t>
            </a:r>
          </a:p>
          <a:p>
            <a:pPr lvl="1" fontAlgn="base"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Upcoming call: Monitoring Illicit Drug Supply workgroup-</a:t>
            </a:r>
            <a:r>
              <a:rPr lang="en-US" dirty="0">
                <a:solidFill>
                  <a:srgbClr val="C00000"/>
                </a:solidFill>
              </a:rPr>
              <a:t>December 5</a:t>
            </a:r>
            <a:r>
              <a:rPr lang="en-US" baseline="30000" dirty="0">
                <a:solidFill>
                  <a:srgbClr val="C00000"/>
                </a:solidFill>
              </a:rPr>
              <a:t>th </a:t>
            </a:r>
            <a:r>
              <a:rPr lang="en-US" b="0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2022 at 2 pm ET​</a:t>
            </a:r>
          </a:p>
          <a:p>
            <a:pPr marL="457200" indent="0" algn="l" rtl="0" fontAlgn="base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pPr marL="228600" lvl="1"/>
            <a:endParaRPr lang="en-US" sz="19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571650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2E381-1DAB-4142-B7D4-C4B5AF00F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460" y="274321"/>
            <a:ext cx="8602895" cy="871355"/>
          </a:xfrm>
        </p:spPr>
        <p:txBody>
          <a:bodyPr/>
          <a:lstStyle/>
          <a:p>
            <a:r>
              <a:rPr lang="en-US" dirty="0"/>
              <a:t>Poll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9D6BA-CE9A-4BFA-8FDE-982C11A37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73" y="1647060"/>
            <a:ext cx="11824151" cy="4681694"/>
          </a:xfrm>
        </p:spPr>
        <p:txBody>
          <a:bodyPr>
            <a:normAutofit/>
          </a:bodyPr>
          <a:lstStyle/>
          <a:p>
            <a:pPr marL="457200" indent="-457200" algn="l" rtl="0" fontAlgn="base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Do you have established relationships with laboratories that you utilize for monitoring the illicit drug supply in your jurisdiction?</a:t>
            </a:r>
            <a:endParaRPr lang="en-US" b="0" i="0" dirty="0">
              <a:solidFill>
                <a:schemeClr val="tx1"/>
              </a:solidFill>
              <a:effectLst/>
            </a:endParaRPr>
          </a:p>
          <a:p>
            <a:pPr lvl="1" fontAlgn="base"/>
            <a:r>
              <a:rPr lang="en-US" strike="noStrike" dirty="0">
                <a:solidFill>
                  <a:schemeClr val="tx1"/>
                </a:solidFill>
              </a:rPr>
              <a:t>Yes</a:t>
            </a:r>
          </a:p>
          <a:p>
            <a:pPr lvl="1" fontAlgn="base"/>
            <a:r>
              <a:rPr lang="en-US" b="0" i="0" dirty="0">
                <a:solidFill>
                  <a:schemeClr val="tx1"/>
                </a:solidFill>
                <a:effectLst/>
              </a:rPr>
              <a:t>No</a:t>
            </a:r>
          </a:p>
          <a:p>
            <a:pPr lvl="1" fontAlgn="base"/>
            <a:r>
              <a:rPr lang="en-US" strike="noStrike" dirty="0">
                <a:solidFill>
                  <a:schemeClr val="tx1"/>
                </a:solidFill>
              </a:rPr>
              <a:t>Unsure </a:t>
            </a:r>
            <a:endParaRPr lang="en-US" dirty="0">
              <a:solidFill>
                <a:schemeClr val="tx1"/>
              </a:solidFill>
            </a:endParaRPr>
          </a:p>
          <a:p>
            <a:pPr fontAlgn="base"/>
            <a:endParaRPr lang="en-US" sz="20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457200" indent="-457200" fontAlgn="base">
              <a:buFont typeface="+mj-lt"/>
              <a:buAutoNum type="arabicPeriod" startAt="2"/>
            </a:pPr>
            <a:r>
              <a:rPr lang="en-US" dirty="0">
                <a:solidFill>
                  <a:schemeClr val="tx1"/>
                </a:solidFill>
              </a:rPr>
              <a:t>Have you included data on illicit drug supply in reports that you provide to stakeholder</a:t>
            </a:r>
            <a:r>
              <a:rPr lang="en-US">
                <a:solidFill>
                  <a:schemeClr val="tx1"/>
                </a:solidFill>
              </a:rPr>
              <a:t>/the public</a:t>
            </a:r>
            <a:r>
              <a:rPr lang="en-US" dirty="0">
                <a:solidFill>
                  <a:schemeClr val="tx1"/>
                </a:solidFill>
              </a:rPr>
              <a:t>?</a:t>
            </a:r>
            <a:endParaRPr lang="en-US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lvl="1" fontAlgn="base"/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Yes</a:t>
            </a:r>
          </a:p>
          <a:p>
            <a:pPr lvl="1" fontAlgn="base"/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No</a:t>
            </a:r>
          </a:p>
          <a:p>
            <a:pPr lvl="1" fontAlgn="base"/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Unsure </a:t>
            </a:r>
            <a:endParaRPr lang="en-US" dirty="0">
              <a:solidFill>
                <a:schemeClr val="tx1"/>
              </a:solidFill>
            </a:endParaRPr>
          </a:p>
          <a:p>
            <a:pPr algn="l" rtl="0" fontAlgn="base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457200" indent="0" algn="l" rtl="0" fontAlgn="base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228600" lvl="1"/>
            <a:endParaRPr lang="en-US" sz="19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643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01988" y="2594162"/>
            <a:ext cx="8266199" cy="906463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2000" b="1" dirty="0"/>
              <a:t>Guest Presentation: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ea typeface="Times New Roman" panose="02020603050405020304" pitchFamily="18" charset="0"/>
              </a:rPr>
              <a:t>Monitoring illicit drug supply utilizing lab partnerships and reports</a:t>
            </a:r>
            <a:endParaRPr lang="en-US" sz="2000" dirty="0">
              <a:latin typeface="Arial"/>
              <a:ea typeface="Times New Roman" panose="02020603050405020304" pitchFamily="18" charset="0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2000" dirty="0">
                <a:ea typeface="Times New Roman" panose="02020603050405020304" pitchFamily="18" charset="0"/>
              </a:rPr>
              <a:t>Anne Chandra </a:t>
            </a:r>
            <a:r>
              <a:rPr lang="en-US" sz="2000" dirty="0" err="1">
                <a:ea typeface="Times New Roman" panose="02020603050405020304" pitchFamily="18" charset="0"/>
              </a:rPr>
              <a:t>Arble</a:t>
            </a:r>
            <a:r>
              <a:rPr lang="en-US" sz="2000" dirty="0">
                <a:ea typeface="Times New Roman" panose="02020603050405020304" pitchFamily="18" charset="0"/>
              </a:rPr>
              <a:t>, MPH</a:t>
            </a:r>
          </a:p>
        </p:txBody>
      </p:sp>
    </p:spTree>
    <p:extLst>
      <p:ext uri="{BB962C8B-B14F-4D97-AF65-F5344CB8AC3E}">
        <p14:creationId xmlns:p14="http://schemas.microsoft.com/office/powerpoint/2010/main" val="407746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264C9-87DD-4C12-A719-5A20DB5F6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575" y="1717558"/>
            <a:ext cx="11328847" cy="991701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latin typeface="Amasis MT Pro Medium" panose="020B0604020202020204" pitchFamily="18" charset="0"/>
              </a:rPr>
              <a:t>Monitoring Illicit Drug Supply Utilizing Lab Partnerships and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2078B-7F9F-4F58-8ABB-FD8EE99DC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136" y="3938726"/>
            <a:ext cx="2670095" cy="506554"/>
          </a:xfrm>
        </p:spPr>
        <p:txBody>
          <a:bodyPr>
            <a:normAutofit fontScale="92500"/>
          </a:bodyPr>
          <a:lstStyle/>
          <a:p>
            <a:pPr algn="l"/>
            <a:r>
              <a:rPr lang="en-US" dirty="0"/>
              <a:t>September 12, 2022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62B9C42-333F-4B3D-93FF-1D8C02FC567B}"/>
              </a:ext>
            </a:extLst>
          </p:cNvPr>
          <p:cNvGrpSpPr/>
          <p:nvPr/>
        </p:nvGrpSpPr>
        <p:grpSpPr>
          <a:xfrm>
            <a:off x="341811" y="300446"/>
            <a:ext cx="11508377" cy="6244045"/>
            <a:chOff x="261257" y="313509"/>
            <a:chExt cx="11508377" cy="6244045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3CF123-9284-4960-9B07-6A6889A7FCC4}"/>
                </a:ext>
              </a:extLst>
            </p:cNvPr>
            <p:cNvCxnSpPr/>
            <p:nvPr/>
          </p:nvCxnSpPr>
          <p:spPr>
            <a:xfrm flipV="1">
              <a:off x="261257" y="313509"/>
              <a:ext cx="0" cy="5316582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21C0E7C-7C61-4F8B-AA3B-ADCB4CA41A0A}"/>
                </a:ext>
              </a:extLst>
            </p:cNvPr>
            <p:cNvCxnSpPr>
              <a:cxnSpLocks/>
            </p:cNvCxnSpPr>
            <p:nvPr/>
          </p:nvCxnSpPr>
          <p:spPr>
            <a:xfrm>
              <a:off x="261257" y="313509"/>
              <a:ext cx="11508377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1822B57-C1B0-42E0-9655-C9109807FB82}"/>
                </a:ext>
              </a:extLst>
            </p:cNvPr>
            <p:cNvCxnSpPr>
              <a:cxnSpLocks/>
            </p:cNvCxnSpPr>
            <p:nvPr/>
          </p:nvCxnSpPr>
          <p:spPr>
            <a:xfrm>
              <a:off x="11769634" y="313509"/>
              <a:ext cx="0" cy="6244045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7A71FF6-2BFE-40AC-A548-DE6A31305B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4720" y="6557554"/>
              <a:ext cx="8294914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E29AAD-CF44-9D84-D9B2-06D21425441E}"/>
              </a:ext>
            </a:extLst>
          </p:cNvPr>
          <p:cNvGrpSpPr/>
          <p:nvPr/>
        </p:nvGrpSpPr>
        <p:grpSpPr>
          <a:xfrm>
            <a:off x="431575" y="3789547"/>
            <a:ext cx="9869569" cy="76418"/>
            <a:chOff x="838200" y="2628900"/>
            <a:chExt cx="7010400" cy="10795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05BE8F-21F2-9A9B-9483-BED2DBA56569}"/>
                </a:ext>
              </a:extLst>
            </p:cNvPr>
            <p:cNvSpPr/>
            <p:nvPr/>
          </p:nvSpPr>
          <p:spPr>
            <a:xfrm>
              <a:off x="838200" y="2628900"/>
              <a:ext cx="1752600" cy="107950"/>
            </a:xfrm>
            <a:prstGeom prst="rect">
              <a:avLst/>
            </a:prstGeom>
            <a:solidFill>
              <a:srgbClr val="0067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D254047-C66F-A6D1-1FFE-463991997B74}"/>
                </a:ext>
              </a:extLst>
            </p:cNvPr>
            <p:cNvSpPr/>
            <p:nvPr/>
          </p:nvSpPr>
          <p:spPr>
            <a:xfrm>
              <a:off x="2590800" y="2628900"/>
              <a:ext cx="1752600" cy="107950"/>
            </a:xfrm>
            <a:prstGeom prst="rect">
              <a:avLst/>
            </a:prstGeom>
            <a:solidFill>
              <a:srgbClr val="9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477D4B7-D15B-E8E9-410B-16BC2D1404C7}"/>
                </a:ext>
              </a:extLst>
            </p:cNvPr>
            <p:cNvSpPr/>
            <p:nvPr/>
          </p:nvSpPr>
          <p:spPr>
            <a:xfrm>
              <a:off x="4343400" y="2628900"/>
              <a:ext cx="1752600" cy="107950"/>
            </a:xfrm>
            <a:prstGeom prst="rect">
              <a:avLst/>
            </a:prstGeom>
            <a:solidFill>
              <a:srgbClr val="3683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47720EF-7E98-B891-0BE8-C115789FC3BF}"/>
                </a:ext>
              </a:extLst>
            </p:cNvPr>
            <p:cNvSpPr/>
            <p:nvPr/>
          </p:nvSpPr>
          <p:spPr>
            <a:xfrm>
              <a:off x="6096000" y="2628900"/>
              <a:ext cx="1752600" cy="107950"/>
            </a:xfrm>
            <a:prstGeom prst="rect">
              <a:avLst/>
            </a:prstGeom>
            <a:solidFill>
              <a:srgbClr val="BDC3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EFF315B-A2BF-D613-3B02-0F711BFCFE33}"/>
              </a:ext>
            </a:extLst>
          </p:cNvPr>
          <p:cNvSpPr txBox="1"/>
          <p:nvPr/>
        </p:nvSpPr>
        <p:spPr>
          <a:xfrm>
            <a:off x="495136" y="3072540"/>
            <a:ext cx="2974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Anne Arble</a:t>
            </a:r>
          </a:p>
          <a:p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Senior Epidemiologist</a:t>
            </a:r>
          </a:p>
        </p:txBody>
      </p:sp>
      <p:pic>
        <p:nvPicPr>
          <p:cNvPr id="5" name="Picture 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9246003C-F5DD-314F-1C05-F3D6F66BC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" y="5831522"/>
            <a:ext cx="3624808" cy="764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07D6F6-4618-CDC2-6FCC-A176D163DDF4}"/>
              </a:ext>
            </a:extLst>
          </p:cNvPr>
          <p:cNvSpPr txBox="1"/>
          <p:nvPr/>
        </p:nvSpPr>
        <p:spPr>
          <a:xfrm>
            <a:off x="3976890" y="3080775"/>
            <a:ext cx="2974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Devin Knutson</a:t>
            </a:r>
          </a:p>
          <a:p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Epidemiologist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57DB4-E4F6-859D-AD71-4635080F8DA5}"/>
              </a:ext>
            </a:extLst>
          </p:cNvPr>
          <p:cNvSpPr txBox="1"/>
          <p:nvPr/>
        </p:nvSpPr>
        <p:spPr>
          <a:xfrm>
            <a:off x="3300968" y="3208446"/>
            <a:ext cx="2974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3433658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73049-98AA-6658-903E-4A6EEC3F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331181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Identifying Partners &amp; Establishing Regular Communication</a:t>
            </a: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118A3-A66A-942F-E148-C6CBD09A4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56892"/>
            <a:ext cx="10515600" cy="1733303"/>
          </a:xfrm>
        </p:spPr>
        <p:txBody>
          <a:bodyPr>
            <a:normAutofit/>
          </a:bodyPr>
          <a:lstStyle/>
          <a:p>
            <a:r>
              <a:rPr lang="en-US" dirty="0"/>
              <a:t>Partnership with Hamilton County Coroner’s Office</a:t>
            </a:r>
          </a:p>
          <a:p>
            <a:pPr lvl="1"/>
            <a:r>
              <a:rPr lang="en-US" dirty="0"/>
              <a:t>Data collection began May 2020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Total cases account for distinct cases with multiple samples tested.</a:t>
            </a:r>
          </a:p>
          <a:p>
            <a:endParaRPr lang="en-US" dirty="0"/>
          </a:p>
          <a:p>
            <a:endParaRPr lang="en-US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0A4632-C718-1068-43D7-987AC7D596AF}"/>
              </a:ext>
            </a:extLst>
          </p:cNvPr>
          <p:cNvGrpSpPr/>
          <p:nvPr/>
        </p:nvGrpSpPr>
        <p:grpSpPr>
          <a:xfrm>
            <a:off x="341811" y="300446"/>
            <a:ext cx="11508377" cy="6244045"/>
            <a:chOff x="261257" y="313509"/>
            <a:chExt cx="11508377" cy="624404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F1E015E-B712-8996-2127-22A8DE022AA2}"/>
                </a:ext>
              </a:extLst>
            </p:cNvPr>
            <p:cNvCxnSpPr/>
            <p:nvPr/>
          </p:nvCxnSpPr>
          <p:spPr>
            <a:xfrm flipV="1">
              <a:off x="261257" y="313509"/>
              <a:ext cx="0" cy="5316582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9EA05F4-1C00-DEA4-B6C3-10DE6D3BE77D}"/>
                </a:ext>
              </a:extLst>
            </p:cNvPr>
            <p:cNvCxnSpPr>
              <a:cxnSpLocks/>
            </p:cNvCxnSpPr>
            <p:nvPr/>
          </p:nvCxnSpPr>
          <p:spPr>
            <a:xfrm>
              <a:off x="261257" y="313509"/>
              <a:ext cx="11508377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D19B1CB-F6EF-5A8E-7E2E-27AD408B6691}"/>
                </a:ext>
              </a:extLst>
            </p:cNvPr>
            <p:cNvCxnSpPr>
              <a:cxnSpLocks/>
            </p:cNvCxnSpPr>
            <p:nvPr/>
          </p:nvCxnSpPr>
          <p:spPr>
            <a:xfrm>
              <a:off x="11769634" y="313509"/>
              <a:ext cx="0" cy="6244045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FF3F74-6A06-5425-DC3C-D050A445D0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4720" y="6557554"/>
              <a:ext cx="8294914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Picture 8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DD3F5B5-564F-7A30-4AC2-01858F882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" y="5831522"/>
            <a:ext cx="3624808" cy="764999"/>
          </a:xfrm>
          <a:prstGeom prst="rect">
            <a:avLst/>
          </a:prstGeom>
        </p:spPr>
      </p:pic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A7207CD8-CD28-911B-73D4-3357B2510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245597"/>
              </p:ext>
            </p:extLst>
          </p:nvPr>
        </p:nvGraphicFramePr>
        <p:xfrm>
          <a:off x="870248" y="2041007"/>
          <a:ext cx="10451504" cy="142401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968702">
                  <a:extLst>
                    <a:ext uri="{9D8B030D-6E8A-4147-A177-3AD203B41FA5}">
                      <a16:colId xmlns:a16="http://schemas.microsoft.com/office/drawing/2014/main" val="1949176877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2440486168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497009462"/>
                    </a:ext>
                  </a:extLst>
                </a:gridCol>
                <a:gridCol w="1187152">
                  <a:extLst>
                    <a:ext uri="{9D8B030D-6E8A-4147-A177-3AD203B41FA5}">
                      <a16:colId xmlns:a16="http://schemas.microsoft.com/office/drawing/2014/main" val="1526918799"/>
                    </a:ext>
                  </a:extLst>
                </a:gridCol>
              </a:tblGrid>
              <a:tr h="470317">
                <a:tc>
                  <a:txBody>
                    <a:bodyPr/>
                    <a:lstStyle/>
                    <a:p>
                      <a:endParaRPr lang="en-US" sz="2300" dirty="0"/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Y1</a:t>
                      </a:r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Y2</a:t>
                      </a:r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Y3</a:t>
                      </a:r>
                    </a:p>
                  </a:txBody>
                  <a:tcPr marL="117579" marR="117579" marT="58790" marB="58790"/>
                </a:tc>
                <a:extLst>
                  <a:ext uri="{0D108BD9-81ED-4DB2-BD59-A6C34878D82A}">
                    <a16:rowId xmlns:a16="http://schemas.microsoft.com/office/drawing/2014/main" val="1223918349"/>
                  </a:ext>
                </a:extLst>
              </a:tr>
              <a:tr h="476850">
                <a:tc>
                  <a:txBody>
                    <a:bodyPr/>
                    <a:lstStyle/>
                    <a:p>
                      <a:r>
                        <a:rPr lang="en-US" sz="2300" dirty="0"/>
                        <a:t>Number of Distinct Lab Cases</a:t>
                      </a:r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1,803</a:t>
                      </a:r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5,232</a:t>
                      </a:r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3,705</a:t>
                      </a:r>
                    </a:p>
                  </a:txBody>
                  <a:tcPr marL="117579" marR="117579" marT="58790" marB="58790"/>
                </a:tc>
                <a:extLst>
                  <a:ext uri="{0D108BD9-81ED-4DB2-BD59-A6C34878D82A}">
                    <a16:rowId xmlns:a16="http://schemas.microsoft.com/office/drawing/2014/main" val="4246475888"/>
                  </a:ext>
                </a:extLst>
              </a:tr>
              <a:tr h="476850">
                <a:tc>
                  <a:txBody>
                    <a:bodyPr/>
                    <a:lstStyle/>
                    <a:p>
                      <a:r>
                        <a:rPr lang="en-US" sz="2300" dirty="0"/>
                        <a:t>Number of Samples Collected</a:t>
                      </a:r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3,493</a:t>
                      </a:r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10,523</a:t>
                      </a:r>
                    </a:p>
                  </a:txBody>
                  <a:tcPr marL="117579" marR="117579" marT="58790" marB="58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/>
                        <a:t>7,204</a:t>
                      </a:r>
                    </a:p>
                  </a:txBody>
                  <a:tcPr marL="117579" marR="117579" marT="58790" marB="58790"/>
                </a:tc>
                <a:extLst>
                  <a:ext uri="{0D108BD9-81ED-4DB2-BD59-A6C34878D82A}">
                    <a16:rowId xmlns:a16="http://schemas.microsoft.com/office/drawing/2014/main" val="3819932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22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73049-98AA-6658-903E-4A6EEC3F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7256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Interpreting Lab Reports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118A3-A66A-942F-E148-C6CBD09A4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01306"/>
            <a:ext cx="10515600" cy="3773732"/>
          </a:xfrm>
        </p:spPr>
        <p:txBody>
          <a:bodyPr>
            <a:normAutofit/>
          </a:bodyPr>
          <a:lstStyle/>
          <a:p>
            <a:r>
              <a:rPr lang="en-US" dirty="0"/>
              <a:t>Daily excel file converted from PDF report</a:t>
            </a:r>
          </a:p>
          <a:p>
            <a:r>
              <a:rPr lang="en-US" dirty="0"/>
              <a:t>The report includes: </a:t>
            </a:r>
          </a:p>
          <a:p>
            <a:pPr lvl="2"/>
            <a:r>
              <a:rPr lang="en-US" dirty="0"/>
              <a:t>Date analysis complete</a:t>
            </a:r>
          </a:p>
          <a:p>
            <a:pPr lvl="2"/>
            <a:r>
              <a:rPr lang="en-US" dirty="0"/>
              <a:t>Case Number</a:t>
            </a:r>
          </a:p>
          <a:p>
            <a:pPr lvl="2"/>
            <a:r>
              <a:rPr lang="en-US" dirty="0"/>
              <a:t>Agency </a:t>
            </a:r>
          </a:p>
          <a:p>
            <a:pPr lvl="2"/>
            <a:r>
              <a:rPr lang="en-US" dirty="0"/>
              <a:t>Number of items in seizure</a:t>
            </a:r>
          </a:p>
          <a:p>
            <a:pPr lvl="2"/>
            <a:r>
              <a:rPr lang="en-US" dirty="0"/>
              <a:t>Weight</a:t>
            </a:r>
          </a:p>
          <a:p>
            <a:pPr lvl="2"/>
            <a:r>
              <a:rPr lang="en-US" dirty="0"/>
              <a:t>Substances identified</a:t>
            </a:r>
          </a:p>
          <a:p>
            <a:pPr lvl="2"/>
            <a:r>
              <a:rPr lang="en-US" dirty="0"/>
              <a:t>Scheduling</a:t>
            </a:r>
          </a:p>
          <a:p>
            <a:pPr lvl="2"/>
            <a:r>
              <a:rPr lang="en-US" dirty="0"/>
              <a:t>Number of doses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0A4632-C718-1068-43D7-987AC7D596AF}"/>
              </a:ext>
            </a:extLst>
          </p:cNvPr>
          <p:cNvGrpSpPr/>
          <p:nvPr/>
        </p:nvGrpSpPr>
        <p:grpSpPr>
          <a:xfrm>
            <a:off x="341811" y="300446"/>
            <a:ext cx="11508377" cy="6244045"/>
            <a:chOff x="261257" y="313509"/>
            <a:chExt cx="11508377" cy="624404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F1E015E-B712-8996-2127-22A8DE022AA2}"/>
                </a:ext>
              </a:extLst>
            </p:cNvPr>
            <p:cNvCxnSpPr/>
            <p:nvPr/>
          </p:nvCxnSpPr>
          <p:spPr>
            <a:xfrm flipV="1">
              <a:off x="261257" y="313509"/>
              <a:ext cx="0" cy="5316582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9EA05F4-1C00-DEA4-B6C3-10DE6D3BE77D}"/>
                </a:ext>
              </a:extLst>
            </p:cNvPr>
            <p:cNvCxnSpPr>
              <a:cxnSpLocks/>
            </p:cNvCxnSpPr>
            <p:nvPr/>
          </p:nvCxnSpPr>
          <p:spPr>
            <a:xfrm>
              <a:off x="261257" y="313509"/>
              <a:ext cx="11508377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D19B1CB-F6EF-5A8E-7E2E-27AD408B6691}"/>
                </a:ext>
              </a:extLst>
            </p:cNvPr>
            <p:cNvCxnSpPr>
              <a:cxnSpLocks/>
            </p:cNvCxnSpPr>
            <p:nvPr/>
          </p:nvCxnSpPr>
          <p:spPr>
            <a:xfrm>
              <a:off x="11769634" y="313509"/>
              <a:ext cx="0" cy="6244045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FF3F74-6A06-5425-DC3C-D050A445D0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4720" y="6557554"/>
              <a:ext cx="8294914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Picture 8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DD3F5B5-564F-7A30-4AC2-01858F882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" y="5831522"/>
            <a:ext cx="3624808" cy="76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78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73049-98AA-6658-903E-4A6EEC3F1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Reporting Drug Trends to Stakeholders/the Public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118A3-A66A-942F-E148-C6CBD09A4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Internal Dashboard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Currently working to incorporate drug seizure data into alerts process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0A4632-C718-1068-43D7-987AC7D596AF}"/>
              </a:ext>
            </a:extLst>
          </p:cNvPr>
          <p:cNvGrpSpPr/>
          <p:nvPr/>
        </p:nvGrpSpPr>
        <p:grpSpPr>
          <a:xfrm>
            <a:off x="341811" y="300446"/>
            <a:ext cx="11508377" cy="6244045"/>
            <a:chOff x="261257" y="313509"/>
            <a:chExt cx="11508377" cy="624404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F1E015E-B712-8996-2127-22A8DE022AA2}"/>
                </a:ext>
              </a:extLst>
            </p:cNvPr>
            <p:cNvCxnSpPr/>
            <p:nvPr/>
          </p:nvCxnSpPr>
          <p:spPr>
            <a:xfrm flipV="1">
              <a:off x="261257" y="313509"/>
              <a:ext cx="0" cy="5316582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9EA05F4-1C00-DEA4-B6C3-10DE6D3BE77D}"/>
                </a:ext>
              </a:extLst>
            </p:cNvPr>
            <p:cNvCxnSpPr>
              <a:cxnSpLocks/>
            </p:cNvCxnSpPr>
            <p:nvPr/>
          </p:nvCxnSpPr>
          <p:spPr>
            <a:xfrm>
              <a:off x="261257" y="313509"/>
              <a:ext cx="11508377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D19B1CB-F6EF-5A8E-7E2E-27AD408B6691}"/>
                </a:ext>
              </a:extLst>
            </p:cNvPr>
            <p:cNvCxnSpPr>
              <a:cxnSpLocks/>
            </p:cNvCxnSpPr>
            <p:nvPr/>
          </p:nvCxnSpPr>
          <p:spPr>
            <a:xfrm>
              <a:off x="11769634" y="313509"/>
              <a:ext cx="0" cy="6244045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FF3F74-6A06-5425-DC3C-D050A445D0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4720" y="6557554"/>
              <a:ext cx="8294914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Picture 8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DD3F5B5-564F-7A30-4AC2-01858F882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" y="5831522"/>
            <a:ext cx="3624808" cy="76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962B9C42-333F-4B3D-93FF-1D8C02FC567B}"/>
              </a:ext>
            </a:extLst>
          </p:cNvPr>
          <p:cNvGrpSpPr/>
          <p:nvPr/>
        </p:nvGrpSpPr>
        <p:grpSpPr>
          <a:xfrm>
            <a:off x="341811" y="300446"/>
            <a:ext cx="11508377" cy="6244045"/>
            <a:chOff x="261257" y="313509"/>
            <a:chExt cx="11508377" cy="6244045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3CF123-9284-4960-9B07-6A6889A7FCC4}"/>
                </a:ext>
              </a:extLst>
            </p:cNvPr>
            <p:cNvCxnSpPr/>
            <p:nvPr/>
          </p:nvCxnSpPr>
          <p:spPr>
            <a:xfrm flipV="1">
              <a:off x="261257" y="313509"/>
              <a:ext cx="0" cy="5316582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21C0E7C-7C61-4F8B-AA3B-ADCB4CA41A0A}"/>
                </a:ext>
              </a:extLst>
            </p:cNvPr>
            <p:cNvCxnSpPr>
              <a:cxnSpLocks/>
            </p:cNvCxnSpPr>
            <p:nvPr/>
          </p:nvCxnSpPr>
          <p:spPr>
            <a:xfrm>
              <a:off x="261257" y="313509"/>
              <a:ext cx="11508377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1822B57-C1B0-42E0-9655-C9109807FB82}"/>
                </a:ext>
              </a:extLst>
            </p:cNvPr>
            <p:cNvCxnSpPr>
              <a:cxnSpLocks/>
            </p:cNvCxnSpPr>
            <p:nvPr/>
          </p:nvCxnSpPr>
          <p:spPr>
            <a:xfrm>
              <a:off x="11769634" y="313509"/>
              <a:ext cx="0" cy="6244045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7A71FF6-2BFE-40AC-A548-DE6A31305B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4720" y="6557554"/>
              <a:ext cx="8294914" cy="0"/>
            </a:xfrm>
            <a:prstGeom prst="line">
              <a:avLst/>
            </a:prstGeom>
            <a:ln w="57150">
              <a:solidFill>
                <a:srgbClr val="006A4C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" name="Picture 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9246003C-F5DD-314F-1C05-F3D6F66BC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" y="5831522"/>
            <a:ext cx="3624808" cy="76499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C77A9A5-D68A-BEEC-0411-313A0A4EE3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>
                <a:latin typeface="Aleo" panose="020F0302020204030203" pitchFamily="34" charset="0"/>
                <a:cs typeface="Calibri" panose="020F0502020204030204" pitchFamily="34" charset="0"/>
              </a:rPr>
              <a:t>Questions?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A91B8AA-6A13-2618-4605-E4DF5A821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3624808" cy="1655762"/>
          </a:xfrm>
        </p:spPr>
        <p:txBody>
          <a:bodyPr>
            <a:normAutofit fontScale="70000" lnSpcReduction="20000"/>
          </a:bodyPr>
          <a:lstStyle/>
          <a:p>
            <a:endParaRPr lang="en-US" b="1" dirty="0"/>
          </a:p>
          <a:p>
            <a:r>
              <a:rPr lang="en-US" b="1" dirty="0"/>
              <a:t>Anne Arble, MPH </a:t>
            </a:r>
          </a:p>
          <a:p>
            <a:r>
              <a:rPr lang="en-US" dirty="0"/>
              <a:t>Senior Epidemiologist</a:t>
            </a:r>
          </a:p>
          <a:p>
            <a:r>
              <a:rPr lang="en-US" dirty="0"/>
              <a:t>Email: anne.arble@hamilton-co.org</a:t>
            </a:r>
          </a:p>
          <a:p>
            <a:r>
              <a:rPr lang="en-US" dirty="0"/>
              <a:t>Cell Phone: 513-382-4474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90EDE444-2D61-82AE-169C-9B525812D42C}"/>
              </a:ext>
            </a:extLst>
          </p:cNvPr>
          <p:cNvSpPr txBox="1">
            <a:spLocks/>
          </p:cNvSpPr>
          <p:nvPr/>
        </p:nvSpPr>
        <p:spPr>
          <a:xfrm>
            <a:off x="7057291" y="3602038"/>
            <a:ext cx="3624808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/>
          </a:p>
          <a:p>
            <a:r>
              <a:rPr lang="en-US" b="1" dirty="0"/>
              <a:t>Devin Knutson, MPH </a:t>
            </a:r>
          </a:p>
          <a:p>
            <a:r>
              <a:rPr lang="en-US" dirty="0"/>
              <a:t>Epidemiologist</a:t>
            </a:r>
          </a:p>
          <a:p>
            <a:r>
              <a:rPr lang="en-US" dirty="0"/>
              <a:t>Email: devin.knutson@hamilton-co.org</a:t>
            </a:r>
          </a:p>
          <a:p>
            <a:r>
              <a:rPr lang="en-US" dirty="0"/>
              <a:t>Phone: 513-946-7981</a:t>
            </a:r>
          </a:p>
        </p:txBody>
      </p:sp>
    </p:spTree>
    <p:extLst>
      <p:ext uri="{BB962C8B-B14F-4D97-AF65-F5344CB8AC3E}">
        <p14:creationId xmlns:p14="http://schemas.microsoft.com/office/powerpoint/2010/main" val="2451465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3304</TotalTime>
  <Words>529</Words>
  <Application>Microsoft Office PowerPoint</Application>
  <PresentationFormat>Widescreen</PresentationFormat>
  <Paragraphs>115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Aleo</vt:lpstr>
      <vt:lpstr>Amasis MT Pro Medium</vt:lpstr>
      <vt:lpstr>Arial</vt:lpstr>
      <vt:lpstr>Calibri</vt:lpstr>
      <vt:lpstr>Calibri Light</vt:lpstr>
      <vt:lpstr>Courier New</vt:lpstr>
      <vt:lpstr>Open Sans</vt:lpstr>
      <vt:lpstr>Office Theme</vt:lpstr>
      <vt:lpstr>Innovative Surveillance Community of Practice </vt:lpstr>
      <vt:lpstr>Agenda</vt:lpstr>
      <vt:lpstr>Housekeeping</vt:lpstr>
      <vt:lpstr>Announcements </vt:lpstr>
      <vt:lpstr>Poll Questions </vt:lpstr>
      <vt:lpstr>PowerPoint Presentation</vt:lpstr>
      <vt:lpstr>Monitoring Illicit Drug Supply Utilizing Lab Partnerships and Reports</vt:lpstr>
      <vt:lpstr>Identifying Partners &amp; Establishing Regular Communication </vt:lpstr>
      <vt:lpstr>Interpreting Lab Reports </vt:lpstr>
      <vt:lpstr>Reporting Drug Trends to Stakeholders/the Public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Data Surveillance Meeting</dc:title>
  <dc:creator>Knutson, Devin</dc:creator>
  <cp:lastModifiedBy>Danielle Boyd</cp:lastModifiedBy>
  <cp:revision>21</cp:revision>
  <cp:lastPrinted>2022-09-12T17:00:33Z</cp:lastPrinted>
  <dcterms:created xsi:type="dcterms:W3CDTF">2021-08-25T13:24:56Z</dcterms:created>
  <dcterms:modified xsi:type="dcterms:W3CDTF">2022-12-06T00:06:17Z</dcterms:modified>
</cp:coreProperties>
</file>