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omments/modernComment_21D_D5A46627.xml" ContentType="application/vnd.ms-powerpoint.comments+xml"/>
  <Override PartName="/ppt/notesSlides/notesSlide8.xml" ContentType="application/vnd.openxmlformats-officedocument.presentationml.notesSlide+xml"/>
  <Override PartName="/ppt/comments/modernComment_220_D1F692F6.xml" ContentType="application/vnd.ms-powerpoint.comments+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486" r:id="rId2"/>
    <p:sldId id="482" r:id="rId3"/>
    <p:sldId id="484" r:id="rId4"/>
    <p:sldId id="261" r:id="rId5"/>
    <p:sldId id="483" r:id="rId6"/>
    <p:sldId id="538" r:id="rId7"/>
    <p:sldId id="260" r:id="rId8"/>
    <p:sldId id="537" r:id="rId9"/>
    <p:sldId id="488" r:id="rId10"/>
    <p:sldId id="487" r:id="rId11"/>
    <p:sldId id="485" r:id="rId12"/>
    <p:sldId id="540" r:id="rId13"/>
    <p:sldId id="541" r:id="rId14"/>
    <p:sldId id="544" r:id="rId15"/>
    <p:sldId id="542" r:id="rId16"/>
    <p:sldId id="543" r:id="rId17"/>
    <p:sldId id="263" r:id="rId18"/>
    <p:sldId id="264" r:id="rId19"/>
    <p:sldId id="265" r:id="rId20"/>
    <p:sldId id="266" r:id="rId21"/>
    <p:sldId id="257" r:id="rId22"/>
    <p:sldId id="259" r:id="rId23"/>
    <p:sldId id="262"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1ACF884-1D37-1269-6558-EBBF9FBCB9D0}" name="Vergara, Ximena@CDPH" initials="VX" userId="S::Ximena.Vergara@cdph.ca.gov::2802292c-5a9b-4b4d-8560-0384233d882e"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Vergara, Ximena@CDPH" initials="VX" lastIdx="1" clrIdx="0">
    <p:extLst>
      <p:ext uri="{19B8F6BF-5375-455C-9EA6-DF929625EA0E}">
        <p15:presenceInfo xmlns:p15="http://schemas.microsoft.com/office/powerpoint/2012/main" userId="S::ximena.vergara@cdph.ca.gov::2802292c-5a9b-4b4d-8560-0384233d882e" providerId="AD"/>
      </p:ext>
    </p:extLst>
  </p:cmAuthor>
  <p:cmAuthor id="2" name="Gibb, Kathryn@CDPH" initials="GK" lastIdx="1" clrIdx="1">
    <p:extLst>
      <p:ext uri="{19B8F6BF-5375-455C-9EA6-DF929625EA0E}">
        <p15:presenceInfo xmlns:p15="http://schemas.microsoft.com/office/powerpoint/2012/main" userId="S::Kathryn.Gibb@cdph.ca.gov::b8b75f9a-390a-4ecc-ab1a-c20ac9315d1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4D4D4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93" autoAdjust="0"/>
    <p:restoredTop sz="86690" autoAdjust="0"/>
  </p:normalViewPr>
  <p:slideViewPr>
    <p:cSldViewPr snapToGrid="0">
      <p:cViewPr varScale="1">
        <p:scale>
          <a:sx n="138" d="100"/>
          <a:sy n="138" d="100"/>
        </p:scale>
        <p:origin x="150" y="582"/>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52" d="100"/>
          <a:sy n="52" d="100"/>
        </p:scale>
        <p:origin x="2862" y="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8/10/relationships/authors" Targe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omments/modernComment_21D_D5A46627.xml><?xml version="1.0" encoding="utf-8"?>
<p188:cmLst xmlns:a="http://schemas.openxmlformats.org/drawingml/2006/main" xmlns:r="http://schemas.openxmlformats.org/officeDocument/2006/relationships" xmlns:p188="http://schemas.microsoft.com/office/powerpoint/2018/8/main">
  <p188:cm id="{9D3ED668-30B8-4EFC-B8CC-13D433F3DA65}" authorId="{B1ACF884-1D37-1269-6558-EBBF9FBCB9D0}" created="2022-10-27T17:56:18.555">
    <pc:sldMkLst xmlns:pc="http://schemas.microsoft.com/office/powerpoint/2013/main/command">
      <pc:docMk/>
      <pc:sldMk cId="3584321063" sldId="541"/>
    </pc:sldMkLst>
    <p188:txBody>
      <a:bodyPr/>
      <a:lstStyle/>
      <a:p>
        <a:r>
          <a:rPr lang="en-US"/>
          <a:t>we can see what the survey results look like</a:t>
        </a:r>
      </a:p>
    </p188:txBody>
  </p188:cm>
</p188:cmLst>
</file>

<file path=ppt/comments/modernComment_220_D1F692F6.xml><?xml version="1.0" encoding="utf-8"?>
<p188:cmLst xmlns:a="http://schemas.openxmlformats.org/drawingml/2006/main" xmlns:r="http://schemas.openxmlformats.org/officeDocument/2006/relationships" xmlns:p188="http://schemas.microsoft.com/office/powerpoint/2018/8/main">
  <p188:cm id="{8498E6CB-1E4A-42B4-B72C-AF3D60BB3A48}" authorId="{B1ACF884-1D37-1269-6558-EBBF9FBCB9D0}" created="2022-10-27T17:56:18.555">
    <pc:sldMkLst xmlns:pc="http://schemas.microsoft.com/office/powerpoint/2013/main/command">
      <pc:docMk/>
      <pc:sldMk cId="3584321063" sldId="541"/>
    </pc:sldMkLst>
    <p188:txBody>
      <a:bodyPr/>
      <a:lstStyle/>
      <a:p>
        <a:r>
          <a:rPr lang="en-US"/>
          <a:t>we can see what the survey results look like</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562AF55-C678-4F7D-8A46-D3EEF5C38A1B}" type="datetimeFigureOut">
              <a:rPr lang="en-US" smtClean="0"/>
              <a:t>10/28/2022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700FE26-AC06-4860-A1E7-D9DD000AB50D}" type="slidenum">
              <a:rPr lang="en-US" smtClean="0"/>
              <a:t>‹#›</a:t>
            </a:fld>
            <a:endParaRPr lang="en-US"/>
          </a:p>
        </p:txBody>
      </p:sp>
    </p:spTree>
    <p:extLst>
      <p:ext uri="{BB962C8B-B14F-4D97-AF65-F5344CB8AC3E}">
        <p14:creationId xmlns:p14="http://schemas.microsoft.com/office/powerpoint/2010/main" val="8155954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C02C1C3-21C6-40D1-9906-FBC7E55AB34B}" type="slidenum">
              <a:rPr lang="en-US" smtClean="0"/>
              <a:t>2</a:t>
            </a:fld>
            <a:endParaRPr lang="en-US"/>
          </a:p>
        </p:txBody>
      </p:sp>
    </p:spTree>
    <p:extLst>
      <p:ext uri="{BB962C8B-B14F-4D97-AF65-F5344CB8AC3E}">
        <p14:creationId xmlns:p14="http://schemas.microsoft.com/office/powerpoint/2010/main" val="26692809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C02C1C3-21C6-40D1-9906-FBC7E55AB34B}" type="slidenum">
              <a:rPr lang="en-US" smtClean="0"/>
              <a:t>3</a:t>
            </a:fld>
            <a:endParaRPr lang="en-US"/>
          </a:p>
        </p:txBody>
      </p:sp>
    </p:spTree>
    <p:extLst>
      <p:ext uri="{BB962C8B-B14F-4D97-AF65-F5344CB8AC3E}">
        <p14:creationId xmlns:p14="http://schemas.microsoft.com/office/powerpoint/2010/main" val="20187731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C02C1C3-21C6-40D1-9906-FBC7E55AB34B}" type="slidenum">
              <a:rPr lang="en-US" smtClean="0"/>
              <a:t>9</a:t>
            </a:fld>
            <a:endParaRPr lang="en-US"/>
          </a:p>
        </p:txBody>
      </p:sp>
    </p:spTree>
    <p:extLst>
      <p:ext uri="{BB962C8B-B14F-4D97-AF65-F5344CB8AC3E}">
        <p14:creationId xmlns:p14="http://schemas.microsoft.com/office/powerpoint/2010/main" val="39513740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C02C1C3-21C6-40D1-9906-FBC7E55AB34B}" type="slidenum">
              <a:rPr lang="en-US" smtClean="0"/>
              <a:t>10</a:t>
            </a:fld>
            <a:endParaRPr lang="en-US"/>
          </a:p>
        </p:txBody>
      </p:sp>
    </p:spTree>
    <p:extLst>
      <p:ext uri="{BB962C8B-B14F-4D97-AF65-F5344CB8AC3E}">
        <p14:creationId xmlns:p14="http://schemas.microsoft.com/office/powerpoint/2010/main" val="4114962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C02C1C3-21C6-40D1-9906-FBC7E55AB34B}" type="slidenum">
              <a:rPr lang="en-US" smtClean="0"/>
              <a:t>11</a:t>
            </a:fld>
            <a:endParaRPr lang="en-US"/>
          </a:p>
        </p:txBody>
      </p:sp>
    </p:spTree>
    <p:extLst>
      <p:ext uri="{BB962C8B-B14F-4D97-AF65-F5344CB8AC3E}">
        <p14:creationId xmlns:p14="http://schemas.microsoft.com/office/powerpoint/2010/main" val="23165964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C02C1C3-21C6-40D1-9906-FBC7E55AB34B}" type="slidenum">
              <a:rPr lang="en-US" smtClean="0"/>
              <a:t>12</a:t>
            </a:fld>
            <a:endParaRPr lang="en-US"/>
          </a:p>
        </p:txBody>
      </p:sp>
    </p:spTree>
    <p:extLst>
      <p:ext uri="{BB962C8B-B14F-4D97-AF65-F5344CB8AC3E}">
        <p14:creationId xmlns:p14="http://schemas.microsoft.com/office/powerpoint/2010/main" val="15740119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C02C1C3-21C6-40D1-9906-FBC7E55AB34B}" type="slidenum">
              <a:rPr lang="en-US" smtClean="0"/>
              <a:t>13</a:t>
            </a:fld>
            <a:endParaRPr lang="en-US"/>
          </a:p>
        </p:txBody>
      </p:sp>
    </p:spTree>
    <p:extLst>
      <p:ext uri="{BB962C8B-B14F-4D97-AF65-F5344CB8AC3E}">
        <p14:creationId xmlns:p14="http://schemas.microsoft.com/office/powerpoint/2010/main" val="1586289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C02C1C3-21C6-40D1-9906-FBC7E55AB34B}" type="slidenum">
              <a:rPr lang="en-US" smtClean="0"/>
              <a:t>14</a:t>
            </a:fld>
            <a:endParaRPr lang="en-US"/>
          </a:p>
        </p:txBody>
      </p:sp>
    </p:spTree>
    <p:extLst>
      <p:ext uri="{BB962C8B-B14F-4D97-AF65-F5344CB8AC3E}">
        <p14:creationId xmlns:p14="http://schemas.microsoft.com/office/powerpoint/2010/main" val="40501338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522F78-E20B-4FD9-A654-80CE04A4C48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8EF5742-DD81-4480-80F4-BE1A276BC22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71C2D24-9B70-49C7-BEAA-599A0AAAF393}"/>
              </a:ext>
            </a:extLst>
          </p:cNvPr>
          <p:cNvSpPr>
            <a:spLocks noGrp="1"/>
          </p:cNvSpPr>
          <p:nvPr>
            <p:ph type="dt" sz="half" idx="10"/>
          </p:nvPr>
        </p:nvSpPr>
        <p:spPr/>
        <p:txBody>
          <a:bodyPr/>
          <a:lstStyle/>
          <a:p>
            <a:fld id="{53175273-B525-4CB1-B4D3-DE8D46E01F52}" type="datetimeFigureOut">
              <a:rPr lang="en-US" smtClean="0"/>
              <a:t>10/28/2022</a:t>
            </a:fld>
            <a:endParaRPr lang="en-US"/>
          </a:p>
        </p:txBody>
      </p:sp>
      <p:sp>
        <p:nvSpPr>
          <p:cNvPr id="5" name="Footer Placeholder 4">
            <a:extLst>
              <a:ext uri="{FF2B5EF4-FFF2-40B4-BE49-F238E27FC236}">
                <a16:creationId xmlns:a16="http://schemas.microsoft.com/office/drawing/2014/main" id="{11E67EE1-7872-4191-B5E1-1223BC64817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035E665-EBD1-4A1A-B899-55E76A1F92E9}"/>
              </a:ext>
            </a:extLst>
          </p:cNvPr>
          <p:cNvSpPr>
            <a:spLocks noGrp="1"/>
          </p:cNvSpPr>
          <p:nvPr>
            <p:ph type="sldNum" sz="quarter" idx="12"/>
          </p:nvPr>
        </p:nvSpPr>
        <p:spPr/>
        <p:txBody>
          <a:bodyPr/>
          <a:lstStyle/>
          <a:p>
            <a:fld id="{F140B108-443E-46E6-AE08-1828D7BC3F6E}" type="slidenum">
              <a:rPr lang="en-US" smtClean="0"/>
              <a:t>‹#›</a:t>
            </a:fld>
            <a:endParaRPr lang="en-US"/>
          </a:p>
        </p:txBody>
      </p:sp>
    </p:spTree>
    <p:extLst>
      <p:ext uri="{BB962C8B-B14F-4D97-AF65-F5344CB8AC3E}">
        <p14:creationId xmlns:p14="http://schemas.microsoft.com/office/powerpoint/2010/main" val="21034700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3E68CD-9A9D-4976-8CE9-3AFD39FA605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B97945F-6F72-4FD8-A08C-CC401B415CB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8B57F3D-CA34-41F0-BAC5-30ECABDA41FA}"/>
              </a:ext>
            </a:extLst>
          </p:cNvPr>
          <p:cNvSpPr>
            <a:spLocks noGrp="1"/>
          </p:cNvSpPr>
          <p:nvPr>
            <p:ph type="dt" sz="half" idx="10"/>
          </p:nvPr>
        </p:nvSpPr>
        <p:spPr/>
        <p:txBody>
          <a:bodyPr/>
          <a:lstStyle/>
          <a:p>
            <a:fld id="{53175273-B525-4CB1-B4D3-DE8D46E01F52}" type="datetimeFigureOut">
              <a:rPr lang="en-US" smtClean="0"/>
              <a:t>10/28/2022</a:t>
            </a:fld>
            <a:endParaRPr lang="en-US"/>
          </a:p>
        </p:txBody>
      </p:sp>
      <p:sp>
        <p:nvSpPr>
          <p:cNvPr id="5" name="Footer Placeholder 4">
            <a:extLst>
              <a:ext uri="{FF2B5EF4-FFF2-40B4-BE49-F238E27FC236}">
                <a16:creationId xmlns:a16="http://schemas.microsoft.com/office/drawing/2014/main" id="{42A0D05C-1213-4C6D-8A9D-770FD80A0D5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59DAB0-94C9-4495-B0C9-70609C7FC180}"/>
              </a:ext>
            </a:extLst>
          </p:cNvPr>
          <p:cNvSpPr>
            <a:spLocks noGrp="1"/>
          </p:cNvSpPr>
          <p:nvPr>
            <p:ph type="sldNum" sz="quarter" idx="12"/>
          </p:nvPr>
        </p:nvSpPr>
        <p:spPr/>
        <p:txBody>
          <a:bodyPr/>
          <a:lstStyle/>
          <a:p>
            <a:fld id="{F140B108-443E-46E6-AE08-1828D7BC3F6E}" type="slidenum">
              <a:rPr lang="en-US" smtClean="0"/>
              <a:t>‹#›</a:t>
            </a:fld>
            <a:endParaRPr lang="en-US"/>
          </a:p>
        </p:txBody>
      </p:sp>
    </p:spTree>
    <p:extLst>
      <p:ext uri="{BB962C8B-B14F-4D97-AF65-F5344CB8AC3E}">
        <p14:creationId xmlns:p14="http://schemas.microsoft.com/office/powerpoint/2010/main" val="16735757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472CA7-C355-4B48-9736-4CC5EB87B12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5299938-A0FE-4855-9321-305B1BBF25B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6E92210-CB64-4883-8F9E-F2206AAFFF74}"/>
              </a:ext>
            </a:extLst>
          </p:cNvPr>
          <p:cNvSpPr>
            <a:spLocks noGrp="1"/>
          </p:cNvSpPr>
          <p:nvPr>
            <p:ph type="dt" sz="half" idx="10"/>
          </p:nvPr>
        </p:nvSpPr>
        <p:spPr/>
        <p:txBody>
          <a:bodyPr/>
          <a:lstStyle/>
          <a:p>
            <a:fld id="{53175273-B525-4CB1-B4D3-DE8D46E01F52}" type="datetimeFigureOut">
              <a:rPr lang="en-US" smtClean="0"/>
              <a:t>10/28/2022</a:t>
            </a:fld>
            <a:endParaRPr lang="en-US"/>
          </a:p>
        </p:txBody>
      </p:sp>
      <p:sp>
        <p:nvSpPr>
          <p:cNvPr id="5" name="Footer Placeholder 4">
            <a:extLst>
              <a:ext uri="{FF2B5EF4-FFF2-40B4-BE49-F238E27FC236}">
                <a16:creationId xmlns:a16="http://schemas.microsoft.com/office/drawing/2014/main" id="{91C099F0-EDD8-4093-8285-911E4D10BD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E00A9CA-F32C-40D3-A04D-C4E79E74D424}"/>
              </a:ext>
            </a:extLst>
          </p:cNvPr>
          <p:cNvSpPr>
            <a:spLocks noGrp="1"/>
          </p:cNvSpPr>
          <p:nvPr>
            <p:ph type="sldNum" sz="quarter" idx="12"/>
          </p:nvPr>
        </p:nvSpPr>
        <p:spPr/>
        <p:txBody>
          <a:bodyPr/>
          <a:lstStyle/>
          <a:p>
            <a:fld id="{F140B108-443E-46E6-AE08-1828D7BC3F6E}" type="slidenum">
              <a:rPr lang="en-US" smtClean="0"/>
              <a:t>‹#›</a:t>
            </a:fld>
            <a:endParaRPr lang="en-US"/>
          </a:p>
        </p:txBody>
      </p:sp>
    </p:spTree>
    <p:extLst>
      <p:ext uri="{BB962C8B-B14F-4D97-AF65-F5344CB8AC3E}">
        <p14:creationId xmlns:p14="http://schemas.microsoft.com/office/powerpoint/2010/main" val="1834164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F3D89-FFEA-4965-AC2C-6713263861D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74B5D1-453D-4637-ABE2-4A6C21B1BF9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90836C5-5C5A-4D23-A6F2-03917210C74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25A17CB-55F5-4896-B3C6-DB9B8DA22B1C}"/>
              </a:ext>
            </a:extLst>
          </p:cNvPr>
          <p:cNvSpPr>
            <a:spLocks noGrp="1"/>
          </p:cNvSpPr>
          <p:nvPr>
            <p:ph type="dt" sz="half" idx="10"/>
          </p:nvPr>
        </p:nvSpPr>
        <p:spPr/>
        <p:txBody>
          <a:bodyPr/>
          <a:lstStyle/>
          <a:p>
            <a:fld id="{53175273-B525-4CB1-B4D3-DE8D46E01F52}" type="datetimeFigureOut">
              <a:rPr lang="en-US" smtClean="0"/>
              <a:t>10/28/2022</a:t>
            </a:fld>
            <a:endParaRPr lang="en-US"/>
          </a:p>
        </p:txBody>
      </p:sp>
      <p:sp>
        <p:nvSpPr>
          <p:cNvPr id="6" name="Footer Placeholder 5">
            <a:extLst>
              <a:ext uri="{FF2B5EF4-FFF2-40B4-BE49-F238E27FC236}">
                <a16:creationId xmlns:a16="http://schemas.microsoft.com/office/drawing/2014/main" id="{A5B4055A-2FAD-49FD-B566-D330DF118DC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7117540-0CA0-4E08-9B63-9476A0FB094C}"/>
              </a:ext>
            </a:extLst>
          </p:cNvPr>
          <p:cNvSpPr>
            <a:spLocks noGrp="1"/>
          </p:cNvSpPr>
          <p:nvPr>
            <p:ph type="sldNum" sz="quarter" idx="12"/>
          </p:nvPr>
        </p:nvSpPr>
        <p:spPr/>
        <p:txBody>
          <a:bodyPr/>
          <a:lstStyle/>
          <a:p>
            <a:fld id="{F140B108-443E-46E6-AE08-1828D7BC3F6E}" type="slidenum">
              <a:rPr lang="en-US" smtClean="0"/>
              <a:t>‹#›</a:t>
            </a:fld>
            <a:endParaRPr lang="en-US"/>
          </a:p>
        </p:txBody>
      </p:sp>
    </p:spTree>
    <p:extLst>
      <p:ext uri="{BB962C8B-B14F-4D97-AF65-F5344CB8AC3E}">
        <p14:creationId xmlns:p14="http://schemas.microsoft.com/office/powerpoint/2010/main" val="6919310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2AF25-EC4D-4F70-9DE9-3413670C252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AC4C234-A4B3-4E9B-B07D-8E25D23528D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17B80C6-9AA7-4042-97CB-E9BA35425D0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3FC05E6-9FB2-4600-A016-E0A58AA88A9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3C1ED1A-A2EF-4B3D-A02A-F3DCC471156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AF8DECB-29FE-4B5B-A5E5-119306EC433C}"/>
              </a:ext>
            </a:extLst>
          </p:cNvPr>
          <p:cNvSpPr>
            <a:spLocks noGrp="1"/>
          </p:cNvSpPr>
          <p:nvPr>
            <p:ph type="dt" sz="half" idx="10"/>
          </p:nvPr>
        </p:nvSpPr>
        <p:spPr/>
        <p:txBody>
          <a:bodyPr/>
          <a:lstStyle/>
          <a:p>
            <a:fld id="{53175273-B525-4CB1-B4D3-DE8D46E01F52}" type="datetimeFigureOut">
              <a:rPr lang="en-US" smtClean="0"/>
              <a:t>10/28/2022</a:t>
            </a:fld>
            <a:endParaRPr lang="en-US"/>
          </a:p>
        </p:txBody>
      </p:sp>
      <p:sp>
        <p:nvSpPr>
          <p:cNvPr id="8" name="Footer Placeholder 7">
            <a:extLst>
              <a:ext uri="{FF2B5EF4-FFF2-40B4-BE49-F238E27FC236}">
                <a16:creationId xmlns:a16="http://schemas.microsoft.com/office/drawing/2014/main" id="{4236BE39-BDD8-4684-9AC0-4367D7C56CB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6728515-D181-4705-A537-B17AF03ADF56}"/>
              </a:ext>
            </a:extLst>
          </p:cNvPr>
          <p:cNvSpPr>
            <a:spLocks noGrp="1"/>
          </p:cNvSpPr>
          <p:nvPr>
            <p:ph type="sldNum" sz="quarter" idx="12"/>
          </p:nvPr>
        </p:nvSpPr>
        <p:spPr/>
        <p:txBody>
          <a:bodyPr/>
          <a:lstStyle/>
          <a:p>
            <a:fld id="{F140B108-443E-46E6-AE08-1828D7BC3F6E}" type="slidenum">
              <a:rPr lang="en-US" smtClean="0"/>
              <a:t>‹#›</a:t>
            </a:fld>
            <a:endParaRPr lang="en-US"/>
          </a:p>
        </p:txBody>
      </p:sp>
    </p:spTree>
    <p:extLst>
      <p:ext uri="{BB962C8B-B14F-4D97-AF65-F5344CB8AC3E}">
        <p14:creationId xmlns:p14="http://schemas.microsoft.com/office/powerpoint/2010/main" val="16033392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11CEA-7621-4A9E-B3E4-6E5C9353387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2BAC1D1-A81C-43BC-9592-B79138BA5FC5}"/>
              </a:ext>
            </a:extLst>
          </p:cNvPr>
          <p:cNvSpPr>
            <a:spLocks noGrp="1"/>
          </p:cNvSpPr>
          <p:nvPr>
            <p:ph type="dt" sz="half" idx="10"/>
          </p:nvPr>
        </p:nvSpPr>
        <p:spPr/>
        <p:txBody>
          <a:bodyPr/>
          <a:lstStyle/>
          <a:p>
            <a:fld id="{53175273-B525-4CB1-B4D3-DE8D46E01F52}" type="datetimeFigureOut">
              <a:rPr lang="en-US" smtClean="0"/>
              <a:t>10/28/2022</a:t>
            </a:fld>
            <a:endParaRPr lang="en-US"/>
          </a:p>
        </p:txBody>
      </p:sp>
      <p:sp>
        <p:nvSpPr>
          <p:cNvPr id="4" name="Footer Placeholder 3">
            <a:extLst>
              <a:ext uri="{FF2B5EF4-FFF2-40B4-BE49-F238E27FC236}">
                <a16:creationId xmlns:a16="http://schemas.microsoft.com/office/drawing/2014/main" id="{762C602E-3FF3-4218-8DBB-4F1D52ECEE5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40DBC31-D0AF-4EC1-9806-D1EE4DBCD8E4}"/>
              </a:ext>
            </a:extLst>
          </p:cNvPr>
          <p:cNvSpPr>
            <a:spLocks noGrp="1"/>
          </p:cNvSpPr>
          <p:nvPr>
            <p:ph type="sldNum" sz="quarter" idx="12"/>
          </p:nvPr>
        </p:nvSpPr>
        <p:spPr/>
        <p:txBody>
          <a:bodyPr/>
          <a:lstStyle/>
          <a:p>
            <a:fld id="{F140B108-443E-46E6-AE08-1828D7BC3F6E}" type="slidenum">
              <a:rPr lang="en-US" smtClean="0"/>
              <a:t>‹#›</a:t>
            </a:fld>
            <a:endParaRPr lang="en-US"/>
          </a:p>
        </p:txBody>
      </p:sp>
    </p:spTree>
    <p:extLst>
      <p:ext uri="{BB962C8B-B14F-4D97-AF65-F5344CB8AC3E}">
        <p14:creationId xmlns:p14="http://schemas.microsoft.com/office/powerpoint/2010/main" val="42527947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529C4E6-7082-4560-9BA7-2C2C6962A2D0}"/>
              </a:ext>
            </a:extLst>
          </p:cNvPr>
          <p:cNvSpPr>
            <a:spLocks noGrp="1"/>
          </p:cNvSpPr>
          <p:nvPr>
            <p:ph type="dt" sz="half" idx="10"/>
          </p:nvPr>
        </p:nvSpPr>
        <p:spPr/>
        <p:txBody>
          <a:bodyPr/>
          <a:lstStyle/>
          <a:p>
            <a:fld id="{53175273-B525-4CB1-B4D3-DE8D46E01F52}" type="datetimeFigureOut">
              <a:rPr lang="en-US" smtClean="0"/>
              <a:t>10/28/2022</a:t>
            </a:fld>
            <a:endParaRPr lang="en-US"/>
          </a:p>
        </p:txBody>
      </p:sp>
      <p:sp>
        <p:nvSpPr>
          <p:cNvPr id="3" name="Footer Placeholder 2">
            <a:extLst>
              <a:ext uri="{FF2B5EF4-FFF2-40B4-BE49-F238E27FC236}">
                <a16:creationId xmlns:a16="http://schemas.microsoft.com/office/drawing/2014/main" id="{97CD90F4-5EB4-4580-8DFC-631D21603CD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202B422-2DB8-4C56-8096-2BBDC454CF8C}"/>
              </a:ext>
            </a:extLst>
          </p:cNvPr>
          <p:cNvSpPr>
            <a:spLocks noGrp="1"/>
          </p:cNvSpPr>
          <p:nvPr>
            <p:ph type="sldNum" sz="quarter" idx="12"/>
          </p:nvPr>
        </p:nvSpPr>
        <p:spPr/>
        <p:txBody>
          <a:bodyPr/>
          <a:lstStyle/>
          <a:p>
            <a:fld id="{F140B108-443E-46E6-AE08-1828D7BC3F6E}" type="slidenum">
              <a:rPr lang="en-US" smtClean="0"/>
              <a:t>‹#›</a:t>
            </a:fld>
            <a:endParaRPr lang="en-US"/>
          </a:p>
        </p:txBody>
      </p:sp>
    </p:spTree>
    <p:extLst>
      <p:ext uri="{BB962C8B-B14F-4D97-AF65-F5344CB8AC3E}">
        <p14:creationId xmlns:p14="http://schemas.microsoft.com/office/powerpoint/2010/main" val="37539822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96CF84-41C3-4326-9C49-C9960FAAC6B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436B723-6E0E-4443-B1BE-BD9A549C843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B33B6EC-5CFD-40AF-A6E8-26CC605FCDF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A418476-795C-4E96-957D-20087F14C398}"/>
              </a:ext>
            </a:extLst>
          </p:cNvPr>
          <p:cNvSpPr>
            <a:spLocks noGrp="1"/>
          </p:cNvSpPr>
          <p:nvPr>
            <p:ph type="dt" sz="half" idx="10"/>
          </p:nvPr>
        </p:nvSpPr>
        <p:spPr/>
        <p:txBody>
          <a:bodyPr/>
          <a:lstStyle/>
          <a:p>
            <a:fld id="{53175273-B525-4CB1-B4D3-DE8D46E01F52}" type="datetimeFigureOut">
              <a:rPr lang="en-US" smtClean="0"/>
              <a:t>10/28/2022</a:t>
            </a:fld>
            <a:endParaRPr lang="en-US"/>
          </a:p>
        </p:txBody>
      </p:sp>
      <p:sp>
        <p:nvSpPr>
          <p:cNvPr id="6" name="Footer Placeholder 5">
            <a:extLst>
              <a:ext uri="{FF2B5EF4-FFF2-40B4-BE49-F238E27FC236}">
                <a16:creationId xmlns:a16="http://schemas.microsoft.com/office/drawing/2014/main" id="{00F7E498-83E3-459F-ABF5-6B3701CED09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118FE43-916B-4B5F-A0EF-FEE4CA62F53A}"/>
              </a:ext>
            </a:extLst>
          </p:cNvPr>
          <p:cNvSpPr>
            <a:spLocks noGrp="1"/>
          </p:cNvSpPr>
          <p:nvPr>
            <p:ph type="sldNum" sz="quarter" idx="12"/>
          </p:nvPr>
        </p:nvSpPr>
        <p:spPr/>
        <p:txBody>
          <a:bodyPr/>
          <a:lstStyle/>
          <a:p>
            <a:fld id="{F140B108-443E-46E6-AE08-1828D7BC3F6E}" type="slidenum">
              <a:rPr lang="en-US" smtClean="0"/>
              <a:t>‹#›</a:t>
            </a:fld>
            <a:endParaRPr lang="en-US"/>
          </a:p>
        </p:txBody>
      </p:sp>
    </p:spTree>
    <p:extLst>
      <p:ext uri="{BB962C8B-B14F-4D97-AF65-F5344CB8AC3E}">
        <p14:creationId xmlns:p14="http://schemas.microsoft.com/office/powerpoint/2010/main" val="14918660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E2D526-6305-453A-97B1-9825E0C4A93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285740B-5031-4EED-AD4A-D581C0E278D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A87538A-525D-43AF-8B6E-CA8C2C80AF0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5B0DA54-E025-4E07-BD84-2269CF2A69DF}"/>
              </a:ext>
            </a:extLst>
          </p:cNvPr>
          <p:cNvSpPr>
            <a:spLocks noGrp="1"/>
          </p:cNvSpPr>
          <p:nvPr>
            <p:ph type="dt" sz="half" idx="10"/>
          </p:nvPr>
        </p:nvSpPr>
        <p:spPr/>
        <p:txBody>
          <a:bodyPr/>
          <a:lstStyle/>
          <a:p>
            <a:fld id="{53175273-B525-4CB1-B4D3-DE8D46E01F52}" type="datetimeFigureOut">
              <a:rPr lang="en-US" smtClean="0"/>
              <a:t>10/28/2022</a:t>
            </a:fld>
            <a:endParaRPr lang="en-US"/>
          </a:p>
        </p:txBody>
      </p:sp>
      <p:sp>
        <p:nvSpPr>
          <p:cNvPr id="6" name="Footer Placeholder 5">
            <a:extLst>
              <a:ext uri="{FF2B5EF4-FFF2-40B4-BE49-F238E27FC236}">
                <a16:creationId xmlns:a16="http://schemas.microsoft.com/office/drawing/2014/main" id="{0AE61F89-D01D-40ED-ACA3-B7B6EED4315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C297986-2867-4962-A9D4-6DD5B3B89717}"/>
              </a:ext>
            </a:extLst>
          </p:cNvPr>
          <p:cNvSpPr>
            <a:spLocks noGrp="1"/>
          </p:cNvSpPr>
          <p:nvPr>
            <p:ph type="sldNum" sz="quarter" idx="12"/>
          </p:nvPr>
        </p:nvSpPr>
        <p:spPr/>
        <p:txBody>
          <a:bodyPr/>
          <a:lstStyle/>
          <a:p>
            <a:fld id="{F140B108-443E-46E6-AE08-1828D7BC3F6E}" type="slidenum">
              <a:rPr lang="en-US" smtClean="0"/>
              <a:t>‹#›</a:t>
            </a:fld>
            <a:endParaRPr lang="en-US"/>
          </a:p>
        </p:txBody>
      </p:sp>
    </p:spTree>
    <p:extLst>
      <p:ext uri="{BB962C8B-B14F-4D97-AF65-F5344CB8AC3E}">
        <p14:creationId xmlns:p14="http://schemas.microsoft.com/office/powerpoint/2010/main" val="21953797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34703A-0423-48E2-9366-72B8B39E2FD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474D02D-8C66-47A4-A286-9A071205A74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415EB00-EFBB-4B6A-B86D-9E47B109B343}"/>
              </a:ext>
            </a:extLst>
          </p:cNvPr>
          <p:cNvSpPr>
            <a:spLocks noGrp="1"/>
          </p:cNvSpPr>
          <p:nvPr>
            <p:ph type="dt" sz="half" idx="10"/>
          </p:nvPr>
        </p:nvSpPr>
        <p:spPr/>
        <p:txBody>
          <a:bodyPr/>
          <a:lstStyle/>
          <a:p>
            <a:fld id="{53175273-B525-4CB1-B4D3-DE8D46E01F52}" type="datetimeFigureOut">
              <a:rPr lang="en-US" smtClean="0"/>
              <a:t>10/28/2022</a:t>
            </a:fld>
            <a:endParaRPr lang="en-US"/>
          </a:p>
        </p:txBody>
      </p:sp>
      <p:sp>
        <p:nvSpPr>
          <p:cNvPr id="5" name="Footer Placeholder 4">
            <a:extLst>
              <a:ext uri="{FF2B5EF4-FFF2-40B4-BE49-F238E27FC236}">
                <a16:creationId xmlns:a16="http://schemas.microsoft.com/office/drawing/2014/main" id="{1D0247B9-FF3C-4D9B-AA7A-D2D56E4A7A4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59A798B-7FA1-4657-A1DF-1BDDF07E7798}"/>
              </a:ext>
            </a:extLst>
          </p:cNvPr>
          <p:cNvSpPr>
            <a:spLocks noGrp="1"/>
          </p:cNvSpPr>
          <p:nvPr>
            <p:ph type="sldNum" sz="quarter" idx="12"/>
          </p:nvPr>
        </p:nvSpPr>
        <p:spPr/>
        <p:txBody>
          <a:bodyPr/>
          <a:lstStyle/>
          <a:p>
            <a:fld id="{F140B108-443E-46E6-AE08-1828D7BC3F6E}" type="slidenum">
              <a:rPr lang="en-US" smtClean="0"/>
              <a:t>‹#›</a:t>
            </a:fld>
            <a:endParaRPr lang="en-US"/>
          </a:p>
        </p:txBody>
      </p:sp>
    </p:spTree>
    <p:extLst>
      <p:ext uri="{BB962C8B-B14F-4D97-AF65-F5344CB8AC3E}">
        <p14:creationId xmlns:p14="http://schemas.microsoft.com/office/powerpoint/2010/main" val="35781484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4605456-8D04-4689-AE89-FB3221DED1F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8914205-8955-4DF2-A333-E2A6393F927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CF05D7-02D6-4333-B185-B7C8E1B78895}"/>
              </a:ext>
            </a:extLst>
          </p:cNvPr>
          <p:cNvSpPr>
            <a:spLocks noGrp="1"/>
          </p:cNvSpPr>
          <p:nvPr>
            <p:ph type="dt" sz="half" idx="10"/>
          </p:nvPr>
        </p:nvSpPr>
        <p:spPr/>
        <p:txBody>
          <a:bodyPr/>
          <a:lstStyle/>
          <a:p>
            <a:fld id="{53175273-B525-4CB1-B4D3-DE8D46E01F52}" type="datetimeFigureOut">
              <a:rPr lang="en-US" smtClean="0"/>
              <a:t>10/28/2022</a:t>
            </a:fld>
            <a:endParaRPr lang="en-US"/>
          </a:p>
        </p:txBody>
      </p:sp>
      <p:sp>
        <p:nvSpPr>
          <p:cNvPr id="5" name="Footer Placeholder 4">
            <a:extLst>
              <a:ext uri="{FF2B5EF4-FFF2-40B4-BE49-F238E27FC236}">
                <a16:creationId xmlns:a16="http://schemas.microsoft.com/office/drawing/2014/main" id="{16A974F7-6EEA-4D42-BA63-AE27388DD0D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64AB057-B361-428E-A4F5-5E8E2A54317D}"/>
              </a:ext>
            </a:extLst>
          </p:cNvPr>
          <p:cNvSpPr>
            <a:spLocks noGrp="1"/>
          </p:cNvSpPr>
          <p:nvPr>
            <p:ph type="sldNum" sz="quarter" idx="12"/>
          </p:nvPr>
        </p:nvSpPr>
        <p:spPr/>
        <p:txBody>
          <a:bodyPr/>
          <a:lstStyle/>
          <a:p>
            <a:fld id="{F140B108-443E-46E6-AE08-1828D7BC3F6E}" type="slidenum">
              <a:rPr lang="en-US" smtClean="0"/>
              <a:t>‹#›</a:t>
            </a:fld>
            <a:endParaRPr lang="en-US"/>
          </a:p>
        </p:txBody>
      </p:sp>
    </p:spTree>
    <p:extLst>
      <p:ext uri="{BB962C8B-B14F-4D97-AF65-F5344CB8AC3E}">
        <p14:creationId xmlns:p14="http://schemas.microsoft.com/office/powerpoint/2010/main" val="27745354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5889C4B-8603-4295-8391-3FC6E336972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5459162-EF36-449C-9EE0-82834D09A67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7B9D886-491F-4566-8784-2D66F30577C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175273-B525-4CB1-B4D3-DE8D46E01F52}" type="datetimeFigureOut">
              <a:rPr lang="en-US" smtClean="0"/>
              <a:t>10/28/2022</a:t>
            </a:fld>
            <a:endParaRPr lang="en-US"/>
          </a:p>
        </p:txBody>
      </p:sp>
      <p:sp>
        <p:nvSpPr>
          <p:cNvPr id="5" name="Footer Placeholder 4">
            <a:extLst>
              <a:ext uri="{FF2B5EF4-FFF2-40B4-BE49-F238E27FC236}">
                <a16:creationId xmlns:a16="http://schemas.microsoft.com/office/drawing/2014/main" id="{E7437677-3FFD-42D7-A054-652B67BFCF8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84C7B63-656F-4D79-97CD-04D28C01AC1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140B108-443E-46E6-AE08-1828D7BC3F6E}" type="slidenum">
              <a:rPr lang="en-US" smtClean="0"/>
              <a:t>‹#›</a:t>
            </a:fld>
            <a:endParaRPr lang="en-US"/>
          </a:p>
        </p:txBody>
      </p:sp>
    </p:spTree>
    <p:extLst>
      <p:ext uri="{BB962C8B-B14F-4D97-AF65-F5344CB8AC3E}">
        <p14:creationId xmlns:p14="http://schemas.microsoft.com/office/powerpoint/2010/main" val="912384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blogs.cdc.gov/niosh-science-blog/2014/09/22/climate-change/" TargetMode="External"/><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factor.niehs.nih.gov/2022/1/feature/2-feature-climate-change-and-health/index.htm"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hyperlink" Target="https://www.globalchange.gov/nca5" TargetMode="External"/><Relationship Id="rId4" Type="http://schemas.openxmlformats.org/officeDocument/2006/relationships/hyperlink" Target="https://ephtracking.cdc.gov/DataExplorer/" TargetMode="Externa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microsoft.com/office/2018/10/relationships/comments" Target="../comments/modernComment_21D_D5A46627.xm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microsoft.com/office/2018/10/relationships/comments" Target="../comments/modernComment_220_D1F692F6.xm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hyperlink" Target="https://climate.nasa.gov/global-warming-vs-climate-change/"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https://climate.nasa.gov/effects/"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https://climate.nasa.gov/effects/" TargetMode="Externa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hyperlink" Target="https://climate.nasa.gov/effects/" TargetMode="Externa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hyperlink" Target="https://climate.nasa.gov/effects/" TargetMode="Externa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hyperlink" Target="https://www.cdc.gov/disasters/surveillance/"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11F26A-9B1B-43BE-8D4F-981999903B2C}"/>
              </a:ext>
            </a:extLst>
          </p:cNvPr>
          <p:cNvSpPr>
            <a:spLocks noGrp="1"/>
          </p:cNvSpPr>
          <p:nvPr>
            <p:ph type="ctrTitle"/>
          </p:nvPr>
        </p:nvSpPr>
        <p:spPr/>
        <p:txBody>
          <a:bodyPr/>
          <a:lstStyle/>
          <a:p>
            <a:r>
              <a:rPr lang="en-US" dirty="0">
                <a:latin typeface="Bahnschrift SemiCondensed" panose="020B0502040204020203" pitchFamily="34" charset="0"/>
              </a:rPr>
              <a:t>CSTE OH Spring Planning Meeting</a:t>
            </a:r>
          </a:p>
        </p:txBody>
      </p:sp>
      <p:sp>
        <p:nvSpPr>
          <p:cNvPr id="3" name="Subtitle 2">
            <a:extLst>
              <a:ext uri="{FF2B5EF4-FFF2-40B4-BE49-F238E27FC236}">
                <a16:creationId xmlns:a16="http://schemas.microsoft.com/office/drawing/2014/main" id="{99C6ED3E-EF8C-42FE-994B-8712E56C8017}"/>
              </a:ext>
            </a:extLst>
          </p:cNvPr>
          <p:cNvSpPr>
            <a:spLocks noGrp="1"/>
          </p:cNvSpPr>
          <p:nvPr>
            <p:ph type="subTitle" idx="1"/>
          </p:nvPr>
        </p:nvSpPr>
        <p:spPr/>
        <p:txBody>
          <a:bodyPr/>
          <a:lstStyle/>
          <a:p>
            <a:r>
              <a:rPr lang="en-US" dirty="0">
                <a:latin typeface="Bahnschrift SemiCondensed" panose="020B0502040204020203" pitchFamily="34" charset="0"/>
              </a:rPr>
              <a:t>11/03/2022</a:t>
            </a:r>
          </a:p>
        </p:txBody>
      </p:sp>
    </p:spTree>
    <p:extLst>
      <p:ext uri="{BB962C8B-B14F-4D97-AF65-F5344CB8AC3E}">
        <p14:creationId xmlns:p14="http://schemas.microsoft.com/office/powerpoint/2010/main" val="27607983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79B8F-C06E-41E0-96DA-112391B4D40B}"/>
              </a:ext>
            </a:extLst>
          </p:cNvPr>
          <p:cNvSpPr>
            <a:spLocks noGrp="1"/>
          </p:cNvSpPr>
          <p:nvPr>
            <p:ph type="title"/>
          </p:nvPr>
        </p:nvSpPr>
        <p:spPr>
          <a:xfrm>
            <a:off x="838200" y="365125"/>
            <a:ext cx="10646568" cy="1325563"/>
          </a:xfrm>
        </p:spPr>
        <p:txBody>
          <a:bodyPr/>
          <a:lstStyle/>
          <a:p>
            <a:r>
              <a:rPr lang="en-US" b="1" dirty="0">
                <a:latin typeface="Bahnschrift SemiBold Condensed" panose="020B0502040204020203" pitchFamily="34" charset="0"/>
              </a:rPr>
              <a:t>OH and Climate Change Spring Planning (11/3/2022)</a:t>
            </a:r>
          </a:p>
        </p:txBody>
      </p:sp>
      <p:sp>
        <p:nvSpPr>
          <p:cNvPr id="3" name="Content Placeholder 2">
            <a:extLst>
              <a:ext uri="{FF2B5EF4-FFF2-40B4-BE49-F238E27FC236}">
                <a16:creationId xmlns:a16="http://schemas.microsoft.com/office/drawing/2014/main" id="{4A6106C8-1776-474F-9368-52C78D94FADB}"/>
              </a:ext>
            </a:extLst>
          </p:cNvPr>
          <p:cNvSpPr>
            <a:spLocks noGrp="1"/>
          </p:cNvSpPr>
          <p:nvPr>
            <p:ph idx="1"/>
          </p:nvPr>
        </p:nvSpPr>
        <p:spPr>
          <a:xfrm>
            <a:off x="707232" y="1686605"/>
            <a:ext cx="10933226" cy="4806269"/>
          </a:xfrm>
        </p:spPr>
        <p:txBody>
          <a:bodyPr>
            <a:normAutofit/>
          </a:bodyPr>
          <a:lstStyle/>
          <a:p>
            <a:r>
              <a:rPr lang="en-US" dirty="0">
                <a:latin typeface="Bahnschrift Condensed" panose="020B0502040204020203" pitchFamily="34" charset="0"/>
              </a:rPr>
              <a:t>Review draft agenda – add in times (see previous year agenda)</a:t>
            </a:r>
          </a:p>
          <a:p>
            <a:r>
              <a:rPr lang="en-US" dirty="0">
                <a:latin typeface="Bahnschrift Condensed" panose="020B0502040204020203" pitchFamily="34" charset="0"/>
              </a:rPr>
              <a:t>Decide meeting objectives</a:t>
            </a:r>
          </a:p>
          <a:p>
            <a:r>
              <a:rPr lang="en-US" dirty="0">
                <a:latin typeface="Bahnschrift Condensed" panose="020B0502040204020203" pitchFamily="34" charset="0"/>
              </a:rPr>
              <a:t>Identify potential speakers</a:t>
            </a:r>
          </a:p>
          <a:p>
            <a:r>
              <a:rPr lang="en-US" dirty="0">
                <a:latin typeface="Bahnschrift Condensed" panose="020B0502040204020203" pitchFamily="34" charset="0"/>
              </a:rPr>
              <a:t>Plan sessions</a:t>
            </a:r>
          </a:p>
          <a:p>
            <a:pPr lvl="1"/>
            <a:r>
              <a:rPr lang="en-US" dirty="0">
                <a:latin typeface="Bahnschrift Condensed" panose="020B0502040204020203" pitchFamily="34" charset="0"/>
              </a:rPr>
              <a:t>Requires some materials in advance of meeting</a:t>
            </a:r>
          </a:p>
          <a:p>
            <a:pPr lvl="2"/>
            <a:r>
              <a:rPr lang="en-US" dirty="0">
                <a:latin typeface="Bahnschrift Condensed" panose="020B0502040204020203" pitchFamily="34" charset="0"/>
              </a:rPr>
              <a:t>Summary of survey results?</a:t>
            </a:r>
          </a:p>
          <a:p>
            <a:endParaRPr lang="en-US" dirty="0">
              <a:latin typeface="Bahnschrift Condensed" panose="020B0502040204020203" pitchFamily="34" charset="0"/>
            </a:endParaRPr>
          </a:p>
        </p:txBody>
      </p:sp>
      <p:sp>
        <p:nvSpPr>
          <p:cNvPr id="4" name="Slide Number Placeholder 3">
            <a:extLst>
              <a:ext uri="{FF2B5EF4-FFF2-40B4-BE49-F238E27FC236}">
                <a16:creationId xmlns:a16="http://schemas.microsoft.com/office/drawing/2014/main" id="{4E41F0FC-7FFB-4E44-8964-7F0DF4E683D2}"/>
              </a:ext>
            </a:extLst>
          </p:cNvPr>
          <p:cNvSpPr>
            <a:spLocks noGrp="1"/>
          </p:cNvSpPr>
          <p:nvPr>
            <p:ph type="sldNum" sz="quarter" idx="12"/>
          </p:nvPr>
        </p:nvSpPr>
        <p:spPr/>
        <p:txBody>
          <a:bodyPr/>
          <a:lstStyle/>
          <a:p>
            <a:fld id="{26E5710D-EB91-4C26-B44F-56A6A98F6F10}" type="slidenum">
              <a:rPr lang="en-US" smtClean="0"/>
              <a:t>2</a:t>
            </a:fld>
            <a:endParaRPr lang="en-US"/>
          </a:p>
        </p:txBody>
      </p:sp>
    </p:spTree>
    <p:extLst>
      <p:ext uri="{BB962C8B-B14F-4D97-AF65-F5344CB8AC3E}">
        <p14:creationId xmlns:p14="http://schemas.microsoft.com/office/powerpoint/2010/main" val="1281616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79B8F-C06E-41E0-96DA-112391B4D40B}"/>
              </a:ext>
            </a:extLst>
          </p:cNvPr>
          <p:cNvSpPr>
            <a:spLocks noGrp="1"/>
          </p:cNvSpPr>
          <p:nvPr>
            <p:ph type="title"/>
          </p:nvPr>
        </p:nvSpPr>
        <p:spPr>
          <a:xfrm>
            <a:off x="838200" y="365125"/>
            <a:ext cx="10646568" cy="1325563"/>
          </a:xfrm>
        </p:spPr>
        <p:txBody>
          <a:bodyPr/>
          <a:lstStyle/>
          <a:p>
            <a:r>
              <a:rPr lang="en-US" b="1" dirty="0">
                <a:latin typeface="Bahnschrift SemiBold Condensed" panose="020B0502040204020203" pitchFamily="34" charset="0"/>
              </a:rPr>
              <a:t>Draft Agenda (1 ½ day meeting)</a:t>
            </a:r>
          </a:p>
        </p:txBody>
      </p:sp>
      <p:sp>
        <p:nvSpPr>
          <p:cNvPr id="3" name="Content Placeholder 2">
            <a:extLst>
              <a:ext uri="{FF2B5EF4-FFF2-40B4-BE49-F238E27FC236}">
                <a16:creationId xmlns:a16="http://schemas.microsoft.com/office/drawing/2014/main" id="{4A6106C8-1776-474F-9368-52C78D94FADB}"/>
              </a:ext>
            </a:extLst>
          </p:cNvPr>
          <p:cNvSpPr>
            <a:spLocks noGrp="1"/>
          </p:cNvSpPr>
          <p:nvPr>
            <p:ph idx="1"/>
          </p:nvPr>
        </p:nvSpPr>
        <p:spPr>
          <a:xfrm>
            <a:off x="707232" y="1686605"/>
            <a:ext cx="10933226" cy="4806269"/>
          </a:xfrm>
        </p:spPr>
        <p:txBody>
          <a:bodyPr>
            <a:normAutofit/>
          </a:bodyPr>
          <a:lstStyle/>
          <a:p>
            <a:r>
              <a:rPr lang="en-US" dirty="0">
                <a:latin typeface="Bahnschrift Condensed" panose="020B0502040204020203" pitchFamily="34" charset="0"/>
              </a:rPr>
              <a:t>Welcome and Introductions </a:t>
            </a:r>
          </a:p>
          <a:p>
            <a:r>
              <a:rPr lang="en-US" dirty="0">
                <a:latin typeface="Bahnschrift Condensed" panose="020B0502040204020203" pitchFamily="34" charset="0"/>
              </a:rPr>
              <a:t>Working Meeting Background Info</a:t>
            </a:r>
          </a:p>
          <a:p>
            <a:pPr lvl="1"/>
            <a:r>
              <a:rPr lang="en-US" dirty="0">
                <a:latin typeface="Bahnschrift Condensed" panose="020B0502040204020203" pitchFamily="34" charset="0"/>
              </a:rPr>
              <a:t>Why is this important for occupational health? </a:t>
            </a:r>
          </a:p>
          <a:p>
            <a:pPr lvl="1"/>
            <a:r>
              <a:rPr lang="en-US" dirty="0">
                <a:latin typeface="Bahnschrift Condensed" panose="020B0502040204020203" pitchFamily="34" charset="0"/>
              </a:rPr>
              <a:t>Guest speakers???</a:t>
            </a:r>
          </a:p>
          <a:p>
            <a:pPr lvl="2"/>
            <a:r>
              <a:rPr lang="en-US" dirty="0">
                <a:latin typeface="Bahnschrift Condensed" panose="020B0502040204020203" pitchFamily="34" charset="0"/>
              </a:rPr>
              <a:t>Wonder if there is someone we can bring in that’s an expert on climate change and it’s effects on worker health (like Schulte)???</a:t>
            </a:r>
          </a:p>
          <a:p>
            <a:pPr lvl="1"/>
            <a:r>
              <a:rPr lang="en-US" dirty="0">
                <a:latin typeface="Bahnschrift Condensed" panose="020B0502040204020203" pitchFamily="34" charset="0"/>
              </a:rPr>
              <a:t>NIOSH (goals/priorities, what are they currently doing) – ask Marie??</a:t>
            </a:r>
          </a:p>
          <a:p>
            <a:pPr lvl="1"/>
            <a:r>
              <a:rPr lang="en-US" dirty="0">
                <a:latin typeface="Bahnschrift Condensed" panose="020B0502040204020203" pitchFamily="34" charset="0"/>
              </a:rPr>
              <a:t>Survey responses we get from the survey</a:t>
            </a:r>
          </a:p>
          <a:p>
            <a:r>
              <a:rPr lang="en-US" dirty="0">
                <a:latin typeface="Bahnschrift Condensed" panose="020B0502040204020203" pitchFamily="34" charset="0"/>
              </a:rPr>
              <a:t>Group and breakout group discussions??? – rest of first day and second day??</a:t>
            </a:r>
          </a:p>
          <a:p>
            <a:r>
              <a:rPr lang="en-US" dirty="0">
                <a:latin typeface="Bahnschrift Condensed" panose="020B0502040204020203" pitchFamily="34" charset="0"/>
              </a:rPr>
              <a:t>As group, come back together to discuss ideas and narrow down focus</a:t>
            </a:r>
          </a:p>
          <a:p>
            <a:r>
              <a:rPr lang="en-US" dirty="0">
                <a:latin typeface="Bahnschrift Condensed" panose="020B0502040204020203" pitchFamily="34" charset="0"/>
              </a:rPr>
              <a:t>Wrap-up/Next steps</a:t>
            </a:r>
          </a:p>
          <a:p>
            <a:endParaRPr lang="en-US" dirty="0">
              <a:latin typeface="Bahnschrift Condensed" panose="020B0502040204020203" pitchFamily="34" charset="0"/>
            </a:endParaRPr>
          </a:p>
        </p:txBody>
      </p:sp>
      <p:sp>
        <p:nvSpPr>
          <p:cNvPr id="4" name="Slide Number Placeholder 3">
            <a:extLst>
              <a:ext uri="{FF2B5EF4-FFF2-40B4-BE49-F238E27FC236}">
                <a16:creationId xmlns:a16="http://schemas.microsoft.com/office/drawing/2014/main" id="{4E41F0FC-7FFB-4E44-8964-7F0DF4E683D2}"/>
              </a:ext>
            </a:extLst>
          </p:cNvPr>
          <p:cNvSpPr>
            <a:spLocks noGrp="1"/>
          </p:cNvSpPr>
          <p:nvPr>
            <p:ph type="sldNum" sz="quarter" idx="12"/>
          </p:nvPr>
        </p:nvSpPr>
        <p:spPr/>
        <p:txBody>
          <a:bodyPr/>
          <a:lstStyle/>
          <a:p>
            <a:fld id="{26E5710D-EB91-4C26-B44F-56A6A98F6F10}" type="slidenum">
              <a:rPr lang="en-US" smtClean="0"/>
              <a:t>3</a:t>
            </a:fld>
            <a:endParaRPr lang="en-US"/>
          </a:p>
        </p:txBody>
      </p:sp>
    </p:spTree>
    <p:extLst>
      <p:ext uri="{BB962C8B-B14F-4D97-AF65-F5344CB8AC3E}">
        <p14:creationId xmlns:p14="http://schemas.microsoft.com/office/powerpoint/2010/main" val="30884281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9C9D9-F9CC-44AB-9E98-57FE6EA76FEF}"/>
              </a:ext>
            </a:extLst>
          </p:cNvPr>
          <p:cNvSpPr>
            <a:spLocks noGrp="1"/>
          </p:cNvSpPr>
          <p:nvPr>
            <p:ph type="title"/>
          </p:nvPr>
        </p:nvSpPr>
        <p:spPr/>
        <p:txBody>
          <a:bodyPr/>
          <a:lstStyle/>
          <a:p>
            <a:r>
              <a:rPr lang="en-US" dirty="0">
                <a:latin typeface="Bahnschrift SemiCondensed" panose="020B0502040204020203" pitchFamily="34" charset="0"/>
              </a:rPr>
              <a:t>Environmental Health Equity Approach</a:t>
            </a:r>
          </a:p>
        </p:txBody>
      </p:sp>
      <p:pic>
        <p:nvPicPr>
          <p:cNvPr id="5" name="Picture 4">
            <a:extLst>
              <a:ext uri="{FF2B5EF4-FFF2-40B4-BE49-F238E27FC236}">
                <a16:creationId xmlns:a16="http://schemas.microsoft.com/office/drawing/2014/main" id="{949034CD-7763-4052-8923-65C7635688E2}"/>
              </a:ext>
            </a:extLst>
          </p:cNvPr>
          <p:cNvPicPr>
            <a:picLocks noChangeAspect="1"/>
          </p:cNvPicPr>
          <p:nvPr/>
        </p:nvPicPr>
        <p:blipFill>
          <a:blip r:embed="rId2"/>
          <a:stretch>
            <a:fillRect/>
          </a:stretch>
        </p:blipFill>
        <p:spPr>
          <a:xfrm>
            <a:off x="1048043" y="1266755"/>
            <a:ext cx="10095914" cy="5226120"/>
          </a:xfrm>
          <a:prstGeom prst="rect">
            <a:avLst/>
          </a:prstGeom>
        </p:spPr>
      </p:pic>
      <p:sp>
        <p:nvSpPr>
          <p:cNvPr id="7" name="Rectangle 6">
            <a:extLst>
              <a:ext uri="{FF2B5EF4-FFF2-40B4-BE49-F238E27FC236}">
                <a16:creationId xmlns:a16="http://schemas.microsoft.com/office/drawing/2014/main" id="{FA702547-19AA-41B2-9997-C885A6A599B0}"/>
              </a:ext>
            </a:extLst>
          </p:cNvPr>
          <p:cNvSpPr/>
          <p:nvPr/>
        </p:nvSpPr>
        <p:spPr>
          <a:xfrm>
            <a:off x="9029700" y="0"/>
            <a:ext cx="3162300" cy="81814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Bahnschrift SemiCondensed" panose="020B0502040204020203" pitchFamily="34" charset="0"/>
              </a:rPr>
              <a:t>Background</a:t>
            </a:r>
          </a:p>
        </p:txBody>
      </p:sp>
    </p:spTree>
    <p:extLst>
      <p:ext uri="{BB962C8B-B14F-4D97-AF65-F5344CB8AC3E}">
        <p14:creationId xmlns:p14="http://schemas.microsoft.com/office/powerpoint/2010/main" val="26966087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477ED8-4856-451E-AE20-90776E9BDD15}"/>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A5C0FA9-4889-414E-94CA-12EA970FD0E2}"/>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6E8D3805-8A81-4E45-8560-2098F7DA53DC}"/>
              </a:ext>
            </a:extLst>
          </p:cNvPr>
          <p:cNvPicPr>
            <a:picLocks noChangeAspect="1"/>
          </p:cNvPicPr>
          <p:nvPr/>
        </p:nvPicPr>
        <p:blipFill>
          <a:blip r:embed="rId2"/>
          <a:stretch>
            <a:fillRect/>
          </a:stretch>
        </p:blipFill>
        <p:spPr>
          <a:xfrm>
            <a:off x="1582497" y="95330"/>
            <a:ext cx="8439807" cy="6234204"/>
          </a:xfrm>
          <a:prstGeom prst="rect">
            <a:avLst/>
          </a:prstGeom>
        </p:spPr>
      </p:pic>
      <p:sp>
        <p:nvSpPr>
          <p:cNvPr id="6" name="Rectangle 5">
            <a:extLst>
              <a:ext uri="{FF2B5EF4-FFF2-40B4-BE49-F238E27FC236}">
                <a16:creationId xmlns:a16="http://schemas.microsoft.com/office/drawing/2014/main" id="{3F0299F0-8DBF-4EE1-992D-804327866AD3}"/>
              </a:ext>
            </a:extLst>
          </p:cNvPr>
          <p:cNvSpPr/>
          <p:nvPr/>
        </p:nvSpPr>
        <p:spPr>
          <a:xfrm>
            <a:off x="9029700" y="0"/>
            <a:ext cx="3162300" cy="81814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Bahnschrift SemiCondensed" panose="020B0502040204020203" pitchFamily="34" charset="0"/>
              </a:rPr>
              <a:t>Background</a:t>
            </a:r>
          </a:p>
        </p:txBody>
      </p:sp>
      <p:sp>
        <p:nvSpPr>
          <p:cNvPr id="7" name="TextBox 6">
            <a:extLst>
              <a:ext uri="{FF2B5EF4-FFF2-40B4-BE49-F238E27FC236}">
                <a16:creationId xmlns:a16="http://schemas.microsoft.com/office/drawing/2014/main" id="{67CAA828-4C4A-408D-AFAE-119F2327FC05}"/>
              </a:ext>
            </a:extLst>
          </p:cNvPr>
          <p:cNvSpPr txBox="1"/>
          <p:nvPr/>
        </p:nvSpPr>
        <p:spPr>
          <a:xfrm>
            <a:off x="420102" y="6177895"/>
            <a:ext cx="11126203" cy="584775"/>
          </a:xfrm>
          <a:prstGeom prst="rect">
            <a:avLst/>
          </a:prstGeom>
          <a:noFill/>
        </p:spPr>
        <p:txBody>
          <a:bodyPr wrap="square" rtlCol="0">
            <a:spAutoFit/>
          </a:bodyPr>
          <a:lstStyle/>
          <a:p>
            <a:r>
              <a:rPr lang="en-US" sz="1600" dirty="0">
                <a:latin typeface="Bahnschrift SemiCondensed" panose="020B0502040204020203" pitchFamily="34" charset="0"/>
              </a:rPr>
              <a:t>IZA Institute of Labor Economics.  2021.  Why Do Relatively Few Economists Work on Climate Change? A Survey. Discussion Paper Series. IZA DP No. 14885</a:t>
            </a:r>
          </a:p>
        </p:txBody>
      </p:sp>
      <p:sp>
        <p:nvSpPr>
          <p:cNvPr id="8" name="Rectangle 7">
            <a:extLst>
              <a:ext uri="{FF2B5EF4-FFF2-40B4-BE49-F238E27FC236}">
                <a16:creationId xmlns:a16="http://schemas.microsoft.com/office/drawing/2014/main" id="{95556F8C-82F0-4774-A2EC-3B8B81F99057}"/>
              </a:ext>
            </a:extLst>
          </p:cNvPr>
          <p:cNvSpPr/>
          <p:nvPr/>
        </p:nvSpPr>
        <p:spPr>
          <a:xfrm>
            <a:off x="1431758" y="1317458"/>
            <a:ext cx="9661358" cy="818147"/>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2EF63930-50F7-427D-A0BA-693BDBF9B1F3}"/>
              </a:ext>
            </a:extLst>
          </p:cNvPr>
          <p:cNvSpPr txBox="1"/>
          <p:nvPr/>
        </p:nvSpPr>
        <p:spPr>
          <a:xfrm>
            <a:off x="329019" y="2759357"/>
            <a:ext cx="2205477" cy="1477328"/>
          </a:xfrm>
          <a:prstGeom prst="rect">
            <a:avLst/>
          </a:prstGeom>
          <a:noFill/>
          <a:ln>
            <a:solidFill>
              <a:schemeClr val="tx1"/>
            </a:solidFill>
          </a:ln>
        </p:spPr>
        <p:txBody>
          <a:bodyPr wrap="square" rtlCol="0">
            <a:spAutoFit/>
          </a:bodyPr>
          <a:lstStyle/>
          <a:p>
            <a:pPr algn="ctr"/>
            <a:r>
              <a:rPr lang="en-US" dirty="0">
                <a:latin typeface="Bahnschrift SemiCondensed" panose="020B0502040204020203" pitchFamily="34" charset="0"/>
              </a:rPr>
              <a:t>More than 70% economists surveyed think the health of workers will decrease/deteriorate</a:t>
            </a:r>
          </a:p>
        </p:txBody>
      </p:sp>
    </p:spTree>
    <p:extLst>
      <p:ext uri="{BB962C8B-B14F-4D97-AF65-F5344CB8AC3E}">
        <p14:creationId xmlns:p14="http://schemas.microsoft.com/office/powerpoint/2010/main" val="32244887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98E234B-E9DD-4E78-A0BA-44198A460FD0}"/>
              </a:ext>
            </a:extLst>
          </p:cNvPr>
          <p:cNvSpPr>
            <a:spLocks noGrp="1"/>
          </p:cNvSpPr>
          <p:nvPr>
            <p:ph type="title"/>
          </p:nvPr>
        </p:nvSpPr>
        <p:spPr/>
        <p:txBody>
          <a:bodyPr/>
          <a:lstStyle/>
          <a:p>
            <a:r>
              <a:rPr lang="en-US" dirty="0">
                <a:latin typeface="Bahnschrift SemiCondensed" panose="020B0502040204020203" pitchFamily="34" charset="0"/>
              </a:rPr>
              <a:t>How Does Surveillance Help?</a:t>
            </a:r>
          </a:p>
        </p:txBody>
      </p:sp>
      <p:sp>
        <p:nvSpPr>
          <p:cNvPr id="5" name="Text Placeholder 4">
            <a:extLst>
              <a:ext uri="{FF2B5EF4-FFF2-40B4-BE49-F238E27FC236}">
                <a16:creationId xmlns:a16="http://schemas.microsoft.com/office/drawing/2014/main" id="{519C070A-6DC5-4052-9FDB-C4771BC60A72}"/>
              </a:ext>
            </a:extLst>
          </p:cNvPr>
          <p:cNvSpPr>
            <a:spLocks noGrp="1"/>
          </p:cNvSpPr>
          <p:nvPr>
            <p:ph type="body" idx="1"/>
          </p:nvPr>
        </p:nvSpPr>
        <p:spPr/>
        <p:txBody>
          <a:bodyPr/>
          <a:lstStyle/>
          <a:p>
            <a:endParaRPr lang="en-US"/>
          </a:p>
        </p:txBody>
      </p:sp>
      <p:sp>
        <p:nvSpPr>
          <p:cNvPr id="6" name="Rectangle 5">
            <a:extLst>
              <a:ext uri="{FF2B5EF4-FFF2-40B4-BE49-F238E27FC236}">
                <a16:creationId xmlns:a16="http://schemas.microsoft.com/office/drawing/2014/main" id="{408E2E6F-8337-41F9-9AEB-5C45B09B4652}"/>
              </a:ext>
            </a:extLst>
          </p:cNvPr>
          <p:cNvSpPr/>
          <p:nvPr/>
        </p:nvSpPr>
        <p:spPr>
          <a:xfrm>
            <a:off x="9029700" y="0"/>
            <a:ext cx="3162300" cy="81814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Bahnschrift SemiCondensed" panose="020B0502040204020203" pitchFamily="34" charset="0"/>
              </a:rPr>
              <a:t>Background</a:t>
            </a:r>
          </a:p>
        </p:txBody>
      </p:sp>
    </p:spTree>
    <p:extLst>
      <p:ext uri="{BB962C8B-B14F-4D97-AF65-F5344CB8AC3E}">
        <p14:creationId xmlns:p14="http://schemas.microsoft.com/office/powerpoint/2010/main" val="11369112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221F5-2C77-4FD4-B596-F62937A1F01C}"/>
              </a:ext>
            </a:extLst>
          </p:cNvPr>
          <p:cNvSpPr>
            <a:spLocks noGrp="1"/>
          </p:cNvSpPr>
          <p:nvPr>
            <p:ph type="title"/>
          </p:nvPr>
        </p:nvSpPr>
        <p:spPr/>
        <p:txBody>
          <a:bodyPr/>
          <a:lstStyle/>
          <a:p>
            <a:r>
              <a:rPr lang="en-US" dirty="0">
                <a:latin typeface="Bahnschrift SemiCondensed" panose="020B0502040204020203" pitchFamily="34" charset="0"/>
              </a:rPr>
              <a:t>21</a:t>
            </a:r>
            <a:r>
              <a:rPr lang="en-US" baseline="30000" dirty="0">
                <a:latin typeface="Bahnschrift SemiCondensed" panose="020B0502040204020203" pitchFamily="34" charset="0"/>
              </a:rPr>
              <a:t>st</a:t>
            </a:r>
            <a:r>
              <a:rPr lang="en-US" dirty="0">
                <a:latin typeface="Bahnschrift SemiCondensed" panose="020B0502040204020203" pitchFamily="34" charset="0"/>
              </a:rPr>
              <a:t> Century OSH Surveillance Objectives</a:t>
            </a:r>
          </a:p>
        </p:txBody>
      </p:sp>
      <p:sp>
        <p:nvSpPr>
          <p:cNvPr id="3" name="Content Placeholder 2">
            <a:extLst>
              <a:ext uri="{FF2B5EF4-FFF2-40B4-BE49-F238E27FC236}">
                <a16:creationId xmlns:a16="http://schemas.microsoft.com/office/drawing/2014/main" id="{BF7A07DE-89F7-457B-9EE7-E3839885DE67}"/>
              </a:ext>
            </a:extLst>
          </p:cNvPr>
          <p:cNvSpPr>
            <a:spLocks noGrp="1"/>
          </p:cNvSpPr>
          <p:nvPr>
            <p:ph idx="1"/>
          </p:nvPr>
        </p:nvSpPr>
        <p:spPr/>
        <p:txBody>
          <a:bodyPr>
            <a:normAutofit fontScale="92500" lnSpcReduction="20000"/>
          </a:bodyPr>
          <a:lstStyle/>
          <a:p>
            <a:r>
              <a:rPr lang="en-US" dirty="0">
                <a:latin typeface="Bahnschrift SemiCondensed" panose="020B0502040204020203" pitchFamily="34" charset="0"/>
              </a:rPr>
              <a:t>Guide immediate action to control threats to occupational health and safety;</a:t>
            </a:r>
          </a:p>
          <a:p>
            <a:r>
              <a:rPr lang="en-US" dirty="0">
                <a:latin typeface="Bahnschrift SemiCondensed" panose="020B0502040204020203" pitchFamily="34" charset="0"/>
              </a:rPr>
              <a:t>Measure the health and economic burden of work-related injuries or illnesses and monitor trends over time and space;</a:t>
            </a:r>
          </a:p>
          <a:p>
            <a:r>
              <a:rPr lang="en-US" dirty="0">
                <a:latin typeface="Bahnschrift SemiCondensed" panose="020B0502040204020203" pitchFamily="34" charset="0"/>
              </a:rPr>
              <a:t>Identify industries, occupations, and worksites as well as populations defined by sociodemographic characteristics and work arrangements at high risk for work-related injury, illness, or hazardous exposures;</a:t>
            </a:r>
          </a:p>
          <a:p>
            <a:r>
              <a:rPr lang="en-US" dirty="0">
                <a:latin typeface="Bahnschrift SemiCondensed" panose="020B0502040204020203" pitchFamily="34" charset="0"/>
              </a:rPr>
              <a:t>Detect and respond to new or emerging workplace hazards or facilitate the investigation of new diseases linked to occupational exposures;</a:t>
            </a:r>
          </a:p>
          <a:p>
            <a:r>
              <a:rPr lang="en-US" dirty="0">
                <a:latin typeface="Bahnschrift SemiCondensed" panose="020B0502040204020203" pitchFamily="34" charset="0"/>
              </a:rPr>
              <a:t>Guide the planning, implementation, and evaluation of programs and policies intended to prevent and control work-related injuries, illnesses, and hazardous workplace exposures; and</a:t>
            </a:r>
          </a:p>
          <a:p>
            <a:r>
              <a:rPr lang="en-US" dirty="0">
                <a:latin typeface="Bahnschrift SemiCondensed" panose="020B0502040204020203" pitchFamily="34" charset="0"/>
              </a:rPr>
              <a:t>Generate hypotheses and make pertinent data available for research.</a:t>
            </a:r>
          </a:p>
        </p:txBody>
      </p:sp>
      <p:sp>
        <p:nvSpPr>
          <p:cNvPr id="4" name="Rectangle 3">
            <a:extLst>
              <a:ext uri="{FF2B5EF4-FFF2-40B4-BE49-F238E27FC236}">
                <a16:creationId xmlns:a16="http://schemas.microsoft.com/office/drawing/2014/main" id="{DAAF227E-A701-47C0-9FF5-10D914308400}"/>
              </a:ext>
            </a:extLst>
          </p:cNvPr>
          <p:cNvSpPr/>
          <p:nvPr/>
        </p:nvSpPr>
        <p:spPr>
          <a:xfrm>
            <a:off x="9029700" y="0"/>
            <a:ext cx="3162300" cy="81814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Bahnschrift SemiCondensed" panose="020B0502040204020203" pitchFamily="34" charset="0"/>
              </a:rPr>
              <a:t>Background</a:t>
            </a:r>
          </a:p>
        </p:txBody>
      </p:sp>
      <p:sp>
        <p:nvSpPr>
          <p:cNvPr id="5" name="TextBox 4">
            <a:extLst>
              <a:ext uri="{FF2B5EF4-FFF2-40B4-BE49-F238E27FC236}">
                <a16:creationId xmlns:a16="http://schemas.microsoft.com/office/drawing/2014/main" id="{6FFAC887-2FB4-49FF-A59E-35C98B79EFEC}"/>
              </a:ext>
            </a:extLst>
          </p:cNvPr>
          <p:cNvSpPr txBox="1"/>
          <p:nvPr/>
        </p:nvSpPr>
        <p:spPr>
          <a:xfrm>
            <a:off x="529389" y="5988734"/>
            <a:ext cx="10750216" cy="646331"/>
          </a:xfrm>
          <a:prstGeom prst="rect">
            <a:avLst/>
          </a:prstGeom>
          <a:noFill/>
        </p:spPr>
        <p:txBody>
          <a:bodyPr wrap="square" rtlCol="0">
            <a:spAutoFit/>
          </a:bodyPr>
          <a:lstStyle/>
          <a:p>
            <a:r>
              <a:rPr lang="en-US" dirty="0">
                <a:latin typeface="Bahnschrift SemiCondensed" panose="020B0502040204020203" pitchFamily="34" charset="0"/>
              </a:rPr>
              <a:t>National Academies of Sciences, Engineering, and Medicine. A smarter national surveillance system for occupational safety and health in the 21st century. National Academies Press, 2018.</a:t>
            </a:r>
          </a:p>
        </p:txBody>
      </p:sp>
    </p:spTree>
    <p:extLst>
      <p:ext uri="{BB962C8B-B14F-4D97-AF65-F5344CB8AC3E}">
        <p14:creationId xmlns:p14="http://schemas.microsoft.com/office/powerpoint/2010/main" val="24734613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789D1BAF-71C2-4B24-8BA1-4C5420453B21}"/>
              </a:ext>
            </a:extLst>
          </p:cNvPr>
          <p:cNvPicPr>
            <a:picLocks noGrp="1" noChangeAspect="1"/>
          </p:cNvPicPr>
          <p:nvPr>
            <p:ph idx="1"/>
          </p:nvPr>
        </p:nvPicPr>
        <p:blipFill>
          <a:blip r:embed="rId2"/>
          <a:stretch>
            <a:fillRect/>
          </a:stretch>
        </p:blipFill>
        <p:spPr>
          <a:xfrm>
            <a:off x="4759761" y="560766"/>
            <a:ext cx="7009675" cy="5441722"/>
          </a:xfrm>
          <a:prstGeom prst="rect">
            <a:avLst/>
          </a:prstGeom>
        </p:spPr>
      </p:pic>
      <p:sp>
        <p:nvSpPr>
          <p:cNvPr id="4" name="Slide Number Placeholder 3">
            <a:extLst>
              <a:ext uri="{FF2B5EF4-FFF2-40B4-BE49-F238E27FC236}">
                <a16:creationId xmlns:a16="http://schemas.microsoft.com/office/drawing/2014/main" id="{6DA71375-94A3-4862-B739-E071EB35B39A}"/>
              </a:ext>
            </a:extLst>
          </p:cNvPr>
          <p:cNvSpPr>
            <a:spLocks noGrp="1"/>
          </p:cNvSpPr>
          <p:nvPr>
            <p:ph type="sldNum" sz="quarter" idx="12"/>
          </p:nvPr>
        </p:nvSpPr>
        <p:spPr/>
        <p:txBody>
          <a:bodyPr/>
          <a:lstStyle/>
          <a:p>
            <a:fld id="{26E5710D-EB91-4C26-B44F-56A6A98F6F10}" type="slidenum">
              <a:rPr lang="en-US" smtClean="0"/>
              <a:t>8</a:t>
            </a:fld>
            <a:endParaRPr lang="en-US"/>
          </a:p>
        </p:txBody>
      </p:sp>
      <p:grpSp>
        <p:nvGrpSpPr>
          <p:cNvPr id="3" name="Group 2">
            <a:extLst>
              <a:ext uri="{FF2B5EF4-FFF2-40B4-BE49-F238E27FC236}">
                <a16:creationId xmlns:a16="http://schemas.microsoft.com/office/drawing/2014/main" id="{965EBC13-FAD0-4DB9-A913-8D8AFED7A53C}"/>
              </a:ext>
            </a:extLst>
          </p:cNvPr>
          <p:cNvGrpSpPr/>
          <p:nvPr/>
        </p:nvGrpSpPr>
        <p:grpSpPr>
          <a:xfrm>
            <a:off x="2209801" y="1538686"/>
            <a:ext cx="2422330" cy="4175306"/>
            <a:chOff x="1824804" y="2599266"/>
            <a:chExt cx="1270000" cy="3227203"/>
          </a:xfrm>
        </p:grpSpPr>
        <p:sp>
          <p:nvSpPr>
            <p:cNvPr id="7" name="Rectangle 6">
              <a:extLst>
                <a:ext uri="{FF2B5EF4-FFF2-40B4-BE49-F238E27FC236}">
                  <a16:creationId xmlns:a16="http://schemas.microsoft.com/office/drawing/2014/main" id="{5E9249DD-3851-4838-BFF7-EED339C64D31}"/>
                </a:ext>
              </a:extLst>
            </p:cNvPr>
            <p:cNvSpPr/>
            <p:nvPr/>
          </p:nvSpPr>
          <p:spPr>
            <a:xfrm>
              <a:off x="1824804" y="2599266"/>
              <a:ext cx="1270000" cy="314113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u="sng" dirty="0"/>
                <a:t>Pandemics</a:t>
              </a:r>
            </a:p>
            <a:p>
              <a:pPr algn="ctr"/>
              <a:endParaRPr lang="en-US" u="sng" dirty="0"/>
            </a:p>
            <a:p>
              <a:pPr algn="ctr"/>
              <a:endParaRPr lang="en-US" u="sng" dirty="0"/>
            </a:p>
            <a:p>
              <a:pPr algn="ctr"/>
              <a:endParaRPr lang="en-US" u="sng" dirty="0"/>
            </a:p>
            <a:p>
              <a:pPr algn="ctr"/>
              <a:endParaRPr lang="en-US" u="sng" dirty="0"/>
            </a:p>
            <a:p>
              <a:pPr algn="ctr"/>
              <a:endParaRPr lang="en-US" u="sng" dirty="0"/>
            </a:p>
            <a:p>
              <a:pPr algn="ctr"/>
              <a:endParaRPr lang="en-US" dirty="0"/>
            </a:p>
            <a:p>
              <a:pPr algn="ctr"/>
              <a:endParaRPr lang="en-US" dirty="0"/>
            </a:p>
            <a:p>
              <a:pPr algn="ctr"/>
              <a:endParaRPr lang="en-US" dirty="0"/>
            </a:p>
            <a:p>
              <a:pPr algn="ctr"/>
              <a:endParaRPr lang="en-US" dirty="0"/>
            </a:p>
          </p:txBody>
        </p:sp>
        <p:cxnSp>
          <p:nvCxnSpPr>
            <p:cNvPr id="9" name="Straight Arrow Connector 8">
              <a:extLst>
                <a:ext uri="{FF2B5EF4-FFF2-40B4-BE49-F238E27FC236}">
                  <a16:creationId xmlns:a16="http://schemas.microsoft.com/office/drawing/2014/main" id="{F48A5D50-1ACB-4A5E-A1B0-7AD069977DA8}"/>
                </a:ext>
              </a:extLst>
            </p:cNvPr>
            <p:cNvCxnSpPr>
              <a:cxnSpLocks/>
            </p:cNvCxnSpPr>
            <p:nvPr/>
          </p:nvCxnSpPr>
          <p:spPr>
            <a:xfrm>
              <a:off x="2376509" y="3530600"/>
              <a:ext cx="0" cy="1278467"/>
            </a:xfrm>
            <a:prstGeom prst="straightConnector1">
              <a:avLst/>
            </a:prstGeom>
            <a:ln>
              <a:tailEnd type="triangle"/>
            </a:ln>
          </p:spPr>
          <p:style>
            <a:lnRef idx="1">
              <a:schemeClr val="accent3"/>
            </a:lnRef>
            <a:fillRef idx="0">
              <a:schemeClr val="accent3"/>
            </a:fillRef>
            <a:effectRef idx="0">
              <a:schemeClr val="accent3"/>
            </a:effectRef>
            <a:fontRef idx="minor">
              <a:schemeClr val="tx1"/>
            </a:fontRef>
          </p:style>
        </p:cxnSp>
        <p:sp>
          <p:nvSpPr>
            <p:cNvPr id="14" name="TextBox 13">
              <a:extLst>
                <a:ext uri="{FF2B5EF4-FFF2-40B4-BE49-F238E27FC236}">
                  <a16:creationId xmlns:a16="http://schemas.microsoft.com/office/drawing/2014/main" id="{F7D2C2C8-A67F-49A7-BED4-CA91F535EB8C}"/>
                </a:ext>
              </a:extLst>
            </p:cNvPr>
            <p:cNvSpPr txBox="1"/>
            <p:nvPr/>
          </p:nvSpPr>
          <p:spPr>
            <a:xfrm>
              <a:off x="2011071" y="4995472"/>
              <a:ext cx="1083733" cy="830997"/>
            </a:xfrm>
            <a:prstGeom prst="rect">
              <a:avLst/>
            </a:prstGeom>
            <a:noFill/>
          </p:spPr>
          <p:txBody>
            <a:bodyPr wrap="square" rtlCol="0">
              <a:spAutoFit/>
            </a:bodyPr>
            <a:lstStyle/>
            <a:p>
              <a:r>
                <a:rPr lang="en-US" sz="1200" dirty="0">
                  <a:solidFill>
                    <a:schemeClr val="bg1"/>
                  </a:solidFill>
                </a:rPr>
                <a:t>Respiratory effects </a:t>
              </a:r>
            </a:p>
            <a:p>
              <a:r>
                <a:rPr lang="en-US" sz="1200" dirty="0">
                  <a:solidFill>
                    <a:schemeClr val="bg1"/>
                  </a:solidFill>
                </a:rPr>
                <a:t>Neurologic effects</a:t>
              </a:r>
            </a:p>
          </p:txBody>
        </p:sp>
      </p:grpSp>
      <p:sp>
        <p:nvSpPr>
          <p:cNvPr id="15" name="TextBox 14">
            <a:extLst>
              <a:ext uri="{FF2B5EF4-FFF2-40B4-BE49-F238E27FC236}">
                <a16:creationId xmlns:a16="http://schemas.microsoft.com/office/drawing/2014/main" id="{D8FF6FA2-0790-4514-A64C-93DFBAC95810}"/>
              </a:ext>
            </a:extLst>
          </p:cNvPr>
          <p:cNvSpPr txBox="1"/>
          <p:nvPr/>
        </p:nvSpPr>
        <p:spPr>
          <a:xfrm>
            <a:off x="216545" y="6436268"/>
            <a:ext cx="8238067" cy="369332"/>
          </a:xfrm>
          <a:prstGeom prst="rect">
            <a:avLst/>
          </a:prstGeom>
          <a:noFill/>
        </p:spPr>
        <p:txBody>
          <a:bodyPr wrap="square" rtlCol="0">
            <a:spAutoFit/>
          </a:bodyPr>
          <a:lstStyle/>
          <a:p>
            <a:r>
              <a:rPr lang="en-US" dirty="0">
                <a:hlinkClick r:id="rId3"/>
              </a:rPr>
              <a:t>Climate Change and Occupational Safety and Health | Blogs | CDC</a:t>
            </a:r>
            <a:endParaRPr lang="en-US" dirty="0"/>
          </a:p>
        </p:txBody>
      </p:sp>
      <p:sp>
        <p:nvSpPr>
          <p:cNvPr id="16" name="Oval 15">
            <a:extLst>
              <a:ext uri="{FF2B5EF4-FFF2-40B4-BE49-F238E27FC236}">
                <a16:creationId xmlns:a16="http://schemas.microsoft.com/office/drawing/2014/main" id="{BF10C84D-AF57-434A-B033-B94C442009A2}"/>
              </a:ext>
            </a:extLst>
          </p:cNvPr>
          <p:cNvSpPr/>
          <p:nvPr/>
        </p:nvSpPr>
        <p:spPr>
          <a:xfrm>
            <a:off x="7690969" y="3388519"/>
            <a:ext cx="584200" cy="635000"/>
          </a:xfrm>
          <a:prstGeom prst="ellipse">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1">
            <a:extLst>
              <a:ext uri="{FF2B5EF4-FFF2-40B4-BE49-F238E27FC236}">
                <a16:creationId xmlns:a16="http://schemas.microsoft.com/office/drawing/2014/main" id="{87798ADD-91EB-40CA-BCC4-DA65EB140539}"/>
              </a:ext>
            </a:extLst>
          </p:cNvPr>
          <p:cNvSpPr>
            <a:spLocks noGrp="1"/>
          </p:cNvSpPr>
          <p:nvPr>
            <p:ph type="title"/>
          </p:nvPr>
        </p:nvSpPr>
        <p:spPr>
          <a:xfrm>
            <a:off x="422564" y="213123"/>
            <a:ext cx="9559636" cy="1325563"/>
          </a:xfrm>
        </p:spPr>
        <p:txBody>
          <a:bodyPr/>
          <a:lstStyle/>
          <a:p>
            <a:r>
              <a:rPr lang="en-US" dirty="0">
                <a:latin typeface="Bahnschrift SemiCondensed" panose="020B0502040204020203" pitchFamily="34" charset="0"/>
              </a:rPr>
              <a:t>Occupational Lens</a:t>
            </a:r>
          </a:p>
        </p:txBody>
      </p:sp>
      <p:sp>
        <p:nvSpPr>
          <p:cNvPr id="2" name="Rectangle 1">
            <a:extLst>
              <a:ext uri="{FF2B5EF4-FFF2-40B4-BE49-F238E27FC236}">
                <a16:creationId xmlns:a16="http://schemas.microsoft.com/office/drawing/2014/main" id="{037A65CC-5C5E-4515-9697-638CDA53D467}"/>
              </a:ext>
            </a:extLst>
          </p:cNvPr>
          <p:cNvSpPr/>
          <p:nvPr/>
        </p:nvSpPr>
        <p:spPr>
          <a:xfrm>
            <a:off x="422564" y="3875314"/>
            <a:ext cx="11474496" cy="2449599"/>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03A2608A-5FFE-499B-A24B-AD215C9410CA}"/>
              </a:ext>
            </a:extLst>
          </p:cNvPr>
          <p:cNvSpPr/>
          <p:nvPr/>
        </p:nvSpPr>
        <p:spPr>
          <a:xfrm>
            <a:off x="9029700" y="0"/>
            <a:ext cx="3162300" cy="81814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Bahnschrift SemiCondensed" panose="020B0502040204020203" pitchFamily="34" charset="0"/>
              </a:rPr>
              <a:t>Background</a:t>
            </a:r>
          </a:p>
        </p:txBody>
      </p:sp>
    </p:spTree>
    <p:extLst>
      <p:ext uri="{BB962C8B-B14F-4D97-AF65-F5344CB8AC3E}">
        <p14:creationId xmlns:p14="http://schemas.microsoft.com/office/powerpoint/2010/main" val="26883656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79B8F-C06E-41E0-96DA-112391B4D40B}"/>
              </a:ext>
            </a:extLst>
          </p:cNvPr>
          <p:cNvSpPr>
            <a:spLocks noGrp="1"/>
          </p:cNvSpPr>
          <p:nvPr>
            <p:ph type="title"/>
          </p:nvPr>
        </p:nvSpPr>
        <p:spPr>
          <a:xfrm>
            <a:off x="838200" y="365125"/>
            <a:ext cx="10646568" cy="1325563"/>
          </a:xfrm>
        </p:spPr>
        <p:txBody>
          <a:bodyPr/>
          <a:lstStyle/>
          <a:p>
            <a:r>
              <a:rPr lang="en-US" b="1" dirty="0">
                <a:latin typeface="Bahnschrift SemiBold Condensed" panose="020B0502040204020203" pitchFamily="34" charset="0"/>
              </a:rPr>
              <a:t>Objectives</a:t>
            </a:r>
          </a:p>
        </p:txBody>
      </p:sp>
      <p:sp>
        <p:nvSpPr>
          <p:cNvPr id="3" name="Content Placeholder 2">
            <a:extLst>
              <a:ext uri="{FF2B5EF4-FFF2-40B4-BE49-F238E27FC236}">
                <a16:creationId xmlns:a16="http://schemas.microsoft.com/office/drawing/2014/main" id="{4A6106C8-1776-474F-9368-52C78D94FADB}"/>
              </a:ext>
            </a:extLst>
          </p:cNvPr>
          <p:cNvSpPr>
            <a:spLocks noGrp="1"/>
          </p:cNvSpPr>
          <p:nvPr>
            <p:ph idx="1"/>
          </p:nvPr>
        </p:nvSpPr>
        <p:spPr>
          <a:xfrm>
            <a:off x="707232" y="1686605"/>
            <a:ext cx="10933226" cy="4806269"/>
          </a:xfrm>
        </p:spPr>
        <p:txBody>
          <a:bodyPr>
            <a:normAutofit/>
          </a:bodyPr>
          <a:lstStyle/>
          <a:p>
            <a:r>
              <a:rPr lang="en-US" dirty="0">
                <a:latin typeface="Bahnschrift Condensed" panose="020B0502040204020203" pitchFamily="34" charset="0"/>
              </a:rPr>
              <a:t>Identify new data sources and reassess data capacities since pandemic</a:t>
            </a:r>
          </a:p>
          <a:p>
            <a:pPr lvl="1"/>
            <a:r>
              <a:rPr lang="en-US" dirty="0">
                <a:latin typeface="Bahnschrift Condensed" panose="020B0502040204020203" pitchFamily="34" charset="0"/>
              </a:rPr>
              <a:t>Age of digital modernization</a:t>
            </a:r>
          </a:p>
          <a:p>
            <a:r>
              <a:rPr lang="en-US" dirty="0">
                <a:latin typeface="Bahnschrift Condensed" panose="020B0502040204020203" pitchFamily="34" charset="0"/>
              </a:rPr>
              <a:t>Capture approaches to surveillance for climate change and occupational health using guiding principles from disaster epidemiology surveillance:</a:t>
            </a:r>
          </a:p>
          <a:p>
            <a:pPr lvl="1"/>
            <a:r>
              <a:rPr lang="en-US" dirty="0">
                <a:latin typeface="Bahnschrift Condensed" panose="020B0502040204020203" pitchFamily="34" charset="0"/>
              </a:rPr>
              <a:t>Flexibility</a:t>
            </a:r>
          </a:p>
          <a:p>
            <a:pPr lvl="1"/>
            <a:r>
              <a:rPr lang="en-US" dirty="0">
                <a:latin typeface="Bahnschrift Condensed" panose="020B0502040204020203" pitchFamily="34" charset="0"/>
              </a:rPr>
              <a:t>Information needs, population impacts and resource availability</a:t>
            </a:r>
          </a:p>
          <a:p>
            <a:pPr lvl="1"/>
            <a:r>
              <a:rPr lang="en-US" dirty="0">
                <a:latin typeface="Bahnschrift Condensed" panose="020B0502040204020203" pitchFamily="34" charset="0"/>
              </a:rPr>
              <a:t>Capture of work, industry and/or occupation</a:t>
            </a:r>
          </a:p>
          <a:p>
            <a:pPr lvl="1"/>
            <a:r>
              <a:rPr lang="en-US" dirty="0">
                <a:latin typeface="Bahnschrift Condensed" panose="020B0502040204020203" pitchFamily="34" charset="0"/>
              </a:rPr>
              <a:t>Establish stakeholder relationships  </a:t>
            </a:r>
          </a:p>
          <a:p>
            <a:pPr lvl="1"/>
            <a:r>
              <a:rPr lang="en-US" dirty="0">
                <a:latin typeface="Bahnschrift Condensed" panose="020B0502040204020203" pitchFamily="34" charset="0"/>
              </a:rPr>
              <a:t>Dissemination of results? </a:t>
            </a:r>
          </a:p>
          <a:p>
            <a:pPr lvl="1"/>
            <a:r>
              <a:rPr lang="en-US" dirty="0">
                <a:latin typeface="Bahnschrift Condensed" panose="020B0502040204020203" pitchFamily="34" charset="0"/>
              </a:rPr>
              <a:t>Security and confidentiality</a:t>
            </a:r>
          </a:p>
        </p:txBody>
      </p:sp>
      <p:sp>
        <p:nvSpPr>
          <p:cNvPr id="4" name="Slide Number Placeholder 3">
            <a:extLst>
              <a:ext uri="{FF2B5EF4-FFF2-40B4-BE49-F238E27FC236}">
                <a16:creationId xmlns:a16="http://schemas.microsoft.com/office/drawing/2014/main" id="{4E41F0FC-7FFB-4E44-8964-7F0DF4E683D2}"/>
              </a:ext>
            </a:extLst>
          </p:cNvPr>
          <p:cNvSpPr>
            <a:spLocks noGrp="1"/>
          </p:cNvSpPr>
          <p:nvPr>
            <p:ph type="sldNum" sz="quarter" idx="12"/>
          </p:nvPr>
        </p:nvSpPr>
        <p:spPr/>
        <p:txBody>
          <a:bodyPr/>
          <a:lstStyle/>
          <a:p>
            <a:fld id="{26E5710D-EB91-4C26-B44F-56A6A98F6F10}" type="slidenum">
              <a:rPr lang="en-US" smtClean="0"/>
              <a:t>9</a:t>
            </a:fld>
            <a:endParaRPr lang="en-US"/>
          </a:p>
        </p:txBody>
      </p:sp>
      <p:sp>
        <p:nvSpPr>
          <p:cNvPr id="5" name="Rectangle 4">
            <a:extLst>
              <a:ext uri="{FF2B5EF4-FFF2-40B4-BE49-F238E27FC236}">
                <a16:creationId xmlns:a16="http://schemas.microsoft.com/office/drawing/2014/main" id="{5911E5C0-D51D-48EC-A079-4D7E14F052B6}"/>
              </a:ext>
            </a:extLst>
          </p:cNvPr>
          <p:cNvSpPr/>
          <p:nvPr/>
        </p:nvSpPr>
        <p:spPr>
          <a:xfrm>
            <a:off x="9029700" y="0"/>
            <a:ext cx="3162300" cy="81814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Bahnschrift SemiCondensed" panose="020B0502040204020203" pitchFamily="34" charset="0"/>
              </a:rPr>
              <a:t>Background</a:t>
            </a:r>
          </a:p>
        </p:txBody>
      </p:sp>
    </p:spTree>
    <p:extLst>
      <p:ext uri="{BB962C8B-B14F-4D97-AF65-F5344CB8AC3E}">
        <p14:creationId xmlns:p14="http://schemas.microsoft.com/office/powerpoint/2010/main" val="31866845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79B8F-C06E-41E0-96DA-112391B4D40B}"/>
              </a:ext>
            </a:extLst>
          </p:cNvPr>
          <p:cNvSpPr>
            <a:spLocks noGrp="1"/>
          </p:cNvSpPr>
          <p:nvPr>
            <p:ph type="title"/>
          </p:nvPr>
        </p:nvSpPr>
        <p:spPr>
          <a:xfrm>
            <a:off x="838200" y="365125"/>
            <a:ext cx="10646568" cy="1325563"/>
          </a:xfrm>
        </p:spPr>
        <p:txBody>
          <a:bodyPr/>
          <a:lstStyle/>
          <a:p>
            <a:r>
              <a:rPr lang="en-US" b="1" dirty="0">
                <a:latin typeface="Bahnschrift SemiBold Condensed" panose="020B0502040204020203" pitchFamily="34" charset="0"/>
              </a:rPr>
              <a:t>Potential External Speaker Ideas</a:t>
            </a:r>
          </a:p>
        </p:txBody>
      </p:sp>
      <p:sp>
        <p:nvSpPr>
          <p:cNvPr id="3" name="Content Placeholder 2">
            <a:extLst>
              <a:ext uri="{FF2B5EF4-FFF2-40B4-BE49-F238E27FC236}">
                <a16:creationId xmlns:a16="http://schemas.microsoft.com/office/drawing/2014/main" id="{4A6106C8-1776-474F-9368-52C78D94FADB}"/>
              </a:ext>
            </a:extLst>
          </p:cNvPr>
          <p:cNvSpPr>
            <a:spLocks noGrp="1"/>
          </p:cNvSpPr>
          <p:nvPr>
            <p:ph idx="1"/>
          </p:nvPr>
        </p:nvSpPr>
        <p:spPr>
          <a:xfrm>
            <a:off x="707232" y="1686605"/>
            <a:ext cx="10933226" cy="4806269"/>
          </a:xfrm>
        </p:spPr>
        <p:txBody>
          <a:bodyPr>
            <a:normAutofit fontScale="92500" lnSpcReduction="20000"/>
          </a:bodyPr>
          <a:lstStyle/>
          <a:p>
            <a:r>
              <a:rPr lang="en-US" dirty="0">
                <a:latin typeface="Bahnschrift Condensed" panose="020B0502040204020203" pitchFamily="34" charset="0"/>
              </a:rPr>
              <a:t>National level</a:t>
            </a:r>
          </a:p>
          <a:p>
            <a:pPr lvl="1"/>
            <a:r>
              <a:rPr lang="en-US" dirty="0">
                <a:latin typeface="Bahnschrift Condensed" panose="020B0502040204020203" pitchFamily="34" charset="0"/>
              </a:rPr>
              <a:t>National Institute of Health</a:t>
            </a:r>
          </a:p>
          <a:p>
            <a:pPr lvl="2"/>
            <a:r>
              <a:rPr lang="en-US" dirty="0">
                <a:latin typeface="Bahnschrift Condensed" panose="020B0502040204020203" pitchFamily="34" charset="0"/>
              </a:rPr>
              <a:t>Climate Change and Health Initiative: </a:t>
            </a:r>
            <a:r>
              <a:rPr lang="en-US" dirty="0">
                <a:hlinkClick r:id="rId3"/>
              </a:rPr>
              <a:t>Environmental Factor - January 2022: Climate change spurs big new plan for health research (nih.gov)</a:t>
            </a:r>
            <a:endParaRPr lang="en-US" dirty="0"/>
          </a:p>
          <a:p>
            <a:pPr lvl="1"/>
            <a:r>
              <a:rPr lang="en-US" dirty="0">
                <a:latin typeface="Bahnschrift Condensed" panose="020B0502040204020203" pitchFamily="34" charset="0"/>
              </a:rPr>
              <a:t>NIOSH (goals/priorities, what are they currently doing) </a:t>
            </a:r>
          </a:p>
          <a:p>
            <a:pPr lvl="2"/>
            <a:r>
              <a:rPr lang="en-US" dirty="0">
                <a:latin typeface="Bahnschrift Condensed" panose="020B0502040204020203" pitchFamily="34" charset="0"/>
              </a:rPr>
              <a:t>Paul Schulte?</a:t>
            </a:r>
          </a:p>
          <a:p>
            <a:pPr lvl="1"/>
            <a:r>
              <a:rPr lang="en-US" dirty="0">
                <a:latin typeface="Bahnschrift Condensed" panose="020B0502040204020203" pitchFamily="34" charset="0"/>
              </a:rPr>
              <a:t>National Environmental Health Tracking?</a:t>
            </a:r>
          </a:p>
          <a:p>
            <a:pPr lvl="2"/>
            <a:r>
              <a:rPr lang="en-US" dirty="0">
                <a:hlinkClick r:id="rId4"/>
              </a:rPr>
              <a:t>National Environmental Public Health Tracking Network Data Explorer (cdc.gov)</a:t>
            </a:r>
            <a:endParaRPr lang="en-US" dirty="0">
              <a:latin typeface="Bahnschrift Condensed" panose="020B0502040204020203" pitchFamily="34" charset="0"/>
            </a:endParaRPr>
          </a:p>
          <a:p>
            <a:pPr lvl="1"/>
            <a:r>
              <a:rPr lang="en-US" dirty="0">
                <a:hlinkClick r:id="rId5"/>
              </a:rPr>
              <a:t>Fifth National Climate Assessment | GlobalChange.gov</a:t>
            </a:r>
            <a:endParaRPr lang="en-US" dirty="0"/>
          </a:p>
          <a:p>
            <a:pPr lvl="2"/>
            <a:r>
              <a:rPr lang="en-US" dirty="0">
                <a:latin typeface="Bahnschrift Condensed" panose="020B0502040204020203" pitchFamily="34" charset="0"/>
              </a:rPr>
              <a:t>Version 5 is set for completion in 2023 – Contact Mary Hayden Chapter Lead on Human Health?</a:t>
            </a:r>
          </a:p>
          <a:p>
            <a:pPr marL="457200" lvl="1" indent="0">
              <a:buNone/>
            </a:pPr>
            <a:endParaRPr lang="en-US" dirty="0">
              <a:latin typeface="Bahnschrift Condensed" panose="020B0502040204020203" pitchFamily="34" charset="0"/>
            </a:endParaRPr>
          </a:p>
          <a:p>
            <a:r>
              <a:rPr lang="en-US" dirty="0">
                <a:latin typeface="Bahnschrift Condensed" panose="020B0502040204020203" pitchFamily="34" charset="0"/>
              </a:rPr>
              <a:t>State level </a:t>
            </a:r>
          </a:p>
          <a:p>
            <a:pPr lvl="1"/>
            <a:r>
              <a:rPr lang="en-US" dirty="0">
                <a:latin typeface="Bahnschrift Condensed" panose="020B0502040204020203" pitchFamily="34" charset="0"/>
              </a:rPr>
              <a:t>Maybe can ask a few states who have done work so far to discuss their efforts and working with the data (successes/challenges) and any outreach</a:t>
            </a:r>
          </a:p>
          <a:p>
            <a:pPr lvl="2"/>
            <a:r>
              <a:rPr lang="en-US" dirty="0">
                <a:latin typeface="Bahnschrift Condensed" panose="020B0502040204020203" pitchFamily="34" charset="0"/>
              </a:rPr>
              <a:t>LA (heat – ED discharge data and </a:t>
            </a:r>
            <a:r>
              <a:rPr lang="en-US" dirty="0" err="1">
                <a:latin typeface="Bahnschrift Condensed" panose="020B0502040204020203" pitchFamily="34" charset="0"/>
              </a:rPr>
              <a:t>syndromics</a:t>
            </a:r>
            <a:r>
              <a:rPr lang="en-US" dirty="0">
                <a:latin typeface="Bahnschrift Condensed" panose="020B0502040204020203" pitchFamily="34" charset="0"/>
              </a:rPr>
              <a:t>); WA (heat – workers’ comp); OR (severe weather – </a:t>
            </a:r>
            <a:r>
              <a:rPr lang="en-US" dirty="0" err="1">
                <a:latin typeface="Bahnschrift Condensed" panose="020B0502040204020203" pitchFamily="34" charset="0"/>
              </a:rPr>
              <a:t>syndromics</a:t>
            </a:r>
            <a:r>
              <a:rPr lang="en-US" dirty="0">
                <a:latin typeface="Bahnschrift Condensed" panose="020B0502040204020203" pitchFamily="34" charset="0"/>
              </a:rPr>
              <a:t>)</a:t>
            </a:r>
          </a:p>
          <a:p>
            <a:pPr lvl="2"/>
            <a:r>
              <a:rPr lang="en-US" dirty="0">
                <a:latin typeface="Bahnschrift Condensed" panose="020B0502040204020203" pitchFamily="34" charset="0"/>
              </a:rPr>
              <a:t>IL contact at UIC Lee Friedman via Linda Forst </a:t>
            </a:r>
          </a:p>
        </p:txBody>
      </p:sp>
      <p:sp>
        <p:nvSpPr>
          <p:cNvPr id="4" name="Slide Number Placeholder 3">
            <a:extLst>
              <a:ext uri="{FF2B5EF4-FFF2-40B4-BE49-F238E27FC236}">
                <a16:creationId xmlns:a16="http://schemas.microsoft.com/office/drawing/2014/main" id="{4E41F0FC-7FFB-4E44-8964-7F0DF4E683D2}"/>
              </a:ext>
            </a:extLst>
          </p:cNvPr>
          <p:cNvSpPr>
            <a:spLocks noGrp="1"/>
          </p:cNvSpPr>
          <p:nvPr>
            <p:ph type="sldNum" sz="quarter" idx="12"/>
          </p:nvPr>
        </p:nvSpPr>
        <p:spPr/>
        <p:txBody>
          <a:bodyPr/>
          <a:lstStyle/>
          <a:p>
            <a:fld id="{26E5710D-EB91-4C26-B44F-56A6A98F6F10}" type="slidenum">
              <a:rPr lang="en-US" smtClean="0"/>
              <a:t>10</a:t>
            </a:fld>
            <a:endParaRPr lang="en-US"/>
          </a:p>
        </p:txBody>
      </p:sp>
      <p:sp>
        <p:nvSpPr>
          <p:cNvPr id="5" name="Rectangle 4">
            <a:extLst>
              <a:ext uri="{FF2B5EF4-FFF2-40B4-BE49-F238E27FC236}">
                <a16:creationId xmlns:a16="http://schemas.microsoft.com/office/drawing/2014/main" id="{7B8190C3-F539-453B-B3AE-0F1ACB6BB88A}"/>
              </a:ext>
            </a:extLst>
          </p:cNvPr>
          <p:cNvSpPr/>
          <p:nvPr/>
        </p:nvSpPr>
        <p:spPr>
          <a:xfrm>
            <a:off x="9029700" y="0"/>
            <a:ext cx="3162300" cy="81814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Bahnschrift SemiCondensed" panose="020B0502040204020203" pitchFamily="34" charset="0"/>
              </a:rPr>
              <a:t>Background</a:t>
            </a:r>
          </a:p>
        </p:txBody>
      </p:sp>
    </p:spTree>
    <p:extLst>
      <p:ext uri="{BB962C8B-B14F-4D97-AF65-F5344CB8AC3E}">
        <p14:creationId xmlns:p14="http://schemas.microsoft.com/office/powerpoint/2010/main" val="39553058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79B8F-C06E-41E0-96DA-112391B4D40B}"/>
              </a:ext>
            </a:extLst>
          </p:cNvPr>
          <p:cNvSpPr>
            <a:spLocks noGrp="1"/>
          </p:cNvSpPr>
          <p:nvPr>
            <p:ph type="title"/>
          </p:nvPr>
        </p:nvSpPr>
        <p:spPr>
          <a:xfrm>
            <a:off x="838200" y="365125"/>
            <a:ext cx="10646568" cy="1325563"/>
          </a:xfrm>
        </p:spPr>
        <p:txBody>
          <a:bodyPr/>
          <a:lstStyle/>
          <a:p>
            <a:r>
              <a:rPr lang="en-US" b="1" dirty="0">
                <a:latin typeface="Bahnschrift SemiBold Condensed" panose="020B0502040204020203" pitchFamily="34" charset="0"/>
              </a:rPr>
              <a:t>Break Out Session #1 - Heat – Mock Up</a:t>
            </a:r>
          </a:p>
        </p:txBody>
      </p:sp>
      <p:sp>
        <p:nvSpPr>
          <p:cNvPr id="3" name="Content Placeholder 2">
            <a:extLst>
              <a:ext uri="{FF2B5EF4-FFF2-40B4-BE49-F238E27FC236}">
                <a16:creationId xmlns:a16="http://schemas.microsoft.com/office/drawing/2014/main" id="{4A6106C8-1776-474F-9368-52C78D94FADB}"/>
              </a:ext>
            </a:extLst>
          </p:cNvPr>
          <p:cNvSpPr>
            <a:spLocks noGrp="1"/>
          </p:cNvSpPr>
          <p:nvPr>
            <p:ph idx="1"/>
          </p:nvPr>
        </p:nvSpPr>
        <p:spPr>
          <a:xfrm>
            <a:off x="707232" y="1686605"/>
            <a:ext cx="10933226" cy="4806269"/>
          </a:xfrm>
        </p:spPr>
        <p:txBody>
          <a:bodyPr>
            <a:normAutofit/>
          </a:bodyPr>
          <a:lstStyle/>
          <a:p>
            <a:r>
              <a:rPr lang="en-US" dirty="0">
                <a:latin typeface="Bahnschrift Condensed" panose="020B0502040204020203" pitchFamily="34" charset="0"/>
              </a:rPr>
              <a:t>Select two data sources to represent state capacity for injury or illnesses – current and future (flexibility)</a:t>
            </a:r>
          </a:p>
          <a:p>
            <a:pPr lvl="1"/>
            <a:r>
              <a:rPr lang="en-US" dirty="0">
                <a:latin typeface="Bahnschrift Condensed" panose="020B0502040204020203" pitchFamily="34" charset="0"/>
              </a:rPr>
              <a:t>Syndromic surveillance – few states</a:t>
            </a:r>
          </a:p>
          <a:p>
            <a:pPr lvl="1"/>
            <a:r>
              <a:rPr lang="en-US" dirty="0">
                <a:latin typeface="Bahnschrift Condensed" panose="020B0502040204020203" pitchFamily="34" charset="0"/>
              </a:rPr>
              <a:t>Electronic health records </a:t>
            </a:r>
          </a:p>
          <a:p>
            <a:pPr lvl="1"/>
            <a:r>
              <a:rPr lang="en-US" dirty="0">
                <a:latin typeface="Bahnschrift Condensed" panose="020B0502040204020203" pitchFamily="34" charset="0"/>
              </a:rPr>
              <a:t>Death certificates – most states</a:t>
            </a:r>
          </a:p>
          <a:p>
            <a:r>
              <a:rPr lang="en-US" dirty="0">
                <a:latin typeface="Bahnschrift Condensed" panose="020B0502040204020203" pitchFamily="34" charset="0"/>
              </a:rPr>
              <a:t>Identify data sources for potential linkages (resource availability)</a:t>
            </a:r>
          </a:p>
          <a:p>
            <a:pPr lvl="1"/>
            <a:r>
              <a:rPr lang="en-US" dirty="0">
                <a:latin typeface="Bahnschrift Condensed" panose="020B0502040204020203" pitchFamily="34" charset="0"/>
              </a:rPr>
              <a:t>Environmental public health tracking data?</a:t>
            </a:r>
          </a:p>
          <a:p>
            <a:r>
              <a:rPr lang="en-US" dirty="0">
                <a:latin typeface="Bahnschrift Condensed" panose="020B0502040204020203" pitchFamily="34" charset="0"/>
              </a:rPr>
              <a:t>Case studies on stakeholders working in the domain</a:t>
            </a:r>
          </a:p>
          <a:p>
            <a:pPr lvl="1"/>
            <a:r>
              <a:rPr lang="en-US" dirty="0">
                <a:latin typeface="Bahnschrift Condensed" panose="020B0502040204020203" pitchFamily="34" charset="0"/>
              </a:rPr>
              <a:t>Health equity groups</a:t>
            </a:r>
          </a:p>
          <a:p>
            <a:pPr lvl="1"/>
            <a:r>
              <a:rPr lang="en-US" dirty="0">
                <a:latin typeface="Bahnschrift Condensed" panose="020B0502040204020203" pitchFamily="34" charset="0"/>
              </a:rPr>
              <a:t>Worker advocacy groups</a:t>
            </a:r>
          </a:p>
        </p:txBody>
      </p:sp>
      <p:sp>
        <p:nvSpPr>
          <p:cNvPr id="4" name="Slide Number Placeholder 3">
            <a:extLst>
              <a:ext uri="{FF2B5EF4-FFF2-40B4-BE49-F238E27FC236}">
                <a16:creationId xmlns:a16="http://schemas.microsoft.com/office/drawing/2014/main" id="{4E41F0FC-7FFB-4E44-8964-7F0DF4E683D2}"/>
              </a:ext>
            </a:extLst>
          </p:cNvPr>
          <p:cNvSpPr>
            <a:spLocks noGrp="1"/>
          </p:cNvSpPr>
          <p:nvPr>
            <p:ph type="sldNum" sz="quarter" idx="12"/>
          </p:nvPr>
        </p:nvSpPr>
        <p:spPr/>
        <p:txBody>
          <a:bodyPr/>
          <a:lstStyle/>
          <a:p>
            <a:fld id="{26E5710D-EB91-4C26-B44F-56A6A98F6F10}" type="slidenum">
              <a:rPr lang="en-US" smtClean="0"/>
              <a:t>11</a:t>
            </a:fld>
            <a:endParaRPr lang="en-US"/>
          </a:p>
        </p:txBody>
      </p:sp>
      <p:sp>
        <p:nvSpPr>
          <p:cNvPr id="5" name="Rectangle 4">
            <a:extLst>
              <a:ext uri="{FF2B5EF4-FFF2-40B4-BE49-F238E27FC236}">
                <a16:creationId xmlns:a16="http://schemas.microsoft.com/office/drawing/2014/main" id="{731140FC-C7C1-4781-9A9F-B41A823CBCF1}"/>
              </a:ext>
            </a:extLst>
          </p:cNvPr>
          <p:cNvSpPr/>
          <p:nvPr/>
        </p:nvSpPr>
        <p:spPr>
          <a:xfrm>
            <a:off x="9029700" y="0"/>
            <a:ext cx="3162300" cy="81814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Bahnschrift SemiCondensed" panose="020B0502040204020203" pitchFamily="34" charset="0"/>
              </a:rPr>
              <a:t>Breakouts</a:t>
            </a:r>
          </a:p>
        </p:txBody>
      </p:sp>
    </p:spTree>
    <p:extLst>
      <p:ext uri="{BB962C8B-B14F-4D97-AF65-F5344CB8AC3E}">
        <p14:creationId xmlns:p14="http://schemas.microsoft.com/office/powerpoint/2010/main" val="21931867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79B8F-C06E-41E0-96DA-112391B4D40B}"/>
              </a:ext>
            </a:extLst>
          </p:cNvPr>
          <p:cNvSpPr>
            <a:spLocks noGrp="1"/>
          </p:cNvSpPr>
          <p:nvPr>
            <p:ph type="title"/>
          </p:nvPr>
        </p:nvSpPr>
        <p:spPr>
          <a:xfrm>
            <a:off x="838200" y="365125"/>
            <a:ext cx="10646568" cy="1325563"/>
          </a:xfrm>
        </p:spPr>
        <p:txBody>
          <a:bodyPr/>
          <a:lstStyle/>
          <a:p>
            <a:r>
              <a:rPr lang="en-US" b="1" dirty="0">
                <a:latin typeface="Bahnschrift SemiBold Condensed" panose="020B0502040204020203" pitchFamily="34" charset="0"/>
              </a:rPr>
              <a:t>Break Out Session #2 - Flood – Mock Up</a:t>
            </a:r>
          </a:p>
        </p:txBody>
      </p:sp>
      <p:sp>
        <p:nvSpPr>
          <p:cNvPr id="3" name="Content Placeholder 2">
            <a:extLst>
              <a:ext uri="{FF2B5EF4-FFF2-40B4-BE49-F238E27FC236}">
                <a16:creationId xmlns:a16="http://schemas.microsoft.com/office/drawing/2014/main" id="{4A6106C8-1776-474F-9368-52C78D94FADB}"/>
              </a:ext>
            </a:extLst>
          </p:cNvPr>
          <p:cNvSpPr>
            <a:spLocks noGrp="1"/>
          </p:cNvSpPr>
          <p:nvPr>
            <p:ph idx="1"/>
          </p:nvPr>
        </p:nvSpPr>
        <p:spPr>
          <a:xfrm>
            <a:off x="707232" y="1686605"/>
            <a:ext cx="10933226" cy="4806269"/>
          </a:xfrm>
        </p:spPr>
        <p:txBody>
          <a:bodyPr>
            <a:normAutofit/>
          </a:bodyPr>
          <a:lstStyle/>
          <a:p>
            <a:r>
              <a:rPr lang="en-US" dirty="0">
                <a:latin typeface="Bahnschrift Condensed" panose="020B0502040204020203" pitchFamily="34" charset="0"/>
              </a:rPr>
              <a:t>Select two data sources to represent state capacity for injury or illnesses – current and future (flexibility)</a:t>
            </a:r>
          </a:p>
          <a:p>
            <a:pPr lvl="1"/>
            <a:r>
              <a:rPr lang="en-US" dirty="0">
                <a:latin typeface="Bahnschrift Condensed" panose="020B0502040204020203" pitchFamily="34" charset="0"/>
              </a:rPr>
              <a:t>???</a:t>
            </a:r>
          </a:p>
          <a:p>
            <a:r>
              <a:rPr lang="en-US" dirty="0">
                <a:latin typeface="Bahnschrift Condensed" panose="020B0502040204020203" pitchFamily="34" charset="0"/>
              </a:rPr>
              <a:t>Identify data sources for potential linkages (resource availability)</a:t>
            </a:r>
          </a:p>
          <a:p>
            <a:pPr lvl="1"/>
            <a:r>
              <a:rPr lang="en-US" dirty="0">
                <a:latin typeface="Bahnschrift Condensed" panose="020B0502040204020203" pitchFamily="34" charset="0"/>
              </a:rPr>
              <a:t>???</a:t>
            </a:r>
          </a:p>
          <a:p>
            <a:r>
              <a:rPr lang="en-US" dirty="0">
                <a:latin typeface="Bahnschrift Condensed" panose="020B0502040204020203" pitchFamily="34" charset="0"/>
              </a:rPr>
              <a:t>Case studies on stakeholders working in the domain</a:t>
            </a:r>
          </a:p>
          <a:p>
            <a:pPr lvl="1"/>
            <a:r>
              <a:rPr lang="en-US" dirty="0">
                <a:latin typeface="Bahnschrift Condensed" panose="020B0502040204020203" pitchFamily="34" charset="0"/>
              </a:rPr>
              <a:t>???</a:t>
            </a:r>
          </a:p>
        </p:txBody>
      </p:sp>
      <p:sp>
        <p:nvSpPr>
          <p:cNvPr id="4" name="Slide Number Placeholder 3">
            <a:extLst>
              <a:ext uri="{FF2B5EF4-FFF2-40B4-BE49-F238E27FC236}">
                <a16:creationId xmlns:a16="http://schemas.microsoft.com/office/drawing/2014/main" id="{4E41F0FC-7FFB-4E44-8964-7F0DF4E683D2}"/>
              </a:ext>
            </a:extLst>
          </p:cNvPr>
          <p:cNvSpPr>
            <a:spLocks noGrp="1"/>
          </p:cNvSpPr>
          <p:nvPr>
            <p:ph type="sldNum" sz="quarter" idx="12"/>
          </p:nvPr>
        </p:nvSpPr>
        <p:spPr/>
        <p:txBody>
          <a:bodyPr/>
          <a:lstStyle/>
          <a:p>
            <a:fld id="{26E5710D-EB91-4C26-B44F-56A6A98F6F10}" type="slidenum">
              <a:rPr lang="en-US" smtClean="0"/>
              <a:t>12</a:t>
            </a:fld>
            <a:endParaRPr lang="en-US"/>
          </a:p>
        </p:txBody>
      </p:sp>
      <p:sp>
        <p:nvSpPr>
          <p:cNvPr id="5" name="Rectangle 4">
            <a:extLst>
              <a:ext uri="{FF2B5EF4-FFF2-40B4-BE49-F238E27FC236}">
                <a16:creationId xmlns:a16="http://schemas.microsoft.com/office/drawing/2014/main" id="{731140FC-C7C1-4781-9A9F-B41A823CBCF1}"/>
              </a:ext>
            </a:extLst>
          </p:cNvPr>
          <p:cNvSpPr/>
          <p:nvPr/>
        </p:nvSpPr>
        <p:spPr>
          <a:xfrm>
            <a:off x="9029700" y="0"/>
            <a:ext cx="3162300" cy="81814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Bahnschrift SemiCondensed" panose="020B0502040204020203" pitchFamily="34" charset="0"/>
              </a:rPr>
              <a:t>Breakouts</a:t>
            </a:r>
          </a:p>
        </p:txBody>
      </p:sp>
    </p:spTree>
    <p:extLst>
      <p:ext uri="{BB962C8B-B14F-4D97-AF65-F5344CB8AC3E}">
        <p14:creationId xmlns:p14="http://schemas.microsoft.com/office/powerpoint/2010/main" val="24435334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79B8F-C06E-41E0-96DA-112391B4D40B}"/>
              </a:ext>
            </a:extLst>
          </p:cNvPr>
          <p:cNvSpPr>
            <a:spLocks noGrp="1"/>
          </p:cNvSpPr>
          <p:nvPr>
            <p:ph type="title"/>
          </p:nvPr>
        </p:nvSpPr>
        <p:spPr>
          <a:xfrm>
            <a:off x="838200" y="365125"/>
            <a:ext cx="10646568" cy="1325563"/>
          </a:xfrm>
        </p:spPr>
        <p:txBody>
          <a:bodyPr/>
          <a:lstStyle/>
          <a:p>
            <a:r>
              <a:rPr lang="en-US" b="1" dirty="0">
                <a:latin typeface="Bahnschrift SemiBold Condensed" panose="020B0502040204020203" pitchFamily="34" charset="0"/>
              </a:rPr>
              <a:t>Break Out Session #3 - Wildfires – Mock Up</a:t>
            </a:r>
          </a:p>
        </p:txBody>
      </p:sp>
      <p:sp>
        <p:nvSpPr>
          <p:cNvPr id="3" name="Content Placeholder 2">
            <a:extLst>
              <a:ext uri="{FF2B5EF4-FFF2-40B4-BE49-F238E27FC236}">
                <a16:creationId xmlns:a16="http://schemas.microsoft.com/office/drawing/2014/main" id="{4A6106C8-1776-474F-9368-52C78D94FADB}"/>
              </a:ext>
            </a:extLst>
          </p:cNvPr>
          <p:cNvSpPr>
            <a:spLocks noGrp="1"/>
          </p:cNvSpPr>
          <p:nvPr>
            <p:ph idx="1"/>
          </p:nvPr>
        </p:nvSpPr>
        <p:spPr>
          <a:xfrm>
            <a:off x="707232" y="1686605"/>
            <a:ext cx="10933226" cy="4806269"/>
          </a:xfrm>
        </p:spPr>
        <p:txBody>
          <a:bodyPr>
            <a:normAutofit/>
          </a:bodyPr>
          <a:lstStyle/>
          <a:p>
            <a:r>
              <a:rPr lang="en-US" dirty="0">
                <a:latin typeface="Bahnschrift Condensed" panose="020B0502040204020203" pitchFamily="34" charset="0"/>
              </a:rPr>
              <a:t>Select two data sources to represent state capacity for injury or illnesses – current and future (flexibility)</a:t>
            </a:r>
          </a:p>
          <a:p>
            <a:pPr lvl="1"/>
            <a:r>
              <a:rPr lang="en-US" dirty="0">
                <a:latin typeface="Bahnschrift Condensed" panose="020B0502040204020203" pitchFamily="34" charset="0"/>
              </a:rPr>
              <a:t>Syndromic surveillance</a:t>
            </a:r>
          </a:p>
          <a:p>
            <a:pPr lvl="1"/>
            <a:r>
              <a:rPr lang="en-US" dirty="0">
                <a:latin typeface="Bahnschrift Condensed" panose="020B0502040204020203" pitchFamily="34" charset="0"/>
              </a:rPr>
              <a:t>Electronic health records </a:t>
            </a:r>
          </a:p>
          <a:p>
            <a:pPr lvl="1"/>
            <a:r>
              <a:rPr lang="en-US" dirty="0">
                <a:latin typeface="Bahnschrift Condensed" panose="020B0502040204020203" pitchFamily="34" charset="0"/>
              </a:rPr>
              <a:t>Death certificates</a:t>
            </a:r>
          </a:p>
          <a:p>
            <a:r>
              <a:rPr lang="en-US" dirty="0">
                <a:latin typeface="Bahnschrift Condensed" panose="020B0502040204020203" pitchFamily="34" charset="0"/>
              </a:rPr>
              <a:t>Identify data sources for potential linkages (resource availability)</a:t>
            </a:r>
          </a:p>
          <a:p>
            <a:pPr lvl="1"/>
            <a:r>
              <a:rPr lang="en-US" dirty="0">
                <a:latin typeface="Bahnschrift Condensed" panose="020B0502040204020203" pitchFamily="34" charset="0"/>
              </a:rPr>
              <a:t>National Oceanic and Atmospheric Administration: NOAA Data Discovery Portal</a:t>
            </a:r>
          </a:p>
          <a:p>
            <a:pPr lvl="1"/>
            <a:r>
              <a:rPr lang="en-US" dirty="0">
                <a:latin typeface="Bahnschrift Condensed" panose="020B0502040204020203" pitchFamily="34" charset="0"/>
              </a:rPr>
              <a:t>Bureau of Labor Statistics</a:t>
            </a:r>
          </a:p>
          <a:p>
            <a:r>
              <a:rPr lang="en-US" dirty="0">
                <a:latin typeface="Bahnschrift Condensed" panose="020B0502040204020203" pitchFamily="34" charset="0"/>
              </a:rPr>
              <a:t>Case studies on stakeholders working in the domain</a:t>
            </a:r>
          </a:p>
          <a:p>
            <a:pPr lvl="1"/>
            <a:r>
              <a:rPr lang="en-US" dirty="0">
                <a:latin typeface="Bahnschrift Condensed" panose="020B0502040204020203" pitchFamily="34" charset="0"/>
              </a:rPr>
              <a:t>Health equity groups</a:t>
            </a:r>
          </a:p>
          <a:p>
            <a:pPr lvl="1"/>
            <a:r>
              <a:rPr lang="en-US" dirty="0">
                <a:latin typeface="Bahnschrift Condensed" panose="020B0502040204020203" pitchFamily="34" charset="0"/>
              </a:rPr>
              <a:t>Worker advocacy groups</a:t>
            </a:r>
          </a:p>
          <a:p>
            <a:endParaRPr lang="en-US" dirty="0">
              <a:latin typeface="Bahnschrift Condensed" panose="020B0502040204020203" pitchFamily="34" charset="0"/>
            </a:endParaRPr>
          </a:p>
        </p:txBody>
      </p:sp>
      <p:sp>
        <p:nvSpPr>
          <p:cNvPr id="4" name="Slide Number Placeholder 3">
            <a:extLst>
              <a:ext uri="{FF2B5EF4-FFF2-40B4-BE49-F238E27FC236}">
                <a16:creationId xmlns:a16="http://schemas.microsoft.com/office/drawing/2014/main" id="{4E41F0FC-7FFB-4E44-8964-7F0DF4E683D2}"/>
              </a:ext>
            </a:extLst>
          </p:cNvPr>
          <p:cNvSpPr>
            <a:spLocks noGrp="1"/>
          </p:cNvSpPr>
          <p:nvPr>
            <p:ph type="sldNum" sz="quarter" idx="12"/>
          </p:nvPr>
        </p:nvSpPr>
        <p:spPr/>
        <p:txBody>
          <a:bodyPr/>
          <a:lstStyle/>
          <a:p>
            <a:fld id="{26E5710D-EB91-4C26-B44F-56A6A98F6F10}" type="slidenum">
              <a:rPr lang="en-US" smtClean="0"/>
              <a:t>13</a:t>
            </a:fld>
            <a:endParaRPr lang="en-US"/>
          </a:p>
        </p:txBody>
      </p:sp>
      <p:sp>
        <p:nvSpPr>
          <p:cNvPr id="5" name="Rectangle 4">
            <a:extLst>
              <a:ext uri="{FF2B5EF4-FFF2-40B4-BE49-F238E27FC236}">
                <a16:creationId xmlns:a16="http://schemas.microsoft.com/office/drawing/2014/main" id="{731140FC-C7C1-4781-9A9F-B41A823CBCF1}"/>
              </a:ext>
            </a:extLst>
          </p:cNvPr>
          <p:cNvSpPr/>
          <p:nvPr/>
        </p:nvSpPr>
        <p:spPr>
          <a:xfrm>
            <a:off x="9029700" y="0"/>
            <a:ext cx="3162300" cy="81814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Bahnschrift SemiCondensed" panose="020B0502040204020203" pitchFamily="34" charset="0"/>
              </a:rPr>
              <a:t>Breakouts</a:t>
            </a:r>
          </a:p>
        </p:txBody>
      </p:sp>
    </p:spTree>
    <p:extLst>
      <p:ext uri="{BB962C8B-B14F-4D97-AF65-F5344CB8AC3E}">
        <p14:creationId xmlns:p14="http://schemas.microsoft.com/office/powerpoint/2010/main" val="3584321063"/>
      </p:ext>
    </p:extLst>
  </p:cSld>
  <p:clrMapOvr>
    <a:masterClrMapping/>
  </p:clrMapOvr>
  <p:extLst>
    <p:ext uri="{6950BFC3-D8DA-4A85-94F7-54DA5524770B}">
      <p188:commentRel xmlns:p188="http://schemas.microsoft.com/office/powerpoint/2018/8/main" r:id="rId3"/>
    </p:ext>
  </p:extLs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79B8F-C06E-41E0-96DA-112391B4D40B}"/>
              </a:ext>
            </a:extLst>
          </p:cNvPr>
          <p:cNvSpPr>
            <a:spLocks noGrp="1"/>
          </p:cNvSpPr>
          <p:nvPr>
            <p:ph type="title"/>
          </p:nvPr>
        </p:nvSpPr>
        <p:spPr>
          <a:xfrm>
            <a:off x="838200" y="365125"/>
            <a:ext cx="10646568" cy="1325563"/>
          </a:xfrm>
        </p:spPr>
        <p:txBody>
          <a:bodyPr/>
          <a:lstStyle/>
          <a:p>
            <a:r>
              <a:rPr lang="en-US" b="1" dirty="0">
                <a:latin typeface="Bahnschrift SemiBold Condensed" panose="020B0502040204020203" pitchFamily="34" charset="0"/>
              </a:rPr>
              <a:t>Next Steps</a:t>
            </a:r>
          </a:p>
        </p:txBody>
      </p:sp>
      <p:sp>
        <p:nvSpPr>
          <p:cNvPr id="3" name="Content Placeholder 2">
            <a:extLst>
              <a:ext uri="{FF2B5EF4-FFF2-40B4-BE49-F238E27FC236}">
                <a16:creationId xmlns:a16="http://schemas.microsoft.com/office/drawing/2014/main" id="{4A6106C8-1776-474F-9368-52C78D94FADB}"/>
              </a:ext>
            </a:extLst>
          </p:cNvPr>
          <p:cNvSpPr>
            <a:spLocks noGrp="1"/>
          </p:cNvSpPr>
          <p:nvPr>
            <p:ph idx="1"/>
          </p:nvPr>
        </p:nvSpPr>
        <p:spPr>
          <a:xfrm>
            <a:off x="707232" y="1686605"/>
            <a:ext cx="10933226" cy="4806269"/>
          </a:xfrm>
        </p:spPr>
        <p:txBody>
          <a:bodyPr>
            <a:normAutofit/>
          </a:bodyPr>
          <a:lstStyle/>
          <a:p>
            <a:r>
              <a:rPr lang="en-US" dirty="0">
                <a:latin typeface="Bahnschrift Condensed" panose="020B0502040204020203" pitchFamily="34" charset="0"/>
              </a:rPr>
              <a:t>Identify who to invite</a:t>
            </a:r>
          </a:p>
          <a:p>
            <a:r>
              <a:rPr lang="en-US" dirty="0">
                <a:latin typeface="Bahnschrift Condensed" panose="020B0502040204020203" pitchFamily="34" charset="0"/>
              </a:rPr>
              <a:t>Develop materials for participants </a:t>
            </a:r>
          </a:p>
          <a:p>
            <a:pPr lvl="1"/>
            <a:r>
              <a:rPr lang="en-US" dirty="0">
                <a:latin typeface="Bahnschrift Condensed" panose="020B0502040204020203" pitchFamily="34" charset="0"/>
              </a:rPr>
              <a:t>Background</a:t>
            </a:r>
          </a:p>
          <a:p>
            <a:pPr lvl="1"/>
            <a:r>
              <a:rPr lang="en-US" dirty="0">
                <a:latin typeface="Bahnschrift Condensed" panose="020B0502040204020203" pitchFamily="34" charset="0"/>
              </a:rPr>
              <a:t>Aims for the breakout rooms</a:t>
            </a:r>
          </a:p>
          <a:p>
            <a:pPr lvl="1"/>
            <a:r>
              <a:rPr lang="en-US" dirty="0">
                <a:latin typeface="Bahnschrift Condensed" panose="020B0502040204020203" pitchFamily="34" charset="0"/>
              </a:rPr>
              <a:t>Questions </a:t>
            </a:r>
          </a:p>
          <a:p>
            <a:pPr lvl="1"/>
            <a:r>
              <a:rPr lang="en-US" dirty="0">
                <a:latin typeface="Bahnschrift Condensed" panose="020B0502040204020203" pitchFamily="34" charset="0"/>
              </a:rPr>
              <a:t>Assign roles?</a:t>
            </a:r>
          </a:p>
          <a:p>
            <a:r>
              <a:rPr lang="en-US" dirty="0">
                <a:latin typeface="Bahnschrift Condensed" panose="020B0502040204020203" pitchFamily="34" charset="0"/>
              </a:rPr>
              <a:t>In-person or virtual?</a:t>
            </a:r>
          </a:p>
          <a:p>
            <a:pPr lvl="1"/>
            <a:r>
              <a:rPr lang="en-US" dirty="0">
                <a:latin typeface="Bahnschrift Condensed" panose="020B0502040204020203" pitchFamily="34" charset="0"/>
              </a:rPr>
              <a:t>If virtual how can we ensure retention through the day? </a:t>
            </a:r>
          </a:p>
        </p:txBody>
      </p:sp>
      <p:sp>
        <p:nvSpPr>
          <p:cNvPr id="4" name="Slide Number Placeholder 3">
            <a:extLst>
              <a:ext uri="{FF2B5EF4-FFF2-40B4-BE49-F238E27FC236}">
                <a16:creationId xmlns:a16="http://schemas.microsoft.com/office/drawing/2014/main" id="{4E41F0FC-7FFB-4E44-8964-7F0DF4E683D2}"/>
              </a:ext>
            </a:extLst>
          </p:cNvPr>
          <p:cNvSpPr>
            <a:spLocks noGrp="1"/>
          </p:cNvSpPr>
          <p:nvPr>
            <p:ph type="sldNum" sz="quarter" idx="12"/>
          </p:nvPr>
        </p:nvSpPr>
        <p:spPr/>
        <p:txBody>
          <a:bodyPr/>
          <a:lstStyle/>
          <a:p>
            <a:fld id="{26E5710D-EB91-4C26-B44F-56A6A98F6F10}" type="slidenum">
              <a:rPr lang="en-US" smtClean="0"/>
              <a:t>14</a:t>
            </a:fld>
            <a:endParaRPr lang="en-US"/>
          </a:p>
        </p:txBody>
      </p:sp>
      <p:sp>
        <p:nvSpPr>
          <p:cNvPr id="5" name="Rectangle 4">
            <a:extLst>
              <a:ext uri="{FF2B5EF4-FFF2-40B4-BE49-F238E27FC236}">
                <a16:creationId xmlns:a16="http://schemas.microsoft.com/office/drawing/2014/main" id="{731140FC-C7C1-4781-9A9F-B41A823CBCF1}"/>
              </a:ext>
            </a:extLst>
          </p:cNvPr>
          <p:cNvSpPr/>
          <p:nvPr/>
        </p:nvSpPr>
        <p:spPr>
          <a:xfrm>
            <a:off x="9029700" y="0"/>
            <a:ext cx="3162300" cy="81814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Bahnschrift SemiCondensed" panose="020B0502040204020203" pitchFamily="34" charset="0"/>
              </a:rPr>
              <a:t>Action Plan</a:t>
            </a:r>
          </a:p>
        </p:txBody>
      </p:sp>
    </p:spTree>
    <p:extLst>
      <p:ext uri="{BB962C8B-B14F-4D97-AF65-F5344CB8AC3E}">
        <p14:creationId xmlns:p14="http://schemas.microsoft.com/office/powerpoint/2010/main" val="3522597622"/>
      </p:ext>
    </p:extLst>
  </p:cSld>
  <p:clrMapOvr>
    <a:masterClrMapping/>
  </p:clrMapOvr>
  <p:extLst>
    <p:ext uri="{6950BFC3-D8DA-4A85-94F7-54DA5524770B}">
      <p188:commentRel xmlns:p188="http://schemas.microsoft.com/office/powerpoint/2018/8/main" r:id="rId3"/>
    </p:ext>
  </p:extLs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98E234B-E9DD-4E78-A0BA-44198A460FD0}"/>
              </a:ext>
            </a:extLst>
          </p:cNvPr>
          <p:cNvSpPr>
            <a:spLocks noGrp="1"/>
          </p:cNvSpPr>
          <p:nvPr>
            <p:ph type="title"/>
          </p:nvPr>
        </p:nvSpPr>
        <p:spPr/>
        <p:txBody>
          <a:bodyPr/>
          <a:lstStyle/>
          <a:p>
            <a:r>
              <a:rPr lang="en-US" dirty="0">
                <a:latin typeface="Bahnschrift SemiCondensed" panose="020B0502040204020203" pitchFamily="34" charset="0"/>
              </a:rPr>
              <a:t>Additional Supporting Slides</a:t>
            </a:r>
          </a:p>
        </p:txBody>
      </p:sp>
      <p:sp>
        <p:nvSpPr>
          <p:cNvPr id="5" name="Text Placeholder 4">
            <a:extLst>
              <a:ext uri="{FF2B5EF4-FFF2-40B4-BE49-F238E27FC236}">
                <a16:creationId xmlns:a16="http://schemas.microsoft.com/office/drawing/2014/main" id="{519C070A-6DC5-4052-9FDB-C4771BC60A72}"/>
              </a:ext>
            </a:extLst>
          </p:cNvPr>
          <p:cNvSpPr>
            <a:spLocks noGrp="1"/>
          </p:cNvSpPr>
          <p:nvPr>
            <p:ph type="body" idx="1"/>
          </p:nvPr>
        </p:nvSpPr>
        <p:spPr/>
        <p:txBody>
          <a:bodyPr/>
          <a:lstStyle/>
          <a:p>
            <a:r>
              <a:rPr lang="en-US" dirty="0">
                <a:latin typeface="Bahnschrift SemiCondensed" panose="020B0502040204020203" pitchFamily="34" charset="0"/>
              </a:rPr>
              <a:t>Information Only</a:t>
            </a:r>
          </a:p>
        </p:txBody>
      </p:sp>
    </p:spTree>
    <p:extLst>
      <p:ext uri="{BB962C8B-B14F-4D97-AF65-F5344CB8AC3E}">
        <p14:creationId xmlns:p14="http://schemas.microsoft.com/office/powerpoint/2010/main" val="38862310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028297-77F9-4F38-AD46-D6A8F7D5B243}"/>
              </a:ext>
            </a:extLst>
          </p:cNvPr>
          <p:cNvSpPr>
            <a:spLocks noGrp="1"/>
          </p:cNvSpPr>
          <p:nvPr>
            <p:ph type="title"/>
          </p:nvPr>
        </p:nvSpPr>
        <p:spPr/>
        <p:txBody>
          <a:bodyPr>
            <a:normAutofit/>
          </a:bodyPr>
          <a:lstStyle/>
          <a:p>
            <a:r>
              <a:rPr lang="en-US" b="1" dirty="0">
                <a:latin typeface="Bahnschrift SemiBold Condensed" panose="020B0502040204020203" pitchFamily="34" charset="0"/>
              </a:rPr>
              <a:t>Climate Change	</a:t>
            </a:r>
          </a:p>
        </p:txBody>
      </p:sp>
      <p:sp>
        <p:nvSpPr>
          <p:cNvPr id="3" name="Content Placeholder 2">
            <a:extLst>
              <a:ext uri="{FF2B5EF4-FFF2-40B4-BE49-F238E27FC236}">
                <a16:creationId xmlns:a16="http://schemas.microsoft.com/office/drawing/2014/main" id="{9FD3F95D-3250-4DB5-80B5-EB5508350CEE}"/>
              </a:ext>
            </a:extLst>
          </p:cNvPr>
          <p:cNvSpPr>
            <a:spLocks noGrp="1"/>
          </p:cNvSpPr>
          <p:nvPr>
            <p:ph idx="1"/>
          </p:nvPr>
        </p:nvSpPr>
        <p:spPr/>
        <p:txBody>
          <a:bodyPr/>
          <a:lstStyle/>
          <a:p>
            <a:r>
              <a:rPr lang="en-US" dirty="0">
                <a:latin typeface="Bahnschrift SemiCondensed" panose="020B0502040204020203" pitchFamily="34" charset="0"/>
              </a:rPr>
              <a:t>Long-term change in average weather patterns that have come to define Earth’s local, regional and global climates.  </a:t>
            </a:r>
          </a:p>
          <a:p>
            <a:pPr lvl="1"/>
            <a:r>
              <a:rPr lang="en-US" dirty="0">
                <a:latin typeface="Bahnschrift SemiCondensed" panose="020B0502040204020203" pitchFamily="34" charset="0"/>
                <a:hlinkClick r:id="rId2"/>
              </a:rPr>
              <a:t>Global Warming vs. Climate Change | Facts – Climate Change: Vital Signs of the Planet (nasa.gov)</a:t>
            </a:r>
            <a:endParaRPr lang="en-US" dirty="0">
              <a:latin typeface="Bahnschrift SemiCondensed" panose="020B0502040204020203" pitchFamily="34" charset="0"/>
            </a:endParaRPr>
          </a:p>
        </p:txBody>
      </p:sp>
    </p:spTree>
    <p:extLst>
      <p:ext uri="{BB962C8B-B14F-4D97-AF65-F5344CB8AC3E}">
        <p14:creationId xmlns:p14="http://schemas.microsoft.com/office/powerpoint/2010/main" val="19230948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6FA0FD-2BA8-4D54-B6C6-E948DAB67337}"/>
              </a:ext>
            </a:extLst>
          </p:cNvPr>
          <p:cNvSpPr>
            <a:spLocks noGrp="1"/>
          </p:cNvSpPr>
          <p:nvPr>
            <p:ph type="title"/>
          </p:nvPr>
        </p:nvSpPr>
        <p:spPr/>
        <p:txBody>
          <a:bodyPr>
            <a:normAutofit/>
          </a:bodyPr>
          <a:lstStyle/>
          <a:p>
            <a:r>
              <a:rPr lang="en-US" b="1" dirty="0">
                <a:latin typeface="Bahnschrift SemiBold Condensed" panose="020B0502040204020203" pitchFamily="34" charset="0"/>
              </a:rPr>
              <a:t>Future Effects of Global Climate Change on the U.S.</a:t>
            </a:r>
          </a:p>
        </p:txBody>
      </p:sp>
      <p:sp>
        <p:nvSpPr>
          <p:cNvPr id="3" name="Content Placeholder 2">
            <a:extLst>
              <a:ext uri="{FF2B5EF4-FFF2-40B4-BE49-F238E27FC236}">
                <a16:creationId xmlns:a16="http://schemas.microsoft.com/office/drawing/2014/main" id="{2ED5C76C-1C41-4749-B80C-1B9AF0CB69A6}"/>
              </a:ext>
            </a:extLst>
          </p:cNvPr>
          <p:cNvSpPr>
            <a:spLocks noGrp="1"/>
          </p:cNvSpPr>
          <p:nvPr>
            <p:ph idx="1"/>
          </p:nvPr>
        </p:nvSpPr>
        <p:spPr/>
        <p:txBody>
          <a:bodyPr>
            <a:normAutofit lnSpcReduction="10000"/>
          </a:bodyPr>
          <a:lstStyle/>
          <a:p>
            <a:r>
              <a:rPr lang="en-US" dirty="0">
                <a:latin typeface="Bahnschrift SemiCondensed" panose="020B0502040204020203" pitchFamily="34" charset="0"/>
              </a:rPr>
              <a:t>Sea level rise (1-8 feet) by 2100</a:t>
            </a:r>
          </a:p>
          <a:p>
            <a:r>
              <a:rPr lang="en-US" dirty="0">
                <a:latin typeface="Bahnschrift SemiCondensed" panose="020B0502040204020203" pitchFamily="34" charset="0"/>
              </a:rPr>
              <a:t>Climate changes will continue through this century and beyond</a:t>
            </a:r>
          </a:p>
          <a:p>
            <a:r>
              <a:rPr lang="en-US" dirty="0">
                <a:latin typeface="Bahnschrift SemiCondensed" panose="020B0502040204020203" pitchFamily="34" charset="0"/>
              </a:rPr>
              <a:t>Hurricanes will be stronger and more intense</a:t>
            </a:r>
          </a:p>
          <a:p>
            <a:r>
              <a:rPr lang="en-US" dirty="0">
                <a:latin typeface="Bahnschrift SemiCondensed" panose="020B0502040204020203" pitchFamily="34" charset="0"/>
              </a:rPr>
              <a:t>More droughts and heat waves</a:t>
            </a:r>
          </a:p>
          <a:p>
            <a:r>
              <a:rPr lang="en-US" dirty="0">
                <a:latin typeface="Bahnschrift SemiCondensed" panose="020B0502040204020203" pitchFamily="34" charset="0"/>
              </a:rPr>
              <a:t>Longer wildfire seasons</a:t>
            </a:r>
          </a:p>
          <a:p>
            <a:r>
              <a:rPr lang="en-US" dirty="0">
                <a:latin typeface="Bahnschrift SemiCondensed" panose="020B0502040204020203" pitchFamily="34" charset="0"/>
              </a:rPr>
              <a:t>Change in precipitation</a:t>
            </a:r>
          </a:p>
          <a:p>
            <a:r>
              <a:rPr lang="en-US" dirty="0">
                <a:latin typeface="Bahnschrift SemiCondensed" panose="020B0502040204020203" pitchFamily="34" charset="0"/>
              </a:rPr>
              <a:t>Frost-free season will lengthen</a:t>
            </a:r>
          </a:p>
          <a:p>
            <a:r>
              <a:rPr lang="en-US" dirty="0">
                <a:latin typeface="Bahnschrift SemiCondensed" panose="020B0502040204020203" pitchFamily="34" charset="0"/>
              </a:rPr>
              <a:t>Global </a:t>
            </a:r>
            <a:r>
              <a:rPr lang="en-US" dirty="0" err="1">
                <a:latin typeface="Bahnschrift SemiCondensed" panose="020B0502040204020203" pitchFamily="34" charset="0"/>
              </a:rPr>
              <a:t>temperatiures</a:t>
            </a:r>
            <a:r>
              <a:rPr lang="en-US" dirty="0">
                <a:latin typeface="Bahnschrift SemiCondensed" panose="020B0502040204020203" pitchFamily="34" charset="0"/>
              </a:rPr>
              <a:t> will continue to rise</a:t>
            </a:r>
          </a:p>
          <a:p>
            <a:r>
              <a:rPr lang="en-US" dirty="0">
                <a:latin typeface="Bahnschrift SemiCondensed" panose="020B0502040204020203" pitchFamily="34" charset="0"/>
              </a:rPr>
              <a:t>Arctic is very likely to become ice-free</a:t>
            </a:r>
          </a:p>
        </p:txBody>
      </p:sp>
      <p:sp>
        <p:nvSpPr>
          <p:cNvPr id="4" name="TextBox 3">
            <a:extLst>
              <a:ext uri="{FF2B5EF4-FFF2-40B4-BE49-F238E27FC236}">
                <a16:creationId xmlns:a16="http://schemas.microsoft.com/office/drawing/2014/main" id="{4F87F850-64E0-4EBF-99C5-C3D52D5B814B}"/>
              </a:ext>
            </a:extLst>
          </p:cNvPr>
          <p:cNvSpPr txBox="1"/>
          <p:nvPr/>
        </p:nvSpPr>
        <p:spPr>
          <a:xfrm>
            <a:off x="717452" y="6123543"/>
            <a:ext cx="8890781" cy="369332"/>
          </a:xfrm>
          <a:prstGeom prst="rect">
            <a:avLst/>
          </a:prstGeom>
          <a:noFill/>
        </p:spPr>
        <p:txBody>
          <a:bodyPr wrap="square" rtlCol="0">
            <a:spAutoFit/>
          </a:bodyPr>
          <a:lstStyle/>
          <a:p>
            <a:r>
              <a:rPr lang="en-US" dirty="0">
                <a:hlinkClick r:id="rId2"/>
              </a:rPr>
              <a:t>Effects | Facts – Climate Change: Vital Signs of the Planet (nasa.gov)</a:t>
            </a:r>
            <a:endParaRPr lang="en-US" dirty="0"/>
          </a:p>
        </p:txBody>
      </p:sp>
    </p:spTree>
    <p:extLst>
      <p:ext uri="{BB962C8B-B14F-4D97-AF65-F5344CB8AC3E}">
        <p14:creationId xmlns:p14="http://schemas.microsoft.com/office/powerpoint/2010/main" val="28384907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7E6853A-01BE-43B7-93A9-D31A918BEAB4}"/>
              </a:ext>
            </a:extLst>
          </p:cNvPr>
          <p:cNvSpPr>
            <a:spLocks noGrp="1"/>
          </p:cNvSpPr>
          <p:nvPr>
            <p:ph type="title"/>
          </p:nvPr>
        </p:nvSpPr>
        <p:spPr/>
        <p:txBody>
          <a:bodyPr>
            <a:normAutofit/>
          </a:bodyPr>
          <a:lstStyle/>
          <a:p>
            <a:r>
              <a:rPr lang="en-US" b="1" dirty="0">
                <a:latin typeface="Bahnschrift SemiBold Condensed" panose="020B0502040204020203" pitchFamily="34" charset="0"/>
              </a:rPr>
              <a:t>U.S. Regional Effects</a:t>
            </a:r>
          </a:p>
        </p:txBody>
      </p:sp>
      <p:sp>
        <p:nvSpPr>
          <p:cNvPr id="5" name="Text Placeholder 4">
            <a:extLst>
              <a:ext uri="{FF2B5EF4-FFF2-40B4-BE49-F238E27FC236}">
                <a16:creationId xmlns:a16="http://schemas.microsoft.com/office/drawing/2014/main" id="{F992907E-DB54-4F56-8056-972C66FE40FF}"/>
              </a:ext>
            </a:extLst>
          </p:cNvPr>
          <p:cNvSpPr>
            <a:spLocks noGrp="1"/>
          </p:cNvSpPr>
          <p:nvPr>
            <p:ph type="body" idx="1"/>
          </p:nvPr>
        </p:nvSpPr>
        <p:spPr/>
        <p:txBody>
          <a:bodyPr/>
          <a:lstStyle/>
          <a:p>
            <a:r>
              <a:rPr lang="en-US" b="1" i="0" dirty="0">
                <a:solidFill>
                  <a:srgbClr val="2B2B2B"/>
                </a:solidFill>
                <a:effectLst/>
                <a:latin typeface="Helvetica" panose="020B0604020202020204" pitchFamily="34" charset="0"/>
              </a:rPr>
              <a:t>Northeast.</a:t>
            </a:r>
            <a:r>
              <a:rPr lang="en-US" b="0" i="0" dirty="0">
                <a:solidFill>
                  <a:srgbClr val="2B2B2B"/>
                </a:solidFill>
                <a:effectLst/>
                <a:latin typeface="Helvetica" panose="020B0604020202020204" pitchFamily="34" charset="0"/>
              </a:rPr>
              <a:t> </a:t>
            </a:r>
            <a:endParaRPr lang="en-US" dirty="0"/>
          </a:p>
        </p:txBody>
      </p:sp>
      <p:sp>
        <p:nvSpPr>
          <p:cNvPr id="6" name="Content Placeholder 5">
            <a:extLst>
              <a:ext uri="{FF2B5EF4-FFF2-40B4-BE49-F238E27FC236}">
                <a16:creationId xmlns:a16="http://schemas.microsoft.com/office/drawing/2014/main" id="{9069C237-309C-4024-8BA0-D1B278762767}"/>
              </a:ext>
            </a:extLst>
          </p:cNvPr>
          <p:cNvSpPr>
            <a:spLocks noGrp="1"/>
          </p:cNvSpPr>
          <p:nvPr>
            <p:ph sz="half" idx="2"/>
          </p:nvPr>
        </p:nvSpPr>
        <p:spPr/>
        <p:txBody>
          <a:bodyPr>
            <a:normAutofit fontScale="85000" lnSpcReduction="20000"/>
          </a:bodyPr>
          <a:lstStyle/>
          <a:p>
            <a:r>
              <a:rPr lang="en-US" dirty="0">
                <a:latin typeface="Bahnschrift SemiCondensed" panose="020B0502040204020203" pitchFamily="34" charset="0"/>
              </a:rPr>
              <a:t>Heat waves, heavy downpours, and sea level rise pose increasing challenges to many aspects of life in the Northeast. Infrastructure, agriculture, fisheries, and ecosystems will be increasingly compromised. Farmers can explore new crop options, but these adaptations are not cost- or risk-free. Moreover, adaptive capacity, which varies throughout the region, could be overwhelmed by a changing climate. Many states and cities are beginning to incorporate climate change into their planning.</a:t>
            </a:r>
          </a:p>
        </p:txBody>
      </p:sp>
      <p:sp>
        <p:nvSpPr>
          <p:cNvPr id="7" name="Text Placeholder 6">
            <a:extLst>
              <a:ext uri="{FF2B5EF4-FFF2-40B4-BE49-F238E27FC236}">
                <a16:creationId xmlns:a16="http://schemas.microsoft.com/office/drawing/2014/main" id="{282F792D-E2C6-4B2E-A2F8-DF0F994835DF}"/>
              </a:ext>
            </a:extLst>
          </p:cNvPr>
          <p:cNvSpPr>
            <a:spLocks noGrp="1"/>
          </p:cNvSpPr>
          <p:nvPr>
            <p:ph type="body" sz="quarter" idx="3"/>
          </p:nvPr>
        </p:nvSpPr>
        <p:spPr/>
        <p:txBody>
          <a:bodyPr/>
          <a:lstStyle/>
          <a:p>
            <a:r>
              <a:rPr lang="en-US" dirty="0"/>
              <a:t>Northwest</a:t>
            </a:r>
          </a:p>
        </p:txBody>
      </p:sp>
      <p:sp>
        <p:nvSpPr>
          <p:cNvPr id="8" name="Content Placeholder 7">
            <a:extLst>
              <a:ext uri="{FF2B5EF4-FFF2-40B4-BE49-F238E27FC236}">
                <a16:creationId xmlns:a16="http://schemas.microsoft.com/office/drawing/2014/main" id="{B03F9A31-572C-4A3C-8978-42CE9FFC27C3}"/>
              </a:ext>
            </a:extLst>
          </p:cNvPr>
          <p:cNvSpPr>
            <a:spLocks noGrp="1"/>
          </p:cNvSpPr>
          <p:nvPr>
            <p:ph sz="quarter" idx="4"/>
          </p:nvPr>
        </p:nvSpPr>
        <p:spPr/>
        <p:txBody>
          <a:bodyPr>
            <a:normAutofit fontScale="85000" lnSpcReduction="20000"/>
          </a:bodyPr>
          <a:lstStyle/>
          <a:p>
            <a:r>
              <a:rPr lang="en-US" dirty="0">
                <a:latin typeface="Bahnschrift SemiCondensed" panose="020B0502040204020203" pitchFamily="34" charset="0"/>
              </a:rPr>
              <a:t>Changes in the timing of peak flows in rivers and streams are reducing water supplies and worsening competing demands for water. Sea level rise, erosion, flooding, risks to infrastructure, and increasing ocean acidity pose major threats. Increasing wildfire incidence and severity, heat waves, insect outbreaks, and tree diseases are causing widespread forest die-off.</a:t>
            </a:r>
          </a:p>
        </p:txBody>
      </p:sp>
      <p:sp>
        <p:nvSpPr>
          <p:cNvPr id="9" name="TextBox 8">
            <a:extLst>
              <a:ext uri="{FF2B5EF4-FFF2-40B4-BE49-F238E27FC236}">
                <a16:creationId xmlns:a16="http://schemas.microsoft.com/office/drawing/2014/main" id="{94E7EF7D-AAD1-4EE7-9C32-A25FF68E752C}"/>
              </a:ext>
            </a:extLst>
          </p:cNvPr>
          <p:cNvSpPr txBox="1"/>
          <p:nvPr/>
        </p:nvSpPr>
        <p:spPr>
          <a:xfrm>
            <a:off x="717452" y="6123543"/>
            <a:ext cx="8890781" cy="369332"/>
          </a:xfrm>
          <a:prstGeom prst="rect">
            <a:avLst/>
          </a:prstGeom>
          <a:noFill/>
        </p:spPr>
        <p:txBody>
          <a:bodyPr wrap="square" rtlCol="0">
            <a:spAutoFit/>
          </a:bodyPr>
          <a:lstStyle/>
          <a:p>
            <a:r>
              <a:rPr lang="en-US" dirty="0">
                <a:hlinkClick r:id="rId2"/>
              </a:rPr>
              <a:t>Effects | Facts – Climate Change: Vital Signs of the Planet (nasa.gov)</a:t>
            </a:r>
            <a:endParaRPr lang="en-US" dirty="0"/>
          </a:p>
        </p:txBody>
      </p:sp>
    </p:spTree>
    <p:extLst>
      <p:ext uri="{BB962C8B-B14F-4D97-AF65-F5344CB8AC3E}">
        <p14:creationId xmlns:p14="http://schemas.microsoft.com/office/powerpoint/2010/main" val="31385853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B08C9F-84F0-4FBF-88DE-7A0D1E8A7F9B}"/>
              </a:ext>
            </a:extLst>
          </p:cNvPr>
          <p:cNvSpPr>
            <a:spLocks noGrp="1"/>
          </p:cNvSpPr>
          <p:nvPr>
            <p:ph type="title"/>
          </p:nvPr>
        </p:nvSpPr>
        <p:spPr/>
        <p:txBody>
          <a:bodyPr/>
          <a:lstStyle/>
          <a:p>
            <a:r>
              <a:rPr lang="en-US" b="1" dirty="0">
                <a:latin typeface="Bahnschrift SemiCondensed" panose="020B0502040204020203" pitchFamily="34" charset="0"/>
              </a:rPr>
              <a:t>U.S. Regional Effects</a:t>
            </a:r>
          </a:p>
        </p:txBody>
      </p:sp>
      <p:sp>
        <p:nvSpPr>
          <p:cNvPr id="3" name="Text Placeholder 2">
            <a:extLst>
              <a:ext uri="{FF2B5EF4-FFF2-40B4-BE49-F238E27FC236}">
                <a16:creationId xmlns:a16="http://schemas.microsoft.com/office/drawing/2014/main" id="{38312BDB-5504-4368-836B-B2087A98374C}"/>
              </a:ext>
            </a:extLst>
          </p:cNvPr>
          <p:cNvSpPr>
            <a:spLocks noGrp="1"/>
          </p:cNvSpPr>
          <p:nvPr>
            <p:ph type="body" idx="1"/>
          </p:nvPr>
        </p:nvSpPr>
        <p:spPr/>
        <p:txBody>
          <a:bodyPr/>
          <a:lstStyle/>
          <a:p>
            <a:r>
              <a:rPr lang="en-US" b="1" i="0" dirty="0">
                <a:solidFill>
                  <a:srgbClr val="2B2B2B"/>
                </a:solidFill>
                <a:effectLst/>
                <a:latin typeface="Helvetica" panose="020B0604020202020204" pitchFamily="34" charset="0"/>
              </a:rPr>
              <a:t>Southeast.</a:t>
            </a:r>
            <a:r>
              <a:rPr lang="en-US" b="0" i="0" dirty="0">
                <a:solidFill>
                  <a:srgbClr val="2B2B2B"/>
                </a:solidFill>
                <a:effectLst/>
                <a:latin typeface="Helvetica" panose="020B0604020202020204" pitchFamily="34" charset="0"/>
              </a:rPr>
              <a:t> </a:t>
            </a:r>
            <a:endParaRPr lang="en-US" dirty="0"/>
          </a:p>
        </p:txBody>
      </p:sp>
      <p:sp>
        <p:nvSpPr>
          <p:cNvPr id="4" name="Content Placeholder 3">
            <a:extLst>
              <a:ext uri="{FF2B5EF4-FFF2-40B4-BE49-F238E27FC236}">
                <a16:creationId xmlns:a16="http://schemas.microsoft.com/office/drawing/2014/main" id="{4C9686C4-AD81-4553-B305-8F3C3138B934}"/>
              </a:ext>
            </a:extLst>
          </p:cNvPr>
          <p:cNvSpPr>
            <a:spLocks noGrp="1"/>
          </p:cNvSpPr>
          <p:nvPr>
            <p:ph sz="half" idx="2"/>
          </p:nvPr>
        </p:nvSpPr>
        <p:spPr/>
        <p:txBody>
          <a:bodyPr/>
          <a:lstStyle/>
          <a:p>
            <a:r>
              <a:rPr lang="en-US" dirty="0">
                <a:latin typeface="Bahnschrift SemiCondensed" panose="020B0502040204020203" pitchFamily="34" charset="0"/>
              </a:rPr>
              <a:t>Sea level rise poses widespread and continuing threats to the region’s economy and environment. Extreme heat will affect health, energy, agriculture, and more. Decreased water availability will have economic and environmental impacts.</a:t>
            </a:r>
          </a:p>
        </p:txBody>
      </p:sp>
      <p:sp>
        <p:nvSpPr>
          <p:cNvPr id="5" name="Text Placeholder 4">
            <a:extLst>
              <a:ext uri="{FF2B5EF4-FFF2-40B4-BE49-F238E27FC236}">
                <a16:creationId xmlns:a16="http://schemas.microsoft.com/office/drawing/2014/main" id="{4F2B9F53-6CA6-4185-ADD9-672896EAEAB6}"/>
              </a:ext>
            </a:extLst>
          </p:cNvPr>
          <p:cNvSpPr>
            <a:spLocks noGrp="1"/>
          </p:cNvSpPr>
          <p:nvPr>
            <p:ph type="body" sz="quarter" idx="3"/>
          </p:nvPr>
        </p:nvSpPr>
        <p:spPr/>
        <p:txBody>
          <a:bodyPr/>
          <a:lstStyle/>
          <a:p>
            <a:r>
              <a:rPr lang="en-US" dirty="0"/>
              <a:t>Midwest.</a:t>
            </a:r>
          </a:p>
        </p:txBody>
      </p:sp>
      <p:sp>
        <p:nvSpPr>
          <p:cNvPr id="6" name="Content Placeholder 5">
            <a:extLst>
              <a:ext uri="{FF2B5EF4-FFF2-40B4-BE49-F238E27FC236}">
                <a16:creationId xmlns:a16="http://schemas.microsoft.com/office/drawing/2014/main" id="{BA85668B-E117-4B3F-A6FE-27A5B18C3CDD}"/>
              </a:ext>
            </a:extLst>
          </p:cNvPr>
          <p:cNvSpPr>
            <a:spLocks noGrp="1"/>
          </p:cNvSpPr>
          <p:nvPr>
            <p:ph sz="quarter" idx="4"/>
          </p:nvPr>
        </p:nvSpPr>
        <p:spPr/>
        <p:txBody>
          <a:bodyPr/>
          <a:lstStyle/>
          <a:p>
            <a:r>
              <a:rPr lang="en-US" dirty="0">
                <a:latin typeface="Bahnschrift SemiCondensed" panose="020B0502040204020203" pitchFamily="34" charset="0"/>
              </a:rPr>
              <a:t>Extreme heat, heavy downpours, and flooding will affect infrastructure, health, agriculture, forestry, transportation, air and water quality, and more. Climate change will also worsen a range of risks to the Great Lakes.</a:t>
            </a:r>
          </a:p>
        </p:txBody>
      </p:sp>
      <p:sp>
        <p:nvSpPr>
          <p:cNvPr id="7" name="TextBox 6">
            <a:extLst>
              <a:ext uri="{FF2B5EF4-FFF2-40B4-BE49-F238E27FC236}">
                <a16:creationId xmlns:a16="http://schemas.microsoft.com/office/drawing/2014/main" id="{F5F4A405-B09F-4396-95BC-638334ADF420}"/>
              </a:ext>
            </a:extLst>
          </p:cNvPr>
          <p:cNvSpPr txBox="1"/>
          <p:nvPr/>
        </p:nvSpPr>
        <p:spPr>
          <a:xfrm>
            <a:off x="717452" y="6123543"/>
            <a:ext cx="8890781" cy="369332"/>
          </a:xfrm>
          <a:prstGeom prst="rect">
            <a:avLst/>
          </a:prstGeom>
          <a:noFill/>
        </p:spPr>
        <p:txBody>
          <a:bodyPr wrap="square" rtlCol="0">
            <a:spAutoFit/>
          </a:bodyPr>
          <a:lstStyle/>
          <a:p>
            <a:r>
              <a:rPr lang="en-US" dirty="0">
                <a:hlinkClick r:id="rId2"/>
              </a:rPr>
              <a:t>Effects | Facts – Climate Change: Vital Signs of the Planet (nasa.gov)</a:t>
            </a:r>
            <a:endParaRPr lang="en-US" dirty="0"/>
          </a:p>
        </p:txBody>
      </p:sp>
    </p:spTree>
    <p:extLst>
      <p:ext uri="{BB962C8B-B14F-4D97-AF65-F5344CB8AC3E}">
        <p14:creationId xmlns:p14="http://schemas.microsoft.com/office/powerpoint/2010/main" val="17041130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31601E-56B9-4254-BA1E-D9F2D691CD79}"/>
              </a:ext>
            </a:extLst>
          </p:cNvPr>
          <p:cNvSpPr>
            <a:spLocks noGrp="1"/>
          </p:cNvSpPr>
          <p:nvPr>
            <p:ph type="title"/>
          </p:nvPr>
        </p:nvSpPr>
        <p:spPr/>
        <p:txBody>
          <a:bodyPr>
            <a:normAutofit/>
          </a:bodyPr>
          <a:lstStyle/>
          <a:p>
            <a:r>
              <a:rPr lang="en-US" b="1" dirty="0">
                <a:latin typeface="Bahnschrift SemiBold Condensed" panose="020B0502040204020203" pitchFamily="34" charset="0"/>
              </a:rPr>
              <a:t>U.S. Regional Effects</a:t>
            </a:r>
          </a:p>
        </p:txBody>
      </p:sp>
      <p:sp>
        <p:nvSpPr>
          <p:cNvPr id="3" name="Text Placeholder 2">
            <a:extLst>
              <a:ext uri="{FF2B5EF4-FFF2-40B4-BE49-F238E27FC236}">
                <a16:creationId xmlns:a16="http://schemas.microsoft.com/office/drawing/2014/main" id="{6C0FAFE0-D1AC-4F56-9F63-C3E136AE529F}"/>
              </a:ext>
            </a:extLst>
          </p:cNvPr>
          <p:cNvSpPr>
            <a:spLocks noGrp="1"/>
          </p:cNvSpPr>
          <p:nvPr>
            <p:ph type="body" idx="1"/>
          </p:nvPr>
        </p:nvSpPr>
        <p:spPr/>
        <p:txBody>
          <a:bodyPr/>
          <a:lstStyle/>
          <a:p>
            <a:r>
              <a:rPr lang="en-US" b="1" i="0" dirty="0">
                <a:solidFill>
                  <a:srgbClr val="2B2B2B"/>
                </a:solidFill>
                <a:effectLst/>
                <a:latin typeface="Helvetica" panose="020B0604020202020204" pitchFamily="34" charset="0"/>
              </a:rPr>
              <a:t>Southwest.</a:t>
            </a:r>
            <a:endParaRPr lang="en-US" dirty="0"/>
          </a:p>
        </p:txBody>
      </p:sp>
      <p:sp>
        <p:nvSpPr>
          <p:cNvPr id="4" name="Content Placeholder 3">
            <a:extLst>
              <a:ext uri="{FF2B5EF4-FFF2-40B4-BE49-F238E27FC236}">
                <a16:creationId xmlns:a16="http://schemas.microsoft.com/office/drawing/2014/main" id="{ED4D53CE-68D7-429F-9519-3CAFE3F0DF54}"/>
              </a:ext>
            </a:extLst>
          </p:cNvPr>
          <p:cNvSpPr>
            <a:spLocks noGrp="1"/>
          </p:cNvSpPr>
          <p:nvPr>
            <p:ph sz="half" idx="2"/>
          </p:nvPr>
        </p:nvSpPr>
        <p:spPr/>
        <p:txBody>
          <a:bodyPr>
            <a:normAutofit fontScale="92500" lnSpcReduction="10000"/>
          </a:bodyPr>
          <a:lstStyle/>
          <a:p>
            <a:r>
              <a:rPr lang="en-US" dirty="0">
                <a:latin typeface="Bahnschrift SemiCondensed" panose="020B0502040204020203" pitchFamily="34" charset="0"/>
              </a:rPr>
              <a:t>Climate change has caused increased heat, drought, and insect outbreaks. In turn, these changes have made wildfires more numerous and severe. The warming climate has also caused a decline in water supplies, reduced agricultural yields, and triggered heat-related health impacts in cities. In coastal areas, flooding and erosion are additional concerns.</a:t>
            </a:r>
          </a:p>
        </p:txBody>
      </p:sp>
      <p:sp>
        <p:nvSpPr>
          <p:cNvPr id="5" name="Text Placeholder 4">
            <a:extLst>
              <a:ext uri="{FF2B5EF4-FFF2-40B4-BE49-F238E27FC236}">
                <a16:creationId xmlns:a16="http://schemas.microsoft.com/office/drawing/2014/main" id="{F0E27EF1-0158-46CD-B832-646B9BA714EE}"/>
              </a:ext>
            </a:extLst>
          </p:cNvPr>
          <p:cNvSpPr>
            <a:spLocks noGrp="1"/>
          </p:cNvSpPr>
          <p:nvPr>
            <p:ph type="body" sz="quarter" idx="3"/>
          </p:nvPr>
        </p:nvSpPr>
        <p:spPr/>
        <p:txBody>
          <a:bodyPr/>
          <a:lstStyle/>
          <a:p>
            <a:endParaRPr lang="en-US"/>
          </a:p>
        </p:txBody>
      </p:sp>
      <p:sp>
        <p:nvSpPr>
          <p:cNvPr id="6" name="Content Placeholder 5">
            <a:extLst>
              <a:ext uri="{FF2B5EF4-FFF2-40B4-BE49-F238E27FC236}">
                <a16:creationId xmlns:a16="http://schemas.microsoft.com/office/drawing/2014/main" id="{FC320C8B-3EB8-4B1A-9E82-042962A8C9DE}"/>
              </a:ext>
            </a:extLst>
          </p:cNvPr>
          <p:cNvSpPr>
            <a:spLocks noGrp="1"/>
          </p:cNvSpPr>
          <p:nvPr>
            <p:ph sz="quarter" idx="4"/>
          </p:nvPr>
        </p:nvSpPr>
        <p:spPr/>
        <p:txBody>
          <a:bodyPr>
            <a:normAutofit fontScale="92500" lnSpcReduction="10000"/>
          </a:bodyPr>
          <a:lstStyle/>
          <a:p>
            <a:endParaRPr lang="en-US"/>
          </a:p>
        </p:txBody>
      </p:sp>
      <p:sp>
        <p:nvSpPr>
          <p:cNvPr id="7" name="TextBox 6">
            <a:extLst>
              <a:ext uri="{FF2B5EF4-FFF2-40B4-BE49-F238E27FC236}">
                <a16:creationId xmlns:a16="http://schemas.microsoft.com/office/drawing/2014/main" id="{AE7F6F5E-98AE-4A61-8588-5CEC9944DB9F}"/>
              </a:ext>
            </a:extLst>
          </p:cNvPr>
          <p:cNvSpPr txBox="1"/>
          <p:nvPr/>
        </p:nvSpPr>
        <p:spPr>
          <a:xfrm>
            <a:off x="717452" y="6123543"/>
            <a:ext cx="8890781" cy="369332"/>
          </a:xfrm>
          <a:prstGeom prst="rect">
            <a:avLst/>
          </a:prstGeom>
          <a:noFill/>
        </p:spPr>
        <p:txBody>
          <a:bodyPr wrap="square" rtlCol="0">
            <a:spAutoFit/>
          </a:bodyPr>
          <a:lstStyle/>
          <a:p>
            <a:r>
              <a:rPr lang="en-US" dirty="0">
                <a:hlinkClick r:id="rId2"/>
              </a:rPr>
              <a:t>Effects | Facts – Climate Change: Vital Signs of the Planet (nasa.gov)</a:t>
            </a:r>
            <a:endParaRPr lang="en-US" dirty="0"/>
          </a:p>
        </p:txBody>
      </p:sp>
    </p:spTree>
    <p:extLst>
      <p:ext uri="{BB962C8B-B14F-4D97-AF65-F5344CB8AC3E}">
        <p14:creationId xmlns:p14="http://schemas.microsoft.com/office/powerpoint/2010/main" val="29696435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A3B6DE-ABA9-45D8-8309-CA221818629D}"/>
              </a:ext>
            </a:extLst>
          </p:cNvPr>
          <p:cNvSpPr>
            <a:spLocks noGrp="1"/>
          </p:cNvSpPr>
          <p:nvPr>
            <p:ph type="title"/>
          </p:nvPr>
        </p:nvSpPr>
        <p:spPr/>
        <p:txBody>
          <a:bodyPr>
            <a:normAutofit/>
          </a:bodyPr>
          <a:lstStyle/>
          <a:p>
            <a:r>
              <a:rPr lang="en-US" b="1" dirty="0">
                <a:latin typeface="Bahnschrift SemiBold Condensed" panose="020B0502040204020203" pitchFamily="34" charset="0"/>
              </a:rPr>
              <a:t>Disaster Epi Notes</a:t>
            </a:r>
          </a:p>
        </p:txBody>
      </p:sp>
      <p:sp>
        <p:nvSpPr>
          <p:cNvPr id="3" name="Content Placeholder 2">
            <a:extLst>
              <a:ext uri="{FF2B5EF4-FFF2-40B4-BE49-F238E27FC236}">
                <a16:creationId xmlns:a16="http://schemas.microsoft.com/office/drawing/2014/main" id="{74740412-196F-43B8-8D7C-46EFEF20C122}"/>
              </a:ext>
            </a:extLst>
          </p:cNvPr>
          <p:cNvSpPr>
            <a:spLocks noGrp="1"/>
          </p:cNvSpPr>
          <p:nvPr>
            <p:ph idx="1"/>
          </p:nvPr>
        </p:nvSpPr>
        <p:spPr/>
        <p:txBody>
          <a:bodyPr/>
          <a:lstStyle/>
          <a:p>
            <a:r>
              <a:rPr lang="en-US" dirty="0">
                <a:latin typeface="Bahnschrift Condensed" panose="020B0502040204020203" pitchFamily="34" charset="0"/>
              </a:rPr>
              <a:t>Successful disaster surveillance activities:</a:t>
            </a:r>
          </a:p>
          <a:p>
            <a:pPr lvl="1"/>
            <a:r>
              <a:rPr lang="en-US" sz="2800" dirty="0">
                <a:latin typeface="Bahnschrift Condensed" panose="020B0502040204020203" pitchFamily="34" charset="0"/>
              </a:rPr>
              <a:t>Need for flexible disaster surveillance response plans</a:t>
            </a:r>
          </a:p>
          <a:p>
            <a:pPr lvl="1"/>
            <a:r>
              <a:rPr lang="en-US" sz="2800" dirty="0">
                <a:latin typeface="Bahnschrift Condensed" panose="020B0502040204020203" pitchFamily="34" charset="0"/>
              </a:rPr>
              <a:t>Have key partnerships established</a:t>
            </a:r>
          </a:p>
          <a:p>
            <a:pPr lvl="1"/>
            <a:r>
              <a:rPr lang="en-US" sz="2800" dirty="0">
                <a:latin typeface="Bahnschrift Condensed" panose="020B0502040204020203" pitchFamily="34" charset="0"/>
              </a:rPr>
              <a:t>Train staff</a:t>
            </a:r>
          </a:p>
          <a:p>
            <a:pPr lvl="1"/>
            <a:r>
              <a:rPr lang="en-US" sz="2800" dirty="0">
                <a:latin typeface="Bahnschrift Condensed" panose="020B0502040204020203" pitchFamily="34" charset="0"/>
              </a:rPr>
              <a:t>Ready to support surveillance activities before an event.</a:t>
            </a:r>
          </a:p>
          <a:p>
            <a:r>
              <a:rPr lang="en-US" dirty="0">
                <a:latin typeface="Bahnschrift Condensed" panose="020B0502040204020203" pitchFamily="34" charset="0"/>
              </a:rPr>
              <a:t>In simple terms, disaster epidemiology is the use of epidemiology to investigate the short- and long-term health effects of disasters and to predict the health consequences of future disasters.</a:t>
            </a:r>
          </a:p>
        </p:txBody>
      </p:sp>
    </p:spTree>
    <p:extLst>
      <p:ext uri="{BB962C8B-B14F-4D97-AF65-F5344CB8AC3E}">
        <p14:creationId xmlns:p14="http://schemas.microsoft.com/office/powerpoint/2010/main" val="19079237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F9F665-890A-42ED-B3CD-1BB48E6FDC94}"/>
              </a:ext>
            </a:extLst>
          </p:cNvPr>
          <p:cNvSpPr>
            <a:spLocks noGrp="1"/>
          </p:cNvSpPr>
          <p:nvPr>
            <p:ph type="title"/>
          </p:nvPr>
        </p:nvSpPr>
        <p:spPr/>
        <p:txBody>
          <a:bodyPr/>
          <a:lstStyle/>
          <a:p>
            <a:r>
              <a:rPr lang="en-US" b="1" dirty="0">
                <a:latin typeface="Bahnschrift SemiBold Condensed" panose="020B0502040204020203" pitchFamily="34" charset="0"/>
              </a:rPr>
              <a:t>Disaster Epi Questions</a:t>
            </a:r>
            <a:r>
              <a:rPr lang="en-US" dirty="0"/>
              <a:t>	</a:t>
            </a:r>
          </a:p>
        </p:txBody>
      </p:sp>
      <p:sp>
        <p:nvSpPr>
          <p:cNvPr id="3" name="Content Placeholder 2">
            <a:extLst>
              <a:ext uri="{FF2B5EF4-FFF2-40B4-BE49-F238E27FC236}">
                <a16:creationId xmlns:a16="http://schemas.microsoft.com/office/drawing/2014/main" id="{0B5347AA-B0CA-40A5-AD7F-7D5808CDFA10}"/>
              </a:ext>
            </a:extLst>
          </p:cNvPr>
          <p:cNvSpPr>
            <a:spLocks noGrp="1"/>
          </p:cNvSpPr>
          <p:nvPr>
            <p:ph idx="1"/>
          </p:nvPr>
        </p:nvSpPr>
        <p:spPr/>
        <p:txBody>
          <a:bodyPr>
            <a:normAutofit fontScale="92500" lnSpcReduction="10000"/>
          </a:bodyPr>
          <a:lstStyle/>
          <a:p>
            <a:r>
              <a:rPr lang="en-US" dirty="0">
                <a:latin typeface="Bahnschrift SemiCondensed" panose="020B0502040204020203" pitchFamily="34" charset="0"/>
              </a:rPr>
              <a:t>Are Yours Systems Flexible? Can You Adapt? </a:t>
            </a:r>
          </a:p>
          <a:p>
            <a:pPr lvl="1"/>
            <a:r>
              <a:rPr lang="en-US" dirty="0">
                <a:latin typeface="Bahnschrift SemiCondensed" panose="020B0502040204020203" pitchFamily="34" charset="0"/>
              </a:rPr>
              <a:t>Choose surveillance strategy - Any existing systems that meet your needs?</a:t>
            </a:r>
          </a:p>
          <a:p>
            <a:pPr lvl="3"/>
            <a:r>
              <a:rPr lang="en-US" dirty="0">
                <a:latin typeface="Bahnschrift SemiCondensed" panose="020B0502040204020203" pitchFamily="34" charset="0"/>
              </a:rPr>
              <a:t>Yes and modify</a:t>
            </a:r>
          </a:p>
          <a:p>
            <a:pPr lvl="3"/>
            <a:r>
              <a:rPr lang="en-US" dirty="0">
                <a:latin typeface="Bahnschrift SemiCondensed" panose="020B0502040204020203" pitchFamily="34" charset="0"/>
              </a:rPr>
              <a:t>No – create a flexible system that can have extended life.  </a:t>
            </a:r>
          </a:p>
          <a:p>
            <a:pPr lvl="1"/>
            <a:r>
              <a:rPr lang="en-US" dirty="0">
                <a:latin typeface="Bahnschrift SemiCondensed" panose="020B0502040204020203" pitchFamily="34" charset="0"/>
                <a:hlinkClick r:id="rId2"/>
              </a:rPr>
              <a:t>Public Health Assessment and Surveillance | Natural Disasters and Severe Weather | CDC</a:t>
            </a:r>
            <a:endParaRPr lang="en-US" dirty="0">
              <a:latin typeface="Bahnschrift SemiCondensed" panose="020B0502040204020203" pitchFamily="34" charset="0"/>
            </a:endParaRPr>
          </a:p>
          <a:p>
            <a:r>
              <a:rPr lang="en-US" dirty="0">
                <a:latin typeface="Bahnschrift SemiCondensed" panose="020B0502040204020203" pitchFamily="34" charset="0"/>
              </a:rPr>
              <a:t>What are the start/stop triggers?</a:t>
            </a:r>
          </a:p>
          <a:p>
            <a:pPr lvl="1"/>
            <a:r>
              <a:rPr lang="en-US" dirty="0">
                <a:latin typeface="Bahnschrift SemiCondensed" panose="020B0502040204020203" pitchFamily="34" charset="0"/>
              </a:rPr>
              <a:t>Information needs (e.g., suspected outbreaks of infectious disease, reports of high rates of mental illness, controlling rumors)</a:t>
            </a:r>
          </a:p>
          <a:p>
            <a:pPr lvl="1"/>
            <a:r>
              <a:rPr lang="en-US" dirty="0">
                <a:latin typeface="Bahnschrift SemiCondensed" panose="020B0502040204020203" pitchFamily="34" charset="0"/>
              </a:rPr>
              <a:t>Impact on the population (e.g., displaced or  in shelters?)</a:t>
            </a:r>
          </a:p>
          <a:p>
            <a:pPr lvl="1"/>
            <a:r>
              <a:rPr lang="en-US" dirty="0">
                <a:latin typeface="Bahnschrift SemiCondensed" panose="020B0502040204020203" pitchFamily="34" charset="0"/>
              </a:rPr>
              <a:t>Resource availability (e.g., status of PH and health care infrastructure, capacity to conduct surveillance)</a:t>
            </a:r>
          </a:p>
          <a:p>
            <a:pPr lvl="1"/>
            <a:r>
              <a:rPr lang="en-US" dirty="0">
                <a:latin typeface="Bahnschrift SemiCondensed" panose="020B0502040204020203" pitchFamily="34" charset="0"/>
              </a:rPr>
              <a:t>Opening of multiple or long-term evacuation shelters</a:t>
            </a:r>
          </a:p>
        </p:txBody>
      </p:sp>
    </p:spTree>
    <p:extLst>
      <p:ext uri="{BB962C8B-B14F-4D97-AF65-F5344CB8AC3E}">
        <p14:creationId xmlns:p14="http://schemas.microsoft.com/office/powerpoint/2010/main" val="4823199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22098F-199B-48B0-A3F0-04C1B94EED49}"/>
              </a:ext>
            </a:extLst>
          </p:cNvPr>
          <p:cNvSpPr>
            <a:spLocks noGrp="1"/>
          </p:cNvSpPr>
          <p:nvPr>
            <p:ph type="title"/>
          </p:nvPr>
        </p:nvSpPr>
        <p:spPr/>
        <p:txBody>
          <a:bodyPr>
            <a:normAutofit/>
          </a:bodyPr>
          <a:lstStyle/>
          <a:p>
            <a:r>
              <a:rPr lang="en-US" b="1" dirty="0">
                <a:latin typeface="Bahnschrift SemiBold Condensed" panose="020B0502040204020203" pitchFamily="34" charset="0"/>
              </a:rPr>
              <a:t>Additional Disaster Epi Questions</a:t>
            </a:r>
          </a:p>
        </p:txBody>
      </p:sp>
      <p:sp>
        <p:nvSpPr>
          <p:cNvPr id="3" name="Content Placeholder 2">
            <a:extLst>
              <a:ext uri="{FF2B5EF4-FFF2-40B4-BE49-F238E27FC236}">
                <a16:creationId xmlns:a16="http://schemas.microsoft.com/office/drawing/2014/main" id="{202614B2-C81E-43AC-A80F-CAD2C4C7E290}"/>
              </a:ext>
            </a:extLst>
          </p:cNvPr>
          <p:cNvSpPr>
            <a:spLocks noGrp="1"/>
          </p:cNvSpPr>
          <p:nvPr>
            <p:ph idx="1"/>
          </p:nvPr>
        </p:nvSpPr>
        <p:spPr/>
        <p:txBody>
          <a:bodyPr>
            <a:normAutofit/>
          </a:bodyPr>
          <a:lstStyle/>
          <a:p>
            <a:r>
              <a:rPr lang="en-US" dirty="0">
                <a:latin typeface="Bahnschrift SemiCondensed" panose="020B0502040204020203" pitchFamily="34" charset="0"/>
              </a:rPr>
              <a:t>Can existing surveillance forms capture disaster-relatedness?</a:t>
            </a:r>
          </a:p>
          <a:p>
            <a:pPr lvl="1"/>
            <a:r>
              <a:rPr lang="en-US" dirty="0">
                <a:latin typeface="Bahnschrift SemiCondensed" panose="020B0502040204020203" pitchFamily="34" charset="0"/>
              </a:rPr>
              <a:t>Population displacement flags  </a:t>
            </a:r>
          </a:p>
          <a:p>
            <a:pPr lvl="1"/>
            <a:r>
              <a:rPr lang="en-US" dirty="0">
                <a:latin typeface="Bahnschrift SemiCondensed" panose="020B0502040204020203" pitchFamily="34" charset="0"/>
              </a:rPr>
              <a:t>Guidance may be needed for EDRS </a:t>
            </a:r>
          </a:p>
          <a:p>
            <a:r>
              <a:rPr lang="en-US" dirty="0">
                <a:latin typeface="Bahnschrift SemiCondensed" panose="020B0502040204020203" pitchFamily="34" charset="0"/>
              </a:rPr>
              <a:t>Who are the relevant stakeholders?</a:t>
            </a:r>
          </a:p>
          <a:p>
            <a:r>
              <a:rPr lang="en-US" dirty="0">
                <a:latin typeface="Bahnschrift SemiCondensed" panose="020B0502040204020203" pitchFamily="34" charset="0"/>
              </a:rPr>
              <a:t>How is the surveillance information going to be used?</a:t>
            </a:r>
          </a:p>
          <a:p>
            <a:r>
              <a:rPr lang="en-US" dirty="0">
                <a:latin typeface="Bahnschrift SemiCondensed" panose="020B0502040204020203" pitchFamily="34" charset="0"/>
              </a:rPr>
              <a:t>What information do you have about the affected population?</a:t>
            </a:r>
          </a:p>
          <a:p>
            <a:r>
              <a:rPr lang="en-US" dirty="0">
                <a:latin typeface="Bahnschrift SemiCondensed" panose="020B0502040204020203" pitchFamily="34" charset="0"/>
              </a:rPr>
              <a:t>What issues of security and confidentiality need to be considered?</a:t>
            </a:r>
          </a:p>
          <a:p>
            <a:r>
              <a:rPr lang="en-US" dirty="0">
                <a:latin typeface="Bahnschrift SemiCondensed" panose="020B0502040204020203" pitchFamily="34" charset="0"/>
              </a:rPr>
              <a:t>What phase of the disaster is it?</a:t>
            </a:r>
          </a:p>
          <a:p>
            <a:pPr lvl="1"/>
            <a:r>
              <a:rPr lang="en-US" dirty="0">
                <a:latin typeface="Bahnschrift SemiCondensed" panose="020B0502040204020203" pitchFamily="34" charset="0"/>
              </a:rPr>
              <a:t>Drives length of data collection and complexity</a:t>
            </a:r>
          </a:p>
        </p:txBody>
      </p:sp>
    </p:spTree>
    <p:extLst>
      <p:ext uri="{BB962C8B-B14F-4D97-AF65-F5344CB8AC3E}">
        <p14:creationId xmlns:p14="http://schemas.microsoft.com/office/powerpoint/2010/main" val="299569109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35264</TotalTime>
  <Words>1620</Words>
  <Application>Microsoft Office PowerPoint</Application>
  <PresentationFormat>Widescreen</PresentationFormat>
  <Paragraphs>194</Paragraphs>
  <Slides>23</Slides>
  <Notes>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23</vt:i4>
      </vt:variant>
    </vt:vector>
  </HeadingPairs>
  <TitlesOfParts>
    <vt:vector size="31" baseType="lpstr">
      <vt:lpstr>Arial</vt:lpstr>
      <vt:lpstr>Bahnschrift Condensed</vt:lpstr>
      <vt:lpstr>Bahnschrift SemiBold Condensed</vt:lpstr>
      <vt:lpstr>Bahnschrift SemiCondensed</vt:lpstr>
      <vt:lpstr>Calibri</vt:lpstr>
      <vt:lpstr>Calibri Light</vt:lpstr>
      <vt:lpstr>Helvetica</vt:lpstr>
      <vt:lpstr>Office Theme</vt:lpstr>
      <vt:lpstr>CSTE OH Spring Planning Meeting</vt:lpstr>
      <vt:lpstr>OH and Climate Change Spring Planning (11/3/2022)</vt:lpstr>
      <vt:lpstr>Draft Agenda (1 ½ day meeting)</vt:lpstr>
      <vt:lpstr>Environmental Health Equity Approach</vt:lpstr>
      <vt:lpstr>PowerPoint Presentation</vt:lpstr>
      <vt:lpstr>How Does Surveillance Help?</vt:lpstr>
      <vt:lpstr>21st Century OSH Surveillance Objectives</vt:lpstr>
      <vt:lpstr>Occupational Lens</vt:lpstr>
      <vt:lpstr>Objectives</vt:lpstr>
      <vt:lpstr>Potential External Speaker Ideas</vt:lpstr>
      <vt:lpstr>Break Out Session #1 - Heat – Mock Up</vt:lpstr>
      <vt:lpstr>Break Out Session #2 - Flood – Mock Up</vt:lpstr>
      <vt:lpstr>Break Out Session #3 - Wildfires – Mock Up</vt:lpstr>
      <vt:lpstr>Next Steps</vt:lpstr>
      <vt:lpstr>Additional Supporting Slides</vt:lpstr>
      <vt:lpstr>Climate Change </vt:lpstr>
      <vt:lpstr>Future Effects of Global Climate Change on the U.S.</vt:lpstr>
      <vt:lpstr>U.S. Regional Effects</vt:lpstr>
      <vt:lpstr>U.S. Regional Effects</vt:lpstr>
      <vt:lpstr>U.S. Regional Effects</vt:lpstr>
      <vt:lpstr>Disaster Epi Notes</vt:lpstr>
      <vt:lpstr>Disaster Epi Questions </vt:lpstr>
      <vt:lpstr>Additional Disaster Epi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Vergara, Ximena@CDPH</dc:creator>
  <cp:lastModifiedBy>Vergara, Ximena@CDPH</cp:lastModifiedBy>
  <cp:revision>327</cp:revision>
  <dcterms:created xsi:type="dcterms:W3CDTF">2022-01-07T15:22:42Z</dcterms:created>
  <dcterms:modified xsi:type="dcterms:W3CDTF">2022-10-28T13:41:52Z</dcterms:modified>
</cp:coreProperties>
</file>