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7" r:id="rId5"/>
    <p:sldId id="258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EDF70-533F-46C9-B060-22931A2AC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837A3A-DBFA-4899-9138-AFFBC1844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EE7DD-AA5F-4E40-B9F0-2F89216E6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B8BA-5D11-49A4-A6E7-E7300CF6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FA882-6EE9-4C1E-8C4D-C7336AC32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3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CF66-1A4D-4866-975D-94EC343C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3FD7C-A45B-4AB6-952D-067C1137A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06650-36EB-44B8-848B-76A748679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00185-FA3A-4AC1-BFE4-09F719CC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5E5FD-9E78-4A1D-91DC-6834F0B7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5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06BD8-CAE9-4295-A65D-851C6F71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A3D5B-60FA-47FE-85F3-D723A746E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741D9-2B6C-4C1D-94E5-DD71F28B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0ECC2-0084-4C1B-A27F-8350738C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24600-2B59-4A0A-B3AB-B059A43D1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3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FEA2-15A3-4D7C-BD02-ED8C5408B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69BDA-9D60-4EA6-90BE-3B9AC4BB1A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8852A-0D28-4A94-A48E-7FB0FC671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B8495D-E597-42A6-B8B8-227F08C4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6AF8AE-A71F-44C1-986B-B16E4E200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C18F8-B1C1-4AB5-9355-BE7F7758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7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5132-4D3D-4B76-A87A-AB6C4180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B6777-EF4E-4D17-9682-894A33C71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0828E-5960-4AF5-96B3-4E199AA4B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807DD9-0856-4165-9E35-19BC62FDE3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8475D-D321-422C-A14E-173C0592A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4B3FC2-386C-48F2-BF8E-F67889489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696687-3EE1-47B0-BCBE-A5DD7541A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E61688-9758-4727-94B6-71A86EBB3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1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5F4DC-8CF7-43ED-A089-9FF19D19B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95D5A8-5C08-465A-9229-6E660961F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93634-7027-4104-80C5-135C7EF7C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2EC14C-AE26-409B-A194-4EDD8B88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4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90A260-D01F-4172-8521-88E4AADF3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6B2267-E458-47FA-AC41-6A89610A5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AEC90-4B0B-4D1B-AC29-A7CDE27C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9EF5-3941-4771-BF11-B8C6B0167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017E9-86D7-499B-894A-123ABE26F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9974E-1628-49B2-9E66-20C9540A1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C65E8-22C9-45A1-B5C1-5C8D5946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24456-7E01-45BC-A719-C2802DFBC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F9DA35-DC47-4DDD-8A39-C589CD6B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495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06FB2-D196-4F5A-A6FC-F142B04C7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B922A7-27E5-48A9-91CD-DD63F2CE90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E9AD-15E8-4DA3-B566-6B44F1DEF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D3ABA-4264-45CB-A4E1-BFDCE7E2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9C432-13A8-4BA1-BB01-BC627B734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32734-3270-415B-A995-C8A6082D9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57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04C0D-BD42-4118-9F6A-7FE6D129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8FBEB0-425D-46BF-A8E6-02839942C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0CFB-80FD-4790-AAD9-8EB1EB33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499E4-1B05-4DF5-8C2E-8F5AE39F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C4A4F-C244-465E-BE3B-E173F091C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5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2A840D-CCE9-45F8-A92B-20E6F2771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24DB7-71CB-433C-9E51-C332AE2A9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CBD89-7DDB-469F-A845-CAFA13A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1466C-9221-40AC-935C-055A1526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0065D-F422-4D29-B0FF-6CE22FC7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185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1AE785-5C18-4993-A8AF-828289B00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A686E-A043-4196-985F-12228D6BB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3AFBB-FEB3-4DAD-9E9A-A74392957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C06B-BD00-4CD1-887F-5DA8EF05B7AF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1FEBB-F09D-4B1C-9B6E-6F15BD22F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D2989-92EE-433A-9BFE-85C80388F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F359-AED8-4490-A018-EDBD95625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5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edac.ciesin.columbia.edu/data/set/sdei-high-res-daily-uhe-1983-2016" TargetMode="External"/><Relationship Id="rId2" Type="http://schemas.openxmlformats.org/officeDocument/2006/relationships/hyperlink" Target="https://ephtracking.cdc.gov/DataExplor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heat.gov/pages/tools-information" TargetMode="External"/><Relationship Id="rId4" Type="http://schemas.openxmlformats.org/officeDocument/2006/relationships/hyperlink" Target="https://search.earthdata.nasa.gov/search?q=AIRS3ST&amp;fi=AIRS&amp;fs10=Surface%20Temperature&amp;fsm0=Atmospheric%20Temperature&amp;fs20=Air%20Temperature&amp;fst0=Atmospher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outdoor-air-quality-data" TargetMode="External"/><Relationship Id="rId2" Type="http://schemas.openxmlformats.org/officeDocument/2006/relationships/hyperlink" Target="https://ephtracking.cdc.gov/DataExplor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ildlandfiresmoke.net/" TargetMode="External"/><Relationship Id="rId4" Type="http://schemas.openxmlformats.org/officeDocument/2006/relationships/hyperlink" Target="https://www.usgs.gov/news/data-release-combined-wildfire-datasets-united-states-and-certain-territories-1878-201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aterdata.usgs.gov/nwis" TargetMode="External"/><Relationship Id="rId2" Type="http://schemas.openxmlformats.org/officeDocument/2006/relationships/hyperlink" Target="https://ephtracking.cdc.gov/DataExplor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hc.noaa.gov/data/" TargetMode="External"/><Relationship Id="rId4" Type="http://schemas.openxmlformats.org/officeDocument/2006/relationships/hyperlink" Target="https://dashboard.waterdata.usgs.gov/app/nwd/en/?region=lower48&amp;aoi=default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phtracking.cdc.gov/DataExplorer/" TargetMode="External"/><Relationship Id="rId2" Type="http://schemas.openxmlformats.org/officeDocument/2006/relationships/hyperlink" Target="https://ejscreen.epa.gov/mapp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8B7D-EC0C-4D14-9533-E9EB22C9C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Useful Resources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196ED-A5A3-4270-9BAE-45A00CD80D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02/13/2023</a:t>
            </a:r>
          </a:p>
        </p:txBody>
      </p:sp>
    </p:spTree>
    <p:extLst>
      <p:ext uri="{BB962C8B-B14F-4D97-AF65-F5344CB8AC3E}">
        <p14:creationId xmlns:p14="http://schemas.microsoft.com/office/powerpoint/2010/main" val="949907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05AE-AD9A-4458-AD1B-C0865663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Exposure Data Sources - Heat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734CE-CC5F-4EE8-8772-EADF86018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Environmental Public Health Tracking (EPHT) </a:t>
            </a:r>
          </a:p>
          <a:p>
            <a:pPr lvl="1"/>
            <a:r>
              <a:rPr lang="en-US" dirty="0">
                <a:hlinkClick r:id="rId2"/>
              </a:rPr>
              <a:t>National Environmental Public Health Tracking Network Data Explorer (cdc.gov)</a:t>
            </a:r>
            <a:endParaRPr lang="en-US" dirty="0"/>
          </a:p>
          <a:p>
            <a:pPr lvl="1"/>
            <a:r>
              <a:rPr lang="en-US" dirty="0"/>
              <a:t>Temperature and Heat Projections, Historical Temperature and Heat Index, Heat-related Illness, Heat -related Emergency Department </a:t>
            </a:r>
            <a:r>
              <a:rPr lang="en-US" dirty="0" err="1"/>
              <a:t>Visits,Heat</a:t>
            </a:r>
            <a:r>
              <a:rPr lang="en-US" dirty="0"/>
              <a:t> -related Hospitalizations *, Heat-related Mortality, Heat Vulnerability &amp; Preparedness</a:t>
            </a:r>
          </a:p>
          <a:p>
            <a:r>
              <a:rPr lang="en-US" dirty="0"/>
              <a:t>Global High Resolution Daily Extreme Urban Heat Exposure (UHE-Daily), v1 (1983 – 2016)  includes some WBGT data</a:t>
            </a:r>
          </a:p>
          <a:p>
            <a:pPr lvl="1"/>
            <a:r>
              <a:rPr lang="en-US" dirty="0">
                <a:hlinkClick r:id="rId3"/>
              </a:rPr>
              <a:t>Global High Resolution Daily Extreme Urban Heat Exposure (UHE-Daily), v1: Satellite-Derived Environmental Indicators | SEDAC (columbia.edu)</a:t>
            </a:r>
            <a:endParaRPr lang="en-US" dirty="0"/>
          </a:p>
          <a:p>
            <a:r>
              <a:rPr lang="en-US" dirty="0"/>
              <a:t>NASA Satellite Daily Surface Air Temperature: </a:t>
            </a:r>
            <a:r>
              <a:rPr lang="en-US" dirty="0" err="1">
                <a:hlinkClick r:id="rId4"/>
              </a:rPr>
              <a:t>Earthdata</a:t>
            </a:r>
            <a:r>
              <a:rPr lang="en-US" dirty="0">
                <a:hlinkClick r:id="rId4"/>
              </a:rPr>
              <a:t> Search | </a:t>
            </a:r>
            <a:r>
              <a:rPr lang="en-US" dirty="0" err="1">
                <a:hlinkClick r:id="rId4"/>
              </a:rPr>
              <a:t>Earthdata</a:t>
            </a:r>
            <a:r>
              <a:rPr lang="en-US" dirty="0">
                <a:hlinkClick r:id="rId4"/>
              </a:rPr>
              <a:t> Search (nasa.gov)</a:t>
            </a:r>
            <a:endParaRPr lang="en-US" dirty="0"/>
          </a:p>
          <a:p>
            <a:r>
              <a:rPr lang="en-US" dirty="0">
                <a:hlinkClick r:id="rId5"/>
              </a:rPr>
              <a:t>Tools &amp; Information | HEAT.gov - National Integrated Heat Health Information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167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05AE-AD9A-4458-AD1B-C0865663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Exposure Data Sources – Wildland fires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734CE-CC5F-4EE8-8772-EADF86018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EPHT</a:t>
            </a:r>
          </a:p>
          <a:p>
            <a:pPr lvl="1"/>
            <a:r>
              <a:rPr lang="en-US" dirty="0">
                <a:hlinkClick r:id="rId2"/>
              </a:rPr>
              <a:t>National Environmental Public Health Tracking Network Data Explorer (cdc.gov)</a:t>
            </a:r>
            <a:endParaRPr lang="en-US" dirty="0"/>
          </a:p>
          <a:p>
            <a:pPr lvl="1"/>
            <a:r>
              <a:rPr lang="en-US" dirty="0"/>
              <a:t>Areas and populations vulnerable to predicted surface smoke</a:t>
            </a:r>
          </a:p>
          <a:p>
            <a:r>
              <a:rPr lang="en-US" dirty="0"/>
              <a:t>EPA Air Monitoring sites: </a:t>
            </a:r>
          </a:p>
          <a:p>
            <a:pPr lvl="1"/>
            <a:r>
              <a:rPr lang="en-US" dirty="0">
                <a:hlinkClick r:id="rId3"/>
              </a:rPr>
              <a:t>Air Data: Air Quality Data Collected at Outdoor Monitors Across the US | US EPA</a:t>
            </a:r>
            <a:endParaRPr lang="en-US" dirty="0"/>
          </a:p>
          <a:p>
            <a:r>
              <a:rPr lang="en-US" dirty="0"/>
              <a:t>USGS Combined wildfire dataset</a:t>
            </a:r>
          </a:p>
          <a:p>
            <a:pPr lvl="1"/>
            <a:r>
              <a:rPr lang="en-US" dirty="0">
                <a:hlinkClick r:id="rId4"/>
              </a:rPr>
              <a:t>Data Release: Combined Wildfire Datasets for the United States and Certain Territories, 1878-2019 | U.S. Geological Survey (usgs.gov)</a:t>
            </a:r>
            <a:endParaRPr lang="en-US" dirty="0"/>
          </a:p>
          <a:p>
            <a:pPr lvl="1"/>
            <a:r>
              <a:rPr lang="en-US" dirty="0"/>
              <a:t>the various source data, including fire name, fire code, ignition date, controlled date, containment date, and fire cause, were included in this product's attribute table.</a:t>
            </a:r>
          </a:p>
          <a:p>
            <a:r>
              <a:rPr lang="en-US" dirty="0">
                <a:hlinkClick r:id="rId5"/>
              </a:rPr>
              <a:t>IWFAQRP (wildlandfiresmoke.net)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87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05AE-AD9A-4458-AD1B-C08656638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Exposure Data Sources - Floods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734CE-CC5F-4EE8-8772-EADF86018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EPHT</a:t>
            </a:r>
          </a:p>
          <a:p>
            <a:pPr lvl="1"/>
            <a:r>
              <a:rPr lang="en-US" dirty="0">
                <a:hlinkClick r:id="rId2"/>
              </a:rPr>
              <a:t>National Environmental Public Health Tracking Network Data Explorer (cdc.gov)</a:t>
            </a:r>
            <a:endParaRPr lang="en-US" dirty="0"/>
          </a:p>
          <a:p>
            <a:pPr lvl="1"/>
            <a:r>
              <a:rPr lang="en-US" dirty="0"/>
              <a:t>Precipitation &amp; Flooding – 1) Historic, 2) Projected and 3) Vulnerability and Preparedness</a:t>
            </a:r>
          </a:p>
          <a:p>
            <a:r>
              <a:rPr lang="en-US" dirty="0">
                <a:hlinkClick r:id="rId3"/>
              </a:rPr>
              <a:t>USGS Water Data for the Nation</a:t>
            </a:r>
            <a:endParaRPr lang="en-US" dirty="0"/>
          </a:p>
          <a:p>
            <a:r>
              <a:rPr lang="en-US" dirty="0">
                <a:hlinkClick r:id="rId4"/>
              </a:rPr>
              <a:t>USGS | National Water Dashboard</a:t>
            </a:r>
            <a:endParaRPr lang="it-IT" dirty="0">
              <a:hlinkClick r:id="rId5"/>
            </a:endParaRPr>
          </a:p>
          <a:p>
            <a:r>
              <a:rPr lang="it-IT" dirty="0"/>
              <a:t>Cyclones and Hurricanes</a:t>
            </a:r>
            <a:endParaRPr lang="it-IT" dirty="0">
              <a:hlinkClick r:id="rId5"/>
            </a:endParaRPr>
          </a:p>
          <a:p>
            <a:pPr lvl="1"/>
            <a:r>
              <a:rPr lang="it-IT" dirty="0">
                <a:hlinkClick r:id="rId5"/>
              </a:rPr>
              <a:t>NHC Data Archive (noaa.gov)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5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7352-6D89-4DE9-8BB1-F7891578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Exposure Assessment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4D9D5-A9A4-450F-93A7-CCD8BED81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Requires codable occupation</a:t>
            </a:r>
          </a:p>
          <a:p>
            <a:pPr lvl="1"/>
            <a:r>
              <a:rPr lang="en-US" dirty="0"/>
              <a:t>CSTE Worker Group Assignment e.g. No. of Contacts</a:t>
            </a:r>
          </a:p>
          <a:p>
            <a:pPr lvl="1"/>
            <a:r>
              <a:rPr lang="en-US" dirty="0"/>
              <a:t>CSTE SARS-COV-2 Matrix for Non-Healthcare Workers</a:t>
            </a:r>
          </a:p>
          <a:p>
            <a:pPr lvl="2"/>
            <a:r>
              <a:rPr lang="en-US" dirty="0"/>
              <a:t>Physical Proximity</a:t>
            </a:r>
          </a:p>
          <a:p>
            <a:pPr lvl="2"/>
            <a:r>
              <a:rPr lang="en-US" dirty="0"/>
              <a:t>Indoor/Outdoor</a:t>
            </a:r>
          </a:p>
          <a:p>
            <a:r>
              <a:rPr lang="en-US" dirty="0"/>
              <a:t>Requires codable industry</a:t>
            </a:r>
          </a:p>
          <a:p>
            <a:pPr lvl="1"/>
            <a:r>
              <a:rPr lang="en-US" dirty="0"/>
              <a:t>NIOSH Essential Workers Index by Industry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2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4A76D-639C-3942-4AFF-8D1B893C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Crosscutting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43F36-67F4-8861-7A51-149EB06B5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 Environmental </a:t>
            </a:r>
            <a:r>
              <a:rPr lang="en-US"/>
              <a:t>Protection Agency EJScreen</a:t>
            </a:r>
            <a:r>
              <a:rPr lang="en-US" dirty="0"/>
              <a:t>: Environmental Justice Screening and Mapping Tool</a:t>
            </a:r>
          </a:p>
          <a:p>
            <a:pPr lvl="1"/>
            <a:r>
              <a:rPr lang="en-US" sz="2000" dirty="0" err="1">
                <a:hlinkClick r:id="rId2"/>
              </a:rPr>
              <a:t>EJScreen</a:t>
            </a:r>
            <a:r>
              <a:rPr lang="en-US" sz="2000" dirty="0">
                <a:hlinkClick r:id="rId2"/>
              </a:rPr>
              <a:t> (epa.gov)</a:t>
            </a:r>
            <a:endParaRPr lang="en-US" sz="2000" dirty="0"/>
          </a:p>
          <a:p>
            <a:r>
              <a:rPr lang="en-US" sz="2400" dirty="0">
                <a:hlinkClick r:id="rId3"/>
              </a:rPr>
              <a:t>National Environmental Public Health Tracking Network Data Explorer (cdc.gov)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06180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30391</TotalTime>
  <Words>385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Tw Cen MT</vt:lpstr>
      <vt:lpstr>Office Theme</vt:lpstr>
      <vt:lpstr>Useful Resources</vt:lpstr>
      <vt:lpstr>Exposure Data Sources - Heat</vt:lpstr>
      <vt:lpstr>Exposure Data Sources – Wildland fires</vt:lpstr>
      <vt:lpstr>Exposure Data Sources - Floods </vt:lpstr>
      <vt:lpstr>New Exposure Assessment Tools</vt:lpstr>
      <vt:lpstr>Crosscutting Tools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Vergara, Ximena@CDPH</dc:creator>
  <cp:lastModifiedBy>Vergara, Ximena@CDPH</cp:lastModifiedBy>
  <cp:revision>32</cp:revision>
  <dcterms:created xsi:type="dcterms:W3CDTF">2022-12-01T16:19:17Z</dcterms:created>
  <dcterms:modified xsi:type="dcterms:W3CDTF">2023-02-13T16:14:50Z</dcterms:modified>
</cp:coreProperties>
</file>