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93" r:id="rId1"/>
  </p:sldMasterIdLst>
  <p:notesMasterIdLst>
    <p:notesMasterId r:id="rId12"/>
  </p:notesMasterIdLst>
  <p:handoutMasterIdLst>
    <p:handoutMasterId r:id="rId13"/>
  </p:handoutMasterIdLst>
  <p:sldIdLst>
    <p:sldId id="260" r:id="rId2"/>
    <p:sldId id="265" r:id="rId3"/>
    <p:sldId id="266" r:id="rId4"/>
    <p:sldId id="267" r:id="rId5"/>
    <p:sldId id="258" r:id="rId6"/>
    <p:sldId id="264" r:id="rId7"/>
    <p:sldId id="262" r:id="rId8"/>
    <p:sldId id="269" r:id="rId9"/>
    <p:sldId id="268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89" autoAdjust="0"/>
  </p:normalViewPr>
  <p:slideViewPr>
    <p:cSldViewPr snapToGrid="0">
      <p:cViewPr varScale="1">
        <p:scale>
          <a:sx n="58" d="100"/>
          <a:sy n="58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6F786D-919B-4EF5-BD44-C01ABFF51C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3CE706-A491-407B-8A3C-1E1B38E3BE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A0F81-FBC8-4AE5-8CBE-265D82D4F40A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EB2EC7-06AC-483D-9F0F-8513034635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165677-A8C6-4167-BD6B-72F4BE86DE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9346E-4525-4E9D-8817-A0F329044F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088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2931C-6CBC-4F64-81B6-81620EA33E74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80B81-AA4E-4B75-A7A4-FD12E7A9A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289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80B81-AA4E-4B75-A7A4-FD12E7A9A81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675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(Rationale: To engage all for the entirety of the work and will lead to fruitful discussion at the end of Day 1 and Day 2)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80B81-AA4E-4B75-A7A4-FD12E7A9A81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899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4929172-4BF7-429F-BA25-7E9D1A4215EE}" type="datetimeFigureOut">
              <a:rPr lang="en-US" noProof="0" smtClean="0"/>
              <a:t>2/13/2023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09596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02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3833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noProof="0" smtClean="0"/>
              <a:t>2/13/2023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5805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74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867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8246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6370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94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97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1571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4929172-4BF7-429F-BA25-7E9D1A4215EE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966EA62-41C5-4F9A-A915-5B0BC739C92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06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4" r:id="rId1"/>
    <p:sldLayoutId id="2147484495" r:id="rId2"/>
    <p:sldLayoutId id="2147484496" r:id="rId3"/>
    <p:sldLayoutId id="2147484497" r:id="rId4"/>
    <p:sldLayoutId id="2147484498" r:id="rId5"/>
    <p:sldLayoutId id="2147484499" r:id="rId6"/>
    <p:sldLayoutId id="2147484500" r:id="rId7"/>
    <p:sldLayoutId id="2147484501" r:id="rId8"/>
    <p:sldLayoutId id="2147484502" r:id="rId9"/>
    <p:sldLayoutId id="2147484503" r:id="rId10"/>
    <p:sldLayoutId id="2147484504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EE9337-CF47-3101-C217-2C8DA5F33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CSTE OH: OSH Surveillance x Climate change PRE-WORKSHOP webinar 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302815F-21E8-9E28-7CAF-65AE9168C57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8AE021-A77E-9A7D-D95E-DCD695C03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February 28, 2023</a:t>
            </a:r>
          </a:p>
        </p:txBody>
      </p:sp>
    </p:spTree>
    <p:extLst>
      <p:ext uri="{BB962C8B-B14F-4D97-AF65-F5344CB8AC3E}">
        <p14:creationId xmlns:p14="http://schemas.microsoft.com/office/powerpoint/2010/main" val="502657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E6C76-B173-EC36-1F57-7A191C2F5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CSTE Oh: OSH Surveillance X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A8964-8BD0-0091-1022-7604515A7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new data sources</a:t>
            </a:r>
          </a:p>
          <a:p>
            <a:r>
              <a:rPr lang="en-US" dirty="0"/>
              <a:t>Capture approaches to surveillance for climate change and occupational health using guiding principles from disaster epidemiology surveillance:</a:t>
            </a:r>
          </a:p>
          <a:p>
            <a:pPr lvl="1"/>
            <a:r>
              <a:rPr lang="en-US" dirty="0"/>
              <a:t>Flexibility</a:t>
            </a:r>
          </a:p>
          <a:p>
            <a:pPr lvl="1"/>
            <a:r>
              <a:rPr lang="en-US" dirty="0"/>
              <a:t>Information needs, population impacts and resource availability</a:t>
            </a:r>
          </a:p>
          <a:p>
            <a:pPr lvl="1"/>
            <a:r>
              <a:rPr lang="en-US" dirty="0"/>
              <a:t>Capture of work, industry and/or occupation</a:t>
            </a:r>
          </a:p>
          <a:p>
            <a:pPr lvl="1"/>
            <a:r>
              <a:rPr lang="en-US" dirty="0"/>
              <a:t>Establish stakeholder relationships</a:t>
            </a:r>
          </a:p>
          <a:p>
            <a:pPr marL="128016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0810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2DF8E-C0D6-81EC-CB24-D1B81956A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PACKETS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C2FB9-24D4-8A90-E59D-E25BC6598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Participant worksheet (.xlsx)</a:t>
            </a:r>
          </a:p>
          <a:p>
            <a:r>
              <a:rPr lang="en-US" dirty="0"/>
              <a:t>Primers</a:t>
            </a:r>
          </a:p>
          <a:p>
            <a:r>
              <a:rPr lang="en-US" dirty="0"/>
              <a:t>Useful resources (.pptx)</a:t>
            </a:r>
          </a:p>
          <a:p>
            <a:pPr lvl="1"/>
            <a:r>
              <a:rPr lang="en-US" dirty="0"/>
              <a:t>Exposure data sources by climate change issue</a:t>
            </a:r>
          </a:p>
          <a:p>
            <a:pPr lvl="1"/>
            <a:r>
              <a:rPr lang="en-US" dirty="0"/>
              <a:t>New exposure assessment tools </a:t>
            </a:r>
          </a:p>
          <a:p>
            <a:pPr lvl="1"/>
            <a:r>
              <a:rPr lang="en-US" dirty="0"/>
              <a:t>Crosscutting tools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D34AD5-63E3-26BC-7DC3-668E2CA34FB3}"/>
              </a:ext>
            </a:extLst>
          </p:cNvPr>
          <p:cNvSpPr txBox="1">
            <a:spLocks/>
          </p:cNvSpPr>
          <p:nvPr/>
        </p:nvSpPr>
        <p:spPr>
          <a:xfrm>
            <a:off x="6539373" y="2286000"/>
            <a:ext cx="4754880" cy="32227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dirty="0"/>
              <a:t>Caveats: we may not know what to ask or what the answers are</a:t>
            </a:r>
          </a:p>
          <a:p>
            <a:pPr algn="ctr">
              <a:spcBef>
                <a:spcPts val="0"/>
              </a:spcBef>
            </a:pPr>
            <a:endParaRPr lang="en-US" dirty="0"/>
          </a:p>
          <a:p>
            <a:pPr algn="ctr">
              <a:spcBef>
                <a:spcPts val="0"/>
              </a:spcBef>
            </a:pPr>
            <a:r>
              <a:rPr lang="en-US" dirty="0"/>
              <a:t>Explore – jump in </a:t>
            </a:r>
          </a:p>
          <a:p>
            <a:pPr algn="ctr">
              <a:spcBef>
                <a:spcPts val="0"/>
              </a:spcBef>
            </a:pPr>
            <a:r>
              <a:rPr lang="en-US" dirty="0"/>
              <a:t>Few have assessed </a:t>
            </a:r>
          </a:p>
          <a:p>
            <a:pPr algn="ctr">
              <a:spcBef>
                <a:spcPts val="0"/>
              </a:spcBef>
            </a:pPr>
            <a:r>
              <a:rPr lang="en-US" dirty="0"/>
              <a:t>Trust in your OSH experience</a:t>
            </a:r>
          </a:p>
          <a:p>
            <a:pPr algn="ctr">
              <a:spcBef>
                <a:spcPts val="0"/>
              </a:spcBef>
            </a:pPr>
            <a:r>
              <a:rPr lang="en-US" dirty="0"/>
              <a:t>Be open</a:t>
            </a:r>
          </a:p>
          <a:p>
            <a:pPr algn="ctr">
              <a:spcBef>
                <a:spcPts val="0"/>
              </a:spcBef>
            </a:pPr>
            <a:r>
              <a:rPr lang="en-US" dirty="0"/>
              <a:t>Think crowdsourcing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060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C5A34-434A-8065-BB1C-CECFD8091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FEF95-E8B1-2864-B83D-7D3FB35EB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8016" lvl="1" indent="0">
              <a:buNone/>
            </a:pPr>
            <a:r>
              <a:rPr lang="en-US" dirty="0"/>
              <a:t>Aim to assess two outcome and exposure data sources each climate change topic, by ease:</a:t>
            </a:r>
          </a:p>
          <a:p>
            <a:pPr lvl="2"/>
            <a:r>
              <a:rPr lang="en-US" dirty="0"/>
              <a:t>Easy to access</a:t>
            </a:r>
          </a:p>
          <a:p>
            <a:pPr lvl="2"/>
            <a:r>
              <a:rPr lang="en-US" dirty="0"/>
              <a:t>Aspirational, complex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B39AAB-9DF8-DE6E-0D0C-F60250BCC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072" y="3016404"/>
            <a:ext cx="5376569" cy="268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7998" y="643467"/>
            <a:ext cx="2939030" cy="5571066"/>
          </a:xfrm>
        </p:spPr>
        <p:txBody>
          <a:bodyPr lIns="0" tIns="0" rIns="0" bIns="0">
            <a:noAutofit/>
          </a:bodyPr>
          <a:lstStyle/>
          <a:p>
            <a:r>
              <a:rPr lang="en-US" spc="-150" dirty="0"/>
              <a:t>SURVEILLANCE DATA SOURCES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26AC90C-5C58-52A6-65B5-12BFB249AF11}"/>
              </a:ext>
            </a:extLst>
          </p:cNvPr>
          <p:cNvGrpSpPr/>
          <p:nvPr/>
        </p:nvGrpSpPr>
        <p:grpSpPr>
          <a:xfrm>
            <a:off x="3711167" y="824452"/>
            <a:ext cx="7883129" cy="3920525"/>
            <a:chOff x="3711167" y="824452"/>
            <a:chExt cx="7883129" cy="3920525"/>
          </a:xfrm>
        </p:grpSpPr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1DE0112F-791B-49A1-8CD8-15FA7DC6F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stCxn id="19" idx="2"/>
              <a:endCxn id="24" idx="0"/>
            </p:cNvCxnSpPr>
            <p:nvPr/>
          </p:nvCxnSpPr>
          <p:spPr>
            <a:xfrm rot="5400000">
              <a:off x="5522569" y="646725"/>
              <a:ext cx="1547782" cy="2754099"/>
            </a:xfrm>
            <a:prstGeom prst="bentConnector3">
              <a:avLst>
                <a:gd name="adj1" fmla="val 80259"/>
              </a:avLst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88C5FB59-79BD-402C-B020-CAA59D615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stCxn id="19" idx="2"/>
              <a:endCxn id="30" idx="0"/>
            </p:cNvCxnSpPr>
            <p:nvPr/>
          </p:nvCxnSpPr>
          <p:spPr>
            <a:xfrm rot="16200000" flipH="1">
              <a:off x="8267990" y="655401"/>
              <a:ext cx="1497202" cy="2686165"/>
            </a:xfrm>
            <a:prstGeom prst="bentConnector3">
              <a:avLst>
                <a:gd name="adj1" fmla="val 83268"/>
              </a:avLst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C918219C-ED8A-41E2-A454-104913D38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7673509" y="2476500"/>
              <a:ext cx="0" cy="321166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B8E21438-ACE0-4CD2-8E73-C228CB6D61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6986263" y="2476500"/>
              <a:ext cx="0" cy="321166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 descr="Hierarchy Level 1">
              <a:extLst>
                <a:ext uri="{FF2B5EF4-FFF2-40B4-BE49-F238E27FC236}">
                  <a16:creationId xmlns:a16="http://schemas.microsoft.com/office/drawing/2014/main" id="{21C604EF-32A3-42D7-8586-5D643B7D12C1}"/>
                </a:ext>
              </a:extLst>
            </p:cNvPr>
            <p:cNvSpPr/>
            <p:nvPr/>
          </p:nvSpPr>
          <p:spPr>
            <a:xfrm>
              <a:off x="5111016" y="824452"/>
              <a:ext cx="5124986" cy="4254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dkEdge"/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300" b="1" dirty="0">
                  <a:latin typeface="+mj-lt"/>
                </a:rPr>
                <a:t>CLIMATE CHANGE ISSUES</a:t>
              </a:r>
              <a:endParaRPr lang="en-US" sz="1300" b="0" kern="1200" dirty="0">
                <a:latin typeface="+mn-lt"/>
              </a:endParaRPr>
            </a:p>
          </p:txBody>
        </p:sp>
        <p:sp>
          <p:nvSpPr>
            <p:cNvPr id="24" name="Rectangle 23" descr="Hierarchy Level 2 Item 3">
              <a:extLst>
                <a:ext uri="{FF2B5EF4-FFF2-40B4-BE49-F238E27FC236}">
                  <a16:creationId xmlns:a16="http://schemas.microsoft.com/office/drawing/2014/main" id="{E229E048-A3A7-4692-842F-3C90638B8575}"/>
                </a:ext>
              </a:extLst>
            </p:cNvPr>
            <p:cNvSpPr/>
            <p:nvPr/>
          </p:nvSpPr>
          <p:spPr>
            <a:xfrm>
              <a:off x="3846898" y="2797665"/>
              <a:ext cx="2145024" cy="900000"/>
            </a:xfrm>
            <a:prstGeom prst="rect">
              <a:avLst/>
            </a:prstGeom>
            <a:solidFill>
              <a:schemeClr val="accent1"/>
            </a:solidFill>
            <a:scene3d>
              <a:camera prst="orthographicFront"/>
              <a:lightRig rig="flat" dir="t"/>
            </a:scene3d>
            <a:sp3d prstMaterial="dkEdge"/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000" tIns="108000" rIns="72000" bIns="0" numCol="1" spcCol="1270" anchor="t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300" b="1" dirty="0">
                  <a:solidFill>
                    <a:prstClr val="black"/>
                  </a:solidFill>
                  <a:latin typeface="+mj-lt"/>
                </a:rPr>
                <a:t>HEAT</a:t>
              </a:r>
              <a:endParaRPr lang="en-US" sz="1300" b="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6" name="Rectangle 25" descr="Hierarchy Level 2 Item 4">
              <a:extLst>
                <a:ext uri="{FF2B5EF4-FFF2-40B4-BE49-F238E27FC236}">
                  <a16:creationId xmlns:a16="http://schemas.microsoft.com/office/drawing/2014/main" id="{6CC65D6C-DD16-4338-8CA6-BFA0B65035D7}"/>
                </a:ext>
              </a:extLst>
            </p:cNvPr>
            <p:cNvSpPr/>
            <p:nvPr/>
          </p:nvSpPr>
          <p:spPr>
            <a:xfrm>
              <a:off x="6679168" y="2773096"/>
              <a:ext cx="2011349" cy="900000"/>
            </a:xfrm>
            <a:prstGeom prst="rect">
              <a:avLst/>
            </a:prstGeom>
            <a:solidFill>
              <a:schemeClr val="accent3"/>
            </a:solidFill>
            <a:scene3d>
              <a:camera prst="orthographicFront"/>
              <a:lightRig rig="flat" dir="t"/>
            </a:scene3d>
            <a:sp3d prstMaterial="dkEdge"/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000" tIns="108000" rIns="72000" bIns="0" numCol="1" spcCol="1270" anchor="t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300" b="1" kern="1200" dirty="0">
                  <a:solidFill>
                    <a:prstClr val="black"/>
                  </a:solidFill>
                  <a:latin typeface="+mj-lt"/>
                  <a:ea typeface="+mn-ea"/>
                  <a:cs typeface="+mn-cs"/>
                </a:rPr>
                <a:t>WILDLAND FIRES</a:t>
              </a:r>
              <a:endParaRPr lang="en-US" sz="1300" b="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0" name="Rectangle 29" descr="Hierarchy Level 2 Item 6">
              <a:extLst>
                <a:ext uri="{FF2B5EF4-FFF2-40B4-BE49-F238E27FC236}">
                  <a16:creationId xmlns:a16="http://schemas.microsoft.com/office/drawing/2014/main" id="{F8066417-8A57-4907-85EC-A2494CB96202}"/>
                </a:ext>
              </a:extLst>
            </p:cNvPr>
            <p:cNvSpPr/>
            <p:nvPr/>
          </p:nvSpPr>
          <p:spPr>
            <a:xfrm>
              <a:off x="9287162" y="2747085"/>
              <a:ext cx="2145024" cy="900000"/>
            </a:xfrm>
            <a:prstGeom prst="rect">
              <a:avLst/>
            </a:prstGeom>
            <a:solidFill>
              <a:schemeClr val="accent5"/>
            </a:solidFill>
            <a:scene3d>
              <a:camera prst="orthographicFront"/>
              <a:lightRig rig="flat" dir="t"/>
            </a:scene3d>
            <a:sp3d prstMaterial="dkEdge"/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000" tIns="108000" rIns="72000" bIns="0" numCol="1" spcCol="1270" anchor="t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300" b="1" kern="1200" dirty="0">
                  <a:solidFill>
                    <a:prstClr val="black"/>
                  </a:solidFill>
                  <a:latin typeface="+mj-lt"/>
                  <a:ea typeface="+mn-ea"/>
                  <a:cs typeface="+mn-cs"/>
                </a:rPr>
                <a:t>FLOODS</a:t>
              </a:r>
              <a:endParaRPr lang="en-US" sz="1300" b="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C9510B5-DE41-F287-C3EA-5409FB830B73}"/>
                </a:ext>
              </a:extLst>
            </p:cNvPr>
            <p:cNvGrpSpPr/>
            <p:nvPr/>
          </p:nvGrpSpPr>
          <p:grpSpPr>
            <a:xfrm>
              <a:off x="9125051" y="3665481"/>
              <a:ext cx="2469245" cy="1019664"/>
              <a:chOff x="8954757" y="3697667"/>
              <a:chExt cx="2469245" cy="1019664"/>
            </a:xfrm>
          </p:grpSpPr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AB784302-7954-4871-A66D-7F70FFD346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48757" y="3697667"/>
                <a:ext cx="0" cy="119664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F3CC1BD9-74A7-4241-AB01-433AF19DE9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30002" y="3697667"/>
                <a:ext cx="0" cy="119664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Rectangle 28" descr="Hierarchy Level 3 Item 5">
                <a:extLst>
                  <a:ext uri="{FF2B5EF4-FFF2-40B4-BE49-F238E27FC236}">
                    <a16:creationId xmlns:a16="http://schemas.microsoft.com/office/drawing/2014/main" id="{743439A9-C933-477D-A966-F21E29691839}"/>
                  </a:ext>
                </a:extLst>
              </p:cNvPr>
              <p:cNvSpPr/>
              <p:nvPr/>
            </p:nvSpPr>
            <p:spPr>
              <a:xfrm>
                <a:off x="8954757" y="3817331"/>
                <a:ext cx="1188000" cy="90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" tIns="108000" rIns="72000" bIns="0" numCol="1" spcCol="1270" anchor="t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300" b="1" kern="1200" dirty="0">
                    <a:solidFill>
                      <a:prstClr val="black"/>
                    </a:solidFill>
                    <a:latin typeface="+mj-lt"/>
                  </a:rPr>
                  <a:t>EXPOSURE</a:t>
                </a:r>
                <a:br>
                  <a:rPr lang="en-US" sz="1300" kern="1200" dirty="0">
                    <a:latin typeface="+mj-lt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USGS</a:t>
                </a:r>
                <a:b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EPHT</a:t>
                </a:r>
              </a:p>
            </p:txBody>
          </p:sp>
          <p:sp>
            <p:nvSpPr>
              <p:cNvPr id="31" name="Rectangle 30" descr="Hierarchy Level 3 Item 6">
                <a:extLst>
                  <a:ext uri="{FF2B5EF4-FFF2-40B4-BE49-F238E27FC236}">
                    <a16:creationId xmlns:a16="http://schemas.microsoft.com/office/drawing/2014/main" id="{E0BA9528-74CE-4286-A8E3-697EED90FF57}"/>
                  </a:ext>
                </a:extLst>
              </p:cNvPr>
              <p:cNvSpPr/>
              <p:nvPr/>
            </p:nvSpPr>
            <p:spPr>
              <a:xfrm>
                <a:off x="10236002" y="3817331"/>
                <a:ext cx="1188000" cy="90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" tIns="108000" rIns="72000" bIns="0" numCol="1" spcCol="1270" anchor="t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300" b="1" kern="1200" dirty="0">
                    <a:solidFill>
                      <a:prstClr val="black"/>
                    </a:solidFill>
                    <a:latin typeface="+mj-lt"/>
                    <a:ea typeface="+mn-ea"/>
                    <a:cs typeface="+mn-cs"/>
                  </a:rPr>
                  <a:t>OUTCOME</a:t>
                </a:r>
                <a:br>
                  <a:rPr lang="en-US" sz="1300" b="1" kern="1200" dirty="0">
                    <a:solidFill>
                      <a:prstClr val="black"/>
                    </a:solidFill>
                    <a:latin typeface="Tw Cen MT Condensed" panose="020B0606020104020203"/>
                    <a:ea typeface="+mn-ea"/>
                    <a:cs typeface="+mn-cs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Syndromic</a:t>
                </a:r>
                <a:b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Deaths</a:t>
                </a:r>
                <a:b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ER Discharge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50D91C6-B367-D0F7-D322-00182E9C41A8}"/>
                </a:ext>
              </a:extLst>
            </p:cNvPr>
            <p:cNvGrpSpPr/>
            <p:nvPr/>
          </p:nvGrpSpPr>
          <p:grpSpPr>
            <a:xfrm>
              <a:off x="3711167" y="3725313"/>
              <a:ext cx="2469245" cy="1019664"/>
              <a:chOff x="8954757" y="3697667"/>
              <a:chExt cx="2469245" cy="1019664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D9CE1EC-AAC7-D2B9-B9AA-F754F3C433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48757" y="3697667"/>
                <a:ext cx="0" cy="119664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A682F4F-8C2F-9850-20A9-23C80975C0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30002" y="3697667"/>
                <a:ext cx="0" cy="119664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ectangle 12" descr="Hierarchy Level 3 Item 5">
                <a:extLst>
                  <a:ext uri="{FF2B5EF4-FFF2-40B4-BE49-F238E27FC236}">
                    <a16:creationId xmlns:a16="http://schemas.microsoft.com/office/drawing/2014/main" id="{D3A92104-0FAC-0A6D-3CF6-B42D8137ED27}"/>
                  </a:ext>
                </a:extLst>
              </p:cNvPr>
              <p:cNvSpPr/>
              <p:nvPr/>
            </p:nvSpPr>
            <p:spPr>
              <a:xfrm>
                <a:off x="8954757" y="3817331"/>
                <a:ext cx="1188000" cy="90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" tIns="108000" rIns="72000" bIns="0" numCol="1" spcCol="1270" anchor="t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300" b="1" kern="1200" dirty="0">
                    <a:solidFill>
                      <a:prstClr val="black"/>
                    </a:solidFill>
                    <a:latin typeface="+mj-lt"/>
                  </a:rPr>
                  <a:t>EXPOSURE</a:t>
                </a:r>
                <a:br>
                  <a:rPr lang="en-US" sz="1300" kern="1200" dirty="0">
                    <a:latin typeface="+mj-lt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NOAA</a:t>
                </a:r>
                <a:br>
                  <a:rPr lang="en-US" sz="1300" dirty="0">
                    <a:solidFill>
                      <a:prstClr val="black"/>
                    </a:solidFill>
                  </a:rPr>
                </a:br>
                <a:r>
                  <a:rPr lang="en-US" sz="1300" dirty="0">
                    <a:solidFill>
                      <a:prstClr val="black"/>
                    </a:solidFill>
                  </a:rPr>
                  <a:t>EPHT</a:t>
                </a:r>
                <a:endParaRPr lang="en-US" sz="1300" b="0" kern="1200" dirty="0">
                  <a:solidFill>
                    <a:prstClr val="black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4" name="Rectangle 13" descr="Hierarchy Level 3 Item 6">
                <a:extLst>
                  <a:ext uri="{FF2B5EF4-FFF2-40B4-BE49-F238E27FC236}">
                    <a16:creationId xmlns:a16="http://schemas.microsoft.com/office/drawing/2014/main" id="{4BF89B58-6FE0-A617-9C81-A423E1776952}"/>
                  </a:ext>
                </a:extLst>
              </p:cNvPr>
              <p:cNvSpPr/>
              <p:nvPr/>
            </p:nvSpPr>
            <p:spPr>
              <a:xfrm>
                <a:off x="10236002" y="3817331"/>
                <a:ext cx="1188000" cy="90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" tIns="108000" rIns="72000" bIns="0" numCol="1" spcCol="1270" anchor="t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300" b="1" kern="1200" dirty="0">
                    <a:solidFill>
                      <a:prstClr val="black"/>
                    </a:solidFill>
                    <a:latin typeface="+mj-lt"/>
                    <a:ea typeface="+mn-ea"/>
                    <a:cs typeface="+mn-cs"/>
                  </a:rPr>
                  <a:t>OUTCOME</a:t>
                </a:r>
                <a:br>
                  <a:rPr lang="en-US" sz="1300" b="1" kern="1200" dirty="0">
                    <a:solidFill>
                      <a:prstClr val="black"/>
                    </a:solidFill>
                    <a:latin typeface="Tw Cen MT Condensed" panose="020B0606020104020203"/>
                    <a:ea typeface="+mn-ea"/>
                    <a:cs typeface="+mn-cs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Syndromic</a:t>
                </a:r>
                <a:b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Deaths</a:t>
                </a:r>
                <a:b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ER Discharge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870E6FF-BCB6-C88C-09BB-8267C9093B1C}"/>
                </a:ext>
              </a:extLst>
            </p:cNvPr>
            <p:cNvGrpSpPr/>
            <p:nvPr/>
          </p:nvGrpSpPr>
          <p:grpSpPr>
            <a:xfrm>
              <a:off x="6405429" y="3725313"/>
              <a:ext cx="2469245" cy="1019664"/>
              <a:chOff x="8954757" y="3697667"/>
              <a:chExt cx="2469245" cy="1019664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FE6DA30-97CB-F844-DDAB-AD130EF23E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48757" y="3697667"/>
                <a:ext cx="0" cy="119664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68DB179-3E48-BFAB-504C-C6B5B82215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30002" y="3697667"/>
                <a:ext cx="0" cy="119664"/>
              </a:xfrm>
              <a:prstGeom prst="line">
                <a:avLst/>
              </a:prstGeom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 descr="Hierarchy Level 3 Item 5">
                <a:extLst>
                  <a:ext uri="{FF2B5EF4-FFF2-40B4-BE49-F238E27FC236}">
                    <a16:creationId xmlns:a16="http://schemas.microsoft.com/office/drawing/2014/main" id="{3EE53D87-C97E-3406-CF80-94AEA2749FA6}"/>
                  </a:ext>
                </a:extLst>
              </p:cNvPr>
              <p:cNvSpPr/>
              <p:nvPr/>
            </p:nvSpPr>
            <p:spPr>
              <a:xfrm>
                <a:off x="8954757" y="3817331"/>
                <a:ext cx="1188000" cy="90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" tIns="108000" rIns="72000" bIns="0" numCol="1" spcCol="1270" anchor="t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300" b="1" kern="1200" dirty="0">
                    <a:solidFill>
                      <a:prstClr val="black"/>
                    </a:solidFill>
                    <a:latin typeface="+mj-lt"/>
                  </a:rPr>
                  <a:t>EXPOSURE</a:t>
                </a:r>
                <a:br>
                  <a:rPr lang="en-US" sz="1300" kern="1200" dirty="0">
                    <a:latin typeface="+mj-lt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EPA</a:t>
                </a:r>
                <a:b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EPHT</a:t>
                </a:r>
              </a:p>
            </p:txBody>
          </p:sp>
          <p:sp>
            <p:nvSpPr>
              <p:cNvPr id="35" name="Rectangle 34" descr="Hierarchy Level 3 Item 6">
                <a:extLst>
                  <a:ext uri="{FF2B5EF4-FFF2-40B4-BE49-F238E27FC236}">
                    <a16:creationId xmlns:a16="http://schemas.microsoft.com/office/drawing/2014/main" id="{787B47E6-4DC7-E661-7AD0-E3154B643508}"/>
                  </a:ext>
                </a:extLst>
              </p:cNvPr>
              <p:cNvSpPr/>
              <p:nvPr/>
            </p:nvSpPr>
            <p:spPr>
              <a:xfrm>
                <a:off x="10236002" y="3817331"/>
                <a:ext cx="1188000" cy="90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scene3d>
                <a:camera prst="orthographicFront"/>
                <a:lightRig rig="flat" dir="t"/>
              </a:scene3d>
              <a:sp3d prstMaterial="dkEdge"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72000" tIns="108000" rIns="72000" bIns="0" numCol="1" spcCol="1270" anchor="t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300" b="1" kern="1200" dirty="0">
                    <a:solidFill>
                      <a:prstClr val="black"/>
                    </a:solidFill>
                    <a:latin typeface="+mj-lt"/>
                    <a:ea typeface="+mn-ea"/>
                    <a:cs typeface="+mn-cs"/>
                  </a:rPr>
                  <a:t>OUTCOME</a:t>
                </a:r>
                <a:br>
                  <a:rPr lang="en-US" sz="1300" b="1" kern="1200" dirty="0">
                    <a:solidFill>
                      <a:prstClr val="black"/>
                    </a:solidFill>
                    <a:latin typeface="Tw Cen MT Condensed" panose="020B0606020104020203"/>
                    <a:ea typeface="+mn-ea"/>
                    <a:cs typeface="+mn-cs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Syndromic</a:t>
                </a:r>
                <a:b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Deaths</a:t>
                </a:r>
                <a:b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</a:br>
                <a:r>
                  <a:rPr lang="en-US" sz="1300" b="0" kern="1200" dirty="0">
                    <a:solidFill>
                      <a:prstClr val="black"/>
                    </a:solidFill>
                    <a:ea typeface="+mn-ea"/>
                    <a:cs typeface="+mn-cs"/>
                  </a:rPr>
                  <a:t>ER Discharge</a:t>
                </a:r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747248FE-9509-073B-0DEE-6154C733C9B6}"/>
              </a:ext>
            </a:extLst>
          </p:cNvPr>
          <p:cNvSpPr txBox="1"/>
          <p:nvPr/>
        </p:nvSpPr>
        <p:spPr>
          <a:xfrm>
            <a:off x="695000" y="5979775"/>
            <a:ext cx="3835331" cy="52481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900" dirty="0"/>
              <a:t>NOAA:  National Oceanic and Atmospheric Administration</a:t>
            </a:r>
            <a:br>
              <a:rPr lang="en-US" sz="900" dirty="0"/>
            </a:br>
            <a:r>
              <a:rPr lang="en-US" sz="900" dirty="0"/>
              <a:t>EPHT: Environmental Public Health Tracking</a:t>
            </a:r>
            <a:br>
              <a:rPr lang="en-US" sz="900" dirty="0"/>
            </a:br>
            <a:r>
              <a:rPr lang="en-US" sz="900" dirty="0"/>
              <a:t>EPA: US Environmental Protection Agency</a:t>
            </a:r>
          </a:p>
          <a:p>
            <a:r>
              <a:rPr lang="en-US" sz="900" dirty="0"/>
              <a:t>USGS: US Geological Survey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212972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CDFF9-DBC0-0823-0A9D-FE99984F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WORKSHEET EXAMPLE: Heat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42273-2213-14B9-3943-882CBE203D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OUTCOME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10BD1A-04A5-5D14-C2D7-E5D06F5636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>
              <a:spcBef>
                <a:spcPts val="0"/>
              </a:spcBef>
            </a:pPr>
            <a:r>
              <a:rPr lang="en-US" dirty="0"/>
              <a:t>Data source url: if none N/A</a:t>
            </a:r>
          </a:p>
          <a:p>
            <a:pPr>
              <a:spcBef>
                <a:spcPts val="0"/>
              </a:spcBef>
            </a:pPr>
            <a:r>
              <a:rPr lang="en-US" dirty="0"/>
              <a:t>Do you currently work with the data source? Y/N</a:t>
            </a:r>
          </a:p>
          <a:p>
            <a:pPr>
              <a:spcBef>
                <a:spcPts val="0"/>
              </a:spcBef>
            </a:pPr>
            <a:r>
              <a:rPr lang="en-US" dirty="0"/>
              <a:t>Which state, tribe, local or territory do you work?  State/Tribe/County or City</a:t>
            </a:r>
          </a:p>
          <a:p>
            <a:pPr>
              <a:spcBef>
                <a:spcPts val="0"/>
              </a:spcBef>
            </a:pPr>
            <a:r>
              <a:rPr lang="en-US" dirty="0"/>
              <a:t>Which states currently doing or can access?</a:t>
            </a:r>
          </a:p>
          <a:p>
            <a:pPr>
              <a:spcBef>
                <a:spcPts val="0"/>
              </a:spcBef>
            </a:pPr>
            <a:r>
              <a:rPr lang="en-US" dirty="0"/>
              <a:t>Work variables (e.g. WC Payer, I and O</a:t>
            </a:r>
          </a:p>
          <a:p>
            <a:pPr>
              <a:spcBef>
                <a:spcPts val="0"/>
              </a:spcBef>
            </a:pPr>
            <a:r>
              <a:rPr lang="en-US" dirty="0"/>
              <a:t>What are the </a:t>
            </a:r>
            <a:r>
              <a:rPr lang="en-US" dirty="0" err="1"/>
              <a:t>condn</a:t>
            </a:r>
            <a:r>
              <a:rPr lang="en-US" dirty="0"/>
              <a:t>. definitions? </a:t>
            </a:r>
          </a:p>
          <a:p>
            <a:pPr>
              <a:spcBef>
                <a:spcPts val="0"/>
              </a:spcBef>
            </a:pPr>
            <a:r>
              <a:rPr lang="en-US" dirty="0"/>
              <a:t>How are data pulled?</a:t>
            </a:r>
          </a:p>
          <a:p>
            <a:pPr>
              <a:spcBef>
                <a:spcPts val="0"/>
              </a:spcBef>
            </a:pPr>
            <a:r>
              <a:rPr lang="en-US" dirty="0"/>
              <a:t>What are the potential disease or injury conditions to focus on?</a:t>
            </a:r>
          </a:p>
          <a:p>
            <a:pPr>
              <a:spcBef>
                <a:spcPts val="0"/>
              </a:spcBef>
            </a:pPr>
            <a:r>
              <a:rPr lang="en-US" dirty="0"/>
              <a:t>Other important demos? R|E, Sex, Age, tenure </a:t>
            </a:r>
          </a:p>
          <a:p>
            <a:pPr>
              <a:spcBef>
                <a:spcPts val="0"/>
              </a:spcBef>
            </a:pPr>
            <a:r>
              <a:rPr lang="en-US" dirty="0"/>
              <a:t>Smallest geographic level unit available? Spatial scale</a:t>
            </a:r>
          </a:p>
          <a:p>
            <a:pPr>
              <a:spcBef>
                <a:spcPts val="0"/>
              </a:spcBef>
            </a:pPr>
            <a:r>
              <a:rPr lang="en-US" dirty="0"/>
              <a:t>Geocoded? Y/N</a:t>
            </a:r>
          </a:p>
          <a:p>
            <a:pPr>
              <a:spcBef>
                <a:spcPts val="0"/>
              </a:spcBef>
            </a:pPr>
            <a:r>
              <a:rPr lang="en-US" dirty="0"/>
              <a:t>Injury site? Employer? Residential address?</a:t>
            </a:r>
          </a:p>
          <a:p>
            <a:pPr>
              <a:spcBef>
                <a:spcPts val="0"/>
              </a:spcBef>
            </a:pPr>
            <a:r>
              <a:rPr lang="en-US" dirty="0"/>
              <a:t>Allow annual counts or estimates?</a:t>
            </a:r>
          </a:p>
          <a:p>
            <a:pPr>
              <a:spcBef>
                <a:spcPts val="0"/>
              </a:spcBef>
            </a:pPr>
            <a:r>
              <a:rPr lang="en-US" dirty="0"/>
              <a:t>Years Available</a:t>
            </a:r>
          </a:p>
          <a:p>
            <a:pPr>
              <a:spcBef>
                <a:spcPts val="0"/>
              </a:spcBef>
            </a:pPr>
            <a:r>
              <a:rPr lang="en-US" dirty="0"/>
              <a:t>Allows for clustering? If so how?</a:t>
            </a:r>
          </a:p>
          <a:p>
            <a:pPr>
              <a:spcBef>
                <a:spcPts val="0"/>
              </a:spcBef>
            </a:pPr>
            <a:r>
              <a:rPr lang="en-US" dirty="0"/>
              <a:t>Allows for case F/U</a:t>
            </a:r>
          </a:p>
          <a:p>
            <a:pPr>
              <a:spcBef>
                <a:spcPts val="0"/>
              </a:spcBef>
            </a:pPr>
            <a:r>
              <a:rPr lang="en-US" dirty="0"/>
              <a:t>Availability – real-time or lag?</a:t>
            </a:r>
          </a:p>
          <a:p>
            <a:pPr>
              <a:spcBef>
                <a:spcPts val="0"/>
              </a:spcBef>
            </a:pPr>
            <a:r>
              <a:rPr lang="en-US" dirty="0"/>
              <a:t>Pros</a:t>
            </a:r>
          </a:p>
          <a:p>
            <a:pPr>
              <a:spcBef>
                <a:spcPts val="0"/>
              </a:spcBef>
            </a:pPr>
            <a:r>
              <a:rPr lang="en-US" dirty="0"/>
              <a:t>Cons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CD733F-32C3-0A5A-DA78-AFE77F31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EXPOSURE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2C3EDE-58BA-4D85-3654-E13C7D7C01A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pPr>
              <a:spcBef>
                <a:spcPts val="0"/>
              </a:spcBef>
            </a:pPr>
            <a:r>
              <a:rPr lang="en-US" dirty="0"/>
              <a:t>Data source url:</a:t>
            </a:r>
          </a:p>
          <a:p>
            <a:pPr>
              <a:spcBef>
                <a:spcPts val="0"/>
              </a:spcBef>
            </a:pPr>
            <a:r>
              <a:rPr lang="en-US" dirty="0"/>
              <a:t>Do you currently work with the data source? Y/N</a:t>
            </a:r>
          </a:p>
          <a:p>
            <a:pPr>
              <a:spcBef>
                <a:spcPts val="0"/>
              </a:spcBef>
            </a:pPr>
            <a:r>
              <a:rPr lang="en-US" dirty="0"/>
              <a:t>Which state, tribe, local or territory do you work?  State/Tribe/County or City</a:t>
            </a:r>
          </a:p>
          <a:p>
            <a:pPr>
              <a:spcBef>
                <a:spcPts val="0"/>
              </a:spcBef>
            </a:pPr>
            <a:r>
              <a:rPr lang="en-US" dirty="0"/>
              <a:t>How many or which states currently?</a:t>
            </a:r>
          </a:p>
          <a:p>
            <a:pPr>
              <a:spcBef>
                <a:spcPts val="0"/>
              </a:spcBef>
            </a:pPr>
            <a:r>
              <a:rPr lang="en-US" dirty="0"/>
              <a:t>Measurement variable e.g. temperature or WBGT or modeled surface temperature</a:t>
            </a:r>
          </a:p>
          <a:p>
            <a:pPr>
              <a:spcBef>
                <a:spcPts val="0"/>
              </a:spcBef>
            </a:pPr>
            <a:r>
              <a:rPr lang="en-US" dirty="0"/>
              <a:t>Smallest geographic level unit available? Spatial scale</a:t>
            </a:r>
          </a:p>
          <a:p>
            <a:pPr>
              <a:spcBef>
                <a:spcPts val="0"/>
              </a:spcBef>
            </a:pPr>
            <a:r>
              <a:rPr lang="en-US" dirty="0"/>
              <a:t>Temporal scale</a:t>
            </a:r>
          </a:p>
          <a:p>
            <a:pPr>
              <a:spcBef>
                <a:spcPts val="0"/>
              </a:spcBef>
            </a:pPr>
            <a:r>
              <a:rPr lang="en-US" dirty="0"/>
              <a:t>Geocoded?</a:t>
            </a:r>
          </a:p>
          <a:p>
            <a:pPr>
              <a:spcBef>
                <a:spcPts val="0"/>
              </a:spcBef>
            </a:pPr>
            <a:r>
              <a:rPr lang="en-US" dirty="0"/>
              <a:t>Allow for linkage? At which unit level? </a:t>
            </a:r>
          </a:p>
          <a:p>
            <a:pPr>
              <a:spcBef>
                <a:spcPts val="0"/>
              </a:spcBef>
            </a:pPr>
            <a:r>
              <a:rPr lang="en-US" dirty="0"/>
              <a:t>Time period availability</a:t>
            </a:r>
          </a:p>
          <a:p>
            <a:pPr>
              <a:spcBef>
                <a:spcPts val="0"/>
              </a:spcBef>
            </a:pPr>
            <a:r>
              <a:rPr lang="en-US" dirty="0"/>
              <a:t>Allows for clustering? If so how?</a:t>
            </a:r>
          </a:p>
          <a:p>
            <a:pPr>
              <a:spcBef>
                <a:spcPts val="0"/>
              </a:spcBef>
            </a:pPr>
            <a:r>
              <a:rPr lang="en-US" dirty="0"/>
              <a:t>Accessibility – freely available? </a:t>
            </a:r>
          </a:p>
          <a:p>
            <a:pPr>
              <a:spcBef>
                <a:spcPts val="0"/>
              </a:spcBef>
            </a:pPr>
            <a:r>
              <a:rPr lang="en-US" dirty="0"/>
              <a:t>Outputs files as txt or csv? Y/N</a:t>
            </a:r>
          </a:p>
          <a:p>
            <a:pPr>
              <a:spcBef>
                <a:spcPts val="0"/>
              </a:spcBef>
            </a:pPr>
            <a:r>
              <a:rPr lang="en-US" dirty="0"/>
              <a:t>Pros</a:t>
            </a:r>
          </a:p>
          <a:p>
            <a:pPr>
              <a:spcBef>
                <a:spcPts val="0"/>
              </a:spcBef>
            </a:pPr>
            <a:r>
              <a:rPr lang="en-US" dirty="0"/>
              <a:t>Cons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846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E28D8-84B2-1D07-E865-968C0A535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PRE-WORKSHOP REQUESTS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DB6BF-899F-EE41-7AC7-6AD7CE716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on populating tables (.xlsx) for all endpoints</a:t>
            </a:r>
          </a:p>
          <a:p>
            <a:pPr lvl="1"/>
            <a:r>
              <a:rPr lang="en-US" dirty="0"/>
              <a:t>Fill in as much as possible</a:t>
            </a:r>
          </a:p>
          <a:p>
            <a:pPr lvl="1"/>
            <a:r>
              <a:rPr lang="en-US" dirty="0"/>
              <a:t>Add questions – add brief comments</a:t>
            </a:r>
          </a:p>
          <a:p>
            <a:r>
              <a:rPr lang="en-US" dirty="0"/>
              <a:t>Send your populated tables into </a:t>
            </a:r>
            <a:r>
              <a:rPr lang="en-US" b="1" dirty="0"/>
              <a:t>a single point of contact at CSTE OH Subcommittee planning group</a:t>
            </a:r>
            <a:r>
              <a:rPr lang="en-US" dirty="0"/>
              <a:t> by 04/06/23</a:t>
            </a:r>
          </a:p>
          <a:p>
            <a:r>
              <a:rPr lang="en-US" dirty="0"/>
              <a:t>Be ready to discuss any of the topics at the workshop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977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DB60C4-FF16-75CA-A839-5CC5E559A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9A056B-3C48-F203-D156-76F991EC06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40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B519C-DE6F-5D75-E65C-CAEF4AB44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BD868-859D-82F5-0259-78B38AE69D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Join our </a:t>
            </a:r>
            <a:r>
              <a:rPr lang="en-US" b="1" dirty="0"/>
              <a:t>March TBD</a:t>
            </a:r>
            <a:r>
              <a:rPr lang="en-US" dirty="0"/>
              <a:t> office hours if you have questions!</a:t>
            </a:r>
          </a:p>
        </p:txBody>
      </p:sp>
    </p:spTree>
    <p:extLst>
      <p:ext uri="{BB962C8B-B14F-4D97-AF65-F5344CB8AC3E}">
        <p14:creationId xmlns:p14="http://schemas.microsoft.com/office/powerpoint/2010/main" val="1696749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5E968-BB11-91A7-8CCF-8215B044F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D1300-3239-00A4-CEB6-E0C3CCBD0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B95F0DB-D920-CA54-D6D6-6A05FD847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49247" y="3255989"/>
            <a:ext cx="0" cy="321166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FE0A40-831D-778B-3F51-A34EAFB6A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586249" y="2286000"/>
            <a:ext cx="0" cy="64008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 descr="Hierarchy Level 1">
            <a:extLst>
              <a:ext uri="{FF2B5EF4-FFF2-40B4-BE49-F238E27FC236}">
                <a16:creationId xmlns:a16="http://schemas.microsoft.com/office/drawing/2014/main" id="{6753A254-26E4-635A-BB3C-06E1881A2B54}"/>
              </a:ext>
            </a:extLst>
          </p:cNvPr>
          <p:cNvSpPr/>
          <p:nvPr/>
        </p:nvSpPr>
        <p:spPr>
          <a:xfrm>
            <a:off x="1280160" y="1147642"/>
            <a:ext cx="8911244" cy="4254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flat" dir="t"/>
          </a:scene3d>
          <a:sp3d prstMaterial="dkEdge"/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8255" tIns="8255" rIns="8255" bIns="8255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dirty="0">
                <a:latin typeface="+mj-lt"/>
              </a:rPr>
              <a:t>FEDERAL AGENCIES</a:t>
            </a:r>
            <a:endParaRPr lang="en-US" sz="1300" b="0" kern="1200" dirty="0">
              <a:latin typeface="+mn-lt"/>
            </a:endParaRPr>
          </a:p>
        </p:txBody>
      </p:sp>
      <p:sp>
        <p:nvSpPr>
          <p:cNvPr id="10" name="Rectangle 9" descr="Hierarchy Level 2 Item 3">
            <a:extLst>
              <a:ext uri="{FF2B5EF4-FFF2-40B4-BE49-F238E27FC236}">
                <a16:creationId xmlns:a16="http://schemas.microsoft.com/office/drawing/2014/main" id="{591FE38A-F0AB-6055-3AC9-53AA2F3A5C91}"/>
              </a:ext>
            </a:extLst>
          </p:cNvPr>
          <p:cNvSpPr/>
          <p:nvPr/>
        </p:nvSpPr>
        <p:spPr>
          <a:xfrm>
            <a:off x="2513737" y="1820118"/>
            <a:ext cx="2145024" cy="487180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anchor="t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DEPARTMENT OF </a:t>
            </a:r>
            <a:r>
              <a:rPr lang="en-US" sz="1300" b="1" dirty="0">
                <a:solidFill>
                  <a:prstClr val="black"/>
                </a:solidFill>
                <a:latin typeface="+mj-lt"/>
              </a:rPr>
              <a:t>LA</a:t>
            </a:r>
            <a:r>
              <a:rPr lang="en-US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BOR</a:t>
            </a:r>
            <a:endParaRPr lang="en-US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18C9E4-6F7B-E03A-A87C-7B01AB2E7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26251" y="2602108"/>
            <a:ext cx="0" cy="119664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4D4819B-178E-9F5F-FE01-E817E701B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607496" y="2602108"/>
            <a:ext cx="0" cy="119664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 descr="Hierarchy Level 3 Item 5">
            <a:extLst>
              <a:ext uri="{FF2B5EF4-FFF2-40B4-BE49-F238E27FC236}">
                <a16:creationId xmlns:a16="http://schemas.microsoft.com/office/drawing/2014/main" id="{0766330C-8188-8176-9286-4D697199F2EA}"/>
              </a:ext>
            </a:extLst>
          </p:cNvPr>
          <p:cNvSpPr/>
          <p:nvPr/>
        </p:nvSpPr>
        <p:spPr>
          <a:xfrm>
            <a:off x="1732251" y="2721772"/>
            <a:ext cx="1188000" cy="900000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anchor="t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OCCUPATIONAL SAFETY &amp; HEALTH ADMINISTRATION</a:t>
            </a:r>
            <a:endParaRPr lang="en-US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27" name="Rectangle 26" descr="Hierarchy Level 3 Item 6">
            <a:extLst>
              <a:ext uri="{FF2B5EF4-FFF2-40B4-BE49-F238E27FC236}">
                <a16:creationId xmlns:a16="http://schemas.microsoft.com/office/drawing/2014/main" id="{1CF826AC-921A-F395-80F8-C9FA5550E46B}"/>
              </a:ext>
            </a:extLst>
          </p:cNvPr>
          <p:cNvSpPr/>
          <p:nvPr/>
        </p:nvSpPr>
        <p:spPr>
          <a:xfrm>
            <a:off x="3013496" y="2721772"/>
            <a:ext cx="1188000" cy="900000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anchor="t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MINING SAFETY &amp; HEALTH ADMINISTRATION</a:t>
            </a:r>
            <a:endParaRPr lang="en-US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28" name="Rectangle 27" descr="Hierarchy Level 1">
            <a:extLst>
              <a:ext uri="{FF2B5EF4-FFF2-40B4-BE49-F238E27FC236}">
                <a16:creationId xmlns:a16="http://schemas.microsoft.com/office/drawing/2014/main" id="{976FA374-8ECA-1427-B4E2-0F80A9E5C793}"/>
              </a:ext>
            </a:extLst>
          </p:cNvPr>
          <p:cNvSpPr/>
          <p:nvPr/>
        </p:nvSpPr>
        <p:spPr>
          <a:xfrm>
            <a:off x="1280160" y="5977208"/>
            <a:ext cx="8911243" cy="4254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flat" dir="t"/>
          </a:scene3d>
          <a:sp3d prstMaterial="dkEdge"/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8255" tIns="8255" rIns="8255" bIns="8255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dirty="0">
                <a:latin typeface="+mj-lt"/>
              </a:rPr>
              <a:t>STATE, TRIBAL, LOCAL AND TERRITORIAL AGENCIES</a:t>
            </a:r>
            <a:endParaRPr lang="en-US" sz="1300" b="0" kern="1200" dirty="0">
              <a:latin typeface="+mn-lt"/>
            </a:endParaRPr>
          </a:p>
        </p:txBody>
      </p:sp>
      <p:sp>
        <p:nvSpPr>
          <p:cNvPr id="29" name="Rectangle 28" descr="Hierarchy Level 2 Item 3">
            <a:extLst>
              <a:ext uri="{FF2B5EF4-FFF2-40B4-BE49-F238E27FC236}">
                <a16:creationId xmlns:a16="http://schemas.microsoft.com/office/drawing/2014/main" id="{F7DBC301-BE8A-08F9-8E81-E1516564AE99}"/>
              </a:ext>
            </a:extLst>
          </p:cNvPr>
          <p:cNvSpPr/>
          <p:nvPr/>
        </p:nvSpPr>
        <p:spPr>
          <a:xfrm>
            <a:off x="7209239" y="1776425"/>
            <a:ext cx="2145024" cy="487180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anchor="t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dirty="0">
                <a:solidFill>
                  <a:prstClr val="black"/>
                </a:solidFill>
                <a:latin typeface="+mj-lt"/>
              </a:rPr>
              <a:t>HEALTH AND HUMAN SERVICES</a:t>
            </a:r>
            <a:endParaRPr lang="en-US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8E5EAF5-093D-AA5F-B7CC-A07C2D2F0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281751" y="2263605"/>
            <a:ext cx="0" cy="64008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 descr="Hierarchy Level 3 Item 6">
            <a:extLst>
              <a:ext uri="{FF2B5EF4-FFF2-40B4-BE49-F238E27FC236}">
                <a16:creationId xmlns:a16="http://schemas.microsoft.com/office/drawing/2014/main" id="{2F289C19-19EB-E109-D356-C55F84190472}"/>
              </a:ext>
            </a:extLst>
          </p:cNvPr>
          <p:cNvSpPr/>
          <p:nvPr/>
        </p:nvSpPr>
        <p:spPr>
          <a:xfrm>
            <a:off x="4361529" y="2721772"/>
            <a:ext cx="1188000" cy="900000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anchor="t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BUREAU OF LABOR STATISTICS</a:t>
            </a:r>
            <a:endParaRPr lang="en-US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33" name="Rectangle 32" descr="Hierarchy Level 3 Item 5">
            <a:extLst>
              <a:ext uri="{FF2B5EF4-FFF2-40B4-BE49-F238E27FC236}">
                <a16:creationId xmlns:a16="http://schemas.microsoft.com/office/drawing/2014/main" id="{41B71573-E385-4C12-F96E-B207A862C19F}"/>
              </a:ext>
            </a:extLst>
          </p:cNvPr>
          <p:cNvSpPr/>
          <p:nvPr/>
        </p:nvSpPr>
        <p:spPr>
          <a:xfrm>
            <a:off x="6412940" y="2704802"/>
            <a:ext cx="1188000" cy="900000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anchor="t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AGENCY FOR HEALTHCARE RESEARCH AND QUALITY</a:t>
            </a:r>
            <a:endParaRPr lang="en-US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34" name="Rectangle 33" descr="Hierarchy Level 3 Item 6">
            <a:extLst>
              <a:ext uri="{FF2B5EF4-FFF2-40B4-BE49-F238E27FC236}">
                <a16:creationId xmlns:a16="http://schemas.microsoft.com/office/drawing/2014/main" id="{82207037-E542-36D0-A9C4-E02E8A0245C3}"/>
              </a:ext>
            </a:extLst>
          </p:cNvPr>
          <p:cNvSpPr/>
          <p:nvPr/>
        </p:nvSpPr>
        <p:spPr>
          <a:xfrm>
            <a:off x="7694185" y="2704802"/>
            <a:ext cx="1188000" cy="900000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anchor="t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CENTERS FOR DISEASE CONTROL AND PREVENTION</a:t>
            </a:r>
            <a:endParaRPr lang="en-US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35" name="Rectangle 34" descr="Hierarchy Level 3 Item 6">
            <a:extLst>
              <a:ext uri="{FF2B5EF4-FFF2-40B4-BE49-F238E27FC236}">
                <a16:creationId xmlns:a16="http://schemas.microsoft.com/office/drawing/2014/main" id="{BBC94A71-CF75-6899-60A1-3922E581E98D}"/>
              </a:ext>
            </a:extLst>
          </p:cNvPr>
          <p:cNvSpPr/>
          <p:nvPr/>
        </p:nvSpPr>
        <p:spPr>
          <a:xfrm>
            <a:off x="9042218" y="2704802"/>
            <a:ext cx="1188000" cy="900000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anchor="t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OFFICE OF NATIONAL COORDINATOR</a:t>
            </a:r>
            <a:endParaRPr lang="en-US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36" name="Rectangle 35" descr="Hierarchy Level 3 Item 5">
            <a:extLst>
              <a:ext uri="{FF2B5EF4-FFF2-40B4-BE49-F238E27FC236}">
                <a16:creationId xmlns:a16="http://schemas.microsoft.com/office/drawing/2014/main" id="{7C17367E-D44B-4224-2E19-4D8FCA9CE99D}"/>
              </a:ext>
            </a:extLst>
          </p:cNvPr>
          <p:cNvSpPr/>
          <p:nvPr/>
        </p:nvSpPr>
        <p:spPr>
          <a:xfrm>
            <a:off x="1749819" y="3805971"/>
            <a:ext cx="8480399" cy="1131790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anchor="t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kern="1200" dirty="0">
                <a:solidFill>
                  <a:prstClr val="black"/>
                </a:solidFill>
                <a:latin typeface="+mj-lt"/>
              </a:rPr>
              <a:t>VARIOUS DATA SOURCES FOR EACH ORGANIZATION</a:t>
            </a:r>
            <a:br>
              <a:rPr lang="en-US" sz="1300" b="1" kern="1200" dirty="0">
                <a:solidFill>
                  <a:prstClr val="black"/>
                </a:solidFill>
                <a:latin typeface="+mj-lt"/>
              </a:rPr>
            </a:br>
            <a:br>
              <a:rPr lang="en-US" sz="1300" b="1" kern="1200" dirty="0">
                <a:solidFill>
                  <a:prstClr val="black"/>
                </a:solidFill>
                <a:latin typeface="+mj-lt"/>
              </a:rPr>
            </a:br>
            <a:r>
              <a:rPr lang="en-US" sz="1300" dirty="0">
                <a:solidFill>
                  <a:prstClr val="black"/>
                </a:solidFill>
                <a:latin typeface="+mj-lt"/>
              </a:rPr>
              <a:t>National Institute for Occupational Safety and Health (NIOSH) – Adult Blood Lead Epidemiology and Surveillance</a:t>
            </a:r>
            <a:br>
              <a:rPr lang="en-US" sz="1300" dirty="0">
                <a:solidFill>
                  <a:prstClr val="black"/>
                </a:solidFill>
                <a:latin typeface="+mj-lt"/>
              </a:rPr>
            </a:br>
            <a:r>
              <a:rPr lang="en-US" sz="1300" dirty="0">
                <a:solidFill>
                  <a:prstClr val="black"/>
                </a:solidFill>
                <a:latin typeface="+mj-lt"/>
              </a:rPr>
              <a:t>Integrated Management Information System – Inspection Data</a:t>
            </a:r>
          </a:p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…</a:t>
            </a:r>
            <a:endParaRPr lang="en-US" sz="130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42" name="Rectangle 41" descr="Hierarchy Level 1">
            <a:extLst>
              <a:ext uri="{FF2B5EF4-FFF2-40B4-BE49-F238E27FC236}">
                <a16:creationId xmlns:a16="http://schemas.microsoft.com/office/drawing/2014/main" id="{98574753-AE1A-D4EC-49EB-EE821F5993DB}"/>
              </a:ext>
            </a:extLst>
          </p:cNvPr>
          <p:cNvSpPr/>
          <p:nvPr/>
        </p:nvSpPr>
        <p:spPr>
          <a:xfrm>
            <a:off x="6234545" y="5204060"/>
            <a:ext cx="3995673" cy="4254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flat" dir="t"/>
          </a:scene3d>
          <a:sp3d prstMaterial="dkEdge"/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8255" tIns="8255" rIns="8255" bIns="8255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b="1" dirty="0">
                <a:latin typeface="+mj-lt"/>
              </a:rPr>
              <a:t>STATE-BASED SURVEILLANCE SYSTEMS</a:t>
            </a:r>
            <a:endParaRPr lang="en-US" sz="1300" b="0" kern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04663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1561227_win32_fixed.potx" id="{37524145-456E-46EB-82B1-5CFA92E6549F}" vid="{9E0C5AA0-3868-44A4-9934-7F2102516E4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 organization chart</Template>
  <TotalTime>357</TotalTime>
  <Words>662</Words>
  <Application>Microsoft Office PowerPoint</Application>
  <PresentationFormat>Widescreen</PresentationFormat>
  <Paragraphs>103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Tw Cen MT</vt:lpstr>
      <vt:lpstr>Tw Cen MT Condensed</vt:lpstr>
      <vt:lpstr>Wingdings 3</vt:lpstr>
      <vt:lpstr>Integral</vt:lpstr>
      <vt:lpstr>CSTE OH: OSH Surveillance x Climate change PRE-WORKSHOP webinar </vt:lpstr>
      <vt:lpstr>CSTE Oh: OSH Surveillance X climate change</vt:lpstr>
      <vt:lpstr>PARTICIPANT PACKETS </vt:lpstr>
      <vt:lpstr>WORKSHEETS</vt:lpstr>
      <vt:lpstr>SURVEILLANCE DATA SOURCES</vt:lpstr>
      <vt:lpstr>WORKSHEET EXAMPLE: Heat </vt:lpstr>
      <vt:lpstr>PRE-WORKSHOP REQUESTS</vt:lpstr>
      <vt:lpstr>Questions?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 Chart</dc:title>
  <dc:creator>Vergara, Ximena@CDPH</dc:creator>
  <cp:lastModifiedBy>Vergara, Ximena@CDPH</cp:lastModifiedBy>
  <cp:revision>9</cp:revision>
  <dcterms:created xsi:type="dcterms:W3CDTF">2023-02-10T17:25:53Z</dcterms:created>
  <dcterms:modified xsi:type="dcterms:W3CDTF">2023-02-13T15:27:16Z</dcterms:modified>
</cp:coreProperties>
</file>