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1"/>
    <p:sldMasterId id="2147483703" r:id="rId2"/>
    <p:sldMasterId id="2147483710" r:id="rId3"/>
  </p:sldMasterIdLst>
  <p:notesMasterIdLst>
    <p:notesMasterId r:id="rId23"/>
  </p:notesMasterIdLst>
  <p:sldIdLst>
    <p:sldId id="256" r:id="rId4"/>
    <p:sldId id="275" r:id="rId5"/>
    <p:sldId id="281" r:id="rId6"/>
    <p:sldId id="277" r:id="rId7"/>
    <p:sldId id="283" r:id="rId8"/>
    <p:sldId id="278" r:id="rId9"/>
    <p:sldId id="285" r:id="rId10"/>
    <p:sldId id="267" r:id="rId11"/>
    <p:sldId id="264" r:id="rId12"/>
    <p:sldId id="257" r:id="rId13"/>
    <p:sldId id="268" r:id="rId14"/>
    <p:sldId id="259" r:id="rId15"/>
    <p:sldId id="269" r:id="rId16"/>
    <p:sldId id="270" r:id="rId17"/>
    <p:sldId id="271" r:id="rId18"/>
    <p:sldId id="260" r:id="rId19"/>
    <p:sldId id="261" r:id="rId20"/>
    <p:sldId id="262" r:id="rId21"/>
    <p:sldId id="26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928" autoAdjust="0"/>
    <p:restoredTop sz="79880" autoAdjust="0"/>
  </p:normalViewPr>
  <p:slideViewPr>
    <p:cSldViewPr snapToGrid="0" snapToObjects="1">
      <p:cViewPr varScale="1">
        <p:scale>
          <a:sx n="89" d="100"/>
          <a:sy n="89" d="100"/>
        </p:scale>
        <p:origin x="2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1145C3-8C96-48CF-9977-64069A5887E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7C2F221-B3BA-4352-A46F-1708089B0AB8}">
      <dgm:prSet/>
      <dgm:spPr/>
      <dgm:t>
        <a:bodyPr/>
        <a:lstStyle/>
        <a:p>
          <a:r>
            <a:rPr lang="en-US" dirty="0"/>
            <a:t>Abelardo C. </a:t>
          </a:r>
          <a:r>
            <a:rPr lang="en-US" dirty="0" err="1"/>
            <a:t>Moncayo</a:t>
          </a:r>
          <a:r>
            <a:rPr lang="en-US" dirty="0"/>
            <a:t>, Ph.D.</a:t>
          </a:r>
        </a:p>
        <a:p>
          <a:r>
            <a:rPr lang="en-US" dirty="0"/>
            <a:t>Tennessee Department of Health					</a:t>
          </a:r>
        </a:p>
      </dgm:t>
    </dgm:pt>
    <dgm:pt modelId="{76528E98-4522-4251-8B15-C8FAC486EF2C}" type="parTrans" cxnId="{E747EFF7-6951-4A73-882F-B4CC7435068B}">
      <dgm:prSet/>
      <dgm:spPr/>
      <dgm:t>
        <a:bodyPr/>
        <a:lstStyle/>
        <a:p>
          <a:endParaRPr lang="en-US"/>
        </a:p>
      </dgm:t>
    </dgm:pt>
    <dgm:pt modelId="{F9021F30-3CDB-45A8-B03F-8682A6B6391F}" type="sibTrans" cxnId="{E747EFF7-6951-4A73-882F-B4CC7435068B}">
      <dgm:prSet/>
      <dgm:spPr/>
      <dgm:t>
        <a:bodyPr/>
        <a:lstStyle/>
        <a:p>
          <a:endParaRPr lang="en-US"/>
        </a:p>
      </dgm:t>
    </dgm:pt>
    <dgm:pt modelId="{A9359AC5-3D64-4908-A02A-EEC644026E4D}">
      <dgm:prSet/>
      <dgm:spPr/>
      <dgm:t>
        <a:bodyPr/>
        <a:lstStyle/>
        <a:p>
          <a:r>
            <a:rPr lang="en-US" dirty="0"/>
            <a:t>Sally </a:t>
          </a:r>
          <a:r>
            <a:rPr lang="en-US" dirty="0" err="1"/>
            <a:t>Slavinski</a:t>
          </a:r>
          <a:r>
            <a:rPr lang="en-US" dirty="0"/>
            <a:t>, DVM, MPH, </a:t>
          </a:r>
          <a:r>
            <a:rPr lang="en-US" dirty="0" err="1"/>
            <a:t>Dipl</a:t>
          </a:r>
          <a:r>
            <a:rPr lang="en-US" dirty="0"/>
            <a:t> ACVPM	</a:t>
          </a:r>
        </a:p>
        <a:p>
          <a:r>
            <a:rPr lang="en-US" dirty="0"/>
            <a:t>NY City Department of Health and Mental Hygiene		</a:t>
          </a:r>
        </a:p>
      </dgm:t>
    </dgm:pt>
    <dgm:pt modelId="{4FA98EA9-1E62-4FF3-AB6D-60B4550CE3A9}" type="parTrans" cxnId="{883F8F2C-60B9-49D7-875A-8F006C828681}">
      <dgm:prSet/>
      <dgm:spPr/>
      <dgm:t>
        <a:bodyPr/>
        <a:lstStyle/>
        <a:p>
          <a:endParaRPr lang="en-US"/>
        </a:p>
      </dgm:t>
    </dgm:pt>
    <dgm:pt modelId="{A4F615B8-5D02-4B9F-9C8D-9B4A8E8B58A6}" type="sibTrans" cxnId="{883F8F2C-60B9-49D7-875A-8F006C828681}">
      <dgm:prSet/>
      <dgm:spPr/>
      <dgm:t>
        <a:bodyPr/>
        <a:lstStyle/>
        <a:p>
          <a:endParaRPr lang="en-US"/>
        </a:p>
      </dgm:t>
    </dgm:pt>
    <dgm:pt modelId="{F81B4422-B990-4E7E-AC6A-FCD9D14DCEA9}">
      <dgm:prSet/>
      <dgm:spPr/>
      <dgm:t>
        <a:bodyPr/>
        <a:lstStyle/>
        <a:p>
          <a:r>
            <a:rPr lang="en-US" dirty="0"/>
            <a:t>Kelly </a:t>
          </a:r>
          <a:r>
            <a:rPr lang="en-US" dirty="0" err="1"/>
            <a:t>Orejuela</a:t>
          </a:r>
          <a:r>
            <a:rPr lang="en-US" dirty="0"/>
            <a:t>, MPH</a:t>
          </a:r>
        </a:p>
        <a:p>
          <a:r>
            <a:rPr lang="en-US" dirty="0"/>
            <a:t>Tennessee Department of Health</a:t>
          </a:r>
        </a:p>
      </dgm:t>
    </dgm:pt>
    <dgm:pt modelId="{6EA03718-50D3-4623-A2DC-FCAB9B6462BD}" type="parTrans" cxnId="{03C89092-1877-46DA-82B8-BD12FBF55749}">
      <dgm:prSet/>
      <dgm:spPr/>
      <dgm:t>
        <a:bodyPr/>
        <a:lstStyle/>
        <a:p>
          <a:endParaRPr lang="en-US"/>
        </a:p>
      </dgm:t>
    </dgm:pt>
    <dgm:pt modelId="{FD7B35AE-2389-4799-AB0C-A46455751AC7}" type="sibTrans" cxnId="{03C89092-1877-46DA-82B8-BD12FBF55749}">
      <dgm:prSet/>
      <dgm:spPr/>
      <dgm:t>
        <a:bodyPr/>
        <a:lstStyle/>
        <a:p>
          <a:endParaRPr lang="en-US"/>
        </a:p>
      </dgm:t>
    </dgm:pt>
    <dgm:pt modelId="{CC880771-288A-437E-9AC7-AAACA693D95B}">
      <dgm:prSet/>
      <dgm:spPr/>
      <dgm:t>
        <a:bodyPr/>
        <a:lstStyle/>
        <a:p>
          <a:r>
            <a:rPr lang="en-US" dirty="0"/>
            <a:t>Carl Williams, DVM</a:t>
          </a:r>
        </a:p>
        <a:p>
          <a:r>
            <a:rPr lang="en-US" dirty="0"/>
            <a:t>North Carolina Division of Public Health					</a:t>
          </a:r>
        </a:p>
      </dgm:t>
    </dgm:pt>
    <dgm:pt modelId="{5C93A565-F271-497D-8E75-0EB221F43529}" type="parTrans" cxnId="{03FDCA3E-2864-4C71-B7B8-0AD355A0A8D9}">
      <dgm:prSet/>
      <dgm:spPr/>
      <dgm:t>
        <a:bodyPr/>
        <a:lstStyle/>
        <a:p>
          <a:endParaRPr lang="en-US"/>
        </a:p>
      </dgm:t>
    </dgm:pt>
    <dgm:pt modelId="{2374F046-D756-41FC-B219-CC51889BCF69}" type="sibTrans" cxnId="{03FDCA3E-2864-4C71-B7B8-0AD355A0A8D9}">
      <dgm:prSet/>
      <dgm:spPr/>
      <dgm:t>
        <a:bodyPr/>
        <a:lstStyle/>
        <a:p>
          <a:endParaRPr lang="en-US"/>
        </a:p>
      </dgm:t>
    </dgm:pt>
    <dgm:pt modelId="{8D5DD606-0C88-4BD3-93BD-C2D86FECCC95}">
      <dgm:prSet/>
      <dgm:spPr/>
      <dgm:t>
        <a:bodyPr/>
        <a:lstStyle/>
        <a:p>
          <a:r>
            <a:rPr lang="en-US" dirty="0"/>
            <a:t>Hayley D. </a:t>
          </a:r>
          <a:r>
            <a:rPr lang="en-US" dirty="0" err="1"/>
            <a:t>Yaglom</a:t>
          </a:r>
          <a:r>
            <a:rPr lang="en-US" dirty="0"/>
            <a:t>, MS, MPH</a:t>
          </a:r>
        </a:p>
        <a:p>
          <a:r>
            <a:rPr lang="en-US" dirty="0"/>
            <a:t>Arizona Department of Health Services</a:t>
          </a:r>
        </a:p>
      </dgm:t>
    </dgm:pt>
    <dgm:pt modelId="{67A6675F-F42D-4870-863F-5190B138350B}" type="parTrans" cxnId="{1B65C7DA-94B7-4DBC-9079-312CDBCE4B42}">
      <dgm:prSet/>
      <dgm:spPr/>
      <dgm:t>
        <a:bodyPr/>
        <a:lstStyle/>
        <a:p>
          <a:endParaRPr lang="en-US"/>
        </a:p>
      </dgm:t>
    </dgm:pt>
    <dgm:pt modelId="{8D16121F-8C5A-4D71-9046-D17A19F35E6C}" type="sibTrans" cxnId="{1B65C7DA-94B7-4DBC-9079-312CDBCE4B42}">
      <dgm:prSet/>
      <dgm:spPr/>
      <dgm:t>
        <a:bodyPr/>
        <a:lstStyle/>
        <a:p>
          <a:endParaRPr lang="en-US"/>
        </a:p>
      </dgm:t>
    </dgm:pt>
    <dgm:pt modelId="{9D254DCB-00AB-224B-9DA8-F7F5900B4CCC}">
      <dgm:prSet/>
      <dgm:spPr/>
      <dgm:t>
        <a:bodyPr/>
        <a:lstStyle/>
        <a:p>
          <a:r>
            <a:rPr lang="en-US" dirty="0"/>
            <a:t>Kristen Nichols Heitman, MPH</a:t>
          </a:r>
        </a:p>
        <a:p>
          <a:r>
            <a:rPr lang="en-US" dirty="0"/>
            <a:t>CDC</a:t>
          </a:r>
        </a:p>
      </dgm:t>
    </dgm:pt>
    <dgm:pt modelId="{F676A4C8-4A1B-164B-BBE0-978188C55151}" type="parTrans" cxnId="{794813DA-71CA-674D-A374-9E5257DE47A0}">
      <dgm:prSet/>
      <dgm:spPr/>
      <dgm:t>
        <a:bodyPr/>
        <a:lstStyle/>
        <a:p>
          <a:endParaRPr lang="en-US"/>
        </a:p>
      </dgm:t>
    </dgm:pt>
    <dgm:pt modelId="{AFF34B59-CA07-424E-AAD5-9D55AAC448E9}" type="sibTrans" cxnId="{794813DA-71CA-674D-A374-9E5257DE47A0}">
      <dgm:prSet/>
      <dgm:spPr/>
      <dgm:t>
        <a:bodyPr/>
        <a:lstStyle/>
        <a:p>
          <a:endParaRPr lang="en-US"/>
        </a:p>
      </dgm:t>
    </dgm:pt>
    <dgm:pt modelId="{90FA29A8-46AF-4992-93A2-D3CD446159DC}">
      <dgm:prSet/>
      <dgm:spPr/>
      <dgm:t>
        <a:bodyPr/>
        <a:lstStyle/>
        <a:p>
          <a:endParaRPr lang="en-US" dirty="0"/>
        </a:p>
      </dgm:t>
    </dgm:pt>
    <dgm:pt modelId="{D50967A2-3034-4A24-9E06-DD1CDCC7BE2A}" type="sibTrans" cxnId="{8F5131E1-4EE1-4517-981A-028E1C02C809}">
      <dgm:prSet/>
      <dgm:spPr/>
      <dgm:t>
        <a:bodyPr/>
        <a:lstStyle/>
        <a:p>
          <a:endParaRPr lang="en-US"/>
        </a:p>
      </dgm:t>
    </dgm:pt>
    <dgm:pt modelId="{733C2375-8A48-4949-8AE1-DF7AC8D8BEBA}" type="parTrans" cxnId="{8F5131E1-4EE1-4517-981A-028E1C02C809}">
      <dgm:prSet/>
      <dgm:spPr/>
      <dgm:t>
        <a:bodyPr/>
        <a:lstStyle/>
        <a:p>
          <a:endParaRPr lang="en-US"/>
        </a:p>
      </dgm:t>
    </dgm:pt>
    <dgm:pt modelId="{EAE68749-6CBC-0643-8BBB-B18C714F24BE}">
      <dgm:prSet/>
      <dgm:spPr/>
      <dgm:t>
        <a:bodyPr/>
        <a:lstStyle/>
        <a:p>
          <a:r>
            <a:rPr lang="en-US" dirty="0"/>
            <a:t>Shawna Stuck, MPH</a:t>
          </a:r>
        </a:p>
        <a:p>
          <a:r>
            <a:rPr lang="en-US" dirty="0"/>
            <a:t>Georgia Department of Public Health</a:t>
          </a:r>
        </a:p>
      </dgm:t>
    </dgm:pt>
    <dgm:pt modelId="{280B8A3B-C848-944B-BD6B-5B4C3F0F4FB4}" type="parTrans" cxnId="{3D3B2C7D-6848-3A4C-BA41-5FD08AE7C8D9}">
      <dgm:prSet/>
      <dgm:spPr/>
      <dgm:t>
        <a:bodyPr/>
        <a:lstStyle/>
        <a:p>
          <a:endParaRPr lang="en-US"/>
        </a:p>
      </dgm:t>
    </dgm:pt>
    <dgm:pt modelId="{4B439EAE-E148-0240-85C4-751A76E0BE89}" type="sibTrans" cxnId="{3D3B2C7D-6848-3A4C-BA41-5FD08AE7C8D9}">
      <dgm:prSet/>
      <dgm:spPr/>
      <dgm:t>
        <a:bodyPr/>
        <a:lstStyle/>
        <a:p>
          <a:endParaRPr lang="en-US"/>
        </a:p>
      </dgm:t>
    </dgm:pt>
    <dgm:pt modelId="{1DC5A928-C2B5-2947-B66B-7790BCFBB6D6}" type="pres">
      <dgm:prSet presAssocID="{731145C3-8C96-48CF-9977-64069A5887E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4A4DBD-4971-E343-A7B0-EB5D9E8E3642}" type="pres">
      <dgm:prSet presAssocID="{07C2F221-B3BA-4352-A46F-1708089B0AB8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1269C0-7E76-DD4F-9577-FC6F87FC7D5E}" type="pres">
      <dgm:prSet presAssocID="{F9021F30-3CDB-45A8-B03F-8682A6B6391F}" presName="spacer" presStyleCnt="0"/>
      <dgm:spPr/>
    </dgm:pt>
    <dgm:pt modelId="{29B62744-4451-634F-9E8A-227688D5CF5E}" type="pres">
      <dgm:prSet presAssocID="{90FA29A8-46AF-4992-93A2-D3CD446159DC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E35ADD-B005-3E42-AB37-321A67A32A2B}" type="pres">
      <dgm:prSet presAssocID="{D50967A2-3034-4A24-9E06-DD1CDCC7BE2A}" presName="spacer" presStyleCnt="0"/>
      <dgm:spPr/>
    </dgm:pt>
    <dgm:pt modelId="{DEFCF7B5-5322-084D-A034-38B01C6098D6}" type="pres">
      <dgm:prSet presAssocID="{9D254DCB-00AB-224B-9DA8-F7F5900B4CCC}" presName="parentText" presStyleLbl="node1" presStyleIdx="2" presStyleCnt="8" custLinFactY="-96412" custLinFactNeighborX="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93D5E8-F944-FB45-B185-9CB4399A3BAC}" type="pres">
      <dgm:prSet presAssocID="{AFF34B59-CA07-424E-AAD5-9D55AAC448E9}" presName="spacer" presStyleCnt="0"/>
      <dgm:spPr/>
    </dgm:pt>
    <dgm:pt modelId="{EAA18E91-0C26-094D-B1ED-9C47C2EEDDC0}" type="pres">
      <dgm:prSet presAssocID="{A9359AC5-3D64-4908-A02A-EEC644026E4D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FB6B84-385F-3E4D-831C-1785866A33CD}" type="pres">
      <dgm:prSet presAssocID="{A4F615B8-5D02-4B9F-9C8D-9B4A8E8B58A6}" presName="spacer" presStyleCnt="0"/>
      <dgm:spPr/>
    </dgm:pt>
    <dgm:pt modelId="{730E51D8-E306-7447-AEC9-707876A86D68}" type="pres">
      <dgm:prSet presAssocID="{F81B4422-B990-4E7E-AC6A-FCD9D14DCEA9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E2B1A1-20AC-1E47-BEC9-5EA3533E2452}" type="pres">
      <dgm:prSet presAssocID="{FD7B35AE-2389-4799-AB0C-A46455751AC7}" presName="spacer" presStyleCnt="0"/>
      <dgm:spPr/>
    </dgm:pt>
    <dgm:pt modelId="{7D0243C7-80BE-D349-B07E-878C81F7D811}" type="pres">
      <dgm:prSet presAssocID="{CC880771-288A-437E-9AC7-AAACA693D95B}" presName="parentText" presStyleLbl="node1" presStyleIdx="5" presStyleCnt="8" custLinFactY="-300000" custLinFactNeighborX="0" custLinFactNeighborY="-39624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874D30-2BE1-C24A-8E9C-1C9D31E3F202}" type="pres">
      <dgm:prSet presAssocID="{2374F046-D756-41FC-B219-CC51889BCF69}" presName="spacer" presStyleCnt="0"/>
      <dgm:spPr/>
    </dgm:pt>
    <dgm:pt modelId="{F5770FF8-6F6A-2C4D-A109-B885BD2A0C63}" type="pres">
      <dgm:prSet presAssocID="{8D5DD606-0C88-4BD3-93BD-C2D86FECCC95}" presName="parentText" presStyleLbl="node1" presStyleIdx="6" presStyleCnt="8" custLinFactY="-100000" custLinFactNeighborX="764" custLinFactNeighborY="-16943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A846FD-387C-E842-A4B5-D07D2375C73B}" type="pres">
      <dgm:prSet presAssocID="{8D16121F-8C5A-4D71-9046-D17A19F35E6C}" presName="spacer" presStyleCnt="0"/>
      <dgm:spPr/>
    </dgm:pt>
    <dgm:pt modelId="{62DFBAB7-96A1-784A-92C8-1D397927EFAC}" type="pres">
      <dgm:prSet presAssocID="{EAE68749-6CBC-0643-8BBB-B18C714F24BE}" presName="parentText" presStyleLbl="node1" presStyleIdx="7" presStyleCnt="8" custLinFactY="-100000" custLinFactNeighborX="764" custLinFactNeighborY="-16943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3B2C7D-6848-3A4C-BA41-5FD08AE7C8D9}" srcId="{731145C3-8C96-48CF-9977-64069A5887E1}" destId="{EAE68749-6CBC-0643-8BBB-B18C714F24BE}" srcOrd="7" destOrd="0" parTransId="{280B8A3B-C848-944B-BD6B-5B4C3F0F4FB4}" sibTransId="{4B439EAE-E148-0240-85C4-751A76E0BE89}"/>
    <dgm:cxn modelId="{03FDCA3E-2864-4C71-B7B8-0AD355A0A8D9}" srcId="{731145C3-8C96-48CF-9977-64069A5887E1}" destId="{CC880771-288A-437E-9AC7-AAACA693D95B}" srcOrd="5" destOrd="0" parTransId="{5C93A565-F271-497D-8E75-0EB221F43529}" sibTransId="{2374F046-D756-41FC-B219-CC51889BCF69}"/>
    <dgm:cxn modelId="{DC5EC311-4057-4D47-8498-4AD089018769}" type="presOf" srcId="{EAE68749-6CBC-0643-8BBB-B18C714F24BE}" destId="{62DFBAB7-96A1-784A-92C8-1D397927EFAC}" srcOrd="0" destOrd="0" presId="urn:microsoft.com/office/officeart/2005/8/layout/vList2"/>
    <dgm:cxn modelId="{EBF023B5-0386-7541-840A-CA99821F2DCA}" type="presOf" srcId="{CC880771-288A-437E-9AC7-AAACA693D95B}" destId="{7D0243C7-80BE-D349-B07E-878C81F7D811}" srcOrd="0" destOrd="0" presId="urn:microsoft.com/office/officeart/2005/8/layout/vList2"/>
    <dgm:cxn modelId="{1B65C7DA-94B7-4DBC-9079-312CDBCE4B42}" srcId="{731145C3-8C96-48CF-9977-64069A5887E1}" destId="{8D5DD606-0C88-4BD3-93BD-C2D86FECCC95}" srcOrd="6" destOrd="0" parTransId="{67A6675F-F42D-4870-863F-5190B138350B}" sibTransId="{8D16121F-8C5A-4D71-9046-D17A19F35E6C}"/>
    <dgm:cxn modelId="{E747EFF7-6951-4A73-882F-B4CC7435068B}" srcId="{731145C3-8C96-48CF-9977-64069A5887E1}" destId="{07C2F221-B3BA-4352-A46F-1708089B0AB8}" srcOrd="0" destOrd="0" parTransId="{76528E98-4522-4251-8B15-C8FAC486EF2C}" sibTransId="{F9021F30-3CDB-45A8-B03F-8682A6B6391F}"/>
    <dgm:cxn modelId="{794813DA-71CA-674D-A374-9E5257DE47A0}" srcId="{731145C3-8C96-48CF-9977-64069A5887E1}" destId="{9D254DCB-00AB-224B-9DA8-F7F5900B4CCC}" srcOrd="2" destOrd="0" parTransId="{F676A4C8-4A1B-164B-BBE0-978188C55151}" sibTransId="{AFF34B59-CA07-424E-AAD5-9D55AAC448E9}"/>
    <dgm:cxn modelId="{D1C1FD04-69B0-EC41-B2C8-A10186188607}" type="presOf" srcId="{9D254DCB-00AB-224B-9DA8-F7F5900B4CCC}" destId="{DEFCF7B5-5322-084D-A034-38B01C6098D6}" srcOrd="0" destOrd="0" presId="urn:microsoft.com/office/officeart/2005/8/layout/vList2"/>
    <dgm:cxn modelId="{3E50245F-22A3-F446-B06D-CD21C01A17CF}" type="presOf" srcId="{731145C3-8C96-48CF-9977-64069A5887E1}" destId="{1DC5A928-C2B5-2947-B66B-7790BCFBB6D6}" srcOrd="0" destOrd="0" presId="urn:microsoft.com/office/officeart/2005/8/layout/vList2"/>
    <dgm:cxn modelId="{FE170376-3897-224A-BDFD-4817036E501B}" type="presOf" srcId="{90FA29A8-46AF-4992-93A2-D3CD446159DC}" destId="{29B62744-4451-634F-9E8A-227688D5CF5E}" srcOrd="0" destOrd="0" presId="urn:microsoft.com/office/officeart/2005/8/layout/vList2"/>
    <dgm:cxn modelId="{03C89092-1877-46DA-82B8-BD12FBF55749}" srcId="{731145C3-8C96-48CF-9977-64069A5887E1}" destId="{F81B4422-B990-4E7E-AC6A-FCD9D14DCEA9}" srcOrd="4" destOrd="0" parTransId="{6EA03718-50D3-4623-A2DC-FCAB9B6462BD}" sibTransId="{FD7B35AE-2389-4799-AB0C-A46455751AC7}"/>
    <dgm:cxn modelId="{58B148AC-8E59-3649-A5ED-9313A14B76EF}" type="presOf" srcId="{07C2F221-B3BA-4352-A46F-1708089B0AB8}" destId="{8C4A4DBD-4971-E343-A7B0-EB5D9E8E3642}" srcOrd="0" destOrd="0" presId="urn:microsoft.com/office/officeart/2005/8/layout/vList2"/>
    <dgm:cxn modelId="{091B9DE1-DEFB-8C4F-9D27-84889CC54220}" type="presOf" srcId="{F81B4422-B990-4E7E-AC6A-FCD9D14DCEA9}" destId="{730E51D8-E306-7447-AEC9-707876A86D68}" srcOrd="0" destOrd="0" presId="urn:microsoft.com/office/officeart/2005/8/layout/vList2"/>
    <dgm:cxn modelId="{C6454DF8-894F-F64F-B9D1-1FB6221CB607}" type="presOf" srcId="{8D5DD606-0C88-4BD3-93BD-C2D86FECCC95}" destId="{F5770FF8-6F6A-2C4D-A109-B885BD2A0C63}" srcOrd="0" destOrd="0" presId="urn:microsoft.com/office/officeart/2005/8/layout/vList2"/>
    <dgm:cxn modelId="{80CF3880-63CA-3549-A6B4-681A51CE6788}" type="presOf" srcId="{A9359AC5-3D64-4908-A02A-EEC644026E4D}" destId="{EAA18E91-0C26-094D-B1ED-9C47C2EEDDC0}" srcOrd="0" destOrd="0" presId="urn:microsoft.com/office/officeart/2005/8/layout/vList2"/>
    <dgm:cxn modelId="{8F5131E1-4EE1-4517-981A-028E1C02C809}" srcId="{731145C3-8C96-48CF-9977-64069A5887E1}" destId="{90FA29A8-46AF-4992-93A2-D3CD446159DC}" srcOrd="1" destOrd="0" parTransId="{733C2375-8A48-4949-8AE1-DF7AC8D8BEBA}" sibTransId="{D50967A2-3034-4A24-9E06-DD1CDCC7BE2A}"/>
    <dgm:cxn modelId="{883F8F2C-60B9-49D7-875A-8F006C828681}" srcId="{731145C3-8C96-48CF-9977-64069A5887E1}" destId="{A9359AC5-3D64-4908-A02A-EEC644026E4D}" srcOrd="3" destOrd="0" parTransId="{4FA98EA9-1E62-4FF3-AB6D-60B4550CE3A9}" sibTransId="{A4F615B8-5D02-4B9F-9C8D-9B4A8E8B58A6}"/>
    <dgm:cxn modelId="{A71E964A-2C5A-CD49-A4EA-4DBD0EBCF2E2}" type="presParOf" srcId="{1DC5A928-C2B5-2947-B66B-7790BCFBB6D6}" destId="{8C4A4DBD-4971-E343-A7B0-EB5D9E8E3642}" srcOrd="0" destOrd="0" presId="urn:microsoft.com/office/officeart/2005/8/layout/vList2"/>
    <dgm:cxn modelId="{95584C92-279E-C749-9537-5BE929E5933F}" type="presParOf" srcId="{1DC5A928-C2B5-2947-B66B-7790BCFBB6D6}" destId="{2F1269C0-7E76-DD4F-9577-FC6F87FC7D5E}" srcOrd="1" destOrd="0" presId="urn:microsoft.com/office/officeart/2005/8/layout/vList2"/>
    <dgm:cxn modelId="{01377363-CB70-1D4C-921B-7B9414CE03E6}" type="presParOf" srcId="{1DC5A928-C2B5-2947-B66B-7790BCFBB6D6}" destId="{29B62744-4451-634F-9E8A-227688D5CF5E}" srcOrd="2" destOrd="0" presId="urn:microsoft.com/office/officeart/2005/8/layout/vList2"/>
    <dgm:cxn modelId="{06CC2101-AA20-3740-8E35-5F9DADCBB662}" type="presParOf" srcId="{1DC5A928-C2B5-2947-B66B-7790BCFBB6D6}" destId="{AAE35ADD-B005-3E42-AB37-321A67A32A2B}" srcOrd="3" destOrd="0" presId="urn:microsoft.com/office/officeart/2005/8/layout/vList2"/>
    <dgm:cxn modelId="{A244BC93-358A-7543-9B23-3DE69E35B7B2}" type="presParOf" srcId="{1DC5A928-C2B5-2947-B66B-7790BCFBB6D6}" destId="{DEFCF7B5-5322-084D-A034-38B01C6098D6}" srcOrd="4" destOrd="0" presId="urn:microsoft.com/office/officeart/2005/8/layout/vList2"/>
    <dgm:cxn modelId="{2B743D65-43FE-9846-9577-2966E6336658}" type="presParOf" srcId="{1DC5A928-C2B5-2947-B66B-7790BCFBB6D6}" destId="{8593D5E8-F944-FB45-B185-9CB4399A3BAC}" srcOrd="5" destOrd="0" presId="urn:microsoft.com/office/officeart/2005/8/layout/vList2"/>
    <dgm:cxn modelId="{9959DF4A-2B15-554B-82F0-3622338B9088}" type="presParOf" srcId="{1DC5A928-C2B5-2947-B66B-7790BCFBB6D6}" destId="{EAA18E91-0C26-094D-B1ED-9C47C2EEDDC0}" srcOrd="6" destOrd="0" presId="urn:microsoft.com/office/officeart/2005/8/layout/vList2"/>
    <dgm:cxn modelId="{33E47A2C-0F8B-374D-AC53-447557AC932A}" type="presParOf" srcId="{1DC5A928-C2B5-2947-B66B-7790BCFBB6D6}" destId="{6CFB6B84-385F-3E4D-831C-1785866A33CD}" srcOrd="7" destOrd="0" presId="urn:microsoft.com/office/officeart/2005/8/layout/vList2"/>
    <dgm:cxn modelId="{11732ED3-A050-4F41-86AE-94AC549C6D81}" type="presParOf" srcId="{1DC5A928-C2B5-2947-B66B-7790BCFBB6D6}" destId="{730E51D8-E306-7447-AEC9-707876A86D68}" srcOrd="8" destOrd="0" presId="urn:microsoft.com/office/officeart/2005/8/layout/vList2"/>
    <dgm:cxn modelId="{D84D53BC-45ED-9A45-A791-AD5E6C9E00B2}" type="presParOf" srcId="{1DC5A928-C2B5-2947-B66B-7790BCFBB6D6}" destId="{B8E2B1A1-20AC-1E47-BEC9-5EA3533E2452}" srcOrd="9" destOrd="0" presId="urn:microsoft.com/office/officeart/2005/8/layout/vList2"/>
    <dgm:cxn modelId="{9B1F0F6D-B6A1-D043-B330-933FA5C972FE}" type="presParOf" srcId="{1DC5A928-C2B5-2947-B66B-7790BCFBB6D6}" destId="{7D0243C7-80BE-D349-B07E-878C81F7D811}" srcOrd="10" destOrd="0" presId="urn:microsoft.com/office/officeart/2005/8/layout/vList2"/>
    <dgm:cxn modelId="{1E5ECD4E-2E93-4A4B-B7C6-7F2646688C65}" type="presParOf" srcId="{1DC5A928-C2B5-2947-B66B-7790BCFBB6D6}" destId="{D4874D30-2BE1-C24A-8E9C-1C9D31E3F202}" srcOrd="11" destOrd="0" presId="urn:microsoft.com/office/officeart/2005/8/layout/vList2"/>
    <dgm:cxn modelId="{0F78AD71-C7BA-054A-AE55-62F6EB6A766F}" type="presParOf" srcId="{1DC5A928-C2B5-2947-B66B-7790BCFBB6D6}" destId="{F5770FF8-6F6A-2C4D-A109-B885BD2A0C63}" srcOrd="12" destOrd="0" presId="urn:microsoft.com/office/officeart/2005/8/layout/vList2"/>
    <dgm:cxn modelId="{7D776FC7-FC99-1E44-A528-D6B452C49CBB}" type="presParOf" srcId="{1DC5A928-C2B5-2947-B66B-7790BCFBB6D6}" destId="{3FA846FD-387C-E842-A4B5-D07D2375C73B}" srcOrd="13" destOrd="0" presId="urn:microsoft.com/office/officeart/2005/8/layout/vList2"/>
    <dgm:cxn modelId="{632C6E8D-BEF2-CF49-965F-354A58A0D4CB}" type="presParOf" srcId="{1DC5A928-C2B5-2947-B66B-7790BCFBB6D6}" destId="{62DFBAB7-96A1-784A-92C8-1D397927EFAC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77FC2D-D29A-468F-9921-6D3497050834}" type="doc">
      <dgm:prSet loTypeId="urn:microsoft.com/office/officeart/2005/8/layout/vList2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1F78DC9-B090-4C40-B7F4-F8C37EE266B4}">
      <dgm:prSet/>
      <dgm:spPr/>
      <dgm:t>
        <a:bodyPr/>
        <a:lstStyle/>
        <a:p>
          <a:r>
            <a:rPr lang="en-US" dirty="0"/>
            <a:t>Paige A. Armstrong, MD MHS</a:t>
          </a:r>
        </a:p>
      </dgm:t>
    </dgm:pt>
    <dgm:pt modelId="{4ED49107-A901-40E2-89DD-DDA537F505EC}" type="parTrans" cxnId="{2C51A2D9-35E0-40EC-A58E-C2A647D62F9F}">
      <dgm:prSet/>
      <dgm:spPr/>
      <dgm:t>
        <a:bodyPr/>
        <a:lstStyle/>
        <a:p>
          <a:endParaRPr lang="en-US"/>
        </a:p>
      </dgm:t>
    </dgm:pt>
    <dgm:pt modelId="{CCD9839F-FE59-45B7-A151-F65940AC03F9}" type="sibTrans" cxnId="{2C51A2D9-35E0-40EC-A58E-C2A647D62F9F}">
      <dgm:prSet/>
      <dgm:spPr/>
      <dgm:t>
        <a:bodyPr/>
        <a:lstStyle/>
        <a:p>
          <a:endParaRPr lang="en-US"/>
        </a:p>
      </dgm:t>
    </dgm:pt>
    <dgm:pt modelId="{8168BC77-E076-4FC7-AD24-D886FC37DD6C}">
      <dgm:prSet/>
      <dgm:spPr/>
      <dgm:t>
        <a:bodyPr/>
        <a:lstStyle/>
        <a:p>
          <a:endParaRPr lang="en-US" dirty="0"/>
        </a:p>
      </dgm:t>
    </dgm:pt>
    <dgm:pt modelId="{1A502449-5B75-4095-9A29-25073BF3EAAE}" type="parTrans" cxnId="{8D794F94-2B26-4AA3-9D0A-1F86DC1B66AB}">
      <dgm:prSet/>
      <dgm:spPr/>
      <dgm:t>
        <a:bodyPr/>
        <a:lstStyle/>
        <a:p>
          <a:endParaRPr lang="en-US"/>
        </a:p>
      </dgm:t>
    </dgm:pt>
    <dgm:pt modelId="{36EFE47B-3C6F-47CE-B4C0-065275D88500}" type="sibTrans" cxnId="{8D794F94-2B26-4AA3-9D0A-1F86DC1B66AB}">
      <dgm:prSet/>
      <dgm:spPr/>
      <dgm:t>
        <a:bodyPr/>
        <a:lstStyle/>
        <a:p>
          <a:endParaRPr lang="en-US"/>
        </a:p>
      </dgm:t>
    </dgm:pt>
    <dgm:pt modelId="{E7301972-3BC2-49D8-A1D1-E244A050BB12}">
      <dgm:prSet/>
      <dgm:spPr/>
      <dgm:t>
        <a:bodyPr/>
        <a:lstStyle/>
        <a:p>
          <a:r>
            <a:rPr lang="en-US" dirty="0"/>
            <a:t>Cecilia Y. Kato, PhD</a:t>
          </a:r>
        </a:p>
      </dgm:t>
    </dgm:pt>
    <dgm:pt modelId="{690F51E2-A842-4186-B91E-4A9652C29277}" type="parTrans" cxnId="{B36E587C-745F-4222-BDB8-FD8B17C7D7B6}">
      <dgm:prSet/>
      <dgm:spPr/>
      <dgm:t>
        <a:bodyPr/>
        <a:lstStyle/>
        <a:p>
          <a:endParaRPr lang="en-US"/>
        </a:p>
      </dgm:t>
    </dgm:pt>
    <dgm:pt modelId="{35CA0EB9-9A0E-4316-9D5C-826CC0DAC22A}" type="sibTrans" cxnId="{B36E587C-745F-4222-BDB8-FD8B17C7D7B6}">
      <dgm:prSet/>
      <dgm:spPr/>
      <dgm:t>
        <a:bodyPr/>
        <a:lstStyle/>
        <a:p>
          <a:endParaRPr lang="en-US"/>
        </a:p>
      </dgm:t>
    </dgm:pt>
    <dgm:pt modelId="{CA6C73FE-8A62-4812-8F9F-A85BC561FA2F}">
      <dgm:prSet/>
      <dgm:spPr/>
      <dgm:t>
        <a:bodyPr/>
        <a:lstStyle/>
        <a:p>
          <a:r>
            <a:rPr lang="en-US" dirty="0"/>
            <a:t>Naomi A. Drexler, MPH</a:t>
          </a:r>
        </a:p>
      </dgm:t>
    </dgm:pt>
    <dgm:pt modelId="{A9FD361F-AB32-40B4-8BE9-0EEC0B01FA8E}" type="parTrans" cxnId="{EE89899B-B3FA-4237-95E0-39DB4732C6CB}">
      <dgm:prSet/>
      <dgm:spPr/>
      <dgm:t>
        <a:bodyPr/>
        <a:lstStyle/>
        <a:p>
          <a:endParaRPr lang="en-US"/>
        </a:p>
      </dgm:t>
    </dgm:pt>
    <dgm:pt modelId="{F4C1A6CA-172E-4C49-B5D7-29E217B04F6F}" type="sibTrans" cxnId="{EE89899B-B3FA-4237-95E0-39DB4732C6CB}">
      <dgm:prSet/>
      <dgm:spPr/>
      <dgm:t>
        <a:bodyPr/>
        <a:lstStyle/>
        <a:p>
          <a:endParaRPr lang="en-US"/>
        </a:p>
      </dgm:t>
    </dgm:pt>
    <dgm:pt modelId="{EEC4D18A-6C4A-4C4E-A23B-75F48649F3C0}">
      <dgm:prSet/>
      <dgm:spPr/>
      <dgm:t>
        <a:bodyPr/>
        <a:lstStyle/>
        <a:p>
          <a:r>
            <a:rPr lang="en-US" dirty="0"/>
            <a:t>Gilbert J. </a:t>
          </a:r>
          <a:r>
            <a:rPr lang="en-US" dirty="0" err="1"/>
            <a:t>Kersh</a:t>
          </a:r>
          <a:r>
            <a:rPr lang="en-US" dirty="0"/>
            <a:t>, PhD</a:t>
          </a:r>
        </a:p>
      </dgm:t>
    </dgm:pt>
    <dgm:pt modelId="{DB11D24F-D052-4531-92D1-CB2D0B9B926E}" type="parTrans" cxnId="{D89D70BC-1349-44B3-9A30-BC11CAF9B5F8}">
      <dgm:prSet/>
      <dgm:spPr/>
      <dgm:t>
        <a:bodyPr/>
        <a:lstStyle/>
        <a:p>
          <a:endParaRPr lang="en-US"/>
        </a:p>
      </dgm:t>
    </dgm:pt>
    <dgm:pt modelId="{A11E49AE-2053-4D03-85AD-DCA220921862}" type="sibTrans" cxnId="{D89D70BC-1349-44B3-9A30-BC11CAF9B5F8}">
      <dgm:prSet/>
      <dgm:spPr/>
      <dgm:t>
        <a:bodyPr/>
        <a:lstStyle/>
        <a:p>
          <a:endParaRPr lang="en-US"/>
        </a:p>
      </dgm:t>
    </dgm:pt>
    <dgm:pt modelId="{63C97018-56F4-4708-8B65-737DB9106A3B}">
      <dgm:prSet/>
      <dgm:spPr/>
      <dgm:t>
        <a:bodyPr/>
        <a:lstStyle/>
        <a:p>
          <a:r>
            <a:rPr lang="en-US" dirty="0"/>
            <a:t>Christopher Davis Paddock, MD MPHTM</a:t>
          </a:r>
        </a:p>
      </dgm:t>
    </dgm:pt>
    <dgm:pt modelId="{36CE4353-6B39-411F-9B9B-D7BA82463FA8}" type="parTrans" cxnId="{3D2A7B6F-50D9-4A43-8766-5C2A25140E51}">
      <dgm:prSet/>
      <dgm:spPr/>
      <dgm:t>
        <a:bodyPr/>
        <a:lstStyle/>
        <a:p>
          <a:endParaRPr lang="en-US"/>
        </a:p>
      </dgm:t>
    </dgm:pt>
    <dgm:pt modelId="{5A0D4857-502E-48B1-BEA1-F566A9195C99}" type="sibTrans" cxnId="{3D2A7B6F-50D9-4A43-8766-5C2A25140E51}">
      <dgm:prSet/>
      <dgm:spPr/>
      <dgm:t>
        <a:bodyPr/>
        <a:lstStyle/>
        <a:p>
          <a:endParaRPr lang="en-US"/>
        </a:p>
      </dgm:t>
    </dgm:pt>
    <dgm:pt modelId="{DF565494-7530-144A-A4A2-50C4DECDE3AA}">
      <dgm:prSet/>
      <dgm:spPr/>
      <dgm:t>
        <a:bodyPr/>
        <a:lstStyle/>
        <a:p>
          <a:r>
            <a:rPr lang="en-US" dirty="0"/>
            <a:t>William L. Nicholson, PhD MS</a:t>
          </a:r>
        </a:p>
      </dgm:t>
    </dgm:pt>
    <dgm:pt modelId="{5FDF247E-05E7-F04D-9FF7-2B046EB80443}" type="parTrans" cxnId="{26BB3BBA-D7B4-F049-9D73-0DC0DC3C2BDE}">
      <dgm:prSet/>
      <dgm:spPr/>
      <dgm:t>
        <a:bodyPr/>
        <a:lstStyle/>
        <a:p>
          <a:endParaRPr lang="en-US"/>
        </a:p>
      </dgm:t>
    </dgm:pt>
    <dgm:pt modelId="{E0C21D5B-7CF3-BA45-B91C-70C83535B0FC}" type="sibTrans" cxnId="{26BB3BBA-D7B4-F049-9D73-0DC0DC3C2BDE}">
      <dgm:prSet/>
      <dgm:spPr/>
      <dgm:t>
        <a:bodyPr/>
        <a:lstStyle/>
        <a:p>
          <a:endParaRPr lang="en-US"/>
        </a:p>
      </dgm:t>
    </dgm:pt>
    <dgm:pt modelId="{4D36C12B-FD6D-5A4E-BE78-CC39823E9CA1}">
      <dgm:prSet/>
      <dgm:spPr/>
      <dgm:t>
        <a:bodyPr/>
        <a:lstStyle/>
        <a:p>
          <a:r>
            <a:rPr lang="en-US" dirty="0"/>
            <a:t>Amy E. Peterson, DVM, PhD</a:t>
          </a:r>
        </a:p>
      </dgm:t>
    </dgm:pt>
    <dgm:pt modelId="{38AE1F10-AD64-AC46-933C-B024CB09ECCF}" type="parTrans" cxnId="{FE482445-B361-0840-9915-ECC69BB796D1}">
      <dgm:prSet/>
      <dgm:spPr/>
      <dgm:t>
        <a:bodyPr/>
        <a:lstStyle/>
        <a:p>
          <a:endParaRPr lang="en-US"/>
        </a:p>
      </dgm:t>
    </dgm:pt>
    <dgm:pt modelId="{3BC5297E-8CA1-F64E-91CC-7DE05283A272}" type="sibTrans" cxnId="{FE482445-B361-0840-9915-ECC69BB796D1}">
      <dgm:prSet/>
      <dgm:spPr/>
      <dgm:t>
        <a:bodyPr/>
        <a:lstStyle/>
        <a:p>
          <a:endParaRPr lang="en-US"/>
        </a:p>
      </dgm:t>
    </dgm:pt>
    <dgm:pt modelId="{B7FEEB00-65B9-0449-A86E-F30C887BF9E0}" type="pres">
      <dgm:prSet presAssocID="{3677FC2D-D29A-468F-9921-6D349705083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A3819D-4B9B-CA44-ADCC-026A6D33CD51}" type="pres">
      <dgm:prSet presAssocID="{A1F78DC9-B090-4C40-B7F4-F8C37EE266B4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B58E7C-ED57-3C49-B6D9-12C9C568885F}" type="pres">
      <dgm:prSet presAssocID="{CCD9839F-FE59-45B7-A151-F65940AC03F9}" presName="spacer" presStyleCnt="0"/>
      <dgm:spPr/>
    </dgm:pt>
    <dgm:pt modelId="{2040FBD1-D2FF-F34F-BE8A-1667EBD7673F}" type="pres">
      <dgm:prSet presAssocID="{8168BC77-E076-4FC7-AD24-D886FC37DD6C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4AF107-9613-074F-861F-C8D14A2A301E}" type="pres">
      <dgm:prSet presAssocID="{36EFE47B-3C6F-47CE-B4C0-065275D88500}" presName="spacer" presStyleCnt="0"/>
      <dgm:spPr/>
    </dgm:pt>
    <dgm:pt modelId="{D5DB9386-C949-EA4A-9807-CB4D06A54BA1}" type="pres">
      <dgm:prSet presAssocID="{E7301972-3BC2-49D8-A1D1-E244A050BB12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D2AD3C-E668-314C-8076-8C08E2A6262D}" type="pres">
      <dgm:prSet presAssocID="{35CA0EB9-9A0E-4316-9D5C-826CC0DAC22A}" presName="spacer" presStyleCnt="0"/>
      <dgm:spPr/>
    </dgm:pt>
    <dgm:pt modelId="{C4F99FA2-0D2A-FF49-A426-E33885C85FA1}" type="pres">
      <dgm:prSet presAssocID="{CA6C73FE-8A62-4812-8F9F-A85BC561FA2F}" presName="parentText" presStyleLbl="node1" presStyleIdx="3" presStyleCnt="8" custLinFactY="-197870" custLinFactNeighborX="-1322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BC711C-9B72-6447-A1D5-31807D3F1164}" type="pres">
      <dgm:prSet presAssocID="{F4C1A6CA-172E-4C49-B5D7-29E217B04F6F}" presName="spacer" presStyleCnt="0"/>
      <dgm:spPr/>
    </dgm:pt>
    <dgm:pt modelId="{D98D7AA1-BB34-9E49-AE47-4373BADFA64F}" type="pres">
      <dgm:prSet presAssocID="{EEC4D18A-6C4A-4C4E-A23B-75F48649F3C0}" presName="parentText" presStyleLbl="node1" presStyleIdx="4" presStyleCnt="8" custLinFactY="-100000" custLinFactNeighborX="1515" custLinFactNeighborY="-15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4A0312-8BBA-D84F-A290-122CF33D730E}" type="pres">
      <dgm:prSet presAssocID="{A11E49AE-2053-4D03-85AD-DCA220921862}" presName="spacer" presStyleCnt="0"/>
      <dgm:spPr/>
    </dgm:pt>
    <dgm:pt modelId="{D66F06CD-B2E1-DB4F-ACE1-9C831B1BB45D}" type="pres">
      <dgm:prSet presAssocID="{63C97018-56F4-4708-8B65-737DB9106A3B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54224D-7C40-1741-932A-BFF618FA7831}" type="pres">
      <dgm:prSet presAssocID="{5A0D4857-502E-48B1-BEA1-F566A9195C99}" presName="spacer" presStyleCnt="0"/>
      <dgm:spPr/>
    </dgm:pt>
    <dgm:pt modelId="{1A4B4C39-D963-FB46-9CC2-3033CA77211A}" type="pres">
      <dgm:prSet presAssocID="{DF565494-7530-144A-A4A2-50C4DECDE3AA}" presName="parentText" presStyleLbl="node1" presStyleIdx="6" presStyleCnt="8" custLinFactY="-199887" custLinFactNeighborX="9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5EABCB-50BF-3342-8E6F-8B44510FF820}" type="pres">
      <dgm:prSet presAssocID="{E0C21D5B-7CF3-BA45-B91C-70C83535B0FC}" presName="spacer" presStyleCnt="0"/>
      <dgm:spPr/>
    </dgm:pt>
    <dgm:pt modelId="{BB8DE1C6-3EAF-0740-865E-140B901B9521}" type="pres">
      <dgm:prSet presAssocID="{4D36C12B-FD6D-5A4E-BE78-CC39823E9CA1}" presName="parentText" presStyleLbl="node1" presStyleIdx="7" presStyleCnt="8" custLinFactY="-100000" custLinFactNeighborX="620" custLinFactNeighborY="-13102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482445-B361-0840-9915-ECC69BB796D1}" srcId="{3677FC2D-D29A-468F-9921-6D3497050834}" destId="{4D36C12B-FD6D-5A4E-BE78-CC39823E9CA1}" srcOrd="7" destOrd="0" parTransId="{38AE1F10-AD64-AC46-933C-B024CB09ECCF}" sibTransId="{3BC5297E-8CA1-F64E-91CC-7DE05283A272}"/>
    <dgm:cxn modelId="{2810AE6A-C8C9-114E-AE76-B2FF2E1B1884}" type="presOf" srcId="{CA6C73FE-8A62-4812-8F9F-A85BC561FA2F}" destId="{C4F99FA2-0D2A-FF49-A426-E33885C85FA1}" srcOrd="0" destOrd="0" presId="urn:microsoft.com/office/officeart/2005/8/layout/vList2"/>
    <dgm:cxn modelId="{3D2A7B6F-50D9-4A43-8766-5C2A25140E51}" srcId="{3677FC2D-D29A-468F-9921-6D3497050834}" destId="{63C97018-56F4-4708-8B65-737DB9106A3B}" srcOrd="5" destOrd="0" parTransId="{36CE4353-6B39-411F-9B9B-D7BA82463FA8}" sibTransId="{5A0D4857-502E-48B1-BEA1-F566A9195C99}"/>
    <dgm:cxn modelId="{7A8B5F4B-AD8B-E642-9FEA-C2F3E1E83A25}" type="presOf" srcId="{A1F78DC9-B090-4C40-B7F4-F8C37EE266B4}" destId="{12A3819D-4B9B-CA44-ADCC-026A6D33CD51}" srcOrd="0" destOrd="0" presId="urn:microsoft.com/office/officeart/2005/8/layout/vList2"/>
    <dgm:cxn modelId="{D89D70BC-1349-44B3-9A30-BC11CAF9B5F8}" srcId="{3677FC2D-D29A-468F-9921-6D3497050834}" destId="{EEC4D18A-6C4A-4C4E-A23B-75F48649F3C0}" srcOrd="4" destOrd="0" parTransId="{DB11D24F-D052-4531-92D1-CB2D0B9B926E}" sibTransId="{A11E49AE-2053-4D03-85AD-DCA220921862}"/>
    <dgm:cxn modelId="{ADB02531-9769-8C4D-BBF1-3AF486DAD81F}" type="presOf" srcId="{63C97018-56F4-4708-8B65-737DB9106A3B}" destId="{D66F06CD-B2E1-DB4F-ACE1-9C831B1BB45D}" srcOrd="0" destOrd="0" presId="urn:microsoft.com/office/officeart/2005/8/layout/vList2"/>
    <dgm:cxn modelId="{BF589F12-55F7-5148-A289-AA139B2E8C68}" type="presOf" srcId="{EEC4D18A-6C4A-4C4E-A23B-75F48649F3C0}" destId="{D98D7AA1-BB34-9E49-AE47-4373BADFA64F}" srcOrd="0" destOrd="0" presId="urn:microsoft.com/office/officeart/2005/8/layout/vList2"/>
    <dgm:cxn modelId="{EE89899B-B3FA-4237-95E0-39DB4732C6CB}" srcId="{3677FC2D-D29A-468F-9921-6D3497050834}" destId="{CA6C73FE-8A62-4812-8F9F-A85BC561FA2F}" srcOrd="3" destOrd="0" parTransId="{A9FD361F-AB32-40B4-8BE9-0EEC0B01FA8E}" sibTransId="{F4C1A6CA-172E-4C49-B5D7-29E217B04F6F}"/>
    <dgm:cxn modelId="{B36E587C-745F-4222-BDB8-FD8B17C7D7B6}" srcId="{3677FC2D-D29A-468F-9921-6D3497050834}" destId="{E7301972-3BC2-49D8-A1D1-E244A050BB12}" srcOrd="2" destOrd="0" parTransId="{690F51E2-A842-4186-B91E-4A9652C29277}" sibTransId="{35CA0EB9-9A0E-4316-9D5C-826CC0DAC22A}"/>
    <dgm:cxn modelId="{00AC3CEF-73C9-DF45-A8CE-3C1CE7F8F3B2}" type="presOf" srcId="{3677FC2D-D29A-468F-9921-6D3497050834}" destId="{B7FEEB00-65B9-0449-A86E-F30C887BF9E0}" srcOrd="0" destOrd="0" presId="urn:microsoft.com/office/officeart/2005/8/layout/vList2"/>
    <dgm:cxn modelId="{BE0777AC-49D0-D94F-86D5-3B7BC580467A}" type="presOf" srcId="{DF565494-7530-144A-A4A2-50C4DECDE3AA}" destId="{1A4B4C39-D963-FB46-9CC2-3033CA77211A}" srcOrd="0" destOrd="0" presId="urn:microsoft.com/office/officeart/2005/8/layout/vList2"/>
    <dgm:cxn modelId="{8D794F94-2B26-4AA3-9D0A-1F86DC1B66AB}" srcId="{3677FC2D-D29A-468F-9921-6D3497050834}" destId="{8168BC77-E076-4FC7-AD24-D886FC37DD6C}" srcOrd="1" destOrd="0" parTransId="{1A502449-5B75-4095-9A29-25073BF3EAAE}" sibTransId="{36EFE47B-3C6F-47CE-B4C0-065275D88500}"/>
    <dgm:cxn modelId="{9F8471E9-0830-FD48-B20F-FD29BDD412CB}" type="presOf" srcId="{8168BC77-E076-4FC7-AD24-D886FC37DD6C}" destId="{2040FBD1-D2FF-F34F-BE8A-1667EBD7673F}" srcOrd="0" destOrd="0" presId="urn:microsoft.com/office/officeart/2005/8/layout/vList2"/>
    <dgm:cxn modelId="{2C51A2D9-35E0-40EC-A58E-C2A647D62F9F}" srcId="{3677FC2D-D29A-468F-9921-6D3497050834}" destId="{A1F78DC9-B090-4C40-B7F4-F8C37EE266B4}" srcOrd="0" destOrd="0" parTransId="{4ED49107-A901-40E2-89DD-DDA537F505EC}" sibTransId="{CCD9839F-FE59-45B7-A151-F65940AC03F9}"/>
    <dgm:cxn modelId="{8F68DA29-ACC4-D44C-A437-536F552D9559}" type="presOf" srcId="{4D36C12B-FD6D-5A4E-BE78-CC39823E9CA1}" destId="{BB8DE1C6-3EAF-0740-865E-140B901B9521}" srcOrd="0" destOrd="0" presId="urn:microsoft.com/office/officeart/2005/8/layout/vList2"/>
    <dgm:cxn modelId="{A02565A9-D8D8-C54E-9497-C0D0AD7FD590}" type="presOf" srcId="{E7301972-3BC2-49D8-A1D1-E244A050BB12}" destId="{D5DB9386-C949-EA4A-9807-CB4D06A54BA1}" srcOrd="0" destOrd="0" presId="urn:microsoft.com/office/officeart/2005/8/layout/vList2"/>
    <dgm:cxn modelId="{26BB3BBA-D7B4-F049-9D73-0DC0DC3C2BDE}" srcId="{3677FC2D-D29A-468F-9921-6D3497050834}" destId="{DF565494-7530-144A-A4A2-50C4DECDE3AA}" srcOrd="6" destOrd="0" parTransId="{5FDF247E-05E7-F04D-9FF7-2B046EB80443}" sibTransId="{E0C21D5B-7CF3-BA45-B91C-70C83535B0FC}"/>
    <dgm:cxn modelId="{3F828836-B743-AB41-95CB-0E2A13462BA5}" type="presParOf" srcId="{B7FEEB00-65B9-0449-A86E-F30C887BF9E0}" destId="{12A3819D-4B9B-CA44-ADCC-026A6D33CD51}" srcOrd="0" destOrd="0" presId="urn:microsoft.com/office/officeart/2005/8/layout/vList2"/>
    <dgm:cxn modelId="{310FAD53-1C0D-C449-BB7F-7C262E779614}" type="presParOf" srcId="{B7FEEB00-65B9-0449-A86E-F30C887BF9E0}" destId="{99B58E7C-ED57-3C49-B6D9-12C9C568885F}" srcOrd="1" destOrd="0" presId="urn:microsoft.com/office/officeart/2005/8/layout/vList2"/>
    <dgm:cxn modelId="{FEEC99D1-AD18-4E41-ACE8-11E48E0B9BF8}" type="presParOf" srcId="{B7FEEB00-65B9-0449-A86E-F30C887BF9E0}" destId="{2040FBD1-D2FF-F34F-BE8A-1667EBD7673F}" srcOrd="2" destOrd="0" presId="urn:microsoft.com/office/officeart/2005/8/layout/vList2"/>
    <dgm:cxn modelId="{BBFA43BF-6AD3-0447-84E5-375CA29B32ED}" type="presParOf" srcId="{B7FEEB00-65B9-0449-A86E-F30C887BF9E0}" destId="{4D4AF107-9613-074F-861F-C8D14A2A301E}" srcOrd="3" destOrd="0" presId="urn:microsoft.com/office/officeart/2005/8/layout/vList2"/>
    <dgm:cxn modelId="{14E4F32E-DE88-2B48-9088-616AE7713438}" type="presParOf" srcId="{B7FEEB00-65B9-0449-A86E-F30C887BF9E0}" destId="{D5DB9386-C949-EA4A-9807-CB4D06A54BA1}" srcOrd="4" destOrd="0" presId="urn:microsoft.com/office/officeart/2005/8/layout/vList2"/>
    <dgm:cxn modelId="{0EADFBCF-4DC7-F442-89F5-42E702D2129C}" type="presParOf" srcId="{B7FEEB00-65B9-0449-A86E-F30C887BF9E0}" destId="{08D2AD3C-E668-314C-8076-8C08E2A6262D}" srcOrd="5" destOrd="0" presId="urn:microsoft.com/office/officeart/2005/8/layout/vList2"/>
    <dgm:cxn modelId="{B8CD9E49-5FD6-704C-B1DD-B38EBD0D8CB4}" type="presParOf" srcId="{B7FEEB00-65B9-0449-A86E-F30C887BF9E0}" destId="{C4F99FA2-0D2A-FF49-A426-E33885C85FA1}" srcOrd="6" destOrd="0" presId="urn:microsoft.com/office/officeart/2005/8/layout/vList2"/>
    <dgm:cxn modelId="{6A80B593-D867-F448-80EE-E972C6E4CBB0}" type="presParOf" srcId="{B7FEEB00-65B9-0449-A86E-F30C887BF9E0}" destId="{6CBC711C-9B72-6447-A1D5-31807D3F1164}" srcOrd="7" destOrd="0" presId="urn:microsoft.com/office/officeart/2005/8/layout/vList2"/>
    <dgm:cxn modelId="{835B2E95-8238-574F-B898-0CF791C03C36}" type="presParOf" srcId="{B7FEEB00-65B9-0449-A86E-F30C887BF9E0}" destId="{D98D7AA1-BB34-9E49-AE47-4373BADFA64F}" srcOrd="8" destOrd="0" presId="urn:microsoft.com/office/officeart/2005/8/layout/vList2"/>
    <dgm:cxn modelId="{7835E329-82C4-F548-BE49-980E9D3B7AB7}" type="presParOf" srcId="{B7FEEB00-65B9-0449-A86E-F30C887BF9E0}" destId="{214A0312-8BBA-D84F-A290-122CF33D730E}" srcOrd="9" destOrd="0" presId="urn:microsoft.com/office/officeart/2005/8/layout/vList2"/>
    <dgm:cxn modelId="{6E234471-CDF5-054C-B6D5-B6860CE3242E}" type="presParOf" srcId="{B7FEEB00-65B9-0449-A86E-F30C887BF9E0}" destId="{D66F06CD-B2E1-DB4F-ACE1-9C831B1BB45D}" srcOrd="10" destOrd="0" presId="urn:microsoft.com/office/officeart/2005/8/layout/vList2"/>
    <dgm:cxn modelId="{043F776A-C47E-9E4C-B9F1-3DD7743C1C77}" type="presParOf" srcId="{B7FEEB00-65B9-0449-A86E-F30C887BF9E0}" destId="{5A54224D-7C40-1741-932A-BFF618FA7831}" srcOrd="11" destOrd="0" presId="urn:microsoft.com/office/officeart/2005/8/layout/vList2"/>
    <dgm:cxn modelId="{9D288C79-D851-5C44-856A-099559E5D4F9}" type="presParOf" srcId="{B7FEEB00-65B9-0449-A86E-F30C887BF9E0}" destId="{1A4B4C39-D963-FB46-9CC2-3033CA77211A}" srcOrd="12" destOrd="0" presId="urn:microsoft.com/office/officeart/2005/8/layout/vList2"/>
    <dgm:cxn modelId="{AA60EBE0-4AD2-C743-802F-1F3730DB728B}" type="presParOf" srcId="{B7FEEB00-65B9-0449-A86E-F30C887BF9E0}" destId="{EA5EABCB-50BF-3342-8E6F-8B44510FF820}" srcOrd="13" destOrd="0" presId="urn:microsoft.com/office/officeart/2005/8/layout/vList2"/>
    <dgm:cxn modelId="{3BED7330-9E1A-3B43-99AD-F86193A65AE4}" type="presParOf" srcId="{B7FEEB00-65B9-0449-A86E-F30C887BF9E0}" destId="{BB8DE1C6-3EAF-0740-865E-140B901B9521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A4DBD-4971-E343-A7B0-EB5D9E8E3642}">
      <dsp:nvSpPr>
        <dsp:cNvPr id="0" name=""/>
        <dsp:cNvSpPr/>
      </dsp:nvSpPr>
      <dsp:spPr>
        <a:xfrm>
          <a:off x="0" y="53713"/>
          <a:ext cx="6513603" cy="6844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Abelardo C. </a:t>
          </a:r>
          <a:r>
            <a:rPr lang="en-US" sz="1500" kern="1200" dirty="0" err="1"/>
            <a:t>Moncayo</a:t>
          </a:r>
          <a:r>
            <a:rPr lang="en-US" sz="1500" kern="1200" dirty="0"/>
            <a:t>, Ph.D.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Tennessee Department of Health					</a:t>
          </a:r>
        </a:p>
      </dsp:txBody>
      <dsp:txXfrm>
        <a:off x="33412" y="87125"/>
        <a:ext cx="6446779" cy="617626"/>
      </dsp:txXfrm>
    </dsp:sp>
    <dsp:sp modelId="{29B62744-4451-634F-9E8A-227688D5CF5E}">
      <dsp:nvSpPr>
        <dsp:cNvPr id="0" name=""/>
        <dsp:cNvSpPr/>
      </dsp:nvSpPr>
      <dsp:spPr>
        <a:xfrm>
          <a:off x="0" y="781363"/>
          <a:ext cx="6513603" cy="684450"/>
        </a:xfrm>
        <a:prstGeom prst="roundRect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33412" y="814775"/>
        <a:ext cx="6446779" cy="617626"/>
      </dsp:txXfrm>
    </dsp:sp>
    <dsp:sp modelId="{DEFCF7B5-5322-084D-A034-38B01C6098D6}">
      <dsp:nvSpPr>
        <dsp:cNvPr id="0" name=""/>
        <dsp:cNvSpPr/>
      </dsp:nvSpPr>
      <dsp:spPr>
        <a:xfrm>
          <a:off x="0" y="805921"/>
          <a:ext cx="6513603" cy="684450"/>
        </a:xfrm>
        <a:prstGeom prst="roundRect">
          <a:avLst/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Kristen Nichols Heitman, MPH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CDC</a:t>
          </a:r>
        </a:p>
      </dsp:txBody>
      <dsp:txXfrm>
        <a:off x="33412" y="839333"/>
        <a:ext cx="6446779" cy="617626"/>
      </dsp:txXfrm>
    </dsp:sp>
    <dsp:sp modelId="{EAA18E91-0C26-094D-B1ED-9C47C2EEDDC0}">
      <dsp:nvSpPr>
        <dsp:cNvPr id="0" name=""/>
        <dsp:cNvSpPr/>
      </dsp:nvSpPr>
      <dsp:spPr>
        <a:xfrm>
          <a:off x="0" y="2236663"/>
          <a:ext cx="6513603" cy="684450"/>
        </a:xfrm>
        <a:prstGeom prst="roundRect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Sally </a:t>
          </a:r>
          <a:r>
            <a:rPr lang="en-US" sz="1500" kern="1200" dirty="0" err="1"/>
            <a:t>Slavinski</a:t>
          </a:r>
          <a:r>
            <a:rPr lang="en-US" sz="1500" kern="1200" dirty="0"/>
            <a:t>, DVM, MPH, </a:t>
          </a:r>
          <a:r>
            <a:rPr lang="en-US" sz="1500" kern="1200" dirty="0" err="1"/>
            <a:t>Dipl</a:t>
          </a:r>
          <a:r>
            <a:rPr lang="en-US" sz="1500" kern="1200" dirty="0"/>
            <a:t> ACVPM	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NY City Department of Health and Mental Hygiene		</a:t>
          </a:r>
        </a:p>
      </dsp:txBody>
      <dsp:txXfrm>
        <a:off x="33412" y="2270075"/>
        <a:ext cx="6446779" cy="617626"/>
      </dsp:txXfrm>
    </dsp:sp>
    <dsp:sp modelId="{730E51D8-E306-7447-AEC9-707876A86D68}">
      <dsp:nvSpPr>
        <dsp:cNvPr id="0" name=""/>
        <dsp:cNvSpPr/>
      </dsp:nvSpPr>
      <dsp:spPr>
        <a:xfrm>
          <a:off x="0" y="2964313"/>
          <a:ext cx="6513603" cy="684450"/>
        </a:xfrm>
        <a:prstGeom prst="roundRect">
          <a:avLst/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Kelly </a:t>
          </a:r>
          <a:r>
            <a:rPr lang="en-US" sz="1500" kern="1200" dirty="0" err="1"/>
            <a:t>Orejuela</a:t>
          </a:r>
          <a:r>
            <a:rPr lang="en-US" sz="1500" kern="1200" dirty="0"/>
            <a:t>, MPH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Tennessee Department of Health</a:t>
          </a:r>
        </a:p>
      </dsp:txBody>
      <dsp:txXfrm>
        <a:off x="33412" y="2997725"/>
        <a:ext cx="6446779" cy="617626"/>
      </dsp:txXfrm>
    </dsp:sp>
    <dsp:sp modelId="{7D0243C7-80BE-D349-B07E-878C81F7D811}">
      <dsp:nvSpPr>
        <dsp:cNvPr id="0" name=""/>
        <dsp:cNvSpPr/>
      </dsp:nvSpPr>
      <dsp:spPr>
        <a:xfrm>
          <a:off x="0" y="1467434"/>
          <a:ext cx="6513603" cy="684450"/>
        </a:xfrm>
        <a:prstGeom prst="roundRect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Carl Williams, DVM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North Carolina Division of Public Health					</a:t>
          </a:r>
        </a:p>
      </dsp:txBody>
      <dsp:txXfrm>
        <a:off x="33412" y="1500846"/>
        <a:ext cx="6446779" cy="617626"/>
      </dsp:txXfrm>
    </dsp:sp>
    <dsp:sp modelId="{F5770FF8-6F6A-2C4D-A109-B885BD2A0C63}">
      <dsp:nvSpPr>
        <dsp:cNvPr id="0" name=""/>
        <dsp:cNvSpPr/>
      </dsp:nvSpPr>
      <dsp:spPr>
        <a:xfrm>
          <a:off x="0" y="3661967"/>
          <a:ext cx="6513603" cy="684450"/>
        </a:xfrm>
        <a:prstGeom prst="roundRect">
          <a:avLst/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Hayley D. </a:t>
          </a:r>
          <a:r>
            <a:rPr lang="en-US" sz="1500" kern="1200" dirty="0" err="1"/>
            <a:t>Yaglom</a:t>
          </a:r>
          <a:r>
            <a:rPr lang="en-US" sz="1500" kern="1200" dirty="0"/>
            <a:t>, MS, MPH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Arizona Department of Health Services</a:t>
          </a:r>
        </a:p>
      </dsp:txBody>
      <dsp:txXfrm>
        <a:off x="33412" y="3695379"/>
        <a:ext cx="6446779" cy="617626"/>
      </dsp:txXfrm>
    </dsp:sp>
    <dsp:sp modelId="{62DFBAB7-96A1-784A-92C8-1D397927EFAC}">
      <dsp:nvSpPr>
        <dsp:cNvPr id="0" name=""/>
        <dsp:cNvSpPr/>
      </dsp:nvSpPr>
      <dsp:spPr>
        <a:xfrm>
          <a:off x="0" y="4389617"/>
          <a:ext cx="6513603" cy="68445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Shawna Stuck, MPH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Georgia Department of Public Health</a:t>
          </a:r>
        </a:p>
      </dsp:txBody>
      <dsp:txXfrm>
        <a:off x="33412" y="4423029"/>
        <a:ext cx="6446779" cy="6176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A3819D-4B9B-CA44-ADCC-026A6D33CD51}">
      <dsp:nvSpPr>
        <dsp:cNvPr id="0" name=""/>
        <dsp:cNvSpPr/>
      </dsp:nvSpPr>
      <dsp:spPr>
        <a:xfrm>
          <a:off x="0" y="8220"/>
          <a:ext cx="6492875" cy="57563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Paige A. Armstrong, MD MHS</a:t>
          </a:r>
        </a:p>
      </dsp:txBody>
      <dsp:txXfrm>
        <a:off x="28100" y="36320"/>
        <a:ext cx="6436675" cy="519439"/>
      </dsp:txXfrm>
    </dsp:sp>
    <dsp:sp modelId="{2040FBD1-D2FF-F34F-BE8A-1667EBD7673F}">
      <dsp:nvSpPr>
        <dsp:cNvPr id="0" name=""/>
        <dsp:cNvSpPr/>
      </dsp:nvSpPr>
      <dsp:spPr>
        <a:xfrm>
          <a:off x="0" y="652980"/>
          <a:ext cx="6492875" cy="575639"/>
        </a:xfrm>
        <a:prstGeom prst="roundRect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28100" y="681080"/>
        <a:ext cx="6436675" cy="519439"/>
      </dsp:txXfrm>
    </dsp:sp>
    <dsp:sp modelId="{D5DB9386-C949-EA4A-9807-CB4D06A54BA1}">
      <dsp:nvSpPr>
        <dsp:cNvPr id="0" name=""/>
        <dsp:cNvSpPr/>
      </dsp:nvSpPr>
      <dsp:spPr>
        <a:xfrm>
          <a:off x="0" y="1297740"/>
          <a:ext cx="6492875" cy="575639"/>
        </a:xfrm>
        <a:prstGeom prst="roundRect">
          <a:avLst/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Cecilia Y. Kato, PhD</a:t>
          </a:r>
        </a:p>
      </dsp:txBody>
      <dsp:txXfrm>
        <a:off x="28100" y="1325840"/>
        <a:ext cx="6436675" cy="519439"/>
      </dsp:txXfrm>
    </dsp:sp>
    <dsp:sp modelId="{C4F99FA2-0D2A-FF49-A426-E33885C85FA1}">
      <dsp:nvSpPr>
        <dsp:cNvPr id="0" name=""/>
        <dsp:cNvSpPr/>
      </dsp:nvSpPr>
      <dsp:spPr>
        <a:xfrm>
          <a:off x="0" y="665241"/>
          <a:ext cx="6492875" cy="575639"/>
        </a:xfrm>
        <a:prstGeom prst="roundRect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Naomi A. Drexler, MPH</a:t>
          </a:r>
        </a:p>
      </dsp:txBody>
      <dsp:txXfrm>
        <a:off x="28100" y="693341"/>
        <a:ext cx="6436675" cy="519439"/>
      </dsp:txXfrm>
    </dsp:sp>
    <dsp:sp modelId="{D98D7AA1-BB34-9E49-AE47-4373BADFA64F}">
      <dsp:nvSpPr>
        <dsp:cNvPr id="0" name=""/>
        <dsp:cNvSpPr/>
      </dsp:nvSpPr>
      <dsp:spPr>
        <a:xfrm>
          <a:off x="0" y="1907940"/>
          <a:ext cx="6492875" cy="575639"/>
        </a:xfrm>
        <a:prstGeom prst="roundRect">
          <a:avLst/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Gilbert J. </a:t>
          </a:r>
          <a:r>
            <a:rPr lang="en-US" sz="2400" kern="1200" dirty="0" err="1"/>
            <a:t>Kersh</a:t>
          </a:r>
          <a:r>
            <a:rPr lang="en-US" sz="2400" kern="1200" dirty="0"/>
            <a:t>, PhD</a:t>
          </a:r>
        </a:p>
      </dsp:txBody>
      <dsp:txXfrm>
        <a:off x="28100" y="1936040"/>
        <a:ext cx="6436675" cy="519439"/>
      </dsp:txXfrm>
    </dsp:sp>
    <dsp:sp modelId="{D66F06CD-B2E1-DB4F-ACE1-9C831B1BB45D}">
      <dsp:nvSpPr>
        <dsp:cNvPr id="0" name=""/>
        <dsp:cNvSpPr/>
      </dsp:nvSpPr>
      <dsp:spPr>
        <a:xfrm>
          <a:off x="0" y="3232020"/>
          <a:ext cx="6492875" cy="575639"/>
        </a:xfrm>
        <a:prstGeom prst="roundRect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Christopher Davis Paddock, MD MPHTM</a:t>
          </a:r>
        </a:p>
      </dsp:txBody>
      <dsp:txXfrm>
        <a:off x="28100" y="3260120"/>
        <a:ext cx="6436675" cy="519439"/>
      </dsp:txXfrm>
    </dsp:sp>
    <dsp:sp modelId="{1A4B4C39-D963-FB46-9CC2-3033CA77211A}">
      <dsp:nvSpPr>
        <dsp:cNvPr id="0" name=""/>
        <dsp:cNvSpPr/>
      </dsp:nvSpPr>
      <dsp:spPr>
        <a:xfrm>
          <a:off x="0" y="2587910"/>
          <a:ext cx="6492875" cy="575639"/>
        </a:xfrm>
        <a:prstGeom prst="roundRect">
          <a:avLst/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William L. Nicholson, PhD MS</a:t>
          </a:r>
        </a:p>
      </dsp:txBody>
      <dsp:txXfrm>
        <a:off x="28100" y="2616010"/>
        <a:ext cx="6436675" cy="519439"/>
      </dsp:txXfrm>
    </dsp:sp>
    <dsp:sp modelId="{BB8DE1C6-3EAF-0740-865E-140B901B9521}">
      <dsp:nvSpPr>
        <dsp:cNvPr id="0" name=""/>
        <dsp:cNvSpPr/>
      </dsp:nvSpPr>
      <dsp:spPr>
        <a:xfrm>
          <a:off x="0" y="3855334"/>
          <a:ext cx="6492875" cy="57563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Amy E. Peterson, DVM, PhD</a:t>
          </a:r>
        </a:p>
      </dsp:txBody>
      <dsp:txXfrm>
        <a:off x="28100" y="3883434"/>
        <a:ext cx="6436675" cy="519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6F76DD-CC6A-4070-B053-0F4CA3F447D1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45D2E-6B88-4F26-A400-76BA030AD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815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CSTE case definitions are for surveillance purposes only and not intended for clinical use, surveillance data provides useful information about risk and disease trends.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702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45D2E-6B88-4F26-A400-76BA030ADD0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55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45D2E-6B88-4F26-A400-76BA030ADD0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308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45D2E-6B88-4F26-A400-76BA030ADD0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714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45D2E-6B88-4F26-A400-76BA030ADD0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06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391A3-D419-D947-8BA4-3D83DAC2F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5DF92B-F1A9-1B4B-A9CB-9F08AA04B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6A5FD8-FDBD-5543-919C-DDED8FE44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64FE4-EA66-F24C-9053-4AEF03B35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BC000-64E1-A94B-9CBA-C42A48983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29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4E3C2-FFFD-C347-ADA7-166607D5B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9380E1-F3BC-6646-B418-11130D6F19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A1A23-544B-9540-B55A-4017FEC82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32543-AE28-AC4D-A4AA-9ABA9B18B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188CF9-CFB0-4B4B-BE05-AAB427A0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0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BD6A4C-808C-7E4C-A9DB-6E2D43B17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4D1961-88AE-5F4C-A401-CBBE01F075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7541C1-2C75-534F-96C7-961EA34E8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D6C7D-0FBF-224E-987E-DF972A88E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5F7CD-8EDA-2C44-A8C0-E79B0DA0F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37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 smtClean="0"/>
              <a:t>Bottom band: NCEZID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08"/>
          <a:stretch/>
        </p:blipFill>
        <p:spPr>
          <a:xfrm>
            <a:off x="0" y="6692413"/>
            <a:ext cx="12192000" cy="165587"/>
          </a:xfrm>
          <a:prstGeom prst="rect">
            <a:avLst/>
          </a:prstGeom>
        </p:spPr>
      </p:pic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342891" indent="-342891">
              <a:buClr>
                <a:srgbClr val="E25423"/>
              </a:buClr>
              <a:buFont typeface="Wingdings" panose="05000000000000000000" pitchFamily="2" charset="2"/>
              <a:buChar char="§"/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8D8B00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006A71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757619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CEZI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18"/>
          <a:stretch/>
        </p:blipFill>
        <p:spPr>
          <a:xfrm>
            <a:off x="0" y="-52439"/>
            <a:ext cx="12192000" cy="121153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1368900"/>
            <a:ext cx="10972800" cy="1155779"/>
          </a:xfrm>
          <a:prstGeom prst="rect">
            <a:avLst/>
          </a:prstGeom>
        </p:spPr>
        <p:txBody>
          <a:bodyPr/>
          <a:lstStyle>
            <a:lvl1pPr algn="l">
              <a:lnSpc>
                <a:spcPts val="4000"/>
              </a:lnSpc>
              <a:defRPr sz="3733" b="1" baseline="0">
                <a:solidFill>
                  <a:srgbClr val="E25423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09600" y="2859349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67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 smtClean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0" y="3946019"/>
            <a:ext cx="8534400" cy="1295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667"/>
              </a:lnSpc>
              <a:buNone/>
              <a:defRPr sz="2400" baseline="0">
                <a:solidFill>
                  <a:srgbClr val="D9531E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" y="120203"/>
            <a:ext cx="9204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95000"/>
                  </a:schemeClr>
                </a:solidFill>
                <a:latin typeface="Calibri" panose="020F0502020204030204" pitchFamily="34" charset="0"/>
              </a:rPr>
              <a:t>National Center for Emerging and Zoonotic Infectious Diseases</a:t>
            </a:r>
          </a:p>
        </p:txBody>
      </p:sp>
    </p:spTree>
    <p:extLst>
      <p:ext uri="{BB962C8B-B14F-4D97-AF65-F5344CB8AC3E}">
        <p14:creationId xmlns:p14="http://schemas.microsoft.com/office/powerpoint/2010/main" val="25092526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 smtClean="0"/>
              <a:t>Bottom band: NCEZID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08"/>
          <a:stretch/>
        </p:blipFill>
        <p:spPr>
          <a:xfrm>
            <a:off x="0" y="6692413"/>
            <a:ext cx="12192000" cy="165587"/>
          </a:xfrm>
          <a:prstGeom prst="rect">
            <a:avLst/>
          </a:prstGeom>
        </p:spPr>
      </p:pic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457189" indent="-457189">
              <a:buClr>
                <a:srgbClr val="E25423"/>
              </a:buClr>
              <a:buFont typeface="Wingdings" panose="05000000000000000000" pitchFamily="2" charset="2"/>
              <a:buChar char="§"/>
              <a:defRPr sz="2667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8D8B00"/>
              </a:buClr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006A71"/>
              </a:buClr>
              <a:defRPr sz="2667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667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667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86461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E25423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89" indent="-457189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32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990575" indent="-38099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24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 dirty="0" smtClean="0"/>
          </a:p>
          <a:p>
            <a:pPr lvl="0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6409509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89" indent="-457189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32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990575" indent="-38099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24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 dirty="0" smtClean="0"/>
          </a:p>
          <a:p>
            <a:pPr lvl="0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91" b="-4866"/>
          <a:stretch/>
        </p:blipFill>
        <p:spPr>
          <a:xfrm>
            <a:off x="-1" y="6669114"/>
            <a:ext cx="12192001" cy="25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967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E25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4467097"/>
            <a:ext cx="11059884" cy="1162051"/>
          </a:xfrm>
          <a:prstGeom prst="rect">
            <a:avLst/>
          </a:prstGeom>
        </p:spPr>
        <p:txBody>
          <a:bodyPr anchor="b"/>
          <a:lstStyle>
            <a:lvl1pPr algn="l">
              <a:defRPr sz="48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609601" y="5900928"/>
            <a:ext cx="10363200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933"/>
              </a:lnSpc>
              <a:buNone/>
              <a:defRPr sz="2667" baseline="0">
                <a:solidFill>
                  <a:schemeClr val="bg2"/>
                </a:solidFill>
                <a:latin typeface="Calibri" pitchFamily="34" charset="0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3899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40"/>
          <a:stretch/>
        </p:blipFill>
        <p:spPr>
          <a:xfrm>
            <a:off x="0" y="5679808"/>
            <a:ext cx="12198571" cy="1178193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169625" y="3662433"/>
            <a:ext cx="88524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695E4A"/>
                </a:solidFill>
                <a:latin typeface="Calibri" panose="020F0502020204030204" pitchFamily="34" charset="0"/>
              </a:rPr>
              <a:t>For more information, contact CDC</a:t>
            </a:r>
            <a:br>
              <a:rPr lang="en-US" sz="1600" dirty="0" smtClean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600" dirty="0" smtClean="0">
                <a:solidFill>
                  <a:srgbClr val="695E4A"/>
                </a:solidFill>
                <a:latin typeface="Calibri" panose="020F0502020204030204" pitchFamily="34" charset="0"/>
              </a:rPr>
              <a:t>1-800-CDC-INFO (232-4636)</a:t>
            </a:r>
            <a:br>
              <a:rPr lang="en-US" sz="1600" dirty="0" smtClean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600" dirty="0" smtClean="0">
                <a:solidFill>
                  <a:srgbClr val="695E4A"/>
                </a:solidFill>
                <a:latin typeface="Calibri" panose="020F0502020204030204" pitchFamily="34" charset="0"/>
              </a:rPr>
              <a:t>TTY:  1-888-232-6348    www.cdc.gov</a:t>
            </a:r>
            <a:br>
              <a:rPr lang="en-US" sz="1600" dirty="0" smtClean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600" dirty="0" smtClean="0">
                <a:solidFill>
                  <a:srgbClr val="695E4A"/>
                </a:solidFill>
                <a:latin typeface="Calibri" panose="020F0502020204030204" pitchFamily="34" charset="0"/>
              </a:rPr>
              <a:t/>
            </a:r>
            <a:br>
              <a:rPr lang="en-US" sz="1600" dirty="0" smtClean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600" dirty="0" smtClean="0">
                <a:solidFill>
                  <a:srgbClr val="695E4A"/>
                </a:solidFill>
                <a:latin typeface="Calibri" panose="020F0502020204030204" pitchFamily="34" charset="0"/>
              </a:rPr>
              <a:t/>
            </a:r>
            <a:br>
              <a:rPr lang="en-US" sz="1600" dirty="0" smtClean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600" dirty="0" smtClean="0">
                <a:solidFill>
                  <a:srgbClr val="695E4A"/>
                </a:solidFill>
                <a:latin typeface="Calibri" panose="020F0502020204030204" pitchFamily="34" charset="0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</p:spTree>
    <p:extLst>
      <p:ext uri="{BB962C8B-B14F-4D97-AF65-F5344CB8AC3E}">
        <p14:creationId xmlns:p14="http://schemas.microsoft.com/office/powerpoint/2010/main" val="16819047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73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42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2345B-BDE0-D74B-8795-F54883B90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26D40-9E1D-474E-A2D6-48BAC21E9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A56E49-0852-4C4E-87F8-519ED211B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9B8641-85FB-C74B-9332-32001FC9C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5CADE-5D17-4B4D-855F-F9C5D5B1E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003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888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92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824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424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794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0906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814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5572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963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 smtClean="0"/>
              <a:t>Bottom band: NCEZID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08"/>
          <a:stretch/>
        </p:blipFill>
        <p:spPr>
          <a:xfrm>
            <a:off x="0" y="6692413"/>
            <a:ext cx="12192000" cy="165587"/>
          </a:xfrm>
          <a:prstGeom prst="rect">
            <a:avLst/>
          </a:prstGeom>
        </p:spPr>
      </p:pic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457189" indent="-457189">
              <a:buClr>
                <a:srgbClr val="E25423"/>
              </a:buClr>
              <a:buFont typeface="Wingdings" panose="05000000000000000000" pitchFamily="2" charset="2"/>
              <a:buChar char="§"/>
              <a:defRPr sz="2667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8D8B00"/>
              </a:buClr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006A71"/>
              </a:buClr>
              <a:defRPr sz="2667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667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667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75246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DC66D-DD91-6D4D-8435-480D1D7C2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A3CA3-A4F6-FF4D-838B-E848980CBB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9A180-4431-2944-85DF-142051705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241C0-2AFD-7146-8150-D3D1E7C08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141D4-15E9-2846-AF66-4E99E24E3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895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lIns="91430" tIns="45715" rIns="91430" bIns="45715"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19100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5791201"/>
            <a:ext cx="10972800" cy="609600"/>
          </a:xfrm>
          <a:prstGeom prst="rect">
            <a:avLst/>
          </a:prstGeom>
        </p:spPr>
        <p:txBody>
          <a:bodyPr lIns="91430" tIns="45715" rIns="91430" bIns="45715"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328803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lor_background">
    <p:bg>
      <p:bgPr>
        <a:solidFill>
          <a:srgbClr val="E25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4467097"/>
            <a:ext cx="11059884" cy="1162051"/>
          </a:xfrm>
          <a:prstGeom prst="rect">
            <a:avLst/>
          </a:prstGeom>
        </p:spPr>
        <p:txBody>
          <a:bodyPr anchor="b"/>
          <a:lstStyle>
            <a:lvl1pPr algn="l">
              <a:defRPr sz="48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609601" y="5900928"/>
            <a:ext cx="10363200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933"/>
              </a:lnSpc>
              <a:buNone/>
              <a:defRPr sz="2667" baseline="0">
                <a:solidFill>
                  <a:schemeClr val="bg2"/>
                </a:solidFill>
                <a:latin typeface="Calibri" pitchFamily="34" charset="0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72639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CF505-AEDD-DC44-AA91-9C22033D2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2319C-5C7E-7845-989A-7B233ACF6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716456-13C1-304D-A5FE-FDD128F4E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84F13-7D58-8147-B0CB-E25EB78AF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3FA563-C9D3-BC48-8264-A09D02DCF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5663B-F188-6648-A33E-31F45D378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505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93BCA-D52A-EE42-925B-349B616AF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8F72AC-800C-154E-9CF4-30107655D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2C7A9-480F-7C47-B798-26DDE5A47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D08AE-EA51-C543-8642-B4A5DAC591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165170-B69C-2549-AEB3-E13D6C3FE0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5A957D-4DA3-2847-8F86-0F1EEB7C8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4069F5-318C-6F40-A492-BAA22723E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425F47-D5DA-C348-B3DD-A452C0EB0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01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0264F-6941-BD4B-BF70-B7433D20B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619B64-013E-2343-A7C0-D54B29A74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910900-6BBD-A14A-BCCC-A81EB0D3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9150F1-BD75-F643-B917-F13BE93D1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875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A3A147-1FDD-1D4E-9E5C-9A061D4C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839577-E90C-E84E-AE39-0D21B0131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F43C4-2DE3-B640-92E3-DEEFC9F6D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73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400BD-0595-4D49-A4A3-DEFB38502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79B89-1666-7845-9802-CF913284F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EBA6DA-C582-D14B-8E88-BA9C318F5C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8201B4-CBCA-7942-9C88-34C4873FE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CF510-2431-4047-85F4-2BAC20248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CBC3E2-A8AB-5540-B8DD-B4BBE2C89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4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70359-4106-BF49-9ED1-8CC431D8A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FB7086-2B1C-F346-8788-CABD476DC4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E4C1D9-9452-6548-AE85-C20507EF6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227744-31B2-E845-ACA7-DA0AACA5F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A4CB43-2CE6-4B4D-8E92-6D8CBCBEC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08365A-BBAA-224E-B6B9-F976DD07E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33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88D3E7-C816-AF46-9FE5-7E4D660BD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C695C7-485C-E54C-9077-A12FC8D75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635B0-6B89-E54F-B4F0-BDAA1233F5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E3463-3444-5947-A3FF-87E0245C5309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D370A-2406-AC4B-847B-7C4D08072B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19C56-4742-5644-81D0-7EBD72139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2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7238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763B5-4DD0-4FA9-A4B3-49A8CE2131B2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626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2C4BFA1-2075-4901-9E24-E41D1FDD51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9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1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B12F9678-5075-9A46-A286-DBBFDA006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5800"/>
            <a:ext cx="9144000" cy="762000"/>
          </a:xfrm>
        </p:spPr>
        <p:txBody>
          <a:bodyPr>
            <a:normAutofit/>
          </a:bodyPr>
          <a:lstStyle/>
          <a:p>
            <a:r>
              <a:rPr lang="en-US" sz="1800" dirty="0"/>
              <a:t>Abelardo </a:t>
            </a:r>
            <a:r>
              <a:rPr lang="en-US" sz="1800" dirty="0" err="1"/>
              <a:t>Moncayo</a:t>
            </a:r>
            <a:r>
              <a:rPr lang="en-US" sz="1800" dirty="0"/>
              <a:t>, PhD (Submitting and Presenting Author)</a:t>
            </a:r>
          </a:p>
          <a:p>
            <a:r>
              <a:rPr lang="en-US" sz="1800" dirty="0"/>
              <a:t>and the SFR Core Group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3FB2EE-284F-4C87-AB3D-BBF87A9FA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C7DC2B-DB52-CA4B-80FD-C7CF2F6021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6538"/>
            <a:ext cx="9144000" cy="1381188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chemeClr val="bg2"/>
                </a:solidFill>
              </a:rPr>
              <a:t>Spotted Fever Rickettsiosis Position Statement</a:t>
            </a:r>
          </a:p>
        </p:txBody>
      </p:sp>
    </p:spTree>
    <p:extLst>
      <p:ext uri="{BB962C8B-B14F-4D97-AF65-F5344CB8AC3E}">
        <p14:creationId xmlns:p14="http://schemas.microsoft.com/office/powerpoint/2010/main" val="3798251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E2306-8718-0540-8B43-79D76A0E8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Synopsis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2EE73-68F9-864B-AF47-848558D7E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position statement updates the case definition for Spotted Fever Rickettsiosis (previous position statement 09-ID-16) through changes to the laboratory criteria.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794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BB93D-597D-EC48-A281-60D76918F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of 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EA33A-45E4-C549-B0EF-AE239C748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Concerns for accuracy of current surveillance data because of limitations with current serologic assays</a:t>
            </a:r>
          </a:p>
          <a:p>
            <a:pPr lvl="1"/>
            <a:r>
              <a:rPr lang="en-US" dirty="0"/>
              <a:t>Current laboratory evidence for SFR case definition includes two unreliable tests;</a:t>
            </a:r>
          </a:p>
          <a:p>
            <a:pPr lvl="2"/>
            <a:r>
              <a:rPr lang="en-US" dirty="0"/>
              <a:t>Positive immunoglobulin M (IgM) serologic assay, and;</a:t>
            </a:r>
          </a:p>
          <a:p>
            <a:pPr lvl="2"/>
            <a:r>
              <a:rPr lang="en-US" dirty="0"/>
              <a:t>Single positive immunoglobulin G (IgG) serologic assay, </a:t>
            </a:r>
          </a:p>
          <a:p>
            <a:pPr lvl="1"/>
            <a:r>
              <a:rPr lang="en-US" dirty="0"/>
              <a:t>Neither is reliable for definitively diagnosing acute illness because of potential for inaccurate interpretation </a:t>
            </a:r>
          </a:p>
          <a:p>
            <a:pPr lvl="2"/>
            <a:r>
              <a:rPr lang="en-US" dirty="0"/>
              <a:t>Recognition of multiple SFR that may cause background low level </a:t>
            </a:r>
            <a:r>
              <a:rPr lang="en-US" dirty="0" err="1"/>
              <a:t>sero</a:t>
            </a:r>
            <a:r>
              <a:rPr lang="en-US" dirty="0"/>
              <a:t>-positivity</a:t>
            </a:r>
          </a:p>
          <a:p>
            <a:pPr lvl="2"/>
            <a:r>
              <a:rPr lang="en-US" dirty="0"/>
              <a:t>Persistence of IgG over time </a:t>
            </a:r>
          </a:p>
          <a:p>
            <a:pPr lvl="2"/>
            <a:r>
              <a:rPr lang="en-US" dirty="0"/>
              <a:t>High number of false positive </a:t>
            </a:r>
            <a:r>
              <a:rPr lang="en-US" dirty="0" err="1"/>
              <a:t>IgMs</a:t>
            </a:r>
            <a:endParaRPr lang="en-US" dirty="0"/>
          </a:p>
          <a:p>
            <a:r>
              <a:rPr lang="en-US" dirty="0"/>
              <a:t>Due to these limitations we propose updating the current lab criteria used to classify SFR. </a:t>
            </a:r>
          </a:p>
          <a:p>
            <a:r>
              <a:rPr lang="en-US" dirty="0"/>
              <a:t>We also propose that final SFR case numbers are omitted from the weekly MMWR surveillance tables, and only included in the MMWR annual surveillance reports.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691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9"/>
          <a:stretch/>
        </p:blipFill>
        <p:spPr bwMode="auto">
          <a:xfrm>
            <a:off x="5813365" y="1515255"/>
            <a:ext cx="4824153" cy="4048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Image result for rocky mountain spotted fever symptom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10" t="-266" r="310" b="7478"/>
          <a:stretch/>
        </p:blipFill>
        <p:spPr bwMode="auto">
          <a:xfrm>
            <a:off x="1735977" y="2895600"/>
            <a:ext cx="3962400" cy="266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5316" y="883955"/>
            <a:ext cx="3933308" cy="649778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Clinical Criteria for 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52600" y="1488930"/>
            <a:ext cx="4044142" cy="2751862"/>
          </a:xfrm>
        </p:spPr>
        <p:txBody>
          <a:bodyPr>
            <a:normAutofit/>
          </a:bodyPr>
          <a:lstStyle/>
          <a:p>
            <a:pPr lvl="0"/>
            <a:r>
              <a:rPr lang="en-US" sz="1400" dirty="0"/>
              <a:t>A person whose healthcare record contains a diagnosis of Spotted Fever Rickettsiosis (including Rocky Mountain spotted fever). </a:t>
            </a:r>
          </a:p>
          <a:p>
            <a:pPr lvl="0"/>
            <a:r>
              <a:rPr lang="en-US" sz="1400" dirty="0"/>
              <a:t>A person whose death certificate lists Spotted Fever Rickettsiosis (including Rocky Mountain spotted fever) as a cause of death or a significant condition contributing to death.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360621" y="879330"/>
            <a:ext cx="4526282" cy="609600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002060"/>
                </a:solidFill>
              </a:rPr>
              <a:t>Laboratory Criteria for Reporting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6231775" y="1422431"/>
            <a:ext cx="4951090" cy="4048117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Serologic evidence of a fourfold increase in immunoglobulin G (IgG)-specific antibody titer reactive with spotted fever group </a:t>
            </a:r>
            <a:r>
              <a:rPr lang="en-US" sz="1400" i="1" dirty="0"/>
              <a:t>Rickettsia</a:t>
            </a:r>
            <a:r>
              <a:rPr lang="en-US" sz="1400" dirty="0"/>
              <a:t>, including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dirty="0"/>
              <a:t>, antigen by indirect immunofluorescence assay (IFA) between paired serum specimens,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Elevated IgG antibody titer reactive with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dirty="0"/>
              <a:t> or other spotted fever group antigen by IFA,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Detection of spotted fever group </a:t>
            </a:r>
            <a:r>
              <a:rPr lang="en-US" sz="1400" i="1" dirty="0"/>
              <a:t>Rickettsia, </a:t>
            </a:r>
            <a:r>
              <a:rPr lang="en-US" sz="1400" dirty="0"/>
              <a:t>including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i="1" dirty="0"/>
              <a:t>,</a:t>
            </a:r>
            <a:r>
              <a:rPr lang="en-US" sz="1400" dirty="0"/>
              <a:t> DNA in a clinical specimen via amplification of a species-specific target by PCR assays,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Demonstration of spotted fever group antigen in a biopsy or autopsy specimen by IHC,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Isolation of spotted fever group </a:t>
            </a:r>
            <a:r>
              <a:rPr lang="en-US" sz="1400" i="1" dirty="0"/>
              <a:t>Rickettsia</a:t>
            </a:r>
            <a:r>
              <a:rPr lang="en-US" sz="1400" dirty="0"/>
              <a:t>, including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i="1" dirty="0"/>
              <a:t>,</a:t>
            </a:r>
            <a:r>
              <a:rPr lang="en-US" sz="1400" dirty="0"/>
              <a:t> from a clinical specimen in cell culture and molecular confirmation (e.g., PCR or sequence).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00200" y="152401"/>
            <a:ext cx="891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Criteria for Case Ascertainment</a:t>
            </a:r>
          </a:p>
        </p:txBody>
      </p:sp>
    </p:spTree>
    <p:extLst>
      <p:ext uri="{BB962C8B-B14F-4D97-AF65-F5344CB8AC3E}">
        <p14:creationId xmlns:p14="http://schemas.microsoft.com/office/powerpoint/2010/main" val="1188862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1912"/>
            <a:ext cx="10394092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0000"/>
                </a:solidFill>
              </a:rPr>
              <a:t>Any reported fever</a:t>
            </a:r>
            <a:r>
              <a:rPr lang="en-US" sz="1400" dirty="0"/>
              <a:t> </a:t>
            </a:r>
            <a:r>
              <a:rPr lang="en-US" altLang="en-US" sz="1400" dirty="0">
                <a:solidFill>
                  <a:srgbClr val="00008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AND one or more of the following: rash, eschar, headache, myalgia, anemia, thrombocytopenia, or any </a:t>
            </a:r>
            <a:r>
              <a:rPr lang="en-US" altLang="en-US" sz="1400" dirty="0" smtClean="0">
                <a:solidFill>
                  <a:srgbClr val="00008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	hepatic </a:t>
            </a:r>
            <a:r>
              <a:rPr lang="en-US" altLang="en-US" sz="1400" dirty="0">
                <a:solidFill>
                  <a:srgbClr val="00008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transaminase elevation. </a:t>
            </a:r>
            <a:endParaRPr lang="en-US" altLang="en-US" sz="1400" dirty="0"/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immunoglobulin G (IgG)-specific antibody titer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indirect immunofluorescence assay (IFA) between paired serum specimens 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FF0000"/>
                </a:solidFill>
              </a:rPr>
              <a:t>one taken in the first week of illness and a second 2-4 weeks later</a:t>
            </a:r>
            <a:r>
              <a:rPr lang="en-US" sz="1400" dirty="0"/>
              <a:t>)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Detection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DNA in a clinical specimen via amplification of a species-specific target by PCR assay,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spotted fever group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cell culture.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 IgM antibody reactive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with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IFA, </a:t>
            </a:r>
            <a:r>
              <a:rPr lang="en-US" sz="1400" dirty="0">
                <a:solidFill>
                  <a:srgbClr val="FF0000"/>
                </a:solidFill>
              </a:rPr>
              <a:t>enzyme-linked immunosorbent assay (ELISA), dot-ELISA, or latex agglutination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418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1912"/>
            <a:ext cx="10394092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>
              <a:lnSpc>
                <a:spcPct val="100000"/>
              </a:lnSpc>
              <a:buNone/>
            </a:pPr>
            <a:r>
              <a:rPr lang="en-US" sz="1400" strike="sngStrike" dirty="0">
                <a:solidFill>
                  <a:srgbClr val="FF0000"/>
                </a:solidFill>
              </a:rPr>
              <a:t>Any reported fever</a:t>
            </a:r>
            <a:r>
              <a:rPr lang="en-US" sz="1400" dirty="0"/>
              <a:t> </a:t>
            </a:r>
            <a:r>
              <a:rPr lang="en-US" altLang="en-US" sz="1400" dirty="0">
                <a:solidFill>
                  <a:srgbClr val="00008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AND one or more of the following: rash, eschar, headache, myalgia, anemia, thrombocytopenia, or any </a:t>
            </a:r>
            <a:r>
              <a:rPr lang="en-US" altLang="en-US" sz="1400" dirty="0" smtClean="0">
                <a:solidFill>
                  <a:srgbClr val="00008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	hepatic </a:t>
            </a:r>
            <a:r>
              <a:rPr lang="en-US" altLang="en-US" sz="1400" dirty="0">
                <a:solidFill>
                  <a:srgbClr val="00008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transaminase elevation. </a:t>
            </a:r>
            <a:endParaRPr lang="en-US" altLang="en-US" sz="1400" dirty="0"/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immunoglobulin G (IgG)-specific antibody titer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indirect immunofluorescence assay (IFA) between paired serum specimens </a:t>
            </a:r>
            <a:r>
              <a:rPr lang="en-US" sz="1400" dirty="0"/>
              <a:t>(</a:t>
            </a:r>
            <a:r>
              <a:rPr lang="en-US" sz="1400" strike="sngStrike" dirty="0">
                <a:solidFill>
                  <a:srgbClr val="FF0000"/>
                </a:solidFill>
              </a:rPr>
              <a:t>one taken in the first week of illness and a second 2-4 weeks later</a:t>
            </a:r>
            <a:r>
              <a:rPr lang="en-US" sz="1400" dirty="0"/>
              <a:t>)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Detection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DNA in a clinical specimen via amplification of a species-specific target by PCR assay,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spotted fever group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cell culture.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</a:t>
            </a:r>
            <a:r>
              <a:rPr lang="en-US" altLang="en-US" sz="1400" strike="sngStrike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or IgM antibody reactive </a:t>
            </a:r>
            <a:r>
              <a:rPr lang="en-US" altLang="en-US" sz="14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with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IFA, </a:t>
            </a:r>
            <a:r>
              <a:rPr lang="en-US" sz="1400" strike="sngStrike" dirty="0">
                <a:solidFill>
                  <a:srgbClr val="FF0000"/>
                </a:solidFill>
              </a:rPr>
              <a:t>enzyme-linked immunosorbent assay (ELISA), dot-ELISA, or latex agglutination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263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175583"/>
            <a:ext cx="10394092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Fever as reported by the patient or a healthcare provider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AND one or more of the following: rash, eschar, headache, 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myalgia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anemia, thrombocytopenia, or any hepatic transaminase elevation.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immunoglobulin G (IgG)-specific antibody titer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indirect immunofluorescence assay (IFA) between paired serum specimens (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one taken in the first two weeks of illness and a second 2–6 weeks later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Detection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DNA in a clinical specimen via amplification of a species-specific target by PCR assay,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spotted fever group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cell culture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 molecular confirmation (e.g., PCR or sequence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Presumptive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≥1:128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antigen by IFA in a sample taken within 60 days of illness onset.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≥1:64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a sample taken within 60 days of illness onset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435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175583"/>
            <a:ext cx="10394092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Fever as reported by the patient or a healthcare provider, AND one or more of the following: rash, eschar, headache, 	myalgia, anemia, thrombocytopenia, or any hepatic transaminase elevation.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immunoglobulin G (IgG)-specific antibody titer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indirect immunofluorescence assay (IFA) between paired serum specimens (one taken in the first two weeks of illness and a second 2–6 weeks later),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Detection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DNA in a clinical specimen via amplification of a species-specific target by PCR assay,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spotted fever group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cell culture and molecular confirmation (e.g., PCR or sequence).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Presumptive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≥1:128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 in a sample taken within 60 days of illness onset.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≥1:64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 in a sample taken within 60 days of illness onset.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094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917"/>
            <a:ext cx="10515600" cy="1325563"/>
          </a:xfrm>
        </p:spPr>
        <p:txBody>
          <a:bodyPr/>
          <a:lstStyle/>
          <a:p>
            <a:r>
              <a:rPr lang="en-US" dirty="0"/>
              <a:t>Case Classifications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929635"/>
            <a:ext cx="1039409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>
              <a:buNone/>
            </a:pPr>
            <a:r>
              <a:rPr lang="en-US" i="1" dirty="0"/>
              <a:t>Confirmed: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 clinically compatible case (meets clinical evidence criteria) that is laboratory confirmed.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/>
              <a:t>Probable</a:t>
            </a:r>
            <a:r>
              <a:rPr lang="en-US" dirty="0"/>
              <a:t>: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 clinically compatible case (meets clinical evidence criteria) that has presumptive laboratory evidence.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/>
              <a:t>Suspect</a:t>
            </a:r>
            <a:r>
              <a:rPr lang="en-US" dirty="0"/>
              <a:t>: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 case with laboratory evidence of past or present infection but no clinical information available (e.g., a laboratory report) or a clinically compatible case that has supportive laboratory evidence.</a:t>
            </a:r>
          </a:p>
        </p:txBody>
      </p:sp>
    </p:spTree>
    <p:extLst>
      <p:ext uri="{BB962C8B-B14F-4D97-AF65-F5344CB8AC3E}">
        <p14:creationId xmlns:p14="http://schemas.microsoft.com/office/powerpoint/2010/main" val="607156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3BAF1561-20C4-41FD-A35F-BF2B9E727F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529466" y="996722"/>
            <a:ext cx="5923488" cy="4864556"/>
          </a:xfrm>
          <a:prstGeom prst="round2SameRect">
            <a:avLst>
              <a:gd name="adj1" fmla="val 3762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839DC788-B140-4F3E-A91E-CB3E70ED94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57200" y="1050468"/>
            <a:ext cx="5609397" cy="4757058"/>
          </a:xfrm>
          <a:prstGeom prst="round2SameRect">
            <a:avLst>
              <a:gd name="adj1" fmla="val 2061"/>
              <a:gd name="adj2" fmla="val 0"/>
            </a:avLst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164444-3405-A44D-B2B9-1603128DC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981091"/>
            <a:ext cx="4092951" cy="16244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Table of criteria to determine whether a case should be reported to public health authorities </a:t>
            </a:r>
            <a:r>
              <a:rPr lang="en-US" sz="2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18D930-0EEE-448F-ABF1-2AA3C83DA5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071" y="2705800"/>
            <a:ext cx="1597456" cy="0"/>
          </a:xfrm>
          <a:prstGeom prst="line">
            <a:avLst/>
          </a:pr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3151F2B-C2AB-7341-BEAD-856962146489}"/>
              </a:ext>
            </a:extLst>
          </p:cNvPr>
          <p:cNvSpPr txBox="1"/>
          <p:nvPr/>
        </p:nvSpPr>
        <p:spPr>
          <a:xfrm>
            <a:off x="321733" y="2834809"/>
            <a:ext cx="4092951" cy="30420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Notes: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S = This criterion alone is SUFFICIENT to report a case.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N = All “N” criteria in the same column are NECESSARY to report a case.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O = At least one of these “O” (ONE OR MORE) criteria in </a:t>
            </a:r>
            <a:r>
              <a:rPr lang="en-US" sz="1400" b="1" dirty="0">
                <a:solidFill>
                  <a:schemeClr val="bg1"/>
                </a:solidFill>
              </a:rPr>
              <a:t>each category</a:t>
            </a:r>
            <a:r>
              <a:rPr lang="en-US" sz="1400" dirty="0">
                <a:solidFill>
                  <a:schemeClr val="bg1"/>
                </a:solidFill>
              </a:rPr>
              <a:t> (categories=clinical evidence, laboratory evidence, and epidemiological evidence) </a:t>
            </a:r>
            <a:r>
              <a:rPr lang="en-US" sz="1400" b="1" dirty="0">
                <a:solidFill>
                  <a:schemeClr val="bg1"/>
                </a:solidFill>
              </a:rPr>
              <a:t>in the same column</a:t>
            </a:r>
            <a:r>
              <a:rPr lang="en-US" sz="1400" dirty="0">
                <a:solidFill>
                  <a:schemeClr val="bg1"/>
                </a:solidFill>
              </a:rPr>
              <a:t>—in conjunction with all “N” criteria in the same column—is required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7B391D-6E0D-8F40-A4FD-B30414DDB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173" y="1311536"/>
            <a:ext cx="6860147" cy="463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00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Top Corners Rounded 17">
            <a:extLst>
              <a:ext uri="{FF2B5EF4-FFF2-40B4-BE49-F238E27FC236}">
                <a16:creationId xmlns:a16="http://schemas.microsoft.com/office/drawing/2014/main" id="{3BAF1561-20C4-41FD-A35F-BF2B9E727F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529466" y="996722"/>
            <a:ext cx="5923488" cy="4864556"/>
          </a:xfrm>
          <a:prstGeom prst="round2SameRect">
            <a:avLst>
              <a:gd name="adj1" fmla="val 3762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id="{839DC788-B140-4F3E-A91E-CB3E70ED94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57200" y="1050468"/>
            <a:ext cx="5609397" cy="4757058"/>
          </a:xfrm>
          <a:prstGeom prst="round2SameRect">
            <a:avLst>
              <a:gd name="adj1" fmla="val 2061"/>
              <a:gd name="adj2" fmla="val 0"/>
            </a:avLst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FC42C5-7DAC-C146-93BF-EDAB0CEEE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981091"/>
            <a:ext cx="4092951" cy="16244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Classification Table: Criteria for defining a case of Spotted Fever Rickettsiosis </a:t>
            </a:r>
            <a:endParaRPr lang="en-US" sz="28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C18D930-0EEE-448F-ABF1-2AA3C83DA5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071" y="2705800"/>
            <a:ext cx="1597456" cy="0"/>
          </a:xfrm>
          <a:prstGeom prst="line">
            <a:avLst/>
          </a:pr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75F9705-E169-1F43-ABA5-8A1FF77713B2}"/>
              </a:ext>
            </a:extLst>
          </p:cNvPr>
          <p:cNvSpPr txBox="1"/>
          <p:nvPr/>
        </p:nvSpPr>
        <p:spPr>
          <a:xfrm>
            <a:off x="321733" y="2834809"/>
            <a:ext cx="4092951" cy="30420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Notes: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S = This criterion alone is SUFFICIENT to report a case.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N = All “N” criteria in the same column are NECESSARY to report a case.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O = At least one of these “O” (ONE OR MORE) criteria in </a:t>
            </a:r>
            <a:r>
              <a:rPr lang="en-US" sz="1400" b="1" dirty="0">
                <a:solidFill>
                  <a:schemeClr val="bg1"/>
                </a:solidFill>
              </a:rPr>
              <a:t>each category</a:t>
            </a:r>
            <a:r>
              <a:rPr lang="en-US" sz="1400" dirty="0">
                <a:solidFill>
                  <a:schemeClr val="bg1"/>
                </a:solidFill>
              </a:rPr>
              <a:t> (categories=clinical evidence, laboratory evidence, and epidemiological evidence) </a:t>
            </a:r>
            <a:r>
              <a:rPr lang="en-US" sz="1400" b="1" dirty="0">
                <a:solidFill>
                  <a:schemeClr val="bg1"/>
                </a:solidFill>
              </a:rPr>
              <a:t>in the same column</a:t>
            </a:r>
            <a:r>
              <a:rPr lang="en-US" sz="1400" dirty="0">
                <a:solidFill>
                  <a:schemeClr val="bg1"/>
                </a:solidFill>
              </a:rPr>
              <a:t>—in conjunction with all “N” criteria in the same column—is required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79517-868C-4344-BA2C-5243CAB01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8735" y="104503"/>
            <a:ext cx="58461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50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30" dirty="0" smtClean="0"/>
              <a:t>Spotted Fever Rickettsiosis Surveillance Background</a:t>
            </a:r>
            <a:endParaRPr lang="en-US" sz="373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1920s: Rocky Mountain spotted fever (RMSF) became nationally 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notifiable</a:t>
            </a:r>
          </a:p>
          <a:p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Between 1990 and 2010, there have five case definition iterations relating to RMSF</a:t>
            </a:r>
            <a:endParaRPr lang="en-US" sz="28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2010: category changed to Spotted Fever Rickettsiosis (SFR)</a:t>
            </a:r>
          </a:p>
          <a:p>
            <a:pPr lvl="1"/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Change reflects the inability to differentiate between spotted fever group </a:t>
            </a:r>
            <a:r>
              <a:rPr lang="en-US" sz="2800" i="1" dirty="0" smtClean="0">
                <a:solidFill>
                  <a:schemeClr val="bg2">
                    <a:lumMod val="50000"/>
                  </a:schemeClr>
                </a:solidFill>
              </a:rPr>
              <a:t>Rickettsia 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(SFGR) species using commonly available serologic tests</a:t>
            </a:r>
          </a:p>
          <a:p>
            <a:pPr lvl="1"/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New category captures cases of RMSF, </a:t>
            </a:r>
            <a:r>
              <a:rPr lang="en-US" sz="2800" i="1" dirty="0">
                <a:solidFill>
                  <a:schemeClr val="bg2">
                    <a:lumMod val="50000"/>
                  </a:schemeClr>
                </a:solidFill>
              </a:rPr>
              <a:t>R. </a:t>
            </a:r>
            <a:r>
              <a:rPr lang="en-US" sz="2800" i="1" dirty="0" err="1">
                <a:solidFill>
                  <a:schemeClr val="bg2">
                    <a:lumMod val="50000"/>
                  </a:schemeClr>
                </a:solidFill>
              </a:rPr>
              <a:t>parkeri</a:t>
            </a:r>
            <a:r>
              <a:rPr lang="en-US" sz="2800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rickettsiosis, Pacific Coast tick fever, 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rickettsialpox, and others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56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Spotted </a:t>
            </a:r>
            <a:r>
              <a:rPr lang="en-US" dirty="0" smtClean="0"/>
              <a:t>Fever Rickettsiosis</a:t>
            </a:r>
            <a:r>
              <a:rPr lang="en-US" dirty="0" smtClean="0"/>
              <a:t>, 2016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008" y="1298449"/>
            <a:ext cx="6777228" cy="51445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8684" y="5991154"/>
            <a:ext cx="11914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dot represents one case. Cases are reported from the infected person’s county of residence, not necessarily the place where they were infected. </a:t>
            </a:r>
          </a:p>
        </p:txBody>
      </p:sp>
    </p:spTree>
    <p:extLst>
      <p:ext uri="{BB962C8B-B14F-4D97-AF65-F5344CB8AC3E}">
        <p14:creationId xmlns:p14="http://schemas.microsoft.com/office/powerpoint/2010/main" val="111759731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Spotted Fever </a:t>
            </a:r>
            <a:r>
              <a:rPr lang="en-US" dirty="0" smtClean="0"/>
              <a:t>Rickettsiosis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 smtClean="0"/>
              <a:t>2017, </a:t>
            </a:r>
            <a:r>
              <a:rPr lang="en-US" dirty="0" smtClean="0"/>
              <a:t>reported cases through NNDSS increased 46% compared to 2016</a:t>
            </a:r>
          </a:p>
          <a:p>
            <a:pPr lvl="1"/>
            <a:r>
              <a:rPr lang="en-US" dirty="0" smtClean="0"/>
              <a:t>From 4,269 cases to 6,248 cases</a:t>
            </a:r>
          </a:p>
          <a:p>
            <a:r>
              <a:rPr lang="en-US" dirty="0" smtClean="0"/>
              <a:t>Annual incidence increased from </a:t>
            </a:r>
            <a:r>
              <a:rPr lang="en-US" dirty="0" smtClean="0"/>
              <a:t>2010–2017</a:t>
            </a:r>
            <a:endParaRPr lang="en-US" dirty="0" smtClean="0"/>
          </a:p>
          <a:p>
            <a:pPr lvl="1"/>
            <a:r>
              <a:rPr lang="en-US" dirty="0" smtClean="0"/>
              <a:t>From 6.4 to 19.2 cases per million persons</a:t>
            </a:r>
          </a:p>
          <a:p>
            <a:r>
              <a:rPr lang="en-US" dirty="0" smtClean="0"/>
              <a:t>However, the proportion </a:t>
            </a:r>
            <a:r>
              <a:rPr lang="en-US" dirty="0" smtClean="0"/>
              <a:t>of confirmed cases decreased </a:t>
            </a:r>
            <a:r>
              <a:rPr lang="en-US" dirty="0" smtClean="0"/>
              <a:t>to </a:t>
            </a:r>
            <a:r>
              <a:rPr lang="en-US" dirty="0" smtClean="0"/>
              <a:t>only 3% in 2017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1" t="1913" r="4019"/>
          <a:stretch>
            <a:fillRect/>
          </a:stretch>
        </p:blipFill>
        <p:spPr bwMode="auto">
          <a:xfrm>
            <a:off x="447969" y="4821654"/>
            <a:ext cx="2128980" cy="1857196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7648" y="4821654"/>
            <a:ext cx="2134573" cy="18149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11833"/>
          <a:stretch/>
        </p:blipFill>
        <p:spPr bwMode="auto">
          <a:xfrm>
            <a:off x="5152922" y="4821654"/>
            <a:ext cx="1926753" cy="1815716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t="17519" b="20699"/>
          <a:stretch/>
        </p:blipFill>
        <p:spPr>
          <a:xfrm>
            <a:off x="7307561" y="4790437"/>
            <a:ext cx="2127388" cy="18532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5648" y="4790437"/>
            <a:ext cx="2179069" cy="184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5496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don’t know about spotted fevers in the U.S.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How much is </a:t>
            </a:r>
            <a:r>
              <a:rPr lang="en-US" i="1" dirty="0" smtClean="0"/>
              <a:t>R. rickettsii </a:t>
            </a:r>
            <a:r>
              <a:rPr lang="en-US" dirty="0" smtClean="0"/>
              <a:t>vs. other spotted fever rickettsiosis?</a:t>
            </a:r>
          </a:p>
          <a:p>
            <a:pPr lvl="1"/>
            <a:r>
              <a:rPr lang="en-US" dirty="0" smtClean="0"/>
              <a:t>Historical case fatality rates (CFR) for RMSF 25%</a:t>
            </a:r>
          </a:p>
          <a:p>
            <a:pPr lvl="1"/>
            <a:r>
              <a:rPr lang="en-US" dirty="0" smtClean="0"/>
              <a:t>Surveillance CFR (&lt;1%)</a:t>
            </a:r>
          </a:p>
          <a:p>
            <a:pPr lvl="1"/>
            <a:r>
              <a:rPr lang="en-US" dirty="0" smtClean="0"/>
              <a:t>Very few SFR cases confirmed</a:t>
            </a:r>
          </a:p>
          <a:p>
            <a:pPr lvl="1"/>
            <a:r>
              <a:rPr lang="en-US" dirty="0" smtClean="0"/>
              <a:t>Most data come from single titers</a:t>
            </a:r>
          </a:p>
          <a:p>
            <a:pPr marL="609585" lvl="1" indent="0">
              <a:buNone/>
            </a:pPr>
            <a:endParaRPr lang="en-US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6" r="-21"/>
          <a:stretch/>
        </p:blipFill>
        <p:spPr>
          <a:xfrm>
            <a:off x="6596603" y="2929467"/>
            <a:ext cx="4985797" cy="298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077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Rickettsia</a:t>
            </a:r>
            <a:r>
              <a:rPr lang="en-US" dirty="0" smtClean="0"/>
              <a:t> species </a:t>
            </a:r>
            <a:r>
              <a:rPr lang="en-US" dirty="0" smtClean="0"/>
              <a:t>Real Time-PCR </a:t>
            </a:r>
            <a:r>
              <a:rPr lang="en-US" dirty="0" smtClean="0"/>
              <a:t>Assay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2836" y="1545166"/>
            <a:ext cx="6899564" cy="5025315"/>
          </a:xfrm>
        </p:spPr>
        <p:txBody>
          <a:bodyPr/>
          <a:lstStyle/>
          <a:p>
            <a:r>
              <a:rPr lang="en-US" dirty="0"/>
              <a:t>FDA 510(k)-cleared</a:t>
            </a:r>
          </a:p>
          <a:p>
            <a:r>
              <a:rPr lang="en-US" dirty="0"/>
              <a:t>A</a:t>
            </a:r>
            <a:r>
              <a:rPr lang="en-US" dirty="0" smtClean="0"/>
              <a:t>vailable to certain state and local health departments through Laboratory Response Network (LRN)</a:t>
            </a:r>
            <a:endParaRPr lang="en-US" dirty="0" smtClean="0"/>
          </a:p>
          <a:p>
            <a:r>
              <a:rPr lang="en-US" dirty="0" smtClean="0"/>
              <a:t>Whole </a:t>
            </a:r>
            <a:r>
              <a:rPr lang="en-US" dirty="0" smtClean="0"/>
              <a:t>blood samples should be collected while patients are symptomatic</a:t>
            </a:r>
            <a:endParaRPr lang="en-US" dirty="0" smtClean="0"/>
          </a:p>
        </p:txBody>
      </p:sp>
      <p:pic>
        <p:nvPicPr>
          <p:cNvPr id="4" name="Picture 3" descr="C:\Users\nrl4\AppData\Local\Microsoft\Windows\INetCache\Content.Word\person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760319"/>
            <a:ext cx="3657600" cy="27355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924801" y="4572001"/>
            <a:ext cx="3657600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67" dirty="0">
                <a:solidFill>
                  <a:srgbClr val="000000"/>
                </a:solidFill>
                <a:latin typeface="Calibri" panose="020F0502020204030204" pitchFamily="34" charset="0"/>
              </a:rPr>
              <a:t>Image courtesy of Cecilia Kato and Ida Chung</a:t>
            </a:r>
          </a:p>
        </p:txBody>
      </p:sp>
    </p:spTree>
    <p:extLst>
      <p:ext uri="{BB962C8B-B14F-4D97-AF65-F5344CB8AC3E}">
        <p14:creationId xmlns:p14="http://schemas.microsoft.com/office/powerpoint/2010/main" val="29372013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PCR assays for SFGR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2835" y="1545166"/>
            <a:ext cx="10266219" cy="5025315"/>
          </a:xfrm>
        </p:spPr>
        <p:txBody>
          <a:bodyPr/>
          <a:lstStyle/>
          <a:p>
            <a:r>
              <a:rPr lang="en-US" dirty="0" smtClean="0"/>
              <a:t>Limitations of PCR in diagnosis of spotted fever rickettsiosis</a:t>
            </a:r>
            <a:endParaRPr lang="en-US" dirty="0"/>
          </a:p>
          <a:p>
            <a:pPr lvl="1"/>
            <a:r>
              <a:rPr lang="en-US" i="1" dirty="0"/>
              <a:t>Rickettsiae</a:t>
            </a:r>
            <a:r>
              <a:rPr lang="en-US" dirty="0"/>
              <a:t> </a:t>
            </a:r>
            <a:r>
              <a:rPr lang="en-US" dirty="0" smtClean="0"/>
              <a:t>are found </a:t>
            </a:r>
            <a:r>
              <a:rPr lang="en-US" dirty="0"/>
              <a:t>in the endothelial cells</a:t>
            </a:r>
          </a:p>
          <a:p>
            <a:pPr lvl="1"/>
            <a:r>
              <a:rPr lang="en-US" dirty="0"/>
              <a:t>Decreased sensitivity </a:t>
            </a:r>
            <a:r>
              <a:rPr lang="en-US" dirty="0" smtClean="0"/>
              <a:t>may occur following </a:t>
            </a:r>
            <a:r>
              <a:rPr lang="en-US" dirty="0"/>
              <a:t>doxycycline </a:t>
            </a:r>
            <a:r>
              <a:rPr lang="en-US" dirty="0" smtClean="0"/>
              <a:t>administration</a:t>
            </a:r>
            <a:endParaRPr lang="en-US" dirty="0"/>
          </a:p>
          <a:p>
            <a:r>
              <a:rPr lang="en-US" dirty="0"/>
              <a:t>Although a positive PCR result is helpful, a negative result does not rule out the </a:t>
            </a:r>
            <a:r>
              <a:rPr lang="en-US" dirty="0" smtClean="0"/>
              <a:t>diagnosis</a:t>
            </a:r>
          </a:p>
          <a:p>
            <a:r>
              <a:rPr lang="en-US" dirty="0"/>
              <a:t>Always collect paired serum specimens for serologic testing, in addition to whole blood, for full diagnostic options</a:t>
            </a:r>
          </a:p>
          <a:p>
            <a:r>
              <a:rPr lang="en-US" dirty="0" smtClean="0"/>
              <a:t>Treatment </a:t>
            </a:r>
            <a:r>
              <a:rPr lang="en-US" dirty="0"/>
              <a:t>should never be withheld pending laboratory </a:t>
            </a:r>
            <a:r>
              <a:rPr lang="en-US" dirty="0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9642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8B866C-A64B-CC41-86A1-047D561FD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Authors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DC90359-B280-4DBE-BCAF-C203D0CDA6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131413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9196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8B9828C-3523-DC4D-A363-E874C0063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Subject Matter Expert (SME) Consultants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/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CDC </a:t>
            </a:r>
            <a:r>
              <a:rPr lang="en-US" sz="4000" dirty="0" err="1">
                <a:solidFill>
                  <a:srgbClr val="FFFFFF"/>
                </a:solidFill>
              </a:rPr>
              <a:t>Rickettsial</a:t>
            </a:r>
            <a:r>
              <a:rPr lang="en-US" sz="4000" dirty="0">
                <a:solidFill>
                  <a:srgbClr val="FFFFFF"/>
                </a:solidFill>
              </a:rPr>
              <a:t> Zoonoses Branch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4F3FCAD-94A6-48D7-ABC6-1C4E9DD197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1933175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4642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CEH_ATSDR_combined">
  <a:themeElements>
    <a:clrScheme name="Custom 10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1199</Words>
  <Application>Microsoft Office PowerPoint</Application>
  <PresentationFormat>Widescreen</PresentationFormat>
  <Paragraphs>179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Calibri Light</vt:lpstr>
      <vt:lpstr>Courier New</vt:lpstr>
      <vt:lpstr>Myriad Web Pro</vt:lpstr>
      <vt:lpstr>Times New Roman</vt:lpstr>
      <vt:lpstr>Wingdings</vt:lpstr>
      <vt:lpstr>Office Theme</vt:lpstr>
      <vt:lpstr>NCEH_ATSDR_combined</vt:lpstr>
      <vt:lpstr>1_Office Theme</vt:lpstr>
      <vt:lpstr>Spotted Fever Rickettsiosis Position Statement</vt:lpstr>
      <vt:lpstr>Spotted Fever Rickettsiosis Surveillance Background</vt:lpstr>
      <vt:lpstr>Spotted Fever Rickettsiosis, 2016</vt:lpstr>
      <vt:lpstr>Spotted Fever Rickettsiosis</vt:lpstr>
      <vt:lpstr>What we don’t know about spotted fevers in the U.S.</vt:lpstr>
      <vt:lpstr>Rickettsia species Real Time-PCR Assay</vt:lpstr>
      <vt:lpstr>PCR assays for SFGR</vt:lpstr>
      <vt:lpstr>Authors</vt:lpstr>
      <vt:lpstr>Subject Matter Expert (SME) Consultants  CDC Rickettsial Zoonoses Branch</vt:lpstr>
      <vt:lpstr>Synopsis</vt:lpstr>
      <vt:lpstr>Statement of the Problem</vt:lpstr>
      <vt:lpstr>Clinical Criteria for Reporting</vt:lpstr>
      <vt:lpstr>Case Definition for Case Classification</vt:lpstr>
      <vt:lpstr>Case Definition for Case Classification</vt:lpstr>
      <vt:lpstr>Case Definition for Case Classification</vt:lpstr>
      <vt:lpstr>Case Definition for Case Classification</vt:lpstr>
      <vt:lpstr>Case Classifications</vt:lpstr>
      <vt:lpstr>Table of criteria to determine whether a case should be reported to public health authorities  </vt:lpstr>
      <vt:lpstr>Classification Table: Criteria for defining a case of Spotted Fever Rickettsiosis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Spotted Fever Rickettsiosis Position Statement</dc:title>
  <dc:creator>Abelardo Moncayo</dc:creator>
  <cp:lastModifiedBy>Nichols Heitman, Kristen M. (CDC/OID/NCEZID)</cp:lastModifiedBy>
  <cp:revision>44</cp:revision>
  <dcterms:created xsi:type="dcterms:W3CDTF">2019-01-31T03:00:19Z</dcterms:created>
  <dcterms:modified xsi:type="dcterms:W3CDTF">2019-02-15T21:06:58Z</dcterms:modified>
</cp:coreProperties>
</file>