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13"/>
  </p:notesMasterIdLst>
  <p:sldIdLst>
    <p:sldId id="256" r:id="rId2"/>
    <p:sldId id="294" r:id="rId3"/>
    <p:sldId id="295" r:id="rId4"/>
    <p:sldId id="296" r:id="rId5"/>
    <p:sldId id="297" r:id="rId6"/>
    <p:sldId id="298" r:id="rId7"/>
    <p:sldId id="299" r:id="rId8"/>
    <p:sldId id="300" r:id="rId9"/>
    <p:sldId id="301" r:id="rId10"/>
    <p:sldId id="302" r:id="rId11"/>
    <p:sldId id="293" r:id="rId12"/>
  </p:sldIdLst>
  <p:sldSz cx="9144000" cy="5143500" type="screen16x9"/>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n Handel, Michelle (CDC/DDID/NCHHSTP/OD)" initials="VHM(" lastIdx="26" clrIdx="0"/>
  <p:cmAuthor id="1" name="Cody Custis" initials="CC" lastIdx="4" clrIdx="1">
    <p:extLst>
      <p:ext uri="{19B8F6BF-5375-455C-9EA6-DF929625EA0E}">
        <p15:presenceInfo xmlns:p15="http://schemas.microsoft.com/office/powerpoint/2012/main" userId="6cb0bed389730ee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0CF264-46BD-4B4F-8A7E-A33CDC940011}" v="22" dt="2019-08-14T01:08:38.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854" autoAdjust="0"/>
  </p:normalViewPr>
  <p:slideViewPr>
    <p:cSldViewPr snapToGrid="0">
      <p:cViewPr varScale="1">
        <p:scale>
          <a:sx n="67" d="100"/>
          <a:sy n="67" d="100"/>
        </p:scale>
        <p:origin x="48"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dy Custis" userId="6cb0bed389730ee6" providerId="LiveId" clId="{90B7D3AD-B90F-4048-A784-F48C057BE869}"/>
    <pc:docChg chg="undo custSel addSld delSld modSld">
      <pc:chgData name="Cody Custis" userId="6cb0bed389730ee6" providerId="LiveId" clId="{90B7D3AD-B90F-4048-A784-F48C057BE869}" dt="2019-08-14T01:11:32.661" v="3389" actId="20577"/>
      <pc:docMkLst>
        <pc:docMk/>
      </pc:docMkLst>
      <pc:sldChg chg="modSp">
        <pc:chgData name="Cody Custis" userId="6cb0bed389730ee6" providerId="LiveId" clId="{90B7D3AD-B90F-4048-A784-F48C057BE869}" dt="2019-08-14T00:41:49.067" v="96" actId="20577"/>
        <pc:sldMkLst>
          <pc:docMk/>
          <pc:sldMk cId="0" sldId="256"/>
        </pc:sldMkLst>
        <pc:spChg chg="mod">
          <ac:chgData name="Cody Custis" userId="6cb0bed389730ee6" providerId="LiveId" clId="{90B7D3AD-B90F-4048-A784-F48C057BE869}" dt="2019-08-14T00:41:49.067" v="96" actId="20577"/>
          <ac:spMkLst>
            <pc:docMk/>
            <pc:sldMk cId="0" sldId="256"/>
            <ac:spMk id="2" creationId="{1C853229-73A5-4219-9771-70662503DDEA}"/>
          </ac:spMkLst>
        </pc:spChg>
      </pc:sldChg>
      <pc:sldChg chg="del">
        <pc:chgData name="Cody Custis" userId="6cb0bed389730ee6" providerId="LiveId" clId="{90B7D3AD-B90F-4048-A784-F48C057BE869}" dt="2019-08-14T00:41:24.805" v="0" actId="2696"/>
        <pc:sldMkLst>
          <pc:docMk/>
          <pc:sldMk cId="0" sldId="257"/>
        </pc:sldMkLst>
      </pc:sldChg>
      <pc:sldChg chg="del">
        <pc:chgData name="Cody Custis" userId="6cb0bed389730ee6" providerId="LiveId" clId="{90B7D3AD-B90F-4048-A784-F48C057BE869}" dt="2019-08-14T00:41:24.835" v="2" actId="2696"/>
        <pc:sldMkLst>
          <pc:docMk/>
          <pc:sldMk cId="0" sldId="258"/>
        </pc:sldMkLst>
      </pc:sldChg>
      <pc:sldChg chg="del">
        <pc:chgData name="Cody Custis" userId="6cb0bed389730ee6" providerId="LiveId" clId="{90B7D3AD-B90F-4048-A784-F48C057BE869}" dt="2019-08-14T00:41:24.822" v="1" actId="2696"/>
        <pc:sldMkLst>
          <pc:docMk/>
          <pc:sldMk cId="0" sldId="259"/>
        </pc:sldMkLst>
      </pc:sldChg>
      <pc:sldChg chg="del">
        <pc:chgData name="Cody Custis" userId="6cb0bed389730ee6" providerId="LiveId" clId="{90B7D3AD-B90F-4048-A784-F48C057BE869}" dt="2019-08-14T00:41:24.850" v="3" actId="2696"/>
        <pc:sldMkLst>
          <pc:docMk/>
          <pc:sldMk cId="0" sldId="260"/>
        </pc:sldMkLst>
      </pc:sldChg>
      <pc:sldChg chg="del">
        <pc:chgData name="Cody Custis" userId="6cb0bed389730ee6" providerId="LiveId" clId="{90B7D3AD-B90F-4048-A784-F48C057BE869}" dt="2019-08-14T00:41:24.869" v="4" actId="2696"/>
        <pc:sldMkLst>
          <pc:docMk/>
          <pc:sldMk cId="0" sldId="262"/>
        </pc:sldMkLst>
      </pc:sldChg>
      <pc:sldChg chg="del">
        <pc:chgData name="Cody Custis" userId="6cb0bed389730ee6" providerId="LiveId" clId="{90B7D3AD-B90F-4048-A784-F48C057BE869}" dt="2019-08-14T00:41:24.887" v="5" actId="2696"/>
        <pc:sldMkLst>
          <pc:docMk/>
          <pc:sldMk cId="0" sldId="263"/>
        </pc:sldMkLst>
      </pc:sldChg>
      <pc:sldChg chg="del">
        <pc:chgData name="Cody Custis" userId="6cb0bed389730ee6" providerId="LiveId" clId="{90B7D3AD-B90F-4048-A784-F48C057BE869}" dt="2019-08-14T00:41:24.904" v="6" actId="2696"/>
        <pc:sldMkLst>
          <pc:docMk/>
          <pc:sldMk cId="0" sldId="265"/>
        </pc:sldMkLst>
      </pc:sldChg>
      <pc:sldChg chg="del">
        <pc:chgData name="Cody Custis" userId="6cb0bed389730ee6" providerId="LiveId" clId="{90B7D3AD-B90F-4048-A784-F48C057BE869}" dt="2019-08-14T00:41:24.922" v="7" actId="2696"/>
        <pc:sldMkLst>
          <pc:docMk/>
          <pc:sldMk cId="0" sldId="266"/>
        </pc:sldMkLst>
      </pc:sldChg>
      <pc:sldChg chg="del">
        <pc:chgData name="Cody Custis" userId="6cb0bed389730ee6" providerId="LiveId" clId="{90B7D3AD-B90F-4048-A784-F48C057BE869}" dt="2019-08-14T00:41:24.931" v="8" actId="2696"/>
        <pc:sldMkLst>
          <pc:docMk/>
          <pc:sldMk cId="0" sldId="268"/>
        </pc:sldMkLst>
      </pc:sldChg>
      <pc:sldChg chg="del">
        <pc:chgData name="Cody Custis" userId="6cb0bed389730ee6" providerId="LiveId" clId="{90B7D3AD-B90F-4048-A784-F48C057BE869}" dt="2019-08-14T00:41:24.983" v="9" actId="2696"/>
        <pc:sldMkLst>
          <pc:docMk/>
          <pc:sldMk cId="0" sldId="269"/>
        </pc:sldMkLst>
      </pc:sldChg>
      <pc:sldChg chg="del">
        <pc:chgData name="Cody Custis" userId="6cb0bed389730ee6" providerId="LiveId" clId="{90B7D3AD-B90F-4048-A784-F48C057BE869}" dt="2019-08-14T00:41:25.095" v="10" actId="2696"/>
        <pc:sldMkLst>
          <pc:docMk/>
          <pc:sldMk cId="0" sldId="270"/>
        </pc:sldMkLst>
      </pc:sldChg>
      <pc:sldChg chg="del">
        <pc:chgData name="Cody Custis" userId="6cb0bed389730ee6" providerId="LiveId" clId="{90B7D3AD-B90F-4048-A784-F48C057BE869}" dt="2019-08-14T00:41:25.119" v="11" actId="2696"/>
        <pc:sldMkLst>
          <pc:docMk/>
          <pc:sldMk cId="0" sldId="271"/>
        </pc:sldMkLst>
      </pc:sldChg>
      <pc:sldChg chg="del">
        <pc:chgData name="Cody Custis" userId="6cb0bed389730ee6" providerId="LiveId" clId="{90B7D3AD-B90F-4048-A784-F48C057BE869}" dt="2019-08-14T00:41:25.132" v="12" actId="2696"/>
        <pc:sldMkLst>
          <pc:docMk/>
          <pc:sldMk cId="0" sldId="272"/>
        </pc:sldMkLst>
      </pc:sldChg>
      <pc:sldChg chg="del">
        <pc:chgData name="Cody Custis" userId="6cb0bed389730ee6" providerId="LiveId" clId="{90B7D3AD-B90F-4048-A784-F48C057BE869}" dt="2019-08-14T00:41:25.147" v="13" actId="2696"/>
        <pc:sldMkLst>
          <pc:docMk/>
          <pc:sldMk cId="0" sldId="273"/>
        </pc:sldMkLst>
      </pc:sldChg>
      <pc:sldChg chg="del">
        <pc:chgData name="Cody Custis" userId="6cb0bed389730ee6" providerId="LiveId" clId="{90B7D3AD-B90F-4048-A784-F48C057BE869}" dt="2019-08-14T00:41:25.161" v="14" actId="2696"/>
        <pc:sldMkLst>
          <pc:docMk/>
          <pc:sldMk cId="0" sldId="274"/>
        </pc:sldMkLst>
      </pc:sldChg>
      <pc:sldChg chg="del">
        <pc:chgData name="Cody Custis" userId="6cb0bed389730ee6" providerId="LiveId" clId="{90B7D3AD-B90F-4048-A784-F48C057BE869}" dt="2019-08-14T00:41:25.171" v="15" actId="2696"/>
        <pc:sldMkLst>
          <pc:docMk/>
          <pc:sldMk cId="0" sldId="275"/>
        </pc:sldMkLst>
      </pc:sldChg>
      <pc:sldChg chg="del">
        <pc:chgData name="Cody Custis" userId="6cb0bed389730ee6" providerId="LiveId" clId="{90B7D3AD-B90F-4048-A784-F48C057BE869}" dt="2019-08-14T00:41:25.181" v="16" actId="2696"/>
        <pc:sldMkLst>
          <pc:docMk/>
          <pc:sldMk cId="0" sldId="276"/>
        </pc:sldMkLst>
      </pc:sldChg>
      <pc:sldChg chg="del">
        <pc:chgData name="Cody Custis" userId="6cb0bed389730ee6" providerId="LiveId" clId="{90B7D3AD-B90F-4048-A784-F48C057BE869}" dt="2019-08-14T00:41:25.190" v="17" actId="2696"/>
        <pc:sldMkLst>
          <pc:docMk/>
          <pc:sldMk cId="3207790438" sldId="286"/>
        </pc:sldMkLst>
      </pc:sldChg>
      <pc:sldChg chg="del">
        <pc:chgData name="Cody Custis" userId="6cb0bed389730ee6" providerId="LiveId" clId="{90B7D3AD-B90F-4048-A784-F48C057BE869}" dt="2019-08-14T00:41:25.200" v="18" actId="2696"/>
        <pc:sldMkLst>
          <pc:docMk/>
          <pc:sldMk cId="1526995945" sldId="287"/>
        </pc:sldMkLst>
      </pc:sldChg>
      <pc:sldChg chg="del">
        <pc:chgData name="Cody Custis" userId="6cb0bed389730ee6" providerId="LiveId" clId="{90B7D3AD-B90F-4048-A784-F48C057BE869}" dt="2019-08-14T00:41:25.215" v="19" actId="2696"/>
        <pc:sldMkLst>
          <pc:docMk/>
          <pc:sldMk cId="2205374358" sldId="288"/>
        </pc:sldMkLst>
      </pc:sldChg>
      <pc:sldChg chg="del">
        <pc:chgData name="Cody Custis" userId="6cb0bed389730ee6" providerId="LiveId" clId="{90B7D3AD-B90F-4048-A784-F48C057BE869}" dt="2019-08-14T00:41:25.229" v="20" actId="2696"/>
        <pc:sldMkLst>
          <pc:docMk/>
          <pc:sldMk cId="217863164" sldId="289"/>
        </pc:sldMkLst>
      </pc:sldChg>
      <pc:sldChg chg="del">
        <pc:chgData name="Cody Custis" userId="6cb0bed389730ee6" providerId="LiveId" clId="{90B7D3AD-B90F-4048-A784-F48C057BE869}" dt="2019-08-14T00:41:25.240" v="21" actId="2696"/>
        <pc:sldMkLst>
          <pc:docMk/>
          <pc:sldMk cId="1502649439" sldId="290"/>
        </pc:sldMkLst>
      </pc:sldChg>
      <pc:sldChg chg="del">
        <pc:chgData name="Cody Custis" userId="6cb0bed389730ee6" providerId="LiveId" clId="{90B7D3AD-B90F-4048-A784-F48C057BE869}" dt="2019-08-14T00:41:25.250" v="22" actId="2696"/>
        <pc:sldMkLst>
          <pc:docMk/>
          <pc:sldMk cId="1488618963" sldId="291"/>
        </pc:sldMkLst>
      </pc:sldChg>
      <pc:sldChg chg="del">
        <pc:chgData name="Cody Custis" userId="6cb0bed389730ee6" providerId="LiveId" clId="{90B7D3AD-B90F-4048-A784-F48C057BE869}" dt="2019-08-14T00:41:25.264" v="23" actId="2696"/>
        <pc:sldMkLst>
          <pc:docMk/>
          <pc:sldMk cId="2411023257" sldId="292"/>
        </pc:sldMkLst>
      </pc:sldChg>
      <pc:sldChg chg="addSp delSp modSp add">
        <pc:chgData name="Cody Custis" userId="6cb0bed389730ee6" providerId="LiveId" clId="{90B7D3AD-B90F-4048-A784-F48C057BE869}" dt="2019-08-14T00:46:00.052" v="365" actId="113"/>
        <pc:sldMkLst>
          <pc:docMk/>
          <pc:sldMk cId="1559413461" sldId="294"/>
        </pc:sldMkLst>
        <pc:spChg chg="del">
          <ac:chgData name="Cody Custis" userId="6cb0bed389730ee6" providerId="LiveId" clId="{90B7D3AD-B90F-4048-A784-F48C057BE869}" dt="2019-08-14T00:42:14.482" v="99"/>
          <ac:spMkLst>
            <pc:docMk/>
            <pc:sldMk cId="1559413461" sldId="294"/>
            <ac:spMk id="2" creationId="{64122EF0-D245-472B-AECE-1C037C90D5D2}"/>
          </ac:spMkLst>
        </pc:spChg>
        <pc:spChg chg="del mod">
          <ac:chgData name="Cody Custis" userId="6cb0bed389730ee6" providerId="LiveId" clId="{90B7D3AD-B90F-4048-A784-F48C057BE869}" dt="2019-08-14T00:42:14.482" v="99"/>
          <ac:spMkLst>
            <pc:docMk/>
            <pc:sldMk cId="1559413461" sldId="294"/>
            <ac:spMk id="3" creationId="{042D8251-D03A-48A8-888C-764A3557091B}"/>
          </ac:spMkLst>
        </pc:spChg>
        <pc:spChg chg="add mod">
          <ac:chgData name="Cody Custis" userId="6cb0bed389730ee6" providerId="LiveId" clId="{90B7D3AD-B90F-4048-A784-F48C057BE869}" dt="2019-08-14T00:42:18.212" v="107" actId="20577"/>
          <ac:spMkLst>
            <pc:docMk/>
            <pc:sldMk cId="1559413461" sldId="294"/>
            <ac:spMk id="4" creationId="{786876A2-C4EC-4C60-A2F3-B467FF4626BE}"/>
          </ac:spMkLst>
        </pc:spChg>
        <pc:spChg chg="add mod">
          <ac:chgData name="Cody Custis" userId="6cb0bed389730ee6" providerId="LiveId" clId="{90B7D3AD-B90F-4048-A784-F48C057BE869}" dt="2019-08-14T00:46:00.052" v="365" actId="113"/>
          <ac:spMkLst>
            <pc:docMk/>
            <pc:sldMk cId="1559413461" sldId="294"/>
            <ac:spMk id="5" creationId="{C6ED2CDF-33B0-4CBA-B291-187809989677}"/>
          </ac:spMkLst>
        </pc:spChg>
      </pc:sldChg>
      <pc:sldChg chg="addSp delSp modSp add">
        <pc:chgData name="Cody Custis" userId="6cb0bed389730ee6" providerId="LiveId" clId="{90B7D3AD-B90F-4048-A784-F48C057BE869}" dt="2019-08-14T00:46:57.756" v="379"/>
        <pc:sldMkLst>
          <pc:docMk/>
          <pc:sldMk cId="999177444" sldId="295"/>
        </pc:sldMkLst>
        <pc:spChg chg="mod">
          <ac:chgData name="Cody Custis" userId="6cb0bed389730ee6" providerId="LiveId" clId="{90B7D3AD-B90F-4048-A784-F48C057BE869}" dt="2019-08-14T00:46:10.552" v="374" actId="20577"/>
          <ac:spMkLst>
            <pc:docMk/>
            <pc:sldMk cId="999177444" sldId="295"/>
            <ac:spMk id="2" creationId="{44DB48E3-2018-4DB6-8E17-D4FC87550D32}"/>
          </ac:spMkLst>
        </pc:spChg>
        <pc:spChg chg="del mod">
          <ac:chgData name="Cody Custis" userId="6cb0bed389730ee6" providerId="LiveId" clId="{90B7D3AD-B90F-4048-A784-F48C057BE869}" dt="2019-08-14T00:46:57.756" v="379"/>
          <ac:spMkLst>
            <pc:docMk/>
            <pc:sldMk cId="999177444" sldId="295"/>
            <ac:spMk id="3" creationId="{A977098E-F6B9-4642-B18E-25BF6F228271}"/>
          </ac:spMkLst>
        </pc:spChg>
        <pc:picChg chg="add mod">
          <ac:chgData name="Cody Custis" userId="6cb0bed389730ee6" providerId="LiveId" clId="{90B7D3AD-B90F-4048-A784-F48C057BE869}" dt="2019-08-14T00:46:57.756" v="379"/>
          <ac:picMkLst>
            <pc:docMk/>
            <pc:sldMk cId="999177444" sldId="295"/>
            <ac:picMk id="4" creationId="{63731B31-ADE9-4ACE-8152-993D73376ECB}"/>
          </ac:picMkLst>
        </pc:picChg>
      </pc:sldChg>
      <pc:sldChg chg="modSp add">
        <pc:chgData name="Cody Custis" userId="6cb0bed389730ee6" providerId="LiveId" clId="{90B7D3AD-B90F-4048-A784-F48C057BE869}" dt="2019-08-14T00:51:57.647" v="951" actId="20577"/>
        <pc:sldMkLst>
          <pc:docMk/>
          <pc:sldMk cId="1859464275" sldId="296"/>
        </pc:sldMkLst>
        <pc:spChg chg="mod">
          <ac:chgData name="Cody Custis" userId="6cb0bed389730ee6" providerId="LiveId" clId="{90B7D3AD-B90F-4048-A784-F48C057BE869}" dt="2019-08-14T00:47:09.391" v="388" actId="20577"/>
          <ac:spMkLst>
            <pc:docMk/>
            <pc:sldMk cId="1859464275" sldId="296"/>
            <ac:spMk id="2" creationId="{8FD48D70-30A8-468C-A661-64531DA74792}"/>
          </ac:spMkLst>
        </pc:spChg>
        <pc:spChg chg="mod">
          <ac:chgData name="Cody Custis" userId="6cb0bed389730ee6" providerId="LiveId" clId="{90B7D3AD-B90F-4048-A784-F48C057BE869}" dt="2019-08-14T00:51:57.647" v="951" actId="20577"/>
          <ac:spMkLst>
            <pc:docMk/>
            <pc:sldMk cId="1859464275" sldId="296"/>
            <ac:spMk id="3" creationId="{02FE7870-0B98-4EC5-9241-6F190ECA6033}"/>
          </ac:spMkLst>
        </pc:spChg>
      </pc:sldChg>
      <pc:sldChg chg="addSp delSp modSp add">
        <pc:chgData name="Cody Custis" userId="6cb0bed389730ee6" providerId="LiveId" clId="{90B7D3AD-B90F-4048-A784-F48C057BE869}" dt="2019-08-14T00:51:24.041" v="878"/>
        <pc:sldMkLst>
          <pc:docMk/>
          <pc:sldMk cId="3834844317" sldId="297"/>
        </pc:sldMkLst>
        <pc:spChg chg="mod">
          <ac:chgData name="Cody Custis" userId="6cb0bed389730ee6" providerId="LiveId" clId="{90B7D3AD-B90F-4048-A784-F48C057BE869}" dt="2019-08-14T00:50:37.313" v="877" actId="20577"/>
          <ac:spMkLst>
            <pc:docMk/>
            <pc:sldMk cId="3834844317" sldId="297"/>
            <ac:spMk id="2" creationId="{3DF72840-CE3B-424D-ADD9-19F50B71911D}"/>
          </ac:spMkLst>
        </pc:spChg>
        <pc:spChg chg="del">
          <ac:chgData name="Cody Custis" userId="6cb0bed389730ee6" providerId="LiveId" clId="{90B7D3AD-B90F-4048-A784-F48C057BE869}" dt="2019-08-14T00:51:24.041" v="878"/>
          <ac:spMkLst>
            <pc:docMk/>
            <pc:sldMk cId="3834844317" sldId="297"/>
            <ac:spMk id="3" creationId="{44159747-8342-48AB-91C2-F006ABDCB841}"/>
          </ac:spMkLst>
        </pc:spChg>
        <pc:picChg chg="add mod">
          <ac:chgData name="Cody Custis" userId="6cb0bed389730ee6" providerId="LiveId" clId="{90B7D3AD-B90F-4048-A784-F48C057BE869}" dt="2019-08-14T00:51:24.041" v="878"/>
          <ac:picMkLst>
            <pc:docMk/>
            <pc:sldMk cId="3834844317" sldId="297"/>
            <ac:picMk id="4" creationId="{96971820-4B49-4821-92E5-5F2944344D17}"/>
          </ac:picMkLst>
        </pc:picChg>
      </pc:sldChg>
      <pc:sldChg chg="modSp add addCm modCm modNotesTx">
        <pc:chgData name="Cody Custis" userId="6cb0bed389730ee6" providerId="LiveId" clId="{90B7D3AD-B90F-4048-A784-F48C057BE869}" dt="2019-08-14T01:06:36.107" v="2637"/>
        <pc:sldMkLst>
          <pc:docMk/>
          <pc:sldMk cId="1674052761" sldId="298"/>
        </pc:sldMkLst>
        <pc:spChg chg="mod">
          <ac:chgData name="Cody Custis" userId="6cb0bed389730ee6" providerId="LiveId" clId="{90B7D3AD-B90F-4048-A784-F48C057BE869}" dt="2019-08-14T00:51:34.934" v="887" actId="20577"/>
          <ac:spMkLst>
            <pc:docMk/>
            <pc:sldMk cId="1674052761" sldId="298"/>
            <ac:spMk id="2" creationId="{16023270-5173-4516-9E42-3CCE6BE87E93}"/>
          </ac:spMkLst>
        </pc:spChg>
        <pc:spChg chg="mod">
          <ac:chgData name="Cody Custis" userId="6cb0bed389730ee6" providerId="LiveId" clId="{90B7D3AD-B90F-4048-A784-F48C057BE869}" dt="2019-08-14T00:53:24.630" v="1126" actId="20577"/>
          <ac:spMkLst>
            <pc:docMk/>
            <pc:sldMk cId="1674052761" sldId="298"/>
            <ac:spMk id="3" creationId="{7DB6EE3F-2048-4BB6-9F74-52FD01CAC141}"/>
          </ac:spMkLst>
        </pc:spChg>
      </pc:sldChg>
      <pc:sldChg chg="addSp delSp modSp add addCm modCm modNotesTx">
        <pc:chgData name="Cody Custis" userId="6cb0bed389730ee6" providerId="LiveId" clId="{90B7D3AD-B90F-4048-A784-F48C057BE869}" dt="2019-08-14T01:07:12.999" v="2639"/>
        <pc:sldMkLst>
          <pc:docMk/>
          <pc:sldMk cId="862628901" sldId="299"/>
        </pc:sldMkLst>
        <pc:spChg chg="mod">
          <ac:chgData name="Cody Custis" userId="6cb0bed389730ee6" providerId="LiveId" clId="{90B7D3AD-B90F-4048-A784-F48C057BE869}" dt="2019-08-14T00:56:40.465" v="1790" actId="20577"/>
          <ac:spMkLst>
            <pc:docMk/>
            <pc:sldMk cId="862628901" sldId="299"/>
            <ac:spMk id="2" creationId="{7970C631-91F3-487F-A29A-A628733D63CE}"/>
          </ac:spMkLst>
        </pc:spChg>
        <pc:spChg chg="del">
          <ac:chgData name="Cody Custis" userId="6cb0bed389730ee6" providerId="LiveId" clId="{90B7D3AD-B90F-4048-A784-F48C057BE869}" dt="2019-08-14T00:58:25.213" v="1791"/>
          <ac:spMkLst>
            <pc:docMk/>
            <pc:sldMk cId="862628901" sldId="299"/>
            <ac:spMk id="3" creationId="{E10CD94B-B69C-4004-8701-B97CFD47B241}"/>
          </ac:spMkLst>
        </pc:spChg>
        <pc:picChg chg="add mod">
          <ac:chgData name="Cody Custis" userId="6cb0bed389730ee6" providerId="LiveId" clId="{90B7D3AD-B90F-4048-A784-F48C057BE869}" dt="2019-08-14T00:58:25.213" v="1791"/>
          <ac:picMkLst>
            <pc:docMk/>
            <pc:sldMk cId="862628901" sldId="299"/>
            <ac:picMk id="4" creationId="{20316BB1-D2E2-4C64-B46E-126C7482F771}"/>
          </ac:picMkLst>
        </pc:picChg>
      </pc:sldChg>
      <pc:sldChg chg="modSp add addCm modCm">
        <pc:chgData name="Cody Custis" userId="6cb0bed389730ee6" providerId="LiveId" clId="{90B7D3AD-B90F-4048-A784-F48C057BE869}" dt="2019-08-14T01:04:54.545" v="2633"/>
        <pc:sldMkLst>
          <pc:docMk/>
          <pc:sldMk cId="525912579" sldId="300"/>
        </pc:sldMkLst>
        <pc:spChg chg="mod">
          <ac:chgData name="Cody Custis" userId="6cb0bed389730ee6" providerId="LiveId" clId="{90B7D3AD-B90F-4048-A784-F48C057BE869}" dt="2019-08-14T01:02:04.227" v="2412" actId="20577"/>
          <ac:spMkLst>
            <pc:docMk/>
            <pc:sldMk cId="525912579" sldId="300"/>
            <ac:spMk id="2" creationId="{F60464B5-BC6B-42E7-8BEC-0A33B4500177}"/>
          </ac:spMkLst>
        </pc:spChg>
        <pc:spChg chg="mod">
          <ac:chgData name="Cody Custis" userId="6cb0bed389730ee6" providerId="LiveId" clId="{90B7D3AD-B90F-4048-A784-F48C057BE869}" dt="2019-08-14T01:04:03.653" v="2631" actId="20577"/>
          <ac:spMkLst>
            <pc:docMk/>
            <pc:sldMk cId="525912579" sldId="300"/>
            <ac:spMk id="3" creationId="{DF4DDFD5-3573-49AA-9AE9-B827B67F68AD}"/>
          </ac:spMkLst>
        </pc:spChg>
      </pc:sldChg>
      <pc:sldChg chg="addSp delSp modSp add">
        <pc:chgData name="Cody Custis" userId="6cb0bed389730ee6" providerId="LiveId" clId="{90B7D3AD-B90F-4048-A784-F48C057BE869}" dt="2019-08-14T01:08:32.738" v="2649"/>
        <pc:sldMkLst>
          <pc:docMk/>
          <pc:sldMk cId="2227772902" sldId="301"/>
        </pc:sldMkLst>
        <pc:spChg chg="mod">
          <ac:chgData name="Cody Custis" userId="6cb0bed389730ee6" providerId="LiveId" clId="{90B7D3AD-B90F-4048-A784-F48C057BE869}" dt="2019-08-14T01:07:56.302" v="2648" actId="20577"/>
          <ac:spMkLst>
            <pc:docMk/>
            <pc:sldMk cId="2227772902" sldId="301"/>
            <ac:spMk id="2" creationId="{F8BBC361-BA29-429E-9AB3-5A80C6840AB9}"/>
          </ac:spMkLst>
        </pc:spChg>
        <pc:spChg chg="del">
          <ac:chgData name="Cody Custis" userId="6cb0bed389730ee6" providerId="LiveId" clId="{90B7D3AD-B90F-4048-A784-F48C057BE869}" dt="2019-08-14T01:08:32.738" v="2649"/>
          <ac:spMkLst>
            <pc:docMk/>
            <pc:sldMk cId="2227772902" sldId="301"/>
            <ac:spMk id="3" creationId="{5566D218-3E0F-46F6-8730-2F32FBC242CE}"/>
          </ac:spMkLst>
        </pc:spChg>
        <pc:picChg chg="add mod">
          <ac:chgData name="Cody Custis" userId="6cb0bed389730ee6" providerId="LiveId" clId="{90B7D3AD-B90F-4048-A784-F48C057BE869}" dt="2019-08-14T01:08:32.738" v="2649"/>
          <ac:picMkLst>
            <pc:docMk/>
            <pc:sldMk cId="2227772902" sldId="301"/>
            <ac:picMk id="4" creationId="{0EDEA20E-FCF8-4297-80FE-CEA8990A21E3}"/>
          </ac:picMkLst>
        </pc:picChg>
      </pc:sldChg>
      <pc:sldChg chg="modSp add modNotesTx">
        <pc:chgData name="Cody Custis" userId="6cb0bed389730ee6" providerId="LiveId" clId="{90B7D3AD-B90F-4048-A784-F48C057BE869}" dt="2019-08-14T01:11:32.661" v="3389" actId="20577"/>
        <pc:sldMkLst>
          <pc:docMk/>
          <pc:sldMk cId="3729336329" sldId="302"/>
        </pc:sldMkLst>
        <pc:spChg chg="mod">
          <ac:chgData name="Cody Custis" userId="6cb0bed389730ee6" providerId="LiveId" clId="{90B7D3AD-B90F-4048-A784-F48C057BE869}" dt="2019-08-14T01:08:41.640" v="2658" actId="20577"/>
          <ac:spMkLst>
            <pc:docMk/>
            <pc:sldMk cId="3729336329" sldId="302"/>
            <ac:spMk id="2" creationId="{94E71F55-4FB3-44B7-989F-E04BAE972747}"/>
          </ac:spMkLst>
        </pc:spChg>
        <pc:spChg chg="mod">
          <ac:chgData name="Cody Custis" userId="6cb0bed389730ee6" providerId="LiveId" clId="{90B7D3AD-B90F-4048-A784-F48C057BE869}" dt="2019-08-14T01:09:59.003" v="2949" actId="20577"/>
          <ac:spMkLst>
            <pc:docMk/>
            <pc:sldMk cId="3729336329" sldId="302"/>
            <ac:spMk id="3" creationId="{A97903A1-3EF3-4196-B6DD-190087D730D2}"/>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9-08-13T19:05:00.742" idx="2">
    <p:pos x="3460" y="1454"/>
    <p:text>Spatial imputation is something that I've been asked about, but not my area of expertise.  I'd love to get someone with more imputation background to comment on how to do it.</p:text>
    <p:extLst>
      <p:ext uri="{C676402C-5697-4E1C-873F-D02D1690AC5C}">
        <p15:threadingInfo xmlns:p15="http://schemas.microsoft.com/office/powerpoint/2012/main" timeZoneBias="360"/>
      </p:ext>
    </p:extLst>
  </p:cm>
  <p:cm authorId="1" dt="2019-08-13T19:05:43.883" idx="3">
    <p:pos x="1857" y="1616"/>
    <p:text>I'll stick with this part, since colleages and I literally wrote the documents for statistically reliable rates.</p:text>
    <p:extLst>
      <p:ext uri="{C676402C-5697-4E1C-873F-D02D1690AC5C}">
        <p15:threadingInfo xmlns:p15="http://schemas.microsoft.com/office/powerpoint/2012/main" timeZoneBias="3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8-13T19:06:38.945" idx="4">
    <p:pos x="10" y="10"/>
    <p:text>I really like the changeup with the different map; and the example of how data gets used in the popular press.</p:text>
    <p:extLst>
      <p:ext uri="{C676402C-5697-4E1C-873F-D02D1690AC5C}">
        <p15:threadingInfo xmlns:p15="http://schemas.microsoft.com/office/powerpoint/2012/main" timeZoneBias="3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8-13T19:04:21.553" idx="1">
    <p:pos x="2002" y="1457"/>
    <p:text>These would be good areas for the statistical consulants to cover.</p:text>
    <p:extLst>
      <p:ext uri="{C676402C-5697-4E1C-873F-D02D1690AC5C}">
        <p15:threadingInfo xmlns:p15="http://schemas.microsoft.com/office/powerpoint/2012/main" timeZoneBias="3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PlaceHolder 1"/>
          <p:cNvSpPr>
            <a:spLocks noGrp="1" noRot="1" noChangeAspect="1"/>
          </p:cNvSpPr>
          <p:nvPr>
            <p:ph type="sldImg"/>
          </p:nvPr>
        </p:nvSpPr>
        <p:spPr>
          <a:xfrm>
            <a:off x="533520" y="764280"/>
            <a:ext cx="6704640" cy="3771360"/>
          </a:xfrm>
          <a:prstGeom prst="rect">
            <a:avLst/>
          </a:prstGeom>
        </p:spPr>
        <p:txBody>
          <a:bodyPr lIns="0" tIns="0" rIns="0" bIns="0" anchor="ctr">
            <a:noAutofit/>
          </a:bodyPr>
          <a:lstStyle/>
          <a:p>
            <a:r>
              <a:rPr lang="en-US" sz="1400" b="0" strike="noStrike" spc="-1">
                <a:solidFill>
                  <a:srgbClr val="000000"/>
                </a:solidFill>
                <a:latin typeface="Arial"/>
              </a:rPr>
              <a:t>Click to move the slide</a:t>
            </a:r>
          </a:p>
        </p:txBody>
      </p:sp>
      <p:sp>
        <p:nvSpPr>
          <p:cNvPr id="79"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Click to edit the notes format</a:t>
            </a:r>
          </a:p>
        </p:txBody>
      </p:sp>
      <p:sp>
        <p:nvSpPr>
          <p:cNvPr id="80" name="PlaceHolder 3"/>
          <p:cNvSpPr>
            <a:spLocks noGrp="1"/>
          </p:cNvSpPr>
          <p:nvPr>
            <p:ph type="hdr"/>
          </p:nvPr>
        </p:nvSpPr>
        <p:spPr>
          <a:xfrm>
            <a:off x="0" y="0"/>
            <a:ext cx="3372840" cy="502560"/>
          </a:xfrm>
          <a:prstGeom prst="rect">
            <a:avLst/>
          </a:prstGeom>
        </p:spPr>
        <p:txBody>
          <a:bodyPr lIns="0" tIns="0" rIns="0" bIns="0">
            <a:noAutofit/>
          </a:bodyPr>
          <a:lstStyle/>
          <a:p>
            <a:r>
              <a:rPr lang="en-US" sz="1400" b="0" strike="noStrike" spc="-1">
                <a:latin typeface="Times New Roman"/>
              </a:rPr>
              <a:t> </a:t>
            </a:r>
          </a:p>
        </p:txBody>
      </p:sp>
      <p:sp>
        <p:nvSpPr>
          <p:cNvPr id="81"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US" sz="1400" b="0" strike="noStrike" spc="-1">
                <a:latin typeface="Times New Roman"/>
              </a:rPr>
              <a:t> </a:t>
            </a:r>
          </a:p>
        </p:txBody>
      </p:sp>
      <p:sp>
        <p:nvSpPr>
          <p:cNvPr id="82"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US" sz="1400" b="0" strike="noStrike" spc="-1">
                <a:latin typeface="Times New Roman"/>
              </a:rPr>
              <a:t> </a:t>
            </a:r>
          </a:p>
        </p:txBody>
      </p:sp>
      <p:sp>
        <p:nvSpPr>
          <p:cNvPr id="83"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E6693B7A-E316-4BAA-B86A-FB26007A85D3}"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day, my name is Jordan Larson and joining me is Cody Custis and we are here as </a:t>
            </a:r>
            <a:r>
              <a:rPr lang="en-US" dirty="0" err="1"/>
              <a:t>Tsuro</a:t>
            </a:r>
            <a:r>
              <a:rPr lang="en-US" dirty="0"/>
              <a:t> Consulting, a public health firm working with CSTE to provide technical consulting on jurisdiction CDC Opioid Vulnerability Assessments.  Today, we will be presenting on Jurisdiction VA indicators and index calculations, along with a focus case study of a state-level analysis in Texas.  </a:t>
            </a:r>
          </a:p>
          <a:p>
            <a:endParaRPr lang="en-US" dirty="0"/>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a:t>
            </a:fld>
            <a:endParaRPr lang="en-US" sz="1400" b="0" strike="noStrike" spc="-1">
              <a:latin typeface="Times New Roman"/>
            </a:endParaRPr>
          </a:p>
        </p:txBody>
      </p:sp>
    </p:spTree>
    <p:extLst>
      <p:ext uri="{BB962C8B-B14F-4D97-AF65-F5344CB8AC3E}">
        <p14:creationId xmlns:p14="http://schemas.microsoft.com/office/powerpoint/2010/main" val="370698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2</a:t>
            </a:fld>
            <a:endParaRPr lang="en-US" sz="1400" b="0" strike="noStrike" spc="-1">
              <a:latin typeface="Times New Roman"/>
            </a:endParaRPr>
          </a:p>
        </p:txBody>
      </p:sp>
    </p:spTree>
    <p:extLst>
      <p:ext uri="{BB962C8B-B14F-4D97-AF65-F5344CB8AC3E}">
        <p14:creationId xmlns:p14="http://schemas.microsoft.com/office/powerpoint/2010/main" val="3811554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For statistically reliable rates, a number of states (Montana, Utah, New Mexico) all use the following guidelines, at least five events for numbers and at least twenty events for rates.  Statistical reliability of a rate depends on the numerator, not the denominator.  We’ve found that using calculating rates based on smaller numbers works for jurisdictional vulnerability index and Poisson regression methods, since the indicator is one of many.</a:t>
            </a:r>
          </a:p>
          <a:p>
            <a:r>
              <a:rPr lang="en-US" dirty="0"/>
              <a:t>  </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6</a:t>
            </a:fld>
            <a:endParaRPr lang="en-US" sz="1400" b="0" strike="noStrike" spc="-1">
              <a:latin typeface="Times New Roman"/>
            </a:endParaRPr>
          </a:p>
        </p:txBody>
      </p:sp>
    </p:spTree>
    <p:extLst>
      <p:ext uri="{BB962C8B-B14F-4D97-AF65-F5344CB8AC3E}">
        <p14:creationId xmlns:p14="http://schemas.microsoft.com/office/powerpoint/2010/main" val="110957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You’ll notice that this map looks different than the others.  Independently, American Public Media used the same dataset in reporting on the opioid epidemic.  It was also a featured map in the Tableau gallery.  Yes, many counties have more opioid prescriptions than people.</a:t>
            </a:r>
            <a:br>
              <a:rPr lang="en-US" dirty="0"/>
            </a:br>
            <a:br>
              <a:rPr lang="en-US" dirty="0"/>
            </a:br>
            <a:r>
              <a:rPr lang="en-US" dirty="0"/>
              <a:t>https://www.apmresearchlab.org/stories/2019/04/09/prescription-opioids-county-state-national-trends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7</a:t>
            </a:fld>
            <a:endParaRPr lang="en-US" sz="1400" b="0" strike="noStrike" spc="-1">
              <a:latin typeface="Times New Roman"/>
            </a:endParaRPr>
          </a:p>
        </p:txBody>
      </p:sp>
    </p:spTree>
    <p:extLst>
      <p:ext uri="{BB962C8B-B14F-4D97-AF65-F5344CB8AC3E}">
        <p14:creationId xmlns:p14="http://schemas.microsoft.com/office/powerpoint/2010/main" val="2034717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Because buprenorphine is unit level data, it sometimes only has zip code.  In cases where it has zip code, we apply a HUD crosswalk to assign county.  If county is still missing after applying the crosswalk, we use a geolocator provided by Texas A&amp;M.  In less than .1% of cases, it’s still missing, so we exclude them from further </a:t>
            </a:r>
            <a:r>
              <a:rPr lang="en-US"/>
              <a:t>analysis.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10</a:t>
            </a:fld>
            <a:endParaRPr lang="en-US" sz="1400" b="0" strike="noStrike" spc="-1">
              <a:latin typeface="Times New Roman"/>
            </a:endParaRPr>
          </a:p>
        </p:txBody>
      </p:sp>
    </p:spTree>
    <p:extLst>
      <p:ext uri="{BB962C8B-B14F-4D97-AF65-F5344CB8AC3E}">
        <p14:creationId xmlns:p14="http://schemas.microsoft.com/office/powerpoint/2010/main" val="2822681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Thank you for your time, we are now opening up the call for questions.  If anyone is hoping to get ahold of us after the call, we can be reached through contacting CSTE.  </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11</a:t>
            </a:fld>
            <a:endParaRPr lang="en-US" sz="1400" b="0" strike="noStrike" spc="-1">
              <a:latin typeface="Times New Roman"/>
            </a:endParaRPr>
          </a:p>
        </p:txBody>
      </p:sp>
    </p:spTree>
    <p:extLst>
      <p:ext uri="{BB962C8B-B14F-4D97-AF65-F5344CB8AC3E}">
        <p14:creationId xmlns:p14="http://schemas.microsoft.com/office/powerpoint/2010/main" val="527634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271557"/>
            <a:ext cx="8191072" cy="606884"/>
          </a:xfrm>
          <a:prstGeom prst="rect">
            <a:avLst/>
          </a:prstGeom>
        </p:spPr>
        <p:txBody>
          <a:bodyPr anchor="ctr">
            <a:normAutofit/>
          </a:bodyPr>
          <a:lstStyle>
            <a:lvl1pPr algn="l">
              <a:defRPr sz="33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983176"/>
            <a:ext cx="8191072" cy="403835"/>
          </a:xfrm>
          <a:prstGeom prst="rect">
            <a:avLst/>
          </a:prstGeom>
        </p:spPr>
        <p:txBody>
          <a:bodyPr anchor="ctr">
            <a:normAutofit/>
          </a:bodyPr>
          <a:lstStyle>
            <a:lvl1pPr marL="0" indent="0" algn="l">
              <a:buNone/>
              <a:defRPr sz="2400">
                <a:solidFill>
                  <a:schemeClr val="tx1">
                    <a:lumMod val="50000"/>
                    <a:lumOff val="50000"/>
                  </a:schemeClr>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51141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1945618"/>
            <a:ext cx="6109650" cy="679847"/>
          </a:xfrm>
          <a:prstGeom prst="rect">
            <a:avLst/>
          </a:prstGeom>
        </p:spPr>
        <p:txBody>
          <a:bodyPr anchor="ctr">
            <a:normAutofit/>
          </a:bodyPr>
          <a:lstStyle>
            <a:lvl1pPr marL="0" indent="0" algn="ctr">
              <a:buNone/>
              <a:defRPr sz="27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3037515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9" y="191312"/>
            <a:ext cx="6208513" cy="653516"/>
          </a:xfrm>
          <a:prstGeom prst="rect">
            <a:avLst/>
          </a:prstGeom>
        </p:spPr>
        <p:txBody>
          <a:bodyPr anchor="ctr"/>
          <a:lstStyle>
            <a:lvl1pPr>
              <a:defRPr sz="2775">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160483"/>
            <a:ext cx="5283838" cy="3203015"/>
          </a:xfrm>
          <a:prstGeom prst="rect">
            <a:avLst/>
          </a:prstGeom>
        </p:spPr>
        <p:txBody>
          <a:bodyPr vert="horz" lIns="91440" tIns="45720" rIns="91440" bIns="45720" rtlCol="0">
            <a:normAutofit/>
          </a:bodyPr>
          <a:lstStyle>
            <a:lvl1pPr>
              <a:defRPr sz="1800">
                <a:solidFill>
                  <a:schemeClr val="tx1">
                    <a:lumMod val="75000"/>
                    <a:lumOff val="25000"/>
                  </a:schemeClr>
                </a:solidFill>
              </a:defRPr>
            </a:lvl1pPr>
            <a:lvl2pPr>
              <a:defRPr sz="1500" b="0">
                <a:solidFill>
                  <a:schemeClr val="tx1">
                    <a:lumMod val="75000"/>
                    <a:lumOff val="25000"/>
                  </a:schemeClr>
                </a:solidFill>
              </a:defRPr>
            </a:lvl2pPr>
            <a:lvl3pPr>
              <a:defRPr sz="1350">
                <a:solidFill>
                  <a:schemeClr val="tx1">
                    <a:lumMod val="75000"/>
                    <a:lumOff val="25000"/>
                  </a:schemeClr>
                </a:solidFill>
              </a:defRPr>
            </a:lvl3pPr>
            <a:lvl4pPr>
              <a:defRPr sz="120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160483"/>
            <a:ext cx="3124200" cy="3200777"/>
          </a:xfrm>
          <a:solidFill>
            <a:schemeClr val="bg2"/>
          </a:solidFill>
        </p:spPr>
        <p:txBody>
          <a:bodyPr/>
          <a:lstStyle/>
          <a:p>
            <a:r>
              <a:rPr lang="en-US"/>
              <a:t>Click icon to add picture</a:t>
            </a:r>
          </a:p>
        </p:txBody>
      </p:sp>
    </p:spTree>
    <p:extLst>
      <p:ext uri="{BB962C8B-B14F-4D97-AF65-F5344CB8AC3E}">
        <p14:creationId xmlns:p14="http://schemas.microsoft.com/office/powerpoint/2010/main" val="2997869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2939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44960"/>
            <a:ext cx="8520120" cy="572400"/>
          </a:xfrm>
          <a:prstGeom prst="rect">
            <a:avLst/>
          </a:prstGeom>
        </p:spPr>
        <p:txBody>
          <a:bodyPr lIns="0" tIns="0" rIns="0" bIns="0" anchor="ctr">
            <a:spAutoFit/>
          </a:bodyPr>
          <a:lstStyle/>
          <a:p>
            <a:endParaRPr lang="en-US" sz="1400" b="0" strike="noStrike" spc="-1">
              <a:solidFill>
                <a:srgbClr val="000000"/>
              </a:solidFill>
              <a:latin typeface="Arial"/>
            </a:endParaRPr>
          </a:p>
        </p:txBody>
      </p:sp>
      <p:sp>
        <p:nvSpPr>
          <p:cNvPr id="4" name="PlaceHolder 2"/>
          <p:cNvSpPr>
            <a:spLocks noGrp="1"/>
          </p:cNvSpPr>
          <p:nvPr>
            <p:ph type="subTitle"/>
          </p:nvPr>
        </p:nvSpPr>
        <p:spPr>
          <a:xfrm>
            <a:off x="311760" y="1152360"/>
            <a:ext cx="8520120" cy="3416040"/>
          </a:xfrm>
          <a:prstGeom prst="rect">
            <a:avLst/>
          </a:prstGeom>
        </p:spPr>
        <p:txBody>
          <a:bodyPr lIns="0" tIns="0" rIns="0" bIns="0" anchor="ctr">
            <a:spAutoFit/>
          </a:bodyPr>
          <a:lstStyle/>
          <a:p>
            <a:pPr algn="ctr"/>
            <a:endParaRPr lang="en-US" sz="3200" b="0" strike="noStrike" spc="-1">
              <a:latin typeface="Arial"/>
            </a:endParaRPr>
          </a:p>
        </p:txBody>
      </p:sp>
    </p:spTree>
    <p:extLst>
      <p:ext uri="{BB962C8B-B14F-4D97-AF65-F5344CB8AC3E}">
        <p14:creationId xmlns:p14="http://schemas.microsoft.com/office/powerpoint/2010/main" val="1498303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9" y="191312"/>
            <a:ext cx="6208513" cy="653516"/>
          </a:xfrm>
          <a:prstGeom prst="rect">
            <a:avLst/>
          </a:prstGeom>
        </p:spPr>
        <p:txBody>
          <a:bodyPr anchor="ctr"/>
          <a:lstStyle>
            <a:lvl1pPr>
              <a:defRPr sz="2775">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160483"/>
            <a:ext cx="8643488" cy="3203015"/>
          </a:xfrm>
          <a:prstGeom prst="rect">
            <a:avLst/>
          </a:prstGeom>
        </p:spPr>
        <p:txBody>
          <a:bodyPr vert="horz" lIns="91440" tIns="45720" rIns="91440" bIns="45720" rtlCol="0">
            <a:normAutofit/>
          </a:bodyPr>
          <a:lstStyle>
            <a:lvl1pPr>
              <a:defRPr sz="1800">
                <a:solidFill>
                  <a:schemeClr val="tx1">
                    <a:lumMod val="75000"/>
                    <a:lumOff val="25000"/>
                  </a:schemeClr>
                </a:solidFill>
              </a:defRPr>
            </a:lvl1pPr>
            <a:lvl2pPr>
              <a:defRPr sz="1500" b="0">
                <a:solidFill>
                  <a:schemeClr val="tx1">
                    <a:lumMod val="75000"/>
                    <a:lumOff val="25000"/>
                  </a:schemeClr>
                </a:solidFill>
              </a:defRPr>
            </a:lvl2pPr>
            <a:lvl3pPr>
              <a:defRPr sz="1350">
                <a:solidFill>
                  <a:schemeClr val="tx1">
                    <a:lumMod val="75000"/>
                    <a:lumOff val="25000"/>
                  </a:schemeClr>
                </a:solidFill>
              </a:defRPr>
            </a:lvl3pPr>
            <a:lvl4pPr>
              <a:defRPr sz="120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08642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072943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0" r:id="rId4"/>
    <p:sldLayoutId id="2147483681" r:id="rId5"/>
    <p:sldLayoutId id="2147483677"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omments" Target="../comments/commen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Shape 1"/>
          <p:cNvSpPr txBox="1"/>
          <p:nvPr/>
        </p:nvSpPr>
        <p:spPr>
          <a:xfrm>
            <a:off x="311760" y="740469"/>
            <a:ext cx="8520120" cy="2052360"/>
          </a:xfrm>
          <a:prstGeom prst="rect">
            <a:avLst/>
          </a:prstGeom>
          <a:noFill/>
          <a:ln>
            <a:noFill/>
          </a:ln>
        </p:spPr>
        <p:txBody>
          <a:bodyPr tIns="91440" bIns="91440" anchor="b">
            <a:noAutofit/>
          </a:bodyPr>
          <a:lstStyle/>
          <a:p>
            <a:pPr algn="ctr">
              <a:lnSpc>
                <a:spcPct val="100000"/>
              </a:lnSpc>
            </a:pPr>
            <a:endParaRPr lang="en-US" sz="5200" b="0" strike="noStrike" spc="-1" dirty="0">
              <a:solidFill>
                <a:srgbClr val="000000"/>
              </a:solidFill>
              <a:latin typeface="Arial"/>
            </a:endParaRPr>
          </a:p>
        </p:txBody>
      </p:sp>
      <p:sp>
        <p:nvSpPr>
          <p:cNvPr id="2" name="Title 1">
            <a:extLst>
              <a:ext uri="{FF2B5EF4-FFF2-40B4-BE49-F238E27FC236}">
                <a16:creationId xmlns:a16="http://schemas.microsoft.com/office/drawing/2014/main" id="{1C853229-73A5-4219-9771-70662503DDEA}"/>
              </a:ext>
            </a:extLst>
          </p:cNvPr>
          <p:cNvSpPr>
            <a:spLocks noGrp="1"/>
          </p:cNvSpPr>
          <p:nvPr>
            <p:ph type="ctrTitle"/>
          </p:nvPr>
        </p:nvSpPr>
        <p:spPr/>
        <p:txBody>
          <a:bodyPr/>
          <a:lstStyle/>
          <a:p>
            <a:r>
              <a:rPr lang="en-US" sz="3200" spc="-1" dirty="0">
                <a:solidFill>
                  <a:srgbClr val="000000"/>
                </a:solidFill>
                <a:latin typeface="Arial"/>
              </a:rPr>
              <a:t>Statistics / Dataset Presentation</a:t>
            </a:r>
            <a:endParaRPr lang="en-US" dirty="0"/>
          </a:p>
        </p:txBody>
      </p:sp>
      <p:sp>
        <p:nvSpPr>
          <p:cNvPr id="3" name="Subtitle 2">
            <a:extLst>
              <a:ext uri="{FF2B5EF4-FFF2-40B4-BE49-F238E27FC236}">
                <a16:creationId xmlns:a16="http://schemas.microsoft.com/office/drawing/2014/main" id="{062BA39D-0A9A-4E9D-A065-5B9B36902CBA}"/>
              </a:ext>
            </a:extLst>
          </p:cNvPr>
          <p:cNvSpPr>
            <a:spLocks noGrp="1"/>
          </p:cNvSpPr>
          <p:nvPr>
            <p:ph type="subTitle" idx="1"/>
          </p:nvPr>
        </p:nvSpPr>
        <p:spPr/>
        <p:txBody>
          <a:bodyPr>
            <a:normAutofit lnSpcReduction="10000"/>
          </a:bodyPr>
          <a:lstStyle/>
          <a:p>
            <a:r>
              <a:rPr lang="en-US" dirty="0"/>
              <a:t>Tsuro Consulting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6876A2-C4EC-4C60-A2F3-B467FF4626BE}"/>
              </a:ext>
            </a:extLst>
          </p:cNvPr>
          <p:cNvSpPr>
            <a:spLocks noGrp="1"/>
          </p:cNvSpPr>
          <p:nvPr>
            <p:ph type="title"/>
          </p:nvPr>
        </p:nvSpPr>
        <p:spPr/>
        <p:txBody>
          <a:bodyPr/>
          <a:lstStyle/>
          <a:p>
            <a:r>
              <a:rPr lang="en-US" dirty="0"/>
              <a:t>Datasets</a:t>
            </a:r>
          </a:p>
        </p:txBody>
      </p:sp>
      <p:sp>
        <p:nvSpPr>
          <p:cNvPr id="5" name="Content Placeholder 4">
            <a:extLst>
              <a:ext uri="{FF2B5EF4-FFF2-40B4-BE49-F238E27FC236}">
                <a16:creationId xmlns:a16="http://schemas.microsoft.com/office/drawing/2014/main" id="{C6ED2CDF-33B0-4CBA-B291-187809989677}"/>
              </a:ext>
            </a:extLst>
          </p:cNvPr>
          <p:cNvSpPr>
            <a:spLocks noGrp="1"/>
          </p:cNvSpPr>
          <p:nvPr>
            <p:ph idx="1"/>
          </p:nvPr>
        </p:nvSpPr>
        <p:spPr/>
        <p:txBody>
          <a:bodyPr/>
          <a:lstStyle/>
          <a:p>
            <a:r>
              <a:rPr lang="en-US" b="1" dirty="0"/>
              <a:t>Income (American Community Survey, 2013-2017)</a:t>
            </a:r>
          </a:p>
          <a:p>
            <a:r>
              <a:rPr lang="en-US" dirty="0"/>
              <a:t>Unemployment (ACS, 2013-2017)</a:t>
            </a:r>
          </a:p>
          <a:p>
            <a:r>
              <a:rPr lang="en-US" b="1" dirty="0"/>
              <a:t>Drug Overdose Mortality (CDC Wonder, 2013-2017)</a:t>
            </a:r>
          </a:p>
          <a:p>
            <a:r>
              <a:rPr lang="en-US" b="1" dirty="0"/>
              <a:t>Opioid Prescription (IQVIA </a:t>
            </a:r>
            <a:r>
              <a:rPr lang="en-US" b="1" dirty="0" err="1"/>
              <a:t>Xponent</a:t>
            </a:r>
            <a:r>
              <a:rPr lang="en-US" b="1" dirty="0"/>
              <a:t>, 2017)</a:t>
            </a:r>
          </a:p>
          <a:p>
            <a:r>
              <a:rPr lang="en-US" dirty="0"/>
              <a:t>Drug Arrests (Uniform Crime Reporting Program Data, 2016)</a:t>
            </a:r>
          </a:p>
          <a:p>
            <a:r>
              <a:rPr lang="en-US" b="1" dirty="0"/>
              <a:t>Buprenorphine Waivers (SAMHSA, 2019) </a:t>
            </a:r>
          </a:p>
        </p:txBody>
      </p:sp>
    </p:spTree>
    <p:extLst>
      <p:ext uri="{BB962C8B-B14F-4D97-AF65-F5344CB8AC3E}">
        <p14:creationId xmlns:p14="http://schemas.microsoft.com/office/powerpoint/2010/main" val="1559413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48E3-2018-4DB6-8E17-D4FC87550D32}"/>
              </a:ext>
            </a:extLst>
          </p:cNvPr>
          <p:cNvSpPr>
            <a:spLocks noGrp="1"/>
          </p:cNvSpPr>
          <p:nvPr>
            <p:ph type="title"/>
          </p:nvPr>
        </p:nvSpPr>
        <p:spPr/>
        <p:txBody>
          <a:bodyPr/>
          <a:lstStyle/>
          <a:p>
            <a:r>
              <a:rPr lang="en-US" dirty="0"/>
              <a:t>Datasets</a:t>
            </a:r>
          </a:p>
        </p:txBody>
      </p:sp>
      <p:pic>
        <p:nvPicPr>
          <p:cNvPr id="4" name="Content Placeholder 3">
            <a:extLst>
              <a:ext uri="{FF2B5EF4-FFF2-40B4-BE49-F238E27FC236}">
                <a16:creationId xmlns:a16="http://schemas.microsoft.com/office/drawing/2014/main" id="{63731B31-ADE9-4ACE-8152-993D73376ECB}"/>
              </a:ext>
            </a:extLst>
          </p:cNvPr>
          <p:cNvPicPr>
            <a:picLocks noGrp="1" noChangeAspect="1"/>
          </p:cNvPicPr>
          <p:nvPr>
            <p:ph idx="1"/>
          </p:nvPr>
        </p:nvPicPr>
        <p:blipFill>
          <a:blip r:embed="rId2"/>
          <a:stretch>
            <a:fillRect/>
          </a:stretch>
        </p:blipFill>
        <p:spPr>
          <a:xfrm>
            <a:off x="2360301" y="1160463"/>
            <a:ext cx="4409110" cy="3203575"/>
          </a:xfrm>
          <a:prstGeom prst="rect">
            <a:avLst/>
          </a:prstGeom>
        </p:spPr>
      </p:pic>
    </p:spTree>
    <p:extLst>
      <p:ext uri="{BB962C8B-B14F-4D97-AF65-F5344CB8AC3E}">
        <p14:creationId xmlns:p14="http://schemas.microsoft.com/office/powerpoint/2010/main" val="999177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8D70-30A8-468C-A661-64531DA74792}"/>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02FE7870-0B98-4EC5-9241-6F190ECA6033}"/>
              </a:ext>
            </a:extLst>
          </p:cNvPr>
          <p:cNvSpPr>
            <a:spLocks noGrp="1"/>
          </p:cNvSpPr>
          <p:nvPr>
            <p:ph idx="1"/>
          </p:nvPr>
        </p:nvSpPr>
        <p:spPr/>
        <p:txBody>
          <a:bodyPr/>
          <a:lstStyle/>
          <a:p>
            <a:r>
              <a:rPr lang="en-US" dirty="0"/>
              <a:t>Per Capita Income</a:t>
            </a:r>
          </a:p>
          <a:p>
            <a:pPr lvl="1"/>
            <a:r>
              <a:rPr lang="en-US" dirty="0"/>
              <a:t>American Community Survey (2013-2017)</a:t>
            </a:r>
          </a:p>
          <a:p>
            <a:pPr lvl="1"/>
            <a:r>
              <a:rPr lang="en-US" dirty="0"/>
              <a:t>Five year estimates (all counties / census tracts)</a:t>
            </a:r>
          </a:p>
          <a:p>
            <a:pPr lvl="1"/>
            <a:r>
              <a:rPr lang="en-US" dirty="0"/>
              <a:t>Three year estimates (some counties / census tracts)</a:t>
            </a:r>
          </a:p>
          <a:p>
            <a:pPr lvl="1"/>
            <a:r>
              <a:rPr lang="en-US" dirty="0"/>
              <a:t>One year estimates (few counties / census tracts)</a:t>
            </a:r>
          </a:p>
          <a:p>
            <a:r>
              <a:rPr lang="en-US" dirty="0"/>
              <a:t>Statistical Question?</a:t>
            </a:r>
          </a:p>
          <a:p>
            <a:pPr lvl="1"/>
            <a:r>
              <a:rPr lang="en-US" dirty="0"/>
              <a:t>Jenks breaks – industry standard / handles skewed data</a:t>
            </a:r>
          </a:p>
          <a:p>
            <a:pPr lvl="1"/>
            <a:r>
              <a:rPr lang="en-US" dirty="0"/>
              <a:t>Quantile breaks – easier to explain / assumes symmetry</a:t>
            </a:r>
          </a:p>
        </p:txBody>
      </p:sp>
    </p:spTree>
    <p:extLst>
      <p:ext uri="{BB962C8B-B14F-4D97-AF65-F5344CB8AC3E}">
        <p14:creationId xmlns:p14="http://schemas.microsoft.com/office/powerpoint/2010/main" val="1859464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72840-CE3B-424D-ADD9-19F50B71911D}"/>
              </a:ext>
            </a:extLst>
          </p:cNvPr>
          <p:cNvSpPr>
            <a:spLocks noGrp="1"/>
          </p:cNvSpPr>
          <p:nvPr>
            <p:ph type="title"/>
          </p:nvPr>
        </p:nvSpPr>
        <p:spPr/>
        <p:txBody>
          <a:bodyPr/>
          <a:lstStyle/>
          <a:p>
            <a:r>
              <a:rPr lang="en-US" dirty="0"/>
              <a:t>Datasets</a:t>
            </a:r>
          </a:p>
        </p:txBody>
      </p:sp>
      <p:pic>
        <p:nvPicPr>
          <p:cNvPr id="4" name="Content Placeholder 3">
            <a:extLst>
              <a:ext uri="{FF2B5EF4-FFF2-40B4-BE49-F238E27FC236}">
                <a16:creationId xmlns:a16="http://schemas.microsoft.com/office/drawing/2014/main" id="{96971820-4B49-4821-92E5-5F2944344D17}"/>
              </a:ext>
            </a:extLst>
          </p:cNvPr>
          <p:cNvPicPr>
            <a:picLocks noGrp="1" noChangeAspect="1"/>
          </p:cNvPicPr>
          <p:nvPr>
            <p:ph idx="1"/>
          </p:nvPr>
        </p:nvPicPr>
        <p:blipFill>
          <a:blip r:embed="rId2"/>
          <a:stretch>
            <a:fillRect/>
          </a:stretch>
        </p:blipFill>
        <p:spPr>
          <a:xfrm>
            <a:off x="2357405" y="1160463"/>
            <a:ext cx="4414902" cy="3203575"/>
          </a:xfrm>
          <a:prstGeom prst="rect">
            <a:avLst/>
          </a:prstGeom>
        </p:spPr>
      </p:pic>
    </p:spTree>
    <p:extLst>
      <p:ext uri="{BB962C8B-B14F-4D97-AF65-F5344CB8AC3E}">
        <p14:creationId xmlns:p14="http://schemas.microsoft.com/office/powerpoint/2010/main" val="3834844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23270-5173-4516-9E42-3CCE6BE87E93}"/>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7DB6EE3F-2048-4BB6-9F74-52FD01CAC141}"/>
              </a:ext>
            </a:extLst>
          </p:cNvPr>
          <p:cNvSpPr>
            <a:spLocks noGrp="1"/>
          </p:cNvSpPr>
          <p:nvPr>
            <p:ph idx="1"/>
          </p:nvPr>
        </p:nvSpPr>
        <p:spPr/>
        <p:txBody>
          <a:bodyPr/>
          <a:lstStyle/>
          <a:p>
            <a:r>
              <a:rPr lang="en-US" dirty="0"/>
              <a:t>Drug Overdose Deaths</a:t>
            </a:r>
          </a:p>
          <a:p>
            <a:pPr lvl="1"/>
            <a:r>
              <a:rPr lang="en-US" dirty="0"/>
              <a:t>CDC Wonder (2013-3017)</a:t>
            </a:r>
          </a:p>
          <a:p>
            <a:pPr lvl="1"/>
            <a:r>
              <a:rPr lang="en-US" dirty="0"/>
              <a:t>Based on ICD-10 coded cause of death</a:t>
            </a:r>
          </a:p>
          <a:p>
            <a:r>
              <a:rPr lang="en-US" dirty="0"/>
              <a:t>Statistical Questions</a:t>
            </a:r>
          </a:p>
          <a:p>
            <a:pPr lvl="1"/>
            <a:r>
              <a:rPr lang="en-US" dirty="0"/>
              <a:t>Imputation methods (median / mean, spatial imputation)</a:t>
            </a:r>
          </a:p>
          <a:p>
            <a:pPr lvl="1"/>
            <a:r>
              <a:rPr lang="en-US" dirty="0"/>
              <a:t>Statistically reliable rates</a:t>
            </a:r>
          </a:p>
        </p:txBody>
      </p:sp>
    </p:spTree>
    <p:extLst>
      <p:ext uri="{BB962C8B-B14F-4D97-AF65-F5344CB8AC3E}">
        <p14:creationId xmlns:p14="http://schemas.microsoft.com/office/powerpoint/2010/main" val="1674052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0C631-91F3-487F-A29A-A628733D63CE}"/>
              </a:ext>
            </a:extLst>
          </p:cNvPr>
          <p:cNvSpPr>
            <a:spLocks noGrp="1"/>
          </p:cNvSpPr>
          <p:nvPr>
            <p:ph type="title"/>
          </p:nvPr>
        </p:nvSpPr>
        <p:spPr/>
        <p:txBody>
          <a:bodyPr/>
          <a:lstStyle/>
          <a:p>
            <a:r>
              <a:rPr lang="en-US" dirty="0"/>
              <a:t>Dataset</a:t>
            </a:r>
          </a:p>
        </p:txBody>
      </p:sp>
      <p:pic>
        <p:nvPicPr>
          <p:cNvPr id="4" name="Content Placeholder 3">
            <a:extLst>
              <a:ext uri="{FF2B5EF4-FFF2-40B4-BE49-F238E27FC236}">
                <a16:creationId xmlns:a16="http://schemas.microsoft.com/office/drawing/2014/main" id="{20316BB1-D2E2-4C64-B46E-126C7482F771}"/>
              </a:ext>
            </a:extLst>
          </p:cNvPr>
          <p:cNvPicPr>
            <a:picLocks noGrp="1" noChangeAspect="1"/>
          </p:cNvPicPr>
          <p:nvPr>
            <p:ph idx="1"/>
          </p:nvPr>
        </p:nvPicPr>
        <p:blipFill>
          <a:blip r:embed="rId3"/>
          <a:stretch>
            <a:fillRect/>
          </a:stretch>
        </p:blipFill>
        <p:spPr>
          <a:xfrm>
            <a:off x="1989811" y="1160463"/>
            <a:ext cx="5150091" cy="3203575"/>
          </a:xfrm>
          <a:prstGeom prst="rect">
            <a:avLst/>
          </a:prstGeom>
        </p:spPr>
      </p:pic>
    </p:spTree>
    <p:extLst>
      <p:ext uri="{BB962C8B-B14F-4D97-AF65-F5344CB8AC3E}">
        <p14:creationId xmlns:p14="http://schemas.microsoft.com/office/powerpoint/2010/main" val="862628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64B5-BC6B-42E7-8BEC-0A33B4500177}"/>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DF4DDFD5-3573-49AA-9AE9-B827B67F68AD}"/>
              </a:ext>
            </a:extLst>
          </p:cNvPr>
          <p:cNvSpPr>
            <a:spLocks noGrp="1"/>
          </p:cNvSpPr>
          <p:nvPr>
            <p:ph idx="1"/>
          </p:nvPr>
        </p:nvSpPr>
        <p:spPr/>
        <p:txBody>
          <a:bodyPr/>
          <a:lstStyle/>
          <a:p>
            <a:r>
              <a:rPr lang="en-US" dirty="0"/>
              <a:t>Opioid Prescriptions </a:t>
            </a:r>
          </a:p>
          <a:p>
            <a:pPr lvl="1"/>
            <a:r>
              <a:rPr lang="en-US" dirty="0"/>
              <a:t>IQVIA </a:t>
            </a:r>
            <a:r>
              <a:rPr lang="en-US" dirty="0" err="1"/>
              <a:t>Xponent</a:t>
            </a:r>
            <a:r>
              <a:rPr lang="en-US" dirty="0"/>
              <a:t> (2017)</a:t>
            </a:r>
          </a:p>
          <a:p>
            <a:pPr lvl="1"/>
            <a:r>
              <a:rPr lang="en-US" dirty="0"/>
              <a:t>Per capita opioid prescriptions</a:t>
            </a:r>
          </a:p>
          <a:p>
            <a:r>
              <a:rPr lang="en-US" dirty="0"/>
              <a:t>Statistical Questions</a:t>
            </a:r>
          </a:p>
          <a:p>
            <a:pPr lvl="1"/>
            <a:r>
              <a:rPr lang="en-US" dirty="0"/>
              <a:t>Variable selection methods</a:t>
            </a:r>
          </a:p>
          <a:p>
            <a:pPr lvl="1"/>
            <a:r>
              <a:rPr lang="en-US" dirty="0"/>
              <a:t>Poisson regression</a:t>
            </a:r>
          </a:p>
        </p:txBody>
      </p:sp>
    </p:spTree>
    <p:extLst>
      <p:ext uri="{BB962C8B-B14F-4D97-AF65-F5344CB8AC3E}">
        <p14:creationId xmlns:p14="http://schemas.microsoft.com/office/powerpoint/2010/main" val="525912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BC361-BA29-429E-9AB3-5A80C6840AB9}"/>
              </a:ext>
            </a:extLst>
          </p:cNvPr>
          <p:cNvSpPr>
            <a:spLocks noGrp="1"/>
          </p:cNvSpPr>
          <p:nvPr>
            <p:ph type="title"/>
          </p:nvPr>
        </p:nvSpPr>
        <p:spPr/>
        <p:txBody>
          <a:bodyPr/>
          <a:lstStyle/>
          <a:p>
            <a:r>
              <a:rPr lang="en-US" dirty="0"/>
              <a:t>Datasets</a:t>
            </a:r>
          </a:p>
        </p:txBody>
      </p:sp>
      <p:pic>
        <p:nvPicPr>
          <p:cNvPr id="4" name="Content Placeholder 3">
            <a:extLst>
              <a:ext uri="{FF2B5EF4-FFF2-40B4-BE49-F238E27FC236}">
                <a16:creationId xmlns:a16="http://schemas.microsoft.com/office/drawing/2014/main" id="{0EDEA20E-FCF8-4297-80FE-CEA8990A21E3}"/>
              </a:ext>
            </a:extLst>
          </p:cNvPr>
          <p:cNvPicPr>
            <a:picLocks noGrp="1" noChangeAspect="1"/>
          </p:cNvPicPr>
          <p:nvPr>
            <p:ph idx="1"/>
          </p:nvPr>
        </p:nvPicPr>
        <p:blipFill>
          <a:blip r:embed="rId2"/>
          <a:stretch>
            <a:fillRect/>
          </a:stretch>
        </p:blipFill>
        <p:spPr>
          <a:xfrm>
            <a:off x="2330168" y="1160463"/>
            <a:ext cx="4469377" cy="3203575"/>
          </a:xfrm>
          <a:prstGeom prst="rect">
            <a:avLst/>
          </a:prstGeom>
        </p:spPr>
      </p:pic>
    </p:spTree>
    <p:extLst>
      <p:ext uri="{BB962C8B-B14F-4D97-AF65-F5344CB8AC3E}">
        <p14:creationId xmlns:p14="http://schemas.microsoft.com/office/powerpoint/2010/main" val="2227772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71F55-4FB3-44B7-989F-E04BAE972747}"/>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A97903A1-3EF3-4196-B6DD-190087D730D2}"/>
              </a:ext>
            </a:extLst>
          </p:cNvPr>
          <p:cNvSpPr>
            <a:spLocks noGrp="1"/>
          </p:cNvSpPr>
          <p:nvPr>
            <p:ph idx="1"/>
          </p:nvPr>
        </p:nvSpPr>
        <p:spPr/>
        <p:txBody>
          <a:bodyPr/>
          <a:lstStyle/>
          <a:p>
            <a:r>
              <a:rPr lang="en-US" dirty="0"/>
              <a:t>Buprenorphine Waivers</a:t>
            </a:r>
          </a:p>
          <a:p>
            <a:pPr lvl="1"/>
            <a:r>
              <a:rPr lang="en-US" dirty="0"/>
              <a:t>SAMHSA (May 2019)</a:t>
            </a:r>
          </a:p>
          <a:p>
            <a:pPr lvl="1"/>
            <a:r>
              <a:rPr lang="en-US" dirty="0"/>
              <a:t>Prescribers with a waiver (unit level with name and address)</a:t>
            </a:r>
          </a:p>
          <a:p>
            <a:r>
              <a:rPr lang="en-US" dirty="0"/>
              <a:t>Statistical Questions</a:t>
            </a:r>
          </a:p>
          <a:p>
            <a:pPr lvl="1"/>
            <a:r>
              <a:rPr lang="en-US" dirty="0"/>
              <a:t>Imputing zip code / county</a:t>
            </a:r>
          </a:p>
        </p:txBody>
      </p:sp>
    </p:spTree>
    <p:extLst>
      <p:ext uri="{BB962C8B-B14F-4D97-AF65-F5344CB8AC3E}">
        <p14:creationId xmlns:p14="http://schemas.microsoft.com/office/powerpoint/2010/main" val="3729336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56764" y="3755240"/>
            <a:ext cx="3130087" cy="1159741"/>
            <a:chOff x="4685018" y="4186104"/>
            <a:chExt cx="4173449" cy="1546321"/>
          </a:xfrm>
        </p:grpSpPr>
        <p:sp>
          <p:nvSpPr>
            <p:cNvPr id="3" name="TextBox 2"/>
            <p:cNvSpPr txBox="1"/>
            <p:nvPr/>
          </p:nvSpPr>
          <p:spPr>
            <a:xfrm>
              <a:off x="4685018" y="4186104"/>
              <a:ext cx="4173449" cy="1546321"/>
            </a:xfrm>
            <a:prstGeom prst="rect">
              <a:avLst/>
            </a:prstGeom>
            <a:noFill/>
          </p:spPr>
          <p:txBody>
            <a:bodyPr wrap="square" rtlCol="0">
              <a:spAutoFit/>
            </a:bodyPr>
            <a:lstStyle/>
            <a:p>
              <a:pPr algn="r"/>
              <a:r>
                <a:rPr lang="en-US" sz="1238" dirty="0">
                  <a:solidFill>
                    <a:srgbClr val="152754"/>
                  </a:solidFill>
                  <a:latin typeface="Arial" panose="020B0604020202020204" pitchFamily="34" charset="0"/>
                  <a:cs typeface="Arial" panose="020B0604020202020204" pitchFamily="34" charset="0"/>
                </a:rPr>
                <a:t>CSTE National Office</a:t>
              </a:r>
            </a:p>
            <a:p>
              <a:pPr algn="r"/>
              <a:r>
                <a:rPr lang="en-US" sz="105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05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731" dirty="0">
                <a:solidFill>
                  <a:schemeClr val="tx1">
                    <a:lumMod val="65000"/>
                    <a:lumOff val="35000"/>
                  </a:schemeClr>
                </a:solidFill>
                <a:latin typeface="Arial" panose="020B0604020202020204" pitchFamily="34" charset="0"/>
                <a:cs typeface="Arial-Lgt-FC"/>
              </a:endParaRPr>
            </a:p>
            <a:p>
              <a:pPr algn="r"/>
              <a:r>
                <a:rPr lang="en-US" sz="956"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956" b="1" dirty="0">
                  <a:solidFill>
                    <a:schemeClr val="tx1">
                      <a:lumMod val="65000"/>
                      <a:lumOff val="35000"/>
                    </a:schemeClr>
                  </a:solidFill>
                  <a:latin typeface="Arial" panose="020B0604020202020204" pitchFamily="34" charset="0"/>
                  <a:cs typeface="Arial" panose="020B0604020202020204" pitchFamily="34" charset="0"/>
                </a:rPr>
                <a:t> </a:t>
              </a:r>
              <a:r>
                <a:rPr lang="en-US" sz="956"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956" dirty="0" err="1">
                  <a:solidFill>
                    <a:schemeClr val="tx1">
                      <a:lumMod val="65000"/>
                      <a:lumOff val="35000"/>
                    </a:schemeClr>
                  </a:solidFill>
                  <a:latin typeface="Arial" panose="020B0604020202020204" pitchFamily="34" charset="0"/>
                  <a:cs typeface="Arial" panose="020B0604020202020204" pitchFamily="34" charset="0"/>
                </a:rPr>
                <a:t>jarieh@cste.org</a:t>
              </a:r>
              <a:endParaRPr lang="en-US" sz="956"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
        <p:nvSpPr>
          <p:cNvPr id="4" name="Rectangle 3">
            <a:extLst>
              <a:ext uri="{FF2B5EF4-FFF2-40B4-BE49-F238E27FC236}">
                <a16:creationId xmlns:a16="http://schemas.microsoft.com/office/drawing/2014/main" id="{E7CF7E9A-29A5-4FDE-B539-F01D5CAB2FB4}"/>
              </a:ext>
            </a:extLst>
          </p:cNvPr>
          <p:cNvSpPr/>
          <p:nvPr/>
        </p:nvSpPr>
        <p:spPr>
          <a:xfrm>
            <a:off x="1381126" y="228328"/>
            <a:ext cx="6405725" cy="715581"/>
          </a:xfrm>
          <a:prstGeom prst="rect">
            <a:avLst/>
          </a:prstGeom>
        </p:spPr>
        <p:txBody>
          <a:bodyPr wrap="square">
            <a:spAutoFit/>
          </a:bodyPr>
          <a:lstStyle/>
          <a:p>
            <a:r>
              <a:rPr lang="en-US" sz="1350" dirty="0">
                <a:latin typeface="Calibri Light" panose="020F0302020204030204" pitchFamily="34" charset="0"/>
                <a:ea typeface="Calibri" panose="020F0502020204030204" pitchFamily="34" charset="0"/>
              </a:rPr>
              <a:t>Funding by Cooperative Agreement number 1NU1ROT000018-00. The conclusions in this presentation are those of the authors and do not necessarily represent the official position of the Centers for Disease Control and Prevention.</a:t>
            </a:r>
            <a:endParaRPr lang="en-US" sz="1350" dirty="0"/>
          </a:p>
        </p:txBody>
      </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925</TotalTime>
  <Words>566</Words>
  <Application>Microsoft Office PowerPoint</Application>
  <PresentationFormat>On-screen Show (16:9)</PresentationFormat>
  <Paragraphs>62</Paragraphs>
  <Slides>11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1_Office Theme</vt:lpstr>
      <vt:lpstr>Statistics / Dataset Presentation</vt:lpstr>
      <vt:lpstr>Datasets</vt:lpstr>
      <vt:lpstr>Datasets</vt:lpstr>
      <vt:lpstr>Datasets</vt:lpstr>
      <vt:lpstr>Datasets</vt:lpstr>
      <vt:lpstr>Datasets</vt:lpstr>
      <vt:lpstr>Dataset</vt:lpstr>
      <vt:lpstr>Datasets</vt:lpstr>
      <vt:lpstr>Datasets</vt:lpstr>
      <vt:lpstr>Datasets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Jurisdiction Vulnerability Using Social Vulnerability Index</dc:title>
  <dc:subject/>
  <dc:creator>Cailyn Lingwall</dc:creator>
  <dc:description/>
  <cp:lastModifiedBy>Cody Custis</cp:lastModifiedBy>
  <cp:revision>21</cp:revision>
  <cp:lastPrinted>2019-07-01T13:15:53Z</cp:lastPrinted>
  <dcterms:modified xsi:type="dcterms:W3CDTF">2019-08-14T01:11:34Z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16</vt:i4>
  </property>
  <property fmtid="{D5CDD505-2E9C-101B-9397-08002B2CF9AE}" pid="8" name="PresentationFormat">
    <vt:lpwstr>On-screen Show (16:9)</vt:lpwstr>
  </property>
  <property fmtid="{D5CDD505-2E9C-101B-9397-08002B2CF9AE}" pid="9" name="ScaleCrop">
    <vt:bool>false</vt:bool>
  </property>
  <property fmtid="{D5CDD505-2E9C-101B-9397-08002B2CF9AE}" pid="10" name="ShareDoc">
    <vt:bool>false</vt:bool>
  </property>
  <property fmtid="{D5CDD505-2E9C-101B-9397-08002B2CF9AE}" pid="11" name="Slides">
    <vt:i4>29</vt:i4>
  </property>
</Properties>
</file>