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1.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4" r:id="rId1"/>
  </p:sldMasterIdLst>
  <p:notesMasterIdLst>
    <p:notesMasterId r:id="rId13"/>
  </p:notesMasterIdLst>
  <p:sldIdLst>
    <p:sldId id="256" r:id="rId2"/>
    <p:sldId id="294" r:id="rId3"/>
    <p:sldId id="295" r:id="rId4"/>
    <p:sldId id="296" r:id="rId5"/>
    <p:sldId id="297" r:id="rId6"/>
    <p:sldId id="298" r:id="rId7"/>
    <p:sldId id="299" r:id="rId8"/>
    <p:sldId id="300" r:id="rId9"/>
    <p:sldId id="301" r:id="rId10"/>
    <p:sldId id="302" r:id="rId11"/>
    <p:sldId id="293" r:id="rId12"/>
  </p:sldIdLst>
  <p:sldSz cx="9144000" cy="5143500" type="screen16x9"/>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an Handel, Michelle (CDC/DDID/NCHHSTP/OD)" initials="VHM(" lastIdx="26" clrIdx="0"/>
  <p:cmAuthor id="1" name="Cody Custis" initials="CC" lastIdx="4" clrIdx="1">
    <p:extLst>
      <p:ext uri="{19B8F6BF-5375-455C-9EA6-DF929625EA0E}">
        <p15:presenceInfo xmlns:p15="http://schemas.microsoft.com/office/powerpoint/2012/main" userId="6cb0bed389730ee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381102-73F9-448A-AA86-D3BBB1323E84}" v="1" dt="2019-09-03T01:06:20.1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854" autoAdjust="0"/>
  </p:normalViewPr>
  <p:slideViewPr>
    <p:cSldViewPr snapToGrid="0">
      <p:cViewPr varScale="1">
        <p:scale>
          <a:sx n="168" d="100"/>
          <a:sy n="168" d="100"/>
        </p:scale>
        <p:origin x="1600" y="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8-13T19:06:38.945" idx="4">
    <p:pos x="10" y="10"/>
    <p:text>I really like the changeup with the different map; and the example of how data gets used in the popular press.</p:text>
    <p:extLst>
      <p:ext uri="{C676402C-5697-4E1C-873F-D02D1690AC5C}">
        <p15:threadingInfo xmlns:p15="http://schemas.microsoft.com/office/powerpoint/2012/main" timeZoneBias="3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8" name="PlaceHolder 1"/>
          <p:cNvSpPr>
            <a:spLocks noGrp="1" noRot="1" noChangeAspect="1"/>
          </p:cNvSpPr>
          <p:nvPr>
            <p:ph type="sldImg"/>
          </p:nvPr>
        </p:nvSpPr>
        <p:spPr>
          <a:xfrm>
            <a:off x="533520" y="764280"/>
            <a:ext cx="6704640" cy="3771360"/>
          </a:xfrm>
          <a:prstGeom prst="rect">
            <a:avLst/>
          </a:prstGeom>
        </p:spPr>
        <p:txBody>
          <a:bodyPr lIns="0" tIns="0" rIns="0" bIns="0" anchor="ctr">
            <a:noAutofit/>
          </a:bodyPr>
          <a:lstStyle/>
          <a:p>
            <a:r>
              <a:rPr lang="en-US" sz="1400" b="0" strike="noStrike" spc="-1">
                <a:solidFill>
                  <a:srgbClr val="000000"/>
                </a:solidFill>
                <a:latin typeface="Arial"/>
              </a:rPr>
              <a:t>Click to move the slide</a:t>
            </a:r>
          </a:p>
        </p:txBody>
      </p:sp>
      <p:sp>
        <p:nvSpPr>
          <p:cNvPr id="79" name="PlaceHolder 2"/>
          <p:cNvSpPr>
            <a:spLocks noGrp="1"/>
          </p:cNvSpPr>
          <p:nvPr>
            <p:ph type="body"/>
          </p:nvPr>
        </p:nvSpPr>
        <p:spPr>
          <a:xfrm>
            <a:off x="777240" y="4777560"/>
            <a:ext cx="6217560" cy="4525920"/>
          </a:xfrm>
          <a:prstGeom prst="rect">
            <a:avLst/>
          </a:prstGeom>
        </p:spPr>
        <p:txBody>
          <a:bodyPr lIns="0" tIns="0" rIns="0" bIns="0">
            <a:noAutofit/>
          </a:bodyPr>
          <a:lstStyle/>
          <a:p>
            <a:r>
              <a:rPr lang="en-US" sz="2000" b="0" strike="noStrike" spc="-1">
                <a:latin typeface="Arial"/>
              </a:rPr>
              <a:t>Click to edit the notes format</a:t>
            </a:r>
          </a:p>
        </p:txBody>
      </p:sp>
      <p:sp>
        <p:nvSpPr>
          <p:cNvPr id="80" name="PlaceHolder 3"/>
          <p:cNvSpPr>
            <a:spLocks noGrp="1"/>
          </p:cNvSpPr>
          <p:nvPr>
            <p:ph type="hdr"/>
          </p:nvPr>
        </p:nvSpPr>
        <p:spPr>
          <a:xfrm>
            <a:off x="0" y="0"/>
            <a:ext cx="3372840" cy="502560"/>
          </a:xfrm>
          <a:prstGeom prst="rect">
            <a:avLst/>
          </a:prstGeom>
        </p:spPr>
        <p:txBody>
          <a:bodyPr lIns="0" tIns="0" rIns="0" bIns="0">
            <a:noAutofit/>
          </a:bodyPr>
          <a:lstStyle/>
          <a:p>
            <a:r>
              <a:rPr lang="en-US" sz="1400" b="0" strike="noStrike" spc="-1">
                <a:latin typeface="Times New Roman"/>
              </a:rPr>
              <a:t> </a:t>
            </a:r>
          </a:p>
        </p:txBody>
      </p:sp>
      <p:sp>
        <p:nvSpPr>
          <p:cNvPr id="81" name="PlaceHolder 4"/>
          <p:cNvSpPr>
            <a:spLocks noGrp="1"/>
          </p:cNvSpPr>
          <p:nvPr>
            <p:ph type="dt"/>
          </p:nvPr>
        </p:nvSpPr>
        <p:spPr>
          <a:xfrm>
            <a:off x="4399200" y="0"/>
            <a:ext cx="3372840" cy="502560"/>
          </a:xfrm>
          <a:prstGeom prst="rect">
            <a:avLst/>
          </a:prstGeom>
        </p:spPr>
        <p:txBody>
          <a:bodyPr lIns="0" tIns="0" rIns="0" bIns="0">
            <a:noAutofit/>
          </a:bodyPr>
          <a:lstStyle/>
          <a:p>
            <a:pPr algn="r"/>
            <a:r>
              <a:rPr lang="en-US" sz="1400" b="0" strike="noStrike" spc="-1">
                <a:latin typeface="Times New Roman"/>
              </a:rPr>
              <a:t> </a:t>
            </a:r>
          </a:p>
        </p:txBody>
      </p:sp>
      <p:sp>
        <p:nvSpPr>
          <p:cNvPr id="82" name="PlaceHolder 5"/>
          <p:cNvSpPr>
            <a:spLocks noGrp="1"/>
          </p:cNvSpPr>
          <p:nvPr>
            <p:ph type="ftr"/>
          </p:nvPr>
        </p:nvSpPr>
        <p:spPr>
          <a:xfrm>
            <a:off x="0" y="9555480"/>
            <a:ext cx="3372840" cy="502560"/>
          </a:xfrm>
          <a:prstGeom prst="rect">
            <a:avLst/>
          </a:prstGeom>
        </p:spPr>
        <p:txBody>
          <a:bodyPr lIns="0" tIns="0" rIns="0" bIns="0" anchor="b">
            <a:noAutofit/>
          </a:bodyPr>
          <a:lstStyle/>
          <a:p>
            <a:r>
              <a:rPr lang="en-US" sz="1400" b="0" strike="noStrike" spc="-1">
                <a:latin typeface="Times New Roman"/>
              </a:rPr>
              <a:t> </a:t>
            </a:r>
          </a:p>
        </p:txBody>
      </p:sp>
      <p:sp>
        <p:nvSpPr>
          <p:cNvPr id="83" name="PlaceHolder 6"/>
          <p:cNvSpPr>
            <a:spLocks noGrp="1"/>
          </p:cNvSpPr>
          <p:nvPr>
            <p:ph type="sldNum"/>
          </p:nvPr>
        </p:nvSpPr>
        <p:spPr>
          <a:xfrm>
            <a:off x="4399200" y="9555480"/>
            <a:ext cx="3372840" cy="502560"/>
          </a:xfrm>
          <a:prstGeom prst="rect">
            <a:avLst/>
          </a:prstGeom>
        </p:spPr>
        <p:txBody>
          <a:bodyPr lIns="0" tIns="0" rIns="0" bIns="0" anchor="b">
            <a:noAutofit/>
          </a:bodyPr>
          <a:lstStyle/>
          <a:p>
            <a:pPr algn="r"/>
            <a:fld id="{E6693B7A-E316-4BAA-B86A-FB26007A85D3}" type="slidenum">
              <a:rPr lang="en-US" sz="1400" b="0" strike="noStrike" spc="-1">
                <a:latin typeface="Times New Roman"/>
              </a:rPr>
              <a:t>‹#›</a:t>
            </a:fld>
            <a:endParaRPr lang="en-US" sz="14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Jordan: Hello, I am Jordan Larson and joining me is Cody Custis and we are here as Tsuro Consulting, a public health firm working with CSTE to provide technical consulting on jurisdiction CDC Opioid Vulnerability Assessments.  Today, we will be presenting on statistical questions, along with consultants from </a:t>
            </a:r>
            <a:r>
              <a:rPr lang="en-US" dirty="0" err="1"/>
              <a:t>ThoughtBridge</a:t>
            </a:r>
            <a:r>
              <a:rPr lang="en-US" dirty="0"/>
              <a:t>.  Let’s do brief, one sentence introductions: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(Introductions).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Cody: As a bit of housekeeping, if you have any questions, please enter them in the chat box and Cailyn will direct them as appropriate.  If we cannot answer right away, we’ll get back in an e-mail.</a:t>
            </a:r>
          </a:p>
          <a:p>
            <a:endParaRPr lang="en-US" dirty="0"/>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1</a:t>
            </a:fld>
            <a:endParaRPr lang="en-US" sz="1400" b="0" strike="noStrike" spc="-1">
              <a:latin typeface="Times New Roman"/>
            </a:endParaRPr>
          </a:p>
        </p:txBody>
      </p:sp>
    </p:spTree>
    <p:extLst>
      <p:ext uri="{BB962C8B-B14F-4D97-AF65-F5344CB8AC3E}">
        <p14:creationId xmlns:p14="http://schemas.microsoft.com/office/powerpoint/2010/main" val="370698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Cody: we’ve got a few datasets we’re going to focus on for statistical questions.  It seems better to introduce concepts with examples.</a:t>
            </a:r>
          </a:p>
          <a:p>
            <a:r>
              <a:rPr lang="en-US" dirty="0"/>
              <a:t>Jordan: we’ve worked with these datasets with a few different states.  We have county level maps available for all states.</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2</a:t>
            </a:fld>
            <a:endParaRPr lang="en-US" sz="1400" b="0" strike="noStrike" spc="-1">
              <a:latin typeface="Times New Roman"/>
            </a:endParaRPr>
          </a:p>
        </p:txBody>
      </p:sp>
    </p:spTree>
    <p:extLst>
      <p:ext uri="{BB962C8B-B14F-4D97-AF65-F5344CB8AC3E}">
        <p14:creationId xmlns:p14="http://schemas.microsoft.com/office/powerpoint/2010/main" val="3811554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Jordan: Per-capita income comes from the American Community Survey.  We commonly “reverse” per capita income, as lower per capita income represents higher vulnerability.</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3</a:t>
            </a:fld>
            <a:endParaRPr lang="en-US" sz="1400" b="0" strike="noStrike" spc="-1">
              <a:latin typeface="Times New Roman"/>
            </a:endParaRPr>
          </a:p>
        </p:txBody>
      </p:sp>
    </p:spTree>
    <p:extLst>
      <p:ext uri="{BB962C8B-B14F-4D97-AF65-F5344CB8AC3E}">
        <p14:creationId xmlns:p14="http://schemas.microsoft.com/office/powerpoint/2010/main" val="3013448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Cody: As Jordan said, per capita income is one of the variables in the American Community Survey.  One important concept is that five year estimates are available for all counties / census tracts.  On the other hand, one year estimates are only available for large counties.  More years of data means more estimates.</a:t>
            </a:r>
          </a:p>
          <a:p>
            <a:r>
              <a:rPr lang="en-US" dirty="0"/>
              <a:t>Jordan: One of the questions that we get asked is what kind of breaks to use.  The two most common styles in public health are Jenks and Quantile breaks.  Jenks breaks have a lot of theory as to classification; they’re also the default in most applications (ESRI / ArcGIS).  Jenks breaks also make no assumptions about data.  Quantile breaks are easy to understand and explain, especially for audiences without a statistical background, but may give unexpected results for highly skewed data, like income.</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4</a:t>
            </a:fld>
            <a:endParaRPr lang="en-US" sz="1400" b="0" strike="noStrike" spc="-1">
              <a:latin typeface="Times New Roman"/>
            </a:endParaRPr>
          </a:p>
        </p:txBody>
      </p:sp>
    </p:spTree>
    <p:extLst>
      <p:ext uri="{BB962C8B-B14F-4D97-AF65-F5344CB8AC3E}">
        <p14:creationId xmlns:p14="http://schemas.microsoft.com/office/powerpoint/2010/main" val="4285050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Cody: Drug overdose deaths are available in CDC Wonder.  One thing you’ll notice about this map is that there are a lot of suppressed counties, particularly in the Great Plains.</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5</a:t>
            </a:fld>
            <a:endParaRPr lang="en-US" sz="1400" b="0" strike="noStrike" spc="-1">
              <a:latin typeface="Times New Roman"/>
            </a:endParaRPr>
          </a:p>
        </p:txBody>
      </p:sp>
    </p:spTree>
    <p:extLst>
      <p:ext uri="{BB962C8B-B14F-4D97-AF65-F5344CB8AC3E}">
        <p14:creationId xmlns:p14="http://schemas.microsoft.com/office/powerpoint/2010/main" val="1116525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Jordan: Deaths from CDC Wonder allow the user to select multiple years.  Even with 2013-2017 (five years), many counties have missing values.  CDC Wonder only uses the ICD-10 coded cause of death; this may give different numbers than sources such as the National Violent Death Reporting System or coroner / medical examiner confirmed drug overdose mortality.</a:t>
            </a:r>
          </a:p>
          <a:p>
            <a:endParaRPr lang="en-US" dirty="0"/>
          </a:p>
          <a:p>
            <a:r>
              <a:rPr lang="en-US" dirty="0"/>
              <a:t>Cody: For statistically reliable rates, a number of states (Montana, Utah, New Mexico) all use the following guidelines, at least five events for numbers and at least twenty events for rates.  Statistical reliability of a rate depends on the numerator, not the denominator.  We’ve found that using calculating rates based on smaller numbers works for jurisdictional vulnerability index and Poisson regression methods, since the indicator is one of many.</a:t>
            </a:r>
          </a:p>
          <a:p>
            <a:r>
              <a:rPr lang="en-US" dirty="0"/>
              <a:t>  </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6</a:t>
            </a:fld>
            <a:endParaRPr lang="en-US" sz="1400" b="0" strike="noStrike" spc="-1">
              <a:latin typeface="Times New Roman"/>
            </a:endParaRPr>
          </a:p>
        </p:txBody>
      </p:sp>
    </p:spTree>
    <p:extLst>
      <p:ext uri="{BB962C8B-B14F-4D97-AF65-F5344CB8AC3E}">
        <p14:creationId xmlns:p14="http://schemas.microsoft.com/office/powerpoint/2010/main" val="110957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Jordan: You’ll notice that this map looks different than the others.  Independently, American Public Media used the same dataset in reporting on the opioid epidemic.  It was also a featured map in the Tableau gallery.  Yes, many counties have more opioid prescriptions than people.  Also, American Public Media chose to use logical breaks, where 100 per 100 residents represents unity.  </a:t>
            </a:r>
            <a:br>
              <a:rPr lang="en-US" dirty="0"/>
            </a:br>
            <a:br>
              <a:rPr lang="en-US" dirty="0"/>
            </a:br>
            <a:r>
              <a:rPr lang="en-US" dirty="0"/>
              <a:t>https://www.apmresearchlab.org/stories/2019/04/09/prescription-opioids-county-state-national-trends</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7</a:t>
            </a:fld>
            <a:endParaRPr lang="en-US" sz="1400" b="0" strike="noStrike" spc="-1">
              <a:latin typeface="Times New Roman"/>
            </a:endParaRPr>
          </a:p>
        </p:txBody>
      </p:sp>
    </p:spTree>
    <p:extLst>
      <p:ext uri="{BB962C8B-B14F-4D97-AF65-F5344CB8AC3E}">
        <p14:creationId xmlns:p14="http://schemas.microsoft.com/office/powerpoint/2010/main" val="2034717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Jordan: Although the data is available through the CDC, IQVIA is the company that produces opioid prescription data.  The current dataset is opioid prescriptions per capita, based on a survey of pharmacies.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Cody: The original Van Handel paper used DEA Arcos data, which has more detailed information on specific prescriptions.  However, the dataset would have required a lot more manipulation.  There’s a recent article in the Washington Post (“</a:t>
            </a:r>
            <a:r>
              <a:rPr lang="en-US" sz="1200" b="0" i="0" u="sng" kern="1200" dirty="0">
                <a:solidFill>
                  <a:schemeClr val="tx1"/>
                </a:solidFill>
                <a:effectLst/>
                <a:latin typeface="+mn-lt"/>
                <a:ea typeface="+mn-ea"/>
                <a:cs typeface="+mn-cs"/>
              </a:rPr>
              <a:t>76 billion opioid pills: Newly released federal data”), </a:t>
            </a:r>
            <a:r>
              <a:rPr lang="en-US" dirty="0"/>
              <a:t>which examines prescription based sources.  Many states were able to use data from state prescription drug monitoring programs for their project.  When choosing a dataset, one wants to tradeoff completeness, number of suppressed geographies, ease of manipulation, and timeliness.  </a:t>
            </a:r>
            <a:endParaRPr lang="en-US" sz="1200" b="0" i="0" u="sng" kern="1200" dirty="0">
              <a:solidFill>
                <a:schemeClr val="tx1"/>
              </a:solidFill>
              <a:effectLst/>
              <a:latin typeface="+mn-lt"/>
              <a:ea typeface="+mn-ea"/>
              <a:cs typeface="+mn-cs"/>
            </a:endParaRP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8</a:t>
            </a:fld>
            <a:endParaRPr lang="en-US" sz="1400" b="0" strike="noStrike" spc="-1">
              <a:latin typeface="Times New Roman"/>
            </a:endParaRPr>
          </a:p>
        </p:txBody>
      </p:sp>
    </p:spTree>
    <p:extLst>
      <p:ext uri="{BB962C8B-B14F-4D97-AF65-F5344CB8AC3E}">
        <p14:creationId xmlns:p14="http://schemas.microsoft.com/office/powerpoint/2010/main" val="3311791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Cody: the last dataset that we’ll talk about is buprenorphine waivers.  For this dataset, I downloaded a complete list of all providers with buprenorphine waivers from the SAMHSA website. In order for the providers to be listed on SAMHSA’s website they have to give approval, if you’d like a more complete list of all active DATA-waived providers, please reach out </a:t>
            </a:r>
            <a:r>
              <a:rPr lang="en-US"/>
              <a:t>to Michelle </a:t>
            </a:r>
            <a:r>
              <a:rPr lang="en-US" dirty="0"/>
              <a:t>and she can share with you an aggregate file at the zip code level.</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9</a:t>
            </a:fld>
            <a:endParaRPr lang="en-US" sz="1400" b="0" strike="noStrike" spc="-1">
              <a:latin typeface="Times New Roman"/>
            </a:endParaRPr>
          </a:p>
        </p:txBody>
      </p:sp>
    </p:spTree>
    <p:extLst>
      <p:ext uri="{BB962C8B-B14F-4D97-AF65-F5344CB8AC3E}">
        <p14:creationId xmlns:p14="http://schemas.microsoft.com/office/powerpoint/2010/main" val="1850064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Cody: Because of the source, the dataset is unit level.  There was a decent amount of manipulation needed to get county </a:t>
            </a:r>
            <a:r>
              <a:rPr lang="en-US"/>
              <a:t>level waiver rates from unit level data.</a:t>
            </a:r>
            <a:endParaRPr lang="en-US" dirty="0"/>
          </a:p>
          <a:p>
            <a:endParaRPr lang="en-US" dirty="0"/>
          </a:p>
          <a:p>
            <a:r>
              <a:rPr lang="en-US" dirty="0"/>
              <a:t>Jordan: Because buprenorphine is unit level data, it sometimes only has zip code.  In cases where it has zip code, we apply a HUD crosswalk to assign county.  If county is still missing after applying the crosswalk, we use a geolocator provided by Texas A&amp;M.  In less than .1% of cases, it’s still missing, so we exclude them from further analysis.</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10</a:t>
            </a:fld>
            <a:endParaRPr lang="en-US" sz="1400" b="0" strike="noStrike" spc="-1">
              <a:latin typeface="Times New Roman"/>
            </a:endParaRPr>
          </a:p>
        </p:txBody>
      </p:sp>
    </p:spTree>
    <p:extLst>
      <p:ext uri="{BB962C8B-B14F-4D97-AF65-F5344CB8AC3E}">
        <p14:creationId xmlns:p14="http://schemas.microsoft.com/office/powerpoint/2010/main" val="2822681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Thank you for your time, we are now opening up the call for questions.  If anyone is hoping to get ahold of us after the call, we can be reached through contacting CSTE.  </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11</a:t>
            </a:fld>
            <a:endParaRPr lang="en-US" sz="1400" b="0" strike="noStrike" spc="-1">
              <a:latin typeface="Times New Roman"/>
            </a:endParaRPr>
          </a:p>
        </p:txBody>
      </p:sp>
    </p:spTree>
    <p:extLst>
      <p:ext uri="{BB962C8B-B14F-4D97-AF65-F5344CB8AC3E}">
        <p14:creationId xmlns:p14="http://schemas.microsoft.com/office/powerpoint/2010/main" val="5276340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271557"/>
            <a:ext cx="8191072" cy="606884"/>
          </a:xfrm>
          <a:prstGeom prst="rect">
            <a:avLst/>
          </a:prstGeom>
        </p:spPr>
        <p:txBody>
          <a:bodyPr anchor="ctr">
            <a:normAutofit/>
          </a:bodyPr>
          <a:lstStyle>
            <a:lvl1pPr algn="l">
              <a:defRPr sz="33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476464" y="983176"/>
            <a:ext cx="8191072" cy="403835"/>
          </a:xfrm>
          <a:prstGeom prst="rect">
            <a:avLst/>
          </a:prstGeom>
        </p:spPr>
        <p:txBody>
          <a:bodyPr anchor="ctr">
            <a:normAutofit/>
          </a:bodyPr>
          <a:lstStyle>
            <a:lvl1pPr marL="0" indent="0" algn="l">
              <a:buNone/>
              <a:defRPr sz="2400">
                <a:solidFill>
                  <a:schemeClr val="tx1">
                    <a:lumMod val="50000"/>
                    <a:lumOff val="50000"/>
                  </a:schemeClr>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511416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1945618"/>
            <a:ext cx="6109650" cy="679847"/>
          </a:xfrm>
          <a:prstGeom prst="rect">
            <a:avLst/>
          </a:prstGeom>
        </p:spPr>
        <p:txBody>
          <a:bodyPr anchor="ctr">
            <a:normAutofit/>
          </a:bodyPr>
          <a:lstStyle>
            <a:lvl1pPr marL="0" indent="0" algn="ctr">
              <a:buNone/>
              <a:defRPr sz="27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3037515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9" y="191312"/>
            <a:ext cx="6208513" cy="653516"/>
          </a:xfrm>
          <a:prstGeom prst="rect">
            <a:avLst/>
          </a:prstGeom>
        </p:spPr>
        <p:txBody>
          <a:bodyPr anchor="ctr"/>
          <a:lstStyle>
            <a:lvl1pPr>
              <a:defRPr sz="2775">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160483"/>
            <a:ext cx="5283838" cy="3203015"/>
          </a:xfrm>
          <a:prstGeom prst="rect">
            <a:avLst/>
          </a:prstGeom>
        </p:spPr>
        <p:txBody>
          <a:bodyPr vert="horz" lIns="91440" tIns="45720" rIns="91440" bIns="45720" rtlCol="0">
            <a:normAutofit/>
          </a:bodyPr>
          <a:lstStyle>
            <a:lvl1pPr>
              <a:defRPr sz="1800">
                <a:solidFill>
                  <a:schemeClr val="tx1">
                    <a:lumMod val="75000"/>
                    <a:lumOff val="25000"/>
                  </a:schemeClr>
                </a:solidFill>
              </a:defRPr>
            </a:lvl1pPr>
            <a:lvl2pPr>
              <a:defRPr sz="1500" b="0">
                <a:solidFill>
                  <a:schemeClr val="tx1">
                    <a:lumMod val="75000"/>
                    <a:lumOff val="25000"/>
                  </a:schemeClr>
                </a:solidFill>
              </a:defRPr>
            </a:lvl2pPr>
            <a:lvl3pPr>
              <a:defRPr sz="1350">
                <a:solidFill>
                  <a:schemeClr val="tx1">
                    <a:lumMod val="75000"/>
                    <a:lumOff val="25000"/>
                  </a:schemeClr>
                </a:solidFill>
              </a:defRPr>
            </a:lvl3pPr>
            <a:lvl4pPr>
              <a:defRPr sz="1200">
                <a:solidFill>
                  <a:schemeClr val="tx1">
                    <a:lumMod val="75000"/>
                    <a:lumOff val="25000"/>
                  </a:schemeClr>
                </a:solidFill>
              </a:defRPr>
            </a:lvl4pPr>
            <a:lvl5pPr>
              <a:defRPr sz="105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160483"/>
            <a:ext cx="3124200" cy="3200777"/>
          </a:xfrm>
          <a:solidFill>
            <a:schemeClr val="bg2"/>
          </a:solidFill>
        </p:spPr>
        <p:txBody>
          <a:bodyPr/>
          <a:lstStyle/>
          <a:p>
            <a:r>
              <a:rPr lang="en-US"/>
              <a:t>Click icon to add picture</a:t>
            </a:r>
          </a:p>
        </p:txBody>
      </p:sp>
    </p:spTree>
    <p:extLst>
      <p:ext uri="{BB962C8B-B14F-4D97-AF65-F5344CB8AC3E}">
        <p14:creationId xmlns:p14="http://schemas.microsoft.com/office/powerpoint/2010/main" val="2997869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2939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311760" y="444960"/>
            <a:ext cx="8520120" cy="572400"/>
          </a:xfrm>
          <a:prstGeom prst="rect">
            <a:avLst/>
          </a:prstGeom>
        </p:spPr>
        <p:txBody>
          <a:bodyPr lIns="0" tIns="0" rIns="0" bIns="0" anchor="ctr">
            <a:spAutoFit/>
          </a:bodyPr>
          <a:lstStyle/>
          <a:p>
            <a:endParaRPr lang="en-US" sz="1400" b="0" strike="noStrike" spc="-1">
              <a:solidFill>
                <a:srgbClr val="000000"/>
              </a:solidFill>
              <a:latin typeface="Arial"/>
            </a:endParaRPr>
          </a:p>
        </p:txBody>
      </p:sp>
      <p:sp>
        <p:nvSpPr>
          <p:cNvPr id="4" name="PlaceHolder 2"/>
          <p:cNvSpPr>
            <a:spLocks noGrp="1"/>
          </p:cNvSpPr>
          <p:nvPr>
            <p:ph type="subTitle"/>
          </p:nvPr>
        </p:nvSpPr>
        <p:spPr>
          <a:xfrm>
            <a:off x="311760" y="1152360"/>
            <a:ext cx="8520120" cy="3416040"/>
          </a:xfrm>
          <a:prstGeom prst="rect">
            <a:avLst/>
          </a:prstGeom>
        </p:spPr>
        <p:txBody>
          <a:bodyPr lIns="0" tIns="0" rIns="0" bIns="0" anchor="ctr">
            <a:spAutoFit/>
          </a:bodyPr>
          <a:lstStyle/>
          <a:p>
            <a:pPr algn="ctr"/>
            <a:endParaRPr lang="en-US" sz="3200" b="0" strike="noStrike" spc="-1">
              <a:latin typeface="Arial"/>
            </a:endParaRPr>
          </a:p>
        </p:txBody>
      </p:sp>
    </p:spTree>
    <p:extLst>
      <p:ext uri="{BB962C8B-B14F-4D97-AF65-F5344CB8AC3E}">
        <p14:creationId xmlns:p14="http://schemas.microsoft.com/office/powerpoint/2010/main" val="1498303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9" y="191312"/>
            <a:ext cx="6208513" cy="653516"/>
          </a:xfrm>
          <a:prstGeom prst="rect">
            <a:avLst/>
          </a:prstGeom>
        </p:spPr>
        <p:txBody>
          <a:bodyPr anchor="ctr"/>
          <a:lstStyle>
            <a:lvl1pPr>
              <a:defRPr sz="2775">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160483"/>
            <a:ext cx="8643488" cy="3203015"/>
          </a:xfrm>
          <a:prstGeom prst="rect">
            <a:avLst/>
          </a:prstGeom>
        </p:spPr>
        <p:txBody>
          <a:bodyPr vert="horz" lIns="91440" tIns="45720" rIns="91440" bIns="45720" rtlCol="0">
            <a:normAutofit/>
          </a:bodyPr>
          <a:lstStyle>
            <a:lvl1pPr>
              <a:defRPr sz="1800">
                <a:solidFill>
                  <a:schemeClr val="tx1">
                    <a:lumMod val="75000"/>
                    <a:lumOff val="25000"/>
                  </a:schemeClr>
                </a:solidFill>
              </a:defRPr>
            </a:lvl1pPr>
            <a:lvl2pPr>
              <a:defRPr sz="1500" b="0">
                <a:solidFill>
                  <a:schemeClr val="tx1">
                    <a:lumMod val="75000"/>
                    <a:lumOff val="25000"/>
                  </a:schemeClr>
                </a:solidFill>
              </a:defRPr>
            </a:lvl2pPr>
            <a:lvl3pPr>
              <a:defRPr sz="1350">
                <a:solidFill>
                  <a:schemeClr val="tx1">
                    <a:lumMod val="75000"/>
                    <a:lumOff val="25000"/>
                  </a:schemeClr>
                </a:solidFill>
              </a:defRPr>
            </a:lvl3pPr>
            <a:lvl4pPr>
              <a:defRPr sz="1200">
                <a:solidFill>
                  <a:schemeClr val="tx1">
                    <a:lumMod val="75000"/>
                    <a:lumOff val="25000"/>
                  </a:schemeClr>
                </a:solidFill>
              </a:defRPr>
            </a:lvl4pPr>
            <a:lvl5pPr>
              <a:defRPr sz="105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608642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8072943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8" r:id="rId3"/>
    <p:sldLayoutId id="2147483680" r:id="rId4"/>
    <p:sldLayoutId id="2147483681" r:id="rId5"/>
    <p:sldLayoutId id="2147483677" r:id="rId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comments" Target="../comments/commen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TextShape 1"/>
          <p:cNvSpPr txBox="1"/>
          <p:nvPr/>
        </p:nvSpPr>
        <p:spPr>
          <a:xfrm>
            <a:off x="311760" y="740469"/>
            <a:ext cx="8520120" cy="2052360"/>
          </a:xfrm>
          <a:prstGeom prst="rect">
            <a:avLst/>
          </a:prstGeom>
          <a:noFill/>
          <a:ln>
            <a:noFill/>
          </a:ln>
        </p:spPr>
        <p:txBody>
          <a:bodyPr tIns="91440" bIns="91440" anchor="b">
            <a:noAutofit/>
          </a:bodyPr>
          <a:lstStyle/>
          <a:p>
            <a:pPr algn="ctr">
              <a:lnSpc>
                <a:spcPct val="100000"/>
              </a:lnSpc>
            </a:pPr>
            <a:endParaRPr lang="en-US" sz="5200" b="0" strike="noStrike" spc="-1" dirty="0">
              <a:solidFill>
                <a:srgbClr val="000000"/>
              </a:solidFill>
              <a:latin typeface="Arial"/>
            </a:endParaRPr>
          </a:p>
        </p:txBody>
      </p:sp>
      <p:sp>
        <p:nvSpPr>
          <p:cNvPr id="2" name="Title 1">
            <a:extLst>
              <a:ext uri="{FF2B5EF4-FFF2-40B4-BE49-F238E27FC236}">
                <a16:creationId xmlns:a16="http://schemas.microsoft.com/office/drawing/2014/main" id="{1C853229-73A5-4219-9771-70662503DDEA}"/>
              </a:ext>
            </a:extLst>
          </p:cNvPr>
          <p:cNvSpPr>
            <a:spLocks noGrp="1"/>
          </p:cNvSpPr>
          <p:nvPr>
            <p:ph type="ctrTitle"/>
          </p:nvPr>
        </p:nvSpPr>
        <p:spPr/>
        <p:txBody>
          <a:bodyPr/>
          <a:lstStyle/>
          <a:p>
            <a:r>
              <a:rPr lang="en-US" sz="3200" spc="-1" dirty="0">
                <a:solidFill>
                  <a:srgbClr val="000000"/>
                </a:solidFill>
                <a:latin typeface="Arial"/>
              </a:rPr>
              <a:t>Statistics / Dataset Presentation</a:t>
            </a:r>
            <a:endParaRPr lang="en-US" dirty="0"/>
          </a:p>
        </p:txBody>
      </p:sp>
      <p:sp>
        <p:nvSpPr>
          <p:cNvPr id="3" name="Subtitle 2">
            <a:extLst>
              <a:ext uri="{FF2B5EF4-FFF2-40B4-BE49-F238E27FC236}">
                <a16:creationId xmlns:a16="http://schemas.microsoft.com/office/drawing/2014/main" id="{062BA39D-0A9A-4E9D-A065-5B9B36902CBA}"/>
              </a:ext>
            </a:extLst>
          </p:cNvPr>
          <p:cNvSpPr>
            <a:spLocks noGrp="1"/>
          </p:cNvSpPr>
          <p:nvPr>
            <p:ph type="subTitle" idx="1"/>
          </p:nvPr>
        </p:nvSpPr>
        <p:spPr/>
        <p:txBody>
          <a:bodyPr>
            <a:normAutofit lnSpcReduction="10000"/>
          </a:bodyPr>
          <a:lstStyle/>
          <a:p>
            <a:r>
              <a:rPr lang="en-US" dirty="0"/>
              <a:t>Tsuro Consulting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86876A2-C4EC-4C60-A2F3-B467FF4626BE}"/>
              </a:ext>
            </a:extLst>
          </p:cNvPr>
          <p:cNvSpPr>
            <a:spLocks noGrp="1"/>
          </p:cNvSpPr>
          <p:nvPr>
            <p:ph type="title"/>
          </p:nvPr>
        </p:nvSpPr>
        <p:spPr/>
        <p:txBody>
          <a:bodyPr/>
          <a:lstStyle/>
          <a:p>
            <a:r>
              <a:rPr lang="en-US" dirty="0"/>
              <a:t>Datasets</a:t>
            </a:r>
          </a:p>
        </p:txBody>
      </p:sp>
      <p:sp>
        <p:nvSpPr>
          <p:cNvPr id="5" name="Content Placeholder 4">
            <a:extLst>
              <a:ext uri="{FF2B5EF4-FFF2-40B4-BE49-F238E27FC236}">
                <a16:creationId xmlns:a16="http://schemas.microsoft.com/office/drawing/2014/main" id="{C6ED2CDF-33B0-4CBA-B291-187809989677}"/>
              </a:ext>
            </a:extLst>
          </p:cNvPr>
          <p:cNvSpPr>
            <a:spLocks noGrp="1"/>
          </p:cNvSpPr>
          <p:nvPr>
            <p:ph idx="1"/>
          </p:nvPr>
        </p:nvSpPr>
        <p:spPr/>
        <p:txBody>
          <a:bodyPr/>
          <a:lstStyle/>
          <a:p>
            <a:r>
              <a:rPr lang="en-US" b="1" dirty="0"/>
              <a:t>Income (American Community Survey, 2013-2017)</a:t>
            </a:r>
          </a:p>
          <a:p>
            <a:r>
              <a:rPr lang="en-US" dirty="0"/>
              <a:t>Unemployment (ACS, 2013-2017)</a:t>
            </a:r>
          </a:p>
          <a:p>
            <a:r>
              <a:rPr lang="en-US" b="1" dirty="0"/>
              <a:t>Drug Overdose Mortality (CDC Wonder, 2013-2017)</a:t>
            </a:r>
          </a:p>
          <a:p>
            <a:r>
              <a:rPr lang="en-US" b="1" dirty="0"/>
              <a:t>Opioid Prescription (IQVIA </a:t>
            </a:r>
            <a:r>
              <a:rPr lang="en-US" b="1" dirty="0" err="1"/>
              <a:t>Xponent</a:t>
            </a:r>
            <a:r>
              <a:rPr lang="en-US" b="1" dirty="0"/>
              <a:t>, 2017)</a:t>
            </a:r>
          </a:p>
          <a:p>
            <a:r>
              <a:rPr lang="en-US" dirty="0"/>
              <a:t>Drug Arrests (Uniform Crime Reporting Program Data, 2016)</a:t>
            </a:r>
          </a:p>
          <a:p>
            <a:r>
              <a:rPr lang="en-US" b="1" dirty="0"/>
              <a:t>Buprenorphine Waivers (SAMHSA, 2019) </a:t>
            </a:r>
          </a:p>
        </p:txBody>
      </p:sp>
    </p:spTree>
    <p:extLst>
      <p:ext uri="{BB962C8B-B14F-4D97-AF65-F5344CB8AC3E}">
        <p14:creationId xmlns:p14="http://schemas.microsoft.com/office/powerpoint/2010/main" val="1559413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B48E3-2018-4DB6-8E17-D4FC87550D32}"/>
              </a:ext>
            </a:extLst>
          </p:cNvPr>
          <p:cNvSpPr>
            <a:spLocks noGrp="1"/>
          </p:cNvSpPr>
          <p:nvPr>
            <p:ph type="title"/>
          </p:nvPr>
        </p:nvSpPr>
        <p:spPr/>
        <p:txBody>
          <a:bodyPr/>
          <a:lstStyle/>
          <a:p>
            <a:r>
              <a:rPr lang="en-US" dirty="0"/>
              <a:t>Datasets</a:t>
            </a:r>
          </a:p>
        </p:txBody>
      </p:sp>
      <p:pic>
        <p:nvPicPr>
          <p:cNvPr id="4" name="Content Placeholder 3">
            <a:extLst>
              <a:ext uri="{FF2B5EF4-FFF2-40B4-BE49-F238E27FC236}">
                <a16:creationId xmlns:a16="http://schemas.microsoft.com/office/drawing/2014/main" id="{63731B31-ADE9-4ACE-8152-993D73376ECB}"/>
              </a:ext>
            </a:extLst>
          </p:cNvPr>
          <p:cNvPicPr>
            <a:picLocks noGrp="1" noChangeAspect="1"/>
          </p:cNvPicPr>
          <p:nvPr>
            <p:ph idx="1"/>
          </p:nvPr>
        </p:nvPicPr>
        <p:blipFill>
          <a:blip r:embed="rId3"/>
          <a:stretch>
            <a:fillRect/>
          </a:stretch>
        </p:blipFill>
        <p:spPr>
          <a:xfrm>
            <a:off x="2360301" y="1160463"/>
            <a:ext cx="4409110" cy="3203575"/>
          </a:xfrm>
          <a:prstGeom prst="rect">
            <a:avLst/>
          </a:prstGeom>
        </p:spPr>
      </p:pic>
    </p:spTree>
    <p:extLst>
      <p:ext uri="{BB962C8B-B14F-4D97-AF65-F5344CB8AC3E}">
        <p14:creationId xmlns:p14="http://schemas.microsoft.com/office/powerpoint/2010/main" val="999177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8D70-30A8-468C-A661-64531DA74792}"/>
              </a:ext>
            </a:extLst>
          </p:cNvPr>
          <p:cNvSpPr>
            <a:spLocks noGrp="1"/>
          </p:cNvSpPr>
          <p:nvPr>
            <p:ph type="title"/>
          </p:nvPr>
        </p:nvSpPr>
        <p:spPr/>
        <p:txBody>
          <a:bodyPr/>
          <a:lstStyle/>
          <a:p>
            <a:r>
              <a:rPr lang="en-US" dirty="0"/>
              <a:t>Datasets</a:t>
            </a:r>
          </a:p>
        </p:txBody>
      </p:sp>
      <p:sp>
        <p:nvSpPr>
          <p:cNvPr id="3" name="Content Placeholder 2">
            <a:extLst>
              <a:ext uri="{FF2B5EF4-FFF2-40B4-BE49-F238E27FC236}">
                <a16:creationId xmlns:a16="http://schemas.microsoft.com/office/drawing/2014/main" id="{02FE7870-0B98-4EC5-9241-6F190ECA6033}"/>
              </a:ext>
            </a:extLst>
          </p:cNvPr>
          <p:cNvSpPr>
            <a:spLocks noGrp="1"/>
          </p:cNvSpPr>
          <p:nvPr>
            <p:ph idx="1"/>
          </p:nvPr>
        </p:nvSpPr>
        <p:spPr/>
        <p:txBody>
          <a:bodyPr/>
          <a:lstStyle/>
          <a:p>
            <a:r>
              <a:rPr lang="en-US" dirty="0"/>
              <a:t>Per Capita Income</a:t>
            </a:r>
          </a:p>
          <a:p>
            <a:pPr lvl="1"/>
            <a:r>
              <a:rPr lang="en-US" dirty="0"/>
              <a:t>American Community Survey (2013-2017)</a:t>
            </a:r>
          </a:p>
          <a:p>
            <a:pPr lvl="1"/>
            <a:r>
              <a:rPr lang="en-US" dirty="0"/>
              <a:t>Five year estimates (all counties / census tracts)</a:t>
            </a:r>
          </a:p>
          <a:p>
            <a:pPr lvl="1"/>
            <a:r>
              <a:rPr lang="en-US" dirty="0"/>
              <a:t>Three year estimates (some counties / census tracts)</a:t>
            </a:r>
          </a:p>
          <a:p>
            <a:pPr lvl="1"/>
            <a:r>
              <a:rPr lang="en-US" dirty="0"/>
              <a:t>One year estimates (few counties / census tracts)</a:t>
            </a:r>
          </a:p>
          <a:p>
            <a:r>
              <a:rPr lang="en-US" dirty="0"/>
              <a:t>Statistical Question?</a:t>
            </a:r>
          </a:p>
          <a:p>
            <a:pPr lvl="1"/>
            <a:r>
              <a:rPr lang="en-US" dirty="0"/>
              <a:t>Jenks breaks – industry standard / handles skewed data</a:t>
            </a:r>
          </a:p>
          <a:p>
            <a:pPr lvl="1"/>
            <a:r>
              <a:rPr lang="en-US" dirty="0"/>
              <a:t>Quantile breaks – easier to explain / assumes symmetry</a:t>
            </a:r>
          </a:p>
        </p:txBody>
      </p:sp>
    </p:spTree>
    <p:extLst>
      <p:ext uri="{BB962C8B-B14F-4D97-AF65-F5344CB8AC3E}">
        <p14:creationId xmlns:p14="http://schemas.microsoft.com/office/powerpoint/2010/main" val="1859464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72840-CE3B-424D-ADD9-19F50B71911D}"/>
              </a:ext>
            </a:extLst>
          </p:cNvPr>
          <p:cNvSpPr>
            <a:spLocks noGrp="1"/>
          </p:cNvSpPr>
          <p:nvPr>
            <p:ph type="title"/>
          </p:nvPr>
        </p:nvSpPr>
        <p:spPr/>
        <p:txBody>
          <a:bodyPr/>
          <a:lstStyle/>
          <a:p>
            <a:r>
              <a:rPr lang="en-US" dirty="0"/>
              <a:t>Datasets</a:t>
            </a:r>
          </a:p>
        </p:txBody>
      </p:sp>
      <p:pic>
        <p:nvPicPr>
          <p:cNvPr id="4" name="Content Placeholder 3">
            <a:extLst>
              <a:ext uri="{FF2B5EF4-FFF2-40B4-BE49-F238E27FC236}">
                <a16:creationId xmlns:a16="http://schemas.microsoft.com/office/drawing/2014/main" id="{96971820-4B49-4821-92E5-5F2944344D17}"/>
              </a:ext>
            </a:extLst>
          </p:cNvPr>
          <p:cNvPicPr>
            <a:picLocks noGrp="1" noChangeAspect="1"/>
          </p:cNvPicPr>
          <p:nvPr>
            <p:ph idx="1"/>
          </p:nvPr>
        </p:nvPicPr>
        <p:blipFill>
          <a:blip r:embed="rId3"/>
          <a:stretch>
            <a:fillRect/>
          </a:stretch>
        </p:blipFill>
        <p:spPr>
          <a:xfrm>
            <a:off x="2357405" y="1160463"/>
            <a:ext cx="4414902" cy="3203575"/>
          </a:xfrm>
          <a:prstGeom prst="rect">
            <a:avLst/>
          </a:prstGeom>
        </p:spPr>
      </p:pic>
    </p:spTree>
    <p:extLst>
      <p:ext uri="{BB962C8B-B14F-4D97-AF65-F5344CB8AC3E}">
        <p14:creationId xmlns:p14="http://schemas.microsoft.com/office/powerpoint/2010/main" val="3834844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23270-5173-4516-9E42-3CCE6BE87E93}"/>
              </a:ext>
            </a:extLst>
          </p:cNvPr>
          <p:cNvSpPr>
            <a:spLocks noGrp="1"/>
          </p:cNvSpPr>
          <p:nvPr>
            <p:ph type="title"/>
          </p:nvPr>
        </p:nvSpPr>
        <p:spPr/>
        <p:txBody>
          <a:bodyPr/>
          <a:lstStyle/>
          <a:p>
            <a:r>
              <a:rPr lang="en-US" dirty="0"/>
              <a:t>Datasets</a:t>
            </a:r>
          </a:p>
        </p:txBody>
      </p:sp>
      <p:sp>
        <p:nvSpPr>
          <p:cNvPr id="3" name="Content Placeholder 2">
            <a:extLst>
              <a:ext uri="{FF2B5EF4-FFF2-40B4-BE49-F238E27FC236}">
                <a16:creationId xmlns:a16="http://schemas.microsoft.com/office/drawing/2014/main" id="{7DB6EE3F-2048-4BB6-9F74-52FD01CAC141}"/>
              </a:ext>
            </a:extLst>
          </p:cNvPr>
          <p:cNvSpPr>
            <a:spLocks noGrp="1"/>
          </p:cNvSpPr>
          <p:nvPr>
            <p:ph idx="1"/>
          </p:nvPr>
        </p:nvSpPr>
        <p:spPr/>
        <p:txBody>
          <a:bodyPr/>
          <a:lstStyle/>
          <a:p>
            <a:r>
              <a:rPr lang="en-US" dirty="0"/>
              <a:t>Drug Overdose Deaths</a:t>
            </a:r>
          </a:p>
          <a:p>
            <a:pPr lvl="1"/>
            <a:r>
              <a:rPr lang="en-US" dirty="0"/>
              <a:t>CDC Wonder (2013-3017)</a:t>
            </a:r>
          </a:p>
          <a:p>
            <a:pPr lvl="1"/>
            <a:r>
              <a:rPr lang="en-US" dirty="0"/>
              <a:t>Based on ICD-10 coded cause of death</a:t>
            </a:r>
          </a:p>
          <a:p>
            <a:r>
              <a:rPr lang="en-US" dirty="0"/>
              <a:t>Statistical Questions</a:t>
            </a:r>
          </a:p>
          <a:p>
            <a:pPr lvl="1"/>
            <a:r>
              <a:rPr lang="en-US" dirty="0"/>
              <a:t>Imputation methods (median / mean, spatial imputation)</a:t>
            </a:r>
          </a:p>
          <a:p>
            <a:pPr lvl="1"/>
            <a:r>
              <a:rPr lang="en-US" dirty="0"/>
              <a:t>Statistically reliable rates</a:t>
            </a:r>
          </a:p>
        </p:txBody>
      </p:sp>
    </p:spTree>
    <p:extLst>
      <p:ext uri="{BB962C8B-B14F-4D97-AF65-F5344CB8AC3E}">
        <p14:creationId xmlns:p14="http://schemas.microsoft.com/office/powerpoint/2010/main" val="1674052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0C631-91F3-487F-A29A-A628733D63CE}"/>
              </a:ext>
            </a:extLst>
          </p:cNvPr>
          <p:cNvSpPr>
            <a:spLocks noGrp="1"/>
          </p:cNvSpPr>
          <p:nvPr>
            <p:ph type="title"/>
          </p:nvPr>
        </p:nvSpPr>
        <p:spPr/>
        <p:txBody>
          <a:bodyPr/>
          <a:lstStyle/>
          <a:p>
            <a:r>
              <a:rPr lang="en-US" dirty="0"/>
              <a:t>Dataset</a:t>
            </a:r>
          </a:p>
        </p:txBody>
      </p:sp>
      <p:pic>
        <p:nvPicPr>
          <p:cNvPr id="4" name="Content Placeholder 3">
            <a:extLst>
              <a:ext uri="{FF2B5EF4-FFF2-40B4-BE49-F238E27FC236}">
                <a16:creationId xmlns:a16="http://schemas.microsoft.com/office/drawing/2014/main" id="{20316BB1-D2E2-4C64-B46E-126C7482F771}"/>
              </a:ext>
            </a:extLst>
          </p:cNvPr>
          <p:cNvPicPr>
            <a:picLocks noGrp="1" noChangeAspect="1"/>
          </p:cNvPicPr>
          <p:nvPr>
            <p:ph idx="1"/>
          </p:nvPr>
        </p:nvPicPr>
        <p:blipFill>
          <a:blip r:embed="rId3"/>
          <a:stretch>
            <a:fillRect/>
          </a:stretch>
        </p:blipFill>
        <p:spPr>
          <a:xfrm>
            <a:off x="1989811" y="1160463"/>
            <a:ext cx="5150091" cy="3203575"/>
          </a:xfrm>
          <a:prstGeom prst="rect">
            <a:avLst/>
          </a:prstGeom>
        </p:spPr>
      </p:pic>
    </p:spTree>
    <p:extLst>
      <p:ext uri="{BB962C8B-B14F-4D97-AF65-F5344CB8AC3E}">
        <p14:creationId xmlns:p14="http://schemas.microsoft.com/office/powerpoint/2010/main" val="862628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64B5-BC6B-42E7-8BEC-0A33B4500177}"/>
              </a:ext>
            </a:extLst>
          </p:cNvPr>
          <p:cNvSpPr>
            <a:spLocks noGrp="1"/>
          </p:cNvSpPr>
          <p:nvPr>
            <p:ph type="title"/>
          </p:nvPr>
        </p:nvSpPr>
        <p:spPr/>
        <p:txBody>
          <a:bodyPr/>
          <a:lstStyle/>
          <a:p>
            <a:r>
              <a:rPr lang="en-US" dirty="0"/>
              <a:t>Datasets</a:t>
            </a:r>
          </a:p>
        </p:txBody>
      </p:sp>
      <p:sp>
        <p:nvSpPr>
          <p:cNvPr id="3" name="Content Placeholder 2">
            <a:extLst>
              <a:ext uri="{FF2B5EF4-FFF2-40B4-BE49-F238E27FC236}">
                <a16:creationId xmlns:a16="http://schemas.microsoft.com/office/drawing/2014/main" id="{DF4DDFD5-3573-49AA-9AE9-B827B67F68AD}"/>
              </a:ext>
            </a:extLst>
          </p:cNvPr>
          <p:cNvSpPr>
            <a:spLocks noGrp="1"/>
          </p:cNvSpPr>
          <p:nvPr>
            <p:ph idx="1"/>
          </p:nvPr>
        </p:nvSpPr>
        <p:spPr/>
        <p:txBody>
          <a:bodyPr/>
          <a:lstStyle/>
          <a:p>
            <a:r>
              <a:rPr lang="en-US" dirty="0"/>
              <a:t>Opioid Prescriptions </a:t>
            </a:r>
          </a:p>
          <a:p>
            <a:pPr lvl="1"/>
            <a:r>
              <a:rPr lang="en-US" dirty="0"/>
              <a:t>IQVIA </a:t>
            </a:r>
            <a:r>
              <a:rPr lang="en-US" dirty="0" err="1"/>
              <a:t>Xponent</a:t>
            </a:r>
            <a:r>
              <a:rPr lang="en-US" dirty="0"/>
              <a:t> (2017)</a:t>
            </a:r>
          </a:p>
          <a:p>
            <a:pPr lvl="1"/>
            <a:r>
              <a:rPr lang="en-US" dirty="0"/>
              <a:t>Per capita opioid prescriptions</a:t>
            </a:r>
          </a:p>
          <a:p>
            <a:r>
              <a:rPr lang="en-US" dirty="0"/>
              <a:t>Statistical Questions</a:t>
            </a:r>
          </a:p>
          <a:p>
            <a:pPr lvl="1"/>
            <a:r>
              <a:rPr lang="en-US" dirty="0"/>
              <a:t>Dataset selection methods</a:t>
            </a:r>
          </a:p>
        </p:txBody>
      </p:sp>
    </p:spTree>
    <p:extLst>
      <p:ext uri="{BB962C8B-B14F-4D97-AF65-F5344CB8AC3E}">
        <p14:creationId xmlns:p14="http://schemas.microsoft.com/office/powerpoint/2010/main" val="525912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BC361-BA29-429E-9AB3-5A80C6840AB9}"/>
              </a:ext>
            </a:extLst>
          </p:cNvPr>
          <p:cNvSpPr>
            <a:spLocks noGrp="1"/>
          </p:cNvSpPr>
          <p:nvPr>
            <p:ph type="title"/>
          </p:nvPr>
        </p:nvSpPr>
        <p:spPr/>
        <p:txBody>
          <a:bodyPr/>
          <a:lstStyle/>
          <a:p>
            <a:r>
              <a:rPr lang="en-US" dirty="0"/>
              <a:t>Datasets</a:t>
            </a:r>
          </a:p>
        </p:txBody>
      </p:sp>
      <p:pic>
        <p:nvPicPr>
          <p:cNvPr id="4" name="Content Placeholder 3">
            <a:extLst>
              <a:ext uri="{FF2B5EF4-FFF2-40B4-BE49-F238E27FC236}">
                <a16:creationId xmlns:a16="http://schemas.microsoft.com/office/drawing/2014/main" id="{0EDEA20E-FCF8-4297-80FE-CEA8990A21E3}"/>
              </a:ext>
            </a:extLst>
          </p:cNvPr>
          <p:cNvPicPr>
            <a:picLocks noGrp="1" noChangeAspect="1"/>
          </p:cNvPicPr>
          <p:nvPr>
            <p:ph idx="1"/>
          </p:nvPr>
        </p:nvPicPr>
        <p:blipFill>
          <a:blip r:embed="rId3"/>
          <a:stretch>
            <a:fillRect/>
          </a:stretch>
        </p:blipFill>
        <p:spPr>
          <a:xfrm>
            <a:off x="2330168" y="1160463"/>
            <a:ext cx="4469377" cy="3203575"/>
          </a:xfrm>
          <a:prstGeom prst="rect">
            <a:avLst/>
          </a:prstGeom>
        </p:spPr>
      </p:pic>
    </p:spTree>
    <p:extLst>
      <p:ext uri="{BB962C8B-B14F-4D97-AF65-F5344CB8AC3E}">
        <p14:creationId xmlns:p14="http://schemas.microsoft.com/office/powerpoint/2010/main" val="2227772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71F55-4FB3-44B7-989F-E04BAE972747}"/>
              </a:ext>
            </a:extLst>
          </p:cNvPr>
          <p:cNvSpPr>
            <a:spLocks noGrp="1"/>
          </p:cNvSpPr>
          <p:nvPr>
            <p:ph type="title"/>
          </p:nvPr>
        </p:nvSpPr>
        <p:spPr/>
        <p:txBody>
          <a:bodyPr/>
          <a:lstStyle/>
          <a:p>
            <a:r>
              <a:rPr lang="en-US" dirty="0"/>
              <a:t>Datasets</a:t>
            </a:r>
          </a:p>
        </p:txBody>
      </p:sp>
      <p:sp>
        <p:nvSpPr>
          <p:cNvPr id="3" name="Content Placeholder 2">
            <a:extLst>
              <a:ext uri="{FF2B5EF4-FFF2-40B4-BE49-F238E27FC236}">
                <a16:creationId xmlns:a16="http://schemas.microsoft.com/office/drawing/2014/main" id="{A97903A1-3EF3-4196-B6DD-190087D730D2}"/>
              </a:ext>
            </a:extLst>
          </p:cNvPr>
          <p:cNvSpPr>
            <a:spLocks noGrp="1"/>
          </p:cNvSpPr>
          <p:nvPr>
            <p:ph idx="1"/>
          </p:nvPr>
        </p:nvSpPr>
        <p:spPr/>
        <p:txBody>
          <a:bodyPr/>
          <a:lstStyle/>
          <a:p>
            <a:r>
              <a:rPr lang="en-US" dirty="0"/>
              <a:t>Buprenorphine Waivers</a:t>
            </a:r>
          </a:p>
          <a:p>
            <a:pPr lvl="1"/>
            <a:r>
              <a:rPr lang="en-US" dirty="0"/>
              <a:t>SAMHSA (May 2019)</a:t>
            </a:r>
          </a:p>
          <a:p>
            <a:pPr lvl="1"/>
            <a:r>
              <a:rPr lang="en-US" dirty="0"/>
              <a:t>Prescribers with a waiver (unit level with name and address)</a:t>
            </a:r>
          </a:p>
          <a:p>
            <a:r>
              <a:rPr lang="en-US" dirty="0"/>
              <a:t>Statistical Questions</a:t>
            </a:r>
          </a:p>
          <a:p>
            <a:pPr lvl="1"/>
            <a:r>
              <a:rPr lang="en-US" dirty="0"/>
              <a:t>Imputing zip code / county</a:t>
            </a:r>
          </a:p>
        </p:txBody>
      </p:sp>
    </p:spTree>
    <p:extLst>
      <p:ext uri="{BB962C8B-B14F-4D97-AF65-F5344CB8AC3E}">
        <p14:creationId xmlns:p14="http://schemas.microsoft.com/office/powerpoint/2010/main" val="3729336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4D3E7C4-7DE1-F242-825D-430EABA08551}"/>
              </a:ext>
            </a:extLst>
          </p:cNvPr>
          <p:cNvGrpSpPr/>
          <p:nvPr/>
        </p:nvGrpSpPr>
        <p:grpSpPr>
          <a:xfrm>
            <a:off x="4656764" y="3755240"/>
            <a:ext cx="3130087" cy="1159741"/>
            <a:chOff x="4685018" y="4186104"/>
            <a:chExt cx="4173449" cy="1546321"/>
          </a:xfrm>
        </p:grpSpPr>
        <p:sp>
          <p:nvSpPr>
            <p:cNvPr id="3" name="TextBox 2"/>
            <p:cNvSpPr txBox="1"/>
            <p:nvPr/>
          </p:nvSpPr>
          <p:spPr>
            <a:xfrm>
              <a:off x="4685018" y="4186104"/>
              <a:ext cx="4173449" cy="1546321"/>
            </a:xfrm>
            <a:prstGeom prst="rect">
              <a:avLst/>
            </a:prstGeom>
            <a:noFill/>
          </p:spPr>
          <p:txBody>
            <a:bodyPr wrap="square" rtlCol="0">
              <a:spAutoFit/>
            </a:bodyPr>
            <a:lstStyle/>
            <a:p>
              <a:pPr algn="r"/>
              <a:r>
                <a:rPr lang="en-US" sz="1238" dirty="0">
                  <a:solidFill>
                    <a:srgbClr val="152754"/>
                  </a:solidFill>
                  <a:latin typeface="Arial" panose="020B0604020202020204" pitchFamily="34" charset="0"/>
                  <a:cs typeface="Arial" panose="020B0604020202020204" pitchFamily="34" charset="0"/>
                </a:rPr>
                <a:t>CSTE National Office</a:t>
              </a:r>
            </a:p>
            <a:p>
              <a:pPr algn="r"/>
              <a:r>
                <a:rPr lang="en-US" sz="1050" dirty="0">
                  <a:solidFill>
                    <a:schemeClr val="tx1">
                      <a:lumMod val="65000"/>
                      <a:lumOff val="35000"/>
                    </a:schemeClr>
                  </a:solidFill>
                  <a:latin typeface="Arial" panose="020B0604020202020204" pitchFamily="34" charset="0"/>
                  <a:cs typeface="Arial" panose="020B0604020202020204" pitchFamily="34" charset="0"/>
                </a:rPr>
                <a:t>2635 Century Parkway NE, Suite 700</a:t>
              </a:r>
            </a:p>
            <a:p>
              <a:pPr algn="r"/>
              <a:r>
                <a:rPr lang="en-US" sz="1050" dirty="0">
                  <a:solidFill>
                    <a:schemeClr val="tx1">
                      <a:lumMod val="65000"/>
                      <a:lumOff val="35000"/>
                    </a:schemeClr>
                  </a:solidFill>
                  <a:latin typeface="Arial" panose="020B0604020202020204" pitchFamily="34" charset="0"/>
                  <a:cs typeface="Arial" panose="020B0604020202020204" pitchFamily="34" charset="0"/>
                </a:rPr>
                <a:t>Atlanta, Georgia 30345</a:t>
              </a:r>
            </a:p>
            <a:p>
              <a:pPr algn="r"/>
              <a:endParaRPr lang="en-US" sz="731" dirty="0">
                <a:solidFill>
                  <a:schemeClr val="tx1">
                    <a:lumMod val="65000"/>
                    <a:lumOff val="35000"/>
                  </a:schemeClr>
                </a:solidFill>
                <a:latin typeface="Arial" panose="020B0604020202020204" pitchFamily="34" charset="0"/>
                <a:cs typeface="Arial-Lgt-FC"/>
              </a:endParaRPr>
            </a:p>
            <a:p>
              <a:pPr algn="r"/>
              <a:r>
                <a:rPr lang="en-US" sz="956" dirty="0">
                  <a:solidFill>
                    <a:schemeClr val="tx1">
                      <a:lumMod val="65000"/>
                      <a:lumOff val="35000"/>
                    </a:schemeClr>
                  </a:solidFill>
                  <a:latin typeface="Arial" panose="020B0604020202020204" pitchFamily="34" charset="0"/>
                  <a:cs typeface="Arial" panose="020B0604020202020204" pitchFamily="34" charset="0"/>
                </a:rPr>
                <a:t>770.458.3811</a:t>
              </a:r>
            </a:p>
            <a:p>
              <a:pPr algn="r"/>
              <a:r>
                <a:rPr lang="en-US" sz="956" b="1" dirty="0">
                  <a:solidFill>
                    <a:schemeClr val="tx1">
                      <a:lumMod val="65000"/>
                      <a:lumOff val="35000"/>
                    </a:schemeClr>
                  </a:solidFill>
                  <a:latin typeface="Arial" panose="020B0604020202020204" pitchFamily="34" charset="0"/>
                  <a:cs typeface="Arial" panose="020B0604020202020204" pitchFamily="34" charset="0"/>
                </a:rPr>
                <a:t> </a:t>
              </a:r>
              <a:r>
                <a:rPr lang="en-US" sz="956" dirty="0">
                  <a:solidFill>
                    <a:schemeClr val="tx1">
                      <a:lumMod val="65000"/>
                      <a:lumOff val="35000"/>
                    </a:schemeClr>
                  </a:solidFill>
                  <a:latin typeface="Arial" panose="020B0604020202020204" pitchFamily="34" charset="0"/>
                  <a:cs typeface="Arial" panose="020B0604020202020204" pitchFamily="34" charset="0"/>
                </a:rPr>
                <a:t>770.458.8516</a:t>
              </a:r>
            </a:p>
            <a:p>
              <a:pPr algn="r"/>
              <a:r>
                <a:rPr lang="en-US" sz="956" dirty="0" err="1">
                  <a:solidFill>
                    <a:schemeClr val="tx1">
                      <a:lumMod val="65000"/>
                      <a:lumOff val="35000"/>
                    </a:schemeClr>
                  </a:solidFill>
                  <a:latin typeface="Arial" panose="020B0604020202020204" pitchFamily="34" charset="0"/>
                  <a:cs typeface="Arial" panose="020B0604020202020204" pitchFamily="34" charset="0"/>
                </a:rPr>
                <a:t>jarieh@cste.org</a:t>
              </a:r>
              <a:endParaRPr lang="en-US" sz="956"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9" name="Picture 8" descr="F.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9983" y="5258450"/>
              <a:ext cx="159587" cy="184139"/>
            </a:xfrm>
            <a:prstGeom prst="rect">
              <a:avLst/>
            </a:prstGeom>
          </p:spPr>
        </p:pic>
        <p:pic>
          <p:nvPicPr>
            <p:cNvPr id="10" name="Picture 9" descr="T.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9983" y="5068781"/>
              <a:ext cx="159587" cy="184139"/>
            </a:xfrm>
            <a:prstGeom prst="rect">
              <a:avLst/>
            </a:prstGeom>
          </p:spPr>
        </p:pic>
      </p:grpSp>
      <p:sp>
        <p:nvSpPr>
          <p:cNvPr id="4" name="Rectangle 3">
            <a:extLst>
              <a:ext uri="{FF2B5EF4-FFF2-40B4-BE49-F238E27FC236}">
                <a16:creationId xmlns:a16="http://schemas.microsoft.com/office/drawing/2014/main" id="{E7CF7E9A-29A5-4FDE-B539-F01D5CAB2FB4}"/>
              </a:ext>
            </a:extLst>
          </p:cNvPr>
          <p:cNvSpPr/>
          <p:nvPr/>
        </p:nvSpPr>
        <p:spPr>
          <a:xfrm>
            <a:off x="1381126" y="228328"/>
            <a:ext cx="6405725" cy="715581"/>
          </a:xfrm>
          <a:prstGeom prst="rect">
            <a:avLst/>
          </a:prstGeom>
        </p:spPr>
        <p:txBody>
          <a:bodyPr wrap="square">
            <a:spAutoFit/>
          </a:bodyPr>
          <a:lstStyle/>
          <a:p>
            <a:r>
              <a:rPr lang="en-US" sz="1350" dirty="0">
                <a:latin typeface="Calibri Light" panose="020F0302020204030204" pitchFamily="34" charset="0"/>
                <a:ea typeface="Calibri" panose="020F0502020204030204" pitchFamily="34" charset="0"/>
              </a:rPr>
              <a:t>Funding by Cooperative Agreement number 1NU1ROT000018-00. The conclusions in this presentation are those of the authors and do not necessarily represent the official position of the Centers for Disease Control and Prevention.</a:t>
            </a:r>
            <a:endParaRPr lang="en-US" sz="1350" dirty="0"/>
          </a:p>
        </p:txBody>
      </p:sp>
    </p:spTree>
    <p:extLst>
      <p:ext uri="{BB962C8B-B14F-4D97-AF65-F5344CB8AC3E}">
        <p14:creationId xmlns:p14="http://schemas.microsoft.com/office/powerpoint/2010/main" val="2813792361"/>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Standard.potx" id="{A2EAD8E9-3A6E-9B42-A460-2E546A7FC0B1}" vid="{AE91A922-1CCC-CD42-9EBD-5F738BC682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950</TotalTime>
  <Words>1215</Words>
  <Application>Microsoft Office PowerPoint</Application>
  <PresentationFormat>On-screen Show (16:9)</PresentationFormat>
  <Paragraphs>84</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Times New Roman</vt:lpstr>
      <vt:lpstr>1_Office Theme</vt:lpstr>
      <vt:lpstr>Statistics / Dataset Presentation</vt:lpstr>
      <vt:lpstr>Datasets</vt:lpstr>
      <vt:lpstr>Datasets</vt:lpstr>
      <vt:lpstr>Datasets</vt:lpstr>
      <vt:lpstr>Datasets</vt:lpstr>
      <vt:lpstr>Datasets</vt:lpstr>
      <vt:lpstr>Dataset</vt:lpstr>
      <vt:lpstr>Datasets</vt:lpstr>
      <vt:lpstr>Datasets</vt:lpstr>
      <vt:lpstr>Datasets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Jurisdiction Vulnerability Using Social Vulnerability Index</dc:title>
  <dc:subject/>
  <dc:creator>Cailyn Lingwall</dc:creator>
  <dc:description/>
  <cp:lastModifiedBy>Jordan Larson</cp:lastModifiedBy>
  <cp:revision>22</cp:revision>
  <cp:lastPrinted>2019-07-01T13:15:53Z</cp:lastPrinted>
  <dcterms:modified xsi:type="dcterms:W3CDTF">2019-09-11T16:42:08Z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16</vt:i4>
  </property>
  <property fmtid="{D5CDD505-2E9C-101B-9397-08002B2CF9AE}" pid="8" name="PresentationFormat">
    <vt:lpwstr>On-screen Show (16:9)</vt:lpwstr>
  </property>
  <property fmtid="{D5CDD505-2E9C-101B-9397-08002B2CF9AE}" pid="9" name="ScaleCrop">
    <vt:bool>false</vt:bool>
  </property>
  <property fmtid="{D5CDD505-2E9C-101B-9397-08002B2CF9AE}" pid="10" name="ShareDoc">
    <vt:bool>false</vt:bool>
  </property>
  <property fmtid="{D5CDD505-2E9C-101B-9397-08002B2CF9AE}" pid="11" name="Slides">
    <vt:i4>29</vt:i4>
  </property>
</Properties>
</file>