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4" r:id="rId1"/>
  </p:sldMasterIdLst>
  <p:notesMasterIdLst>
    <p:notesMasterId r:id="rId15"/>
  </p:notesMasterIdLst>
  <p:sldIdLst>
    <p:sldId id="256" r:id="rId2"/>
    <p:sldId id="268" r:id="rId3"/>
    <p:sldId id="269" r:id="rId4"/>
    <p:sldId id="270" r:id="rId5"/>
    <p:sldId id="271" r:id="rId6"/>
    <p:sldId id="272" r:id="rId7"/>
    <p:sldId id="273" r:id="rId8"/>
    <p:sldId id="274" r:id="rId9"/>
    <p:sldId id="275" r:id="rId10"/>
    <p:sldId id="276" r:id="rId11"/>
    <p:sldId id="286" r:id="rId12"/>
    <p:sldId id="287" r:id="rId13"/>
    <p:sldId id="293" r:id="rId14"/>
  </p:sldIdLst>
  <p:sldSz cx="9144000" cy="5143500" type="screen16x9"/>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an Handel, Michelle (CDC/DDID/NCHHSTP/OD)" initials="VHM(" lastIdx="2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854" autoAdjust="0"/>
  </p:normalViewPr>
  <p:slideViewPr>
    <p:cSldViewPr snapToGrid="0">
      <p:cViewPr varScale="1">
        <p:scale>
          <a:sx n="86" d="100"/>
          <a:sy n="86" d="100"/>
        </p:scale>
        <p:origin x="38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dy Custis" userId="6cb0bed389730ee6" providerId="LiveId" clId="{940F6DEE-BC83-45AB-AC5C-6C7E64959D2A}"/>
    <pc:docChg chg="delSld">
      <pc:chgData name="Cody Custis" userId="6cb0bed389730ee6" providerId="LiveId" clId="{940F6DEE-BC83-45AB-AC5C-6C7E64959D2A}" dt="2019-09-18T01:11:48.330" v="11" actId="2696"/>
      <pc:docMkLst>
        <pc:docMk/>
      </pc:docMkLst>
      <pc:sldChg chg="del">
        <pc:chgData name="Cody Custis" userId="6cb0bed389730ee6" providerId="LiveId" clId="{940F6DEE-BC83-45AB-AC5C-6C7E64959D2A}" dt="2019-09-18T01:11:37.335" v="0" actId="2696"/>
        <pc:sldMkLst>
          <pc:docMk/>
          <pc:sldMk cId="0" sldId="257"/>
        </pc:sldMkLst>
      </pc:sldChg>
      <pc:sldChg chg="del">
        <pc:chgData name="Cody Custis" userId="6cb0bed389730ee6" providerId="LiveId" clId="{940F6DEE-BC83-45AB-AC5C-6C7E64959D2A}" dt="2019-09-18T01:11:37.378" v="2" actId="2696"/>
        <pc:sldMkLst>
          <pc:docMk/>
          <pc:sldMk cId="0" sldId="258"/>
        </pc:sldMkLst>
      </pc:sldChg>
      <pc:sldChg chg="del">
        <pc:chgData name="Cody Custis" userId="6cb0bed389730ee6" providerId="LiveId" clId="{940F6DEE-BC83-45AB-AC5C-6C7E64959D2A}" dt="2019-09-18T01:11:37.346" v="1" actId="2696"/>
        <pc:sldMkLst>
          <pc:docMk/>
          <pc:sldMk cId="0" sldId="259"/>
        </pc:sldMkLst>
      </pc:sldChg>
      <pc:sldChg chg="del">
        <pc:chgData name="Cody Custis" userId="6cb0bed389730ee6" providerId="LiveId" clId="{940F6DEE-BC83-45AB-AC5C-6C7E64959D2A}" dt="2019-09-18T01:11:37.406" v="3" actId="2696"/>
        <pc:sldMkLst>
          <pc:docMk/>
          <pc:sldMk cId="0" sldId="260"/>
        </pc:sldMkLst>
      </pc:sldChg>
      <pc:sldChg chg="del">
        <pc:chgData name="Cody Custis" userId="6cb0bed389730ee6" providerId="LiveId" clId="{940F6DEE-BC83-45AB-AC5C-6C7E64959D2A}" dt="2019-09-18T01:11:37.422" v="4" actId="2696"/>
        <pc:sldMkLst>
          <pc:docMk/>
          <pc:sldMk cId="0" sldId="262"/>
        </pc:sldMkLst>
      </pc:sldChg>
      <pc:sldChg chg="del">
        <pc:chgData name="Cody Custis" userId="6cb0bed389730ee6" providerId="LiveId" clId="{940F6DEE-BC83-45AB-AC5C-6C7E64959D2A}" dt="2019-09-18T01:11:37.444" v="5" actId="2696"/>
        <pc:sldMkLst>
          <pc:docMk/>
          <pc:sldMk cId="0" sldId="263"/>
        </pc:sldMkLst>
      </pc:sldChg>
      <pc:sldChg chg="del">
        <pc:chgData name="Cody Custis" userId="6cb0bed389730ee6" providerId="LiveId" clId="{940F6DEE-BC83-45AB-AC5C-6C7E64959D2A}" dt="2019-09-18T01:11:37.474" v="6" actId="2696"/>
        <pc:sldMkLst>
          <pc:docMk/>
          <pc:sldMk cId="0" sldId="265"/>
        </pc:sldMkLst>
      </pc:sldChg>
      <pc:sldChg chg="del">
        <pc:chgData name="Cody Custis" userId="6cb0bed389730ee6" providerId="LiveId" clId="{940F6DEE-BC83-45AB-AC5C-6C7E64959D2A}" dt="2019-09-18T01:11:37.506" v="7" actId="2696"/>
        <pc:sldMkLst>
          <pc:docMk/>
          <pc:sldMk cId="0" sldId="266"/>
        </pc:sldMkLst>
      </pc:sldChg>
      <pc:sldChg chg="del">
        <pc:chgData name="Cody Custis" userId="6cb0bed389730ee6" providerId="LiveId" clId="{940F6DEE-BC83-45AB-AC5C-6C7E64959D2A}" dt="2019-09-18T01:11:48.280" v="8" actId="2696"/>
        <pc:sldMkLst>
          <pc:docMk/>
          <pc:sldMk cId="217863164" sldId="289"/>
        </pc:sldMkLst>
      </pc:sldChg>
      <pc:sldChg chg="del">
        <pc:chgData name="Cody Custis" userId="6cb0bed389730ee6" providerId="LiveId" clId="{940F6DEE-BC83-45AB-AC5C-6C7E64959D2A}" dt="2019-09-18T01:11:48.290" v="9" actId="2696"/>
        <pc:sldMkLst>
          <pc:docMk/>
          <pc:sldMk cId="1502649439" sldId="290"/>
        </pc:sldMkLst>
      </pc:sldChg>
      <pc:sldChg chg="del">
        <pc:chgData name="Cody Custis" userId="6cb0bed389730ee6" providerId="LiveId" clId="{940F6DEE-BC83-45AB-AC5C-6C7E64959D2A}" dt="2019-09-18T01:11:48.311" v="10" actId="2696"/>
        <pc:sldMkLst>
          <pc:docMk/>
          <pc:sldMk cId="1488618963" sldId="291"/>
        </pc:sldMkLst>
      </pc:sldChg>
      <pc:sldChg chg="del">
        <pc:chgData name="Cody Custis" userId="6cb0bed389730ee6" providerId="LiveId" clId="{940F6DEE-BC83-45AB-AC5C-6C7E64959D2A}" dt="2019-09-18T01:11:48.330" v="11" actId="2696"/>
        <pc:sldMkLst>
          <pc:docMk/>
          <pc:sldMk cId="2411023257" sldId="2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8" name="PlaceHolder 1"/>
          <p:cNvSpPr>
            <a:spLocks noGrp="1" noRot="1" noChangeAspect="1"/>
          </p:cNvSpPr>
          <p:nvPr>
            <p:ph type="sldImg"/>
          </p:nvPr>
        </p:nvSpPr>
        <p:spPr>
          <a:xfrm>
            <a:off x="533520" y="764280"/>
            <a:ext cx="6704640" cy="3771360"/>
          </a:xfrm>
          <a:prstGeom prst="rect">
            <a:avLst/>
          </a:prstGeom>
        </p:spPr>
        <p:txBody>
          <a:bodyPr lIns="0" tIns="0" rIns="0" bIns="0" anchor="ctr">
            <a:noAutofit/>
          </a:bodyPr>
          <a:lstStyle/>
          <a:p>
            <a:r>
              <a:rPr lang="en-US" sz="1400" b="0" strike="noStrike" spc="-1">
                <a:solidFill>
                  <a:srgbClr val="000000"/>
                </a:solidFill>
                <a:latin typeface="Arial"/>
              </a:rPr>
              <a:t>Click to move the slide</a:t>
            </a:r>
          </a:p>
        </p:txBody>
      </p:sp>
      <p:sp>
        <p:nvSpPr>
          <p:cNvPr id="79" name="PlaceHolder 2"/>
          <p:cNvSpPr>
            <a:spLocks noGrp="1"/>
          </p:cNvSpPr>
          <p:nvPr>
            <p:ph type="body"/>
          </p:nvPr>
        </p:nvSpPr>
        <p:spPr>
          <a:xfrm>
            <a:off x="777240" y="4777560"/>
            <a:ext cx="6217560" cy="4525920"/>
          </a:xfrm>
          <a:prstGeom prst="rect">
            <a:avLst/>
          </a:prstGeom>
        </p:spPr>
        <p:txBody>
          <a:bodyPr lIns="0" tIns="0" rIns="0" bIns="0">
            <a:noAutofit/>
          </a:bodyPr>
          <a:lstStyle/>
          <a:p>
            <a:r>
              <a:rPr lang="en-US" sz="2000" b="0" strike="noStrike" spc="-1">
                <a:latin typeface="Arial"/>
              </a:rPr>
              <a:t>Click to edit the notes format</a:t>
            </a:r>
          </a:p>
        </p:txBody>
      </p:sp>
      <p:sp>
        <p:nvSpPr>
          <p:cNvPr id="80" name="PlaceHolder 3"/>
          <p:cNvSpPr>
            <a:spLocks noGrp="1"/>
          </p:cNvSpPr>
          <p:nvPr>
            <p:ph type="hdr"/>
          </p:nvPr>
        </p:nvSpPr>
        <p:spPr>
          <a:xfrm>
            <a:off x="0" y="0"/>
            <a:ext cx="3372840" cy="502560"/>
          </a:xfrm>
          <a:prstGeom prst="rect">
            <a:avLst/>
          </a:prstGeom>
        </p:spPr>
        <p:txBody>
          <a:bodyPr lIns="0" tIns="0" rIns="0" bIns="0">
            <a:noAutofit/>
          </a:bodyPr>
          <a:lstStyle/>
          <a:p>
            <a:r>
              <a:rPr lang="en-US" sz="1400" b="0" strike="noStrike" spc="-1">
                <a:latin typeface="Times New Roman"/>
              </a:rPr>
              <a:t> </a:t>
            </a:r>
          </a:p>
        </p:txBody>
      </p:sp>
      <p:sp>
        <p:nvSpPr>
          <p:cNvPr id="81" name="PlaceHolder 4"/>
          <p:cNvSpPr>
            <a:spLocks noGrp="1"/>
          </p:cNvSpPr>
          <p:nvPr>
            <p:ph type="dt"/>
          </p:nvPr>
        </p:nvSpPr>
        <p:spPr>
          <a:xfrm>
            <a:off x="4399200" y="0"/>
            <a:ext cx="3372840" cy="502560"/>
          </a:xfrm>
          <a:prstGeom prst="rect">
            <a:avLst/>
          </a:prstGeom>
        </p:spPr>
        <p:txBody>
          <a:bodyPr lIns="0" tIns="0" rIns="0" bIns="0">
            <a:noAutofit/>
          </a:bodyPr>
          <a:lstStyle/>
          <a:p>
            <a:pPr algn="r"/>
            <a:r>
              <a:rPr lang="en-US" sz="1400" b="0" strike="noStrike" spc="-1">
                <a:latin typeface="Times New Roman"/>
              </a:rPr>
              <a:t> </a:t>
            </a:r>
          </a:p>
        </p:txBody>
      </p:sp>
      <p:sp>
        <p:nvSpPr>
          <p:cNvPr id="82" name="PlaceHolder 5"/>
          <p:cNvSpPr>
            <a:spLocks noGrp="1"/>
          </p:cNvSpPr>
          <p:nvPr>
            <p:ph type="ftr"/>
          </p:nvPr>
        </p:nvSpPr>
        <p:spPr>
          <a:xfrm>
            <a:off x="0" y="9555480"/>
            <a:ext cx="3372840" cy="502560"/>
          </a:xfrm>
          <a:prstGeom prst="rect">
            <a:avLst/>
          </a:prstGeom>
        </p:spPr>
        <p:txBody>
          <a:bodyPr lIns="0" tIns="0" rIns="0" bIns="0" anchor="b">
            <a:noAutofit/>
          </a:bodyPr>
          <a:lstStyle/>
          <a:p>
            <a:r>
              <a:rPr lang="en-US" sz="1400" b="0" strike="noStrike" spc="-1">
                <a:latin typeface="Times New Roman"/>
              </a:rPr>
              <a:t> </a:t>
            </a:r>
          </a:p>
        </p:txBody>
      </p:sp>
      <p:sp>
        <p:nvSpPr>
          <p:cNvPr id="83" name="PlaceHolder 6"/>
          <p:cNvSpPr>
            <a:spLocks noGrp="1"/>
          </p:cNvSpPr>
          <p:nvPr>
            <p:ph type="sldNum"/>
          </p:nvPr>
        </p:nvSpPr>
        <p:spPr>
          <a:xfrm>
            <a:off x="4399200" y="9555480"/>
            <a:ext cx="3372840" cy="502560"/>
          </a:xfrm>
          <a:prstGeom prst="rect">
            <a:avLst/>
          </a:prstGeom>
        </p:spPr>
        <p:txBody>
          <a:bodyPr lIns="0" tIns="0" rIns="0" bIns="0" anchor="b">
            <a:noAutofit/>
          </a:bodyPr>
          <a:lstStyle/>
          <a:p>
            <a:pPr algn="r"/>
            <a:fld id="{E6693B7A-E316-4BAA-B86A-FB26007A85D3}" type="slidenum">
              <a:rPr lang="en-US" sz="1400" b="0" strike="noStrike" spc="-1">
                <a:latin typeface="Times New Roman"/>
              </a:rPr>
              <a:t>‹#›</a:t>
            </a:fld>
            <a:endParaRPr lang="en-U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Good day, my name is Jordan Larson and joining me is Cody Custis and we are here as </a:t>
            </a:r>
            <a:r>
              <a:rPr lang="en-US" dirty="0" err="1"/>
              <a:t>Tsuro</a:t>
            </a:r>
            <a:r>
              <a:rPr lang="en-US" dirty="0"/>
              <a:t> Consulting, a public health firm working with CSTE to provide technical consulting on jurisdiction CDC Opioid Vulnerability Assessments.  Today, we will be presenting on Jurisdiction VA indicators and index calculations, along with a focus case study of a state-level analysis in Texas.  </a:t>
            </a:r>
          </a:p>
          <a:p>
            <a:endParaRPr lang="en-US" dirty="0"/>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a:t>
            </a:fld>
            <a:endParaRPr lang="en-US" sz="1400" b="0" strike="noStrike" spc="-1">
              <a:latin typeface="Times New Roman"/>
            </a:endParaRPr>
          </a:p>
        </p:txBody>
      </p:sp>
    </p:spTree>
    <p:extLst>
      <p:ext uri="{BB962C8B-B14F-4D97-AF65-F5344CB8AC3E}">
        <p14:creationId xmlns:p14="http://schemas.microsoft.com/office/powerpoint/2010/main" val="370698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Jumping into our second presentation segment today, we are going to review a ranking average index calculation for the state of Texas.  The indicator categories that we are looking at for our Texas model include the above list.  Notice we have narrowed the model down to one variable from each data category, to inform the index.</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2</a:t>
            </a:fld>
            <a:endParaRPr lang="en-US" sz="1400" b="0" strike="noStrike" spc="-1">
              <a:latin typeface="Times New Roman"/>
            </a:endParaRPr>
          </a:p>
        </p:txBody>
      </p:sp>
    </p:spTree>
    <p:extLst>
      <p:ext uri="{BB962C8B-B14F-4D97-AF65-F5344CB8AC3E}">
        <p14:creationId xmlns:p14="http://schemas.microsoft.com/office/powerpoint/2010/main" val="1212744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The raw data can be viewed in a spreadsheet, and looks like this. </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3</a:t>
            </a:fld>
            <a:endParaRPr lang="en-US" sz="1400" b="0" strike="noStrike" spc="-1">
              <a:latin typeface="Times New Roman"/>
            </a:endParaRPr>
          </a:p>
        </p:txBody>
      </p:sp>
    </p:spTree>
    <p:extLst>
      <p:ext uri="{BB962C8B-B14F-4D97-AF65-F5344CB8AC3E}">
        <p14:creationId xmlns:p14="http://schemas.microsoft.com/office/powerpoint/2010/main" val="3241738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The first thing we need to do in terms of managing data quality is to treat missing or zero data so it does not influence our statistical measurements.   One reasonable and simple approach is to assign N/A values to the statewide median.</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4</a:t>
            </a:fld>
            <a:endParaRPr lang="en-US" sz="1400" b="0" strike="noStrike" spc="-1">
              <a:latin typeface="Times New Roman"/>
            </a:endParaRPr>
          </a:p>
        </p:txBody>
      </p:sp>
    </p:spTree>
    <p:extLst>
      <p:ext uri="{BB962C8B-B14F-4D97-AF65-F5344CB8AC3E}">
        <p14:creationId xmlns:p14="http://schemas.microsoft.com/office/powerpoint/2010/main" val="1800986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Next we create the rank for each indicator (predictor), and then simply aggregate the ranks by taking a mean of all ranks for each administrative unit in the dataset.  For context, there are 254 counties in Texas, so 239, for example, would represent relatively high vulnerability.</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5</a:t>
            </a:fld>
            <a:endParaRPr lang="en-US" sz="1400" b="0" strike="noStrike" spc="-1">
              <a:latin typeface="Times New Roman"/>
            </a:endParaRPr>
          </a:p>
        </p:txBody>
      </p:sp>
    </p:spTree>
    <p:extLst>
      <p:ext uri="{BB962C8B-B14F-4D97-AF65-F5344CB8AC3E}">
        <p14:creationId xmlns:p14="http://schemas.microsoft.com/office/powerpoint/2010/main" val="4274218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The process will yield some interesting results that can be observed geographically, as well as via a histogram; showing the rank average index, and the individual indicator ranks by county, respectively.  Childress, circled in this slide, ranks highest among counties in the state.  </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6</a:t>
            </a:fld>
            <a:endParaRPr lang="en-US" sz="1400" b="0" strike="noStrike" spc="-1">
              <a:latin typeface="Times New Roman"/>
            </a:endParaRPr>
          </a:p>
        </p:txBody>
      </p:sp>
    </p:spTree>
    <p:extLst>
      <p:ext uri="{BB962C8B-B14F-4D97-AF65-F5344CB8AC3E}">
        <p14:creationId xmlns:p14="http://schemas.microsoft.com/office/powerpoint/2010/main" val="2027375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Zooming in on one particular unit, Childress County appears as a county of concern because of high vulnerability observations for arrests, income, prescriptions and drug overdoes.  Upon investigation, it has a missing value of drug overdose deaths.</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7</a:t>
            </a:fld>
            <a:endParaRPr lang="en-US" sz="1400" b="0" strike="noStrike" spc="-1">
              <a:latin typeface="Times New Roman"/>
            </a:endParaRPr>
          </a:p>
        </p:txBody>
      </p:sp>
    </p:spTree>
    <p:extLst>
      <p:ext uri="{BB962C8B-B14F-4D97-AF65-F5344CB8AC3E}">
        <p14:creationId xmlns:p14="http://schemas.microsoft.com/office/powerpoint/2010/main" val="3353017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Zooming in on another unit, Kleberg County (red and south of San Antonio) appears also as a region of concern because of high and medium vulnerability observations for arrests, income, and prescriptions.  </a:t>
            </a:r>
          </a:p>
          <a:p>
            <a:endParaRPr lang="en-US" dirty="0"/>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8</a:t>
            </a:fld>
            <a:endParaRPr lang="en-US" sz="1400" b="0" strike="noStrike" spc="-1">
              <a:latin typeface="Times New Roman"/>
            </a:endParaRPr>
          </a:p>
        </p:txBody>
      </p:sp>
    </p:spTree>
    <p:extLst>
      <p:ext uri="{BB962C8B-B14F-4D97-AF65-F5344CB8AC3E}">
        <p14:creationId xmlns:p14="http://schemas.microsoft.com/office/powerpoint/2010/main" val="3409228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Index methods can be built using widely available spreadsheet tools, such as Microsoft Excel.  The maps in this presentation we made using Microsoft Power BI, which, as we remember from our presentation on software, is free for use and display of public data.</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9</a:t>
            </a:fld>
            <a:endParaRPr lang="en-US" sz="1400" b="0" strike="noStrike" spc="-1">
              <a:latin typeface="Times New Roman"/>
            </a:endParaRPr>
          </a:p>
        </p:txBody>
      </p:sp>
    </p:spTree>
    <p:extLst>
      <p:ext uri="{BB962C8B-B14F-4D97-AF65-F5344CB8AC3E}">
        <p14:creationId xmlns:p14="http://schemas.microsoft.com/office/powerpoint/2010/main" val="3698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HIV incidence is a bit different than Hep C, or overdose.  In this next part of the Texas case study, we will be looking at results for HIV diagnoses data.  </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10</a:t>
            </a:fld>
            <a:endParaRPr lang="en-US" sz="1400" b="0" strike="noStrike" spc="-1">
              <a:latin typeface="Times New Roman"/>
            </a:endParaRPr>
          </a:p>
        </p:txBody>
      </p:sp>
    </p:spTree>
    <p:extLst>
      <p:ext uri="{BB962C8B-B14F-4D97-AF65-F5344CB8AC3E}">
        <p14:creationId xmlns:p14="http://schemas.microsoft.com/office/powerpoint/2010/main" val="2814307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Again, the county-level data can be reviewed in a spreadsheet format.  Note that many counties have suppressed (but non-zero) rates.  The data source suppresses data with counts between 1 and 4.</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11</a:t>
            </a:fld>
            <a:endParaRPr lang="en-US" sz="1400" b="0" strike="noStrike" spc="-1">
              <a:latin typeface="Times New Roman"/>
            </a:endParaRPr>
          </a:p>
        </p:txBody>
      </p:sp>
    </p:spTree>
    <p:extLst>
      <p:ext uri="{BB962C8B-B14F-4D97-AF65-F5344CB8AC3E}">
        <p14:creationId xmlns:p14="http://schemas.microsoft.com/office/powerpoint/2010/main" val="1190272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Mapping and graphing the results, we see some areas with higher HIV infection, the outcome metric.</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12</a:t>
            </a:fld>
            <a:endParaRPr lang="en-US" sz="1400" b="0" strike="noStrike" spc="-1">
              <a:latin typeface="Times New Roman"/>
            </a:endParaRPr>
          </a:p>
        </p:txBody>
      </p:sp>
    </p:spTree>
    <p:extLst>
      <p:ext uri="{BB962C8B-B14F-4D97-AF65-F5344CB8AC3E}">
        <p14:creationId xmlns:p14="http://schemas.microsoft.com/office/powerpoint/2010/main" val="2972622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Thank you for your time, we are now opening up the call for questions.  If anyone is hoping to get ahold of Jordan or myself, after the call, </a:t>
            </a:r>
            <a:r>
              <a:rPr lang="en-US" dirty="0" err="1"/>
              <a:t>Tsuro</a:t>
            </a:r>
            <a:r>
              <a:rPr lang="en-US" dirty="0"/>
              <a:t> Consulting can be reached through contacting CSTE.  </a:t>
            </a:r>
            <a:r>
              <a:rPr lang="en-US"/>
              <a:t>Thank you again. </a:t>
            </a:r>
            <a:endParaRPr lang="en-US" dirty="0"/>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13</a:t>
            </a:fld>
            <a:endParaRPr lang="en-US" sz="1400" b="0" strike="noStrike" spc="-1">
              <a:latin typeface="Times New Roman"/>
            </a:endParaRPr>
          </a:p>
        </p:txBody>
      </p:sp>
    </p:spTree>
    <p:extLst>
      <p:ext uri="{BB962C8B-B14F-4D97-AF65-F5344CB8AC3E}">
        <p14:creationId xmlns:p14="http://schemas.microsoft.com/office/powerpoint/2010/main" val="527634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271557"/>
            <a:ext cx="8191072" cy="606884"/>
          </a:xfrm>
          <a:prstGeom prst="rect">
            <a:avLst/>
          </a:prstGeom>
        </p:spPr>
        <p:txBody>
          <a:bodyPr anchor="ctr">
            <a:normAutofit/>
          </a:bodyPr>
          <a:lstStyle>
            <a:lvl1pPr algn="l">
              <a:defRPr sz="33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983176"/>
            <a:ext cx="8191072" cy="403835"/>
          </a:xfrm>
          <a:prstGeom prst="rect">
            <a:avLst/>
          </a:prstGeom>
        </p:spPr>
        <p:txBody>
          <a:bodyPr anchor="ctr">
            <a:normAutofit/>
          </a:bodyPr>
          <a:lstStyle>
            <a:lvl1pPr marL="0" indent="0" algn="l">
              <a:buNone/>
              <a:defRPr sz="2400">
                <a:solidFill>
                  <a:schemeClr val="tx1">
                    <a:lumMod val="50000"/>
                    <a:lumOff val="50000"/>
                  </a:schemeClr>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511416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1945618"/>
            <a:ext cx="6109650" cy="679847"/>
          </a:xfrm>
          <a:prstGeom prst="rect">
            <a:avLst/>
          </a:prstGeom>
        </p:spPr>
        <p:txBody>
          <a:bodyPr anchor="ctr">
            <a:normAutofit/>
          </a:bodyPr>
          <a:lstStyle>
            <a:lvl1pPr marL="0" indent="0" algn="ctr">
              <a:buNone/>
              <a:defRPr sz="27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3037515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9" y="191312"/>
            <a:ext cx="6208513" cy="653516"/>
          </a:xfrm>
          <a:prstGeom prst="rect">
            <a:avLst/>
          </a:prstGeom>
        </p:spPr>
        <p:txBody>
          <a:bodyPr anchor="ctr"/>
          <a:lstStyle>
            <a:lvl1pPr>
              <a:defRPr sz="2775">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160483"/>
            <a:ext cx="5283838" cy="3203015"/>
          </a:xfrm>
          <a:prstGeom prst="rect">
            <a:avLst/>
          </a:prstGeom>
        </p:spPr>
        <p:txBody>
          <a:bodyPr vert="horz" lIns="91440" tIns="45720" rIns="91440" bIns="45720" rtlCol="0">
            <a:normAutofit/>
          </a:bodyPr>
          <a:lstStyle>
            <a:lvl1pPr>
              <a:defRPr sz="1800">
                <a:solidFill>
                  <a:schemeClr val="tx1">
                    <a:lumMod val="75000"/>
                    <a:lumOff val="25000"/>
                  </a:schemeClr>
                </a:solidFill>
              </a:defRPr>
            </a:lvl1pPr>
            <a:lvl2pPr>
              <a:defRPr sz="1500" b="0">
                <a:solidFill>
                  <a:schemeClr val="tx1">
                    <a:lumMod val="75000"/>
                    <a:lumOff val="25000"/>
                  </a:schemeClr>
                </a:solidFill>
              </a:defRPr>
            </a:lvl2pPr>
            <a:lvl3pPr>
              <a:defRPr sz="1350">
                <a:solidFill>
                  <a:schemeClr val="tx1">
                    <a:lumMod val="75000"/>
                    <a:lumOff val="25000"/>
                  </a:schemeClr>
                </a:solidFill>
              </a:defRPr>
            </a:lvl3pPr>
            <a:lvl4pPr>
              <a:defRPr sz="120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160483"/>
            <a:ext cx="3124200" cy="3200777"/>
          </a:xfrm>
          <a:solidFill>
            <a:schemeClr val="bg2"/>
          </a:solidFill>
        </p:spPr>
        <p:txBody>
          <a:bodyPr/>
          <a:lstStyle/>
          <a:p>
            <a:r>
              <a:rPr lang="en-US"/>
              <a:t>Click icon to add picture</a:t>
            </a:r>
          </a:p>
        </p:txBody>
      </p:sp>
    </p:spTree>
    <p:extLst>
      <p:ext uri="{BB962C8B-B14F-4D97-AF65-F5344CB8AC3E}">
        <p14:creationId xmlns:p14="http://schemas.microsoft.com/office/powerpoint/2010/main" val="2997869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2939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311760" y="444960"/>
            <a:ext cx="8520120" cy="572400"/>
          </a:xfrm>
          <a:prstGeom prst="rect">
            <a:avLst/>
          </a:prstGeom>
        </p:spPr>
        <p:txBody>
          <a:bodyPr lIns="0" tIns="0" rIns="0" bIns="0" anchor="ctr">
            <a:spAutoFit/>
          </a:bodyPr>
          <a:lstStyle/>
          <a:p>
            <a:endParaRPr lang="en-US" sz="1400" b="0" strike="noStrike" spc="-1">
              <a:solidFill>
                <a:srgbClr val="000000"/>
              </a:solidFill>
              <a:latin typeface="Arial"/>
            </a:endParaRPr>
          </a:p>
        </p:txBody>
      </p:sp>
      <p:sp>
        <p:nvSpPr>
          <p:cNvPr id="4" name="PlaceHolder 2"/>
          <p:cNvSpPr>
            <a:spLocks noGrp="1"/>
          </p:cNvSpPr>
          <p:nvPr>
            <p:ph type="subTitle"/>
          </p:nvPr>
        </p:nvSpPr>
        <p:spPr>
          <a:xfrm>
            <a:off x="311760" y="1152360"/>
            <a:ext cx="8520120" cy="3416040"/>
          </a:xfrm>
          <a:prstGeom prst="rect">
            <a:avLst/>
          </a:prstGeom>
        </p:spPr>
        <p:txBody>
          <a:bodyPr lIns="0" tIns="0" rIns="0" bIns="0" anchor="ctr">
            <a:spAutoFit/>
          </a:bodyPr>
          <a:lstStyle/>
          <a:p>
            <a:pPr algn="ctr"/>
            <a:endParaRPr lang="en-US" sz="3200" b="0" strike="noStrike" spc="-1">
              <a:latin typeface="Arial"/>
            </a:endParaRPr>
          </a:p>
        </p:txBody>
      </p:sp>
    </p:spTree>
    <p:extLst>
      <p:ext uri="{BB962C8B-B14F-4D97-AF65-F5344CB8AC3E}">
        <p14:creationId xmlns:p14="http://schemas.microsoft.com/office/powerpoint/2010/main" val="1498303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9" y="191312"/>
            <a:ext cx="6208513" cy="653516"/>
          </a:xfrm>
          <a:prstGeom prst="rect">
            <a:avLst/>
          </a:prstGeom>
        </p:spPr>
        <p:txBody>
          <a:bodyPr anchor="ctr"/>
          <a:lstStyle>
            <a:lvl1pPr>
              <a:defRPr sz="2775">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160483"/>
            <a:ext cx="8643488" cy="3203015"/>
          </a:xfrm>
          <a:prstGeom prst="rect">
            <a:avLst/>
          </a:prstGeom>
        </p:spPr>
        <p:txBody>
          <a:bodyPr vert="horz" lIns="91440" tIns="45720" rIns="91440" bIns="45720" rtlCol="0">
            <a:normAutofit/>
          </a:bodyPr>
          <a:lstStyle>
            <a:lvl1pPr>
              <a:defRPr sz="1800">
                <a:solidFill>
                  <a:schemeClr val="tx1">
                    <a:lumMod val="75000"/>
                    <a:lumOff val="25000"/>
                  </a:schemeClr>
                </a:solidFill>
              </a:defRPr>
            </a:lvl1pPr>
            <a:lvl2pPr>
              <a:defRPr sz="1500" b="0">
                <a:solidFill>
                  <a:schemeClr val="tx1">
                    <a:lumMod val="75000"/>
                    <a:lumOff val="25000"/>
                  </a:schemeClr>
                </a:solidFill>
              </a:defRPr>
            </a:lvl2pPr>
            <a:lvl3pPr>
              <a:defRPr sz="1350">
                <a:solidFill>
                  <a:schemeClr val="tx1">
                    <a:lumMod val="75000"/>
                    <a:lumOff val="25000"/>
                  </a:schemeClr>
                </a:solidFill>
              </a:defRPr>
            </a:lvl3pPr>
            <a:lvl4pPr>
              <a:defRPr sz="120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08642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072943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0" r:id="rId4"/>
    <p:sldLayoutId id="2147483681" r:id="rId5"/>
    <p:sldLayoutId id="2147483677"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cdc.gov/nchhstp/atlas/index.htm"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extShape 1"/>
          <p:cNvSpPr txBox="1"/>
          <p:nvPr/>
        </p:nvSpPr>
        <p:spPr>
          <a:xfrm>
            <a:off x="311760" y="740469"/>
            <a:ext cx="8520120" cy="2052360"/>
          </a:xfrm>
          <a:prstGeom prst="rect">
            <a:avLst/>
          </a:prstGeom>
          <a:noFill/>
          <a:ln>
            <a:noFill/>
          </a:ln>
        </p:spPr>
        <p:txBody>
          <a:bodyPr tIns="91440" bIns="91440" anchor="b">
            <a:noAutofit/>
          </a:bodyPr>
          <a:lstStyle/>
          <a:p>
            <a:pPr algn="ctr">
              <a:lnSpc>
                <a:spcPct val="100000"/>
              </a:lnSpc>
            </a:pPr>
            <a:endParaRPr lang="en-US" sz="5200" b="0" strike="noStrike" spc="-1" dirty="0">
              <a:solidFill>
                <a:srgbClr val="000000"/>
              </a:solidFill>
              <a:latin typeface="Arial"/>
            </a:endParaRPr>
          </a:p>
        </p:txBody>
      </p:sp>
      <p:sp>
        <p:nvSpPr>
          <p:cNvPr id="2" name="Title 1">
            <a:extLst>
              <a:ext uri="{FF2B5EF4-FFF2-40B4-BE49-F238E27FC236}">
                <a16:creationId xmlns:a16="http://schemas.microsoft.com/office/drawing/2014/main" id="{1C853229-73A5-4219-9771-70662503DDEA}"/>
              </a:ext>
            </a:extLst>
          </p:cNvPr>
          <p:cNvSpPr>
            <a:spLocks noGrp="1"/>
          </p:cNvSpPr>
          <p:nvPr>
            <p:ph type="ctrTitle"/>
          </p:nvPr>
        </p:nvSpPr>
        <p:spPr/>
        <p:txBody>
          <a:bodyPr/>
          <a:lstStyle/>
          <a:p>
            <a:r>
              <a:rPr lang="en-US" sz="3200" spc="-1" dirty="0">
                <a:solidFill>
                  <a:srgbClr val="000000"/>
                </a:solidFill>
                <a:latin typeface="Arial"/>
                <a:ea typeface="Arial"/>
              </a:rPr>
              <a:t>Jurisdiction Vulnerability Index Models</a:t>
            </a:r>
            <a:endParaRPr lang="en-US" dirty="0"/>
          </a:p>
        </p:txBody>
      </p:sp>
      <p:sp>
        <p:nvSpPr>
          <p:cNvPr id="3" name="Subtitle 2">
            <a:extLst>
              <a:ext uri="{FF2B5EF4-FFF2-40B4-BE49-F238E27FC236}">
                <a16:creationId xmlns:a16="http://schemas.microsoft.com/office/drawing/2014/main" id="{062BA39D-0A9A-4E9D-A065-5B9B36902CBA}"/>
              </a:ext>
            </a:extLst>
          </p:cNvPr>
          <p:cNvSpPr>
            <a:spLocks noGrp="1"/>
          </p:cNvSpPr>
          <p:nvPr>
            <p:ph type="subTitle" idx="1"/>
          </p:nvPr>
        </p:nvSpPr>
        <p:spPr/>
        <p:txBody>
          <a:bodyPr>
            <a:normAutofit lnSpcReduction="10000"/>
          </a:bodyPr>
          <a:lstStyle/>
          <a:p>
            <a:r>
              <a:rPr lang="en-US" dirty="0"/>
              <a:t>Tsuro Consulting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extShape 2"/>
          <p:cNvSpPr txBox="1"/>
          <p:nvPr/>
        </p:nvSpPr>
        <p:spPr>
          <a:xfrm>
            <a:off x="311760" y="1152360"/>
            <a:ext cx="8520120" cy="3416040"/>
          </a:xfrm>
          <a:prstGeom prst="rect">
            <a:avLst/>
          </a:prstGeom>
          <a:noFill/>
          <a:ln>
            <a:noFill/>
          </a:ln>
        </p:spPr>
        <p:txBody>
          <a:bodyPr tIns="91440" bIns="91440">
            <a:noAutofit/>
          </a:bodyPr>
          <a:lstStyle/>
          <a:p>
            <a:pPr>
              <a:lnSpc>
                <a:spcPct val="115000"/>
              </a:lnSpc>
              <a:spcAft>
                <a:spcPts val="1599"/>
              </a:spcAft>
            </a:pPr>
            <a:endParaRPr lang="en-US" sz="1800" b="0" strike="noStrike" spc="-1" dirty="0">
              <a:solidFill>
                <a:srgbClr val="000000"/>
              </a:solidFill>
              <a:latin typeface="Arial"/>
            </a:endParaRPr>
          </a:p>
        </p:txBody>
      </p:sp>
      <p:sp>
        <p:nvSpPr>
          <p:cNvPr id="2" name="Title 1">
            <a:extLst>
              <a:ext uri="{FF2B5EF4-FFF2-40B4-BE49-F238E27FC236}">
                <a16:creationId xmlns:a16="http://schemas.microsoft.com/office/drawing/2014/main" id="{0FE8C5FE-1452-4FFA-833D-734AB837BE74}"/>
              </a:ext>
            </a:extLst>
          </p:cNvPr>
          <p:cNvSpPr>
            <a:spLocks noGrp="1"/>
          </p:cNvSpPr>
          <p:nvPr>
            <p:ph type="title"/>
          </p:nvPr>
        </p:nvSpPr>
        <p:spPr/>
        <p:txBody>
          <a:bodyPr/>
          <a:lstStyle/>
          <a:p>
            <a:r>
              <a:rPr lang="en-US" dirty="0"/>
              <a:t>Example: Texas</a:t>
            </a:r>
          </a:p>
        </p:txBody>
      </p:sp>
      <p:sp>
        <p:nvSpPr>
          <p:cNvPr id="3" name="Content Placeholder 2">
            <a:extLst>
              <a:ext uri="{FF2B5EF4-FFF2-40B4-BE49-F238E27FC236}">
                <a16:creationId xmlns:a16="http://schemas.microsoft.com/office/drawing/2014/main" id="{F67A24F6-DA36-4D0D-9892-10A30DAE0B71}"/>
              </a:ext>
            </a:extLst>
          </p:cNvPr>
          <p:cNvSpPr>
            <a:spLocks noGrp="1"/>
          </p:cNvSpPr>
          <p:nvPr>
            <p:ph idx="1"/>
          </p:nvPr>
        </p:nvSpPr>
        <p:spPr/>
        <p:txBody>
          <a:bodyPr/>
          <a:lstStyle/>
          <a:p>
            <a:pPr marL="0" indent="0">
              <a:buNone/>
            </a:pPr>
            <a:r>
              <a:rPr lang="en-US" dirty="0"/>
              <a:t>Indicator categories</a:t>
            </a:r>
          </a:p>
          <a:p>
            <a:pPr lvl="1"/>
            <a:endParaRPr lang="en-US" dirty="0"/>
          </a:p>
          <a:p>
            <a:pPr lvl="1"/>
            <a:r>
              <a:rPr lang="en-US" dirty="0"/>
              <a:t>Socioeconomics: Per Capita Income (2013-2017 American Community Survey)</a:t>
            </a:r>
          </a:p>
          <a:p>
            <a:pPr lvl="1"/>
            <a:r>
              <a:rPr lang="en-US" dirty="0"/>
              <a:t>Crime: Drug Arrest Rate (Uniform Crime Reporting Program Data, 2016)</a:t>
            </a:r>
          </a:p>
          <a:p>
            <a:pPr lvl="1"/>
            <a:r>
              <a:rPr lang="en-US" dirty="0"/>
              <a:t>Prescriptions: IQVIA </a:t>
            </a:r>
            <a:r>
              <a:rPr lang="en-US" dirty="0" err="1"/>
              <a:t>Xponent</a:t>
            </a:r>
            <a:r>
              <a:rPr lang="en-US" dirty="0"/>
              <a:t> (Per 100 Capita Prescriptions, 2017)</a:t>
            </a:r>
          </a:p>
          <a:p>
            <a:pPr lvl="1"/>
            <a:r>
              <a:rPr lang="en-US" dirty="0"/>
              <a:t>Mortality: Drug Overdose Rate (CDC Wonder, 2013-2017)</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FA6CC-C55A-4465-9AC8-4BBAEF250184}"/>
              </a:ext>
            </a:extLst>
          </p:cNvPr>
          <p:cNvSpPr>
            <a:spLocks noGrp="1"/>
          </p:cNvSpPr>
          <p:nvPr>
            <p:ph type="title"/>
          </p:nvPr>
        </p:nvSpPr>
        <p:spPr/>
        <p:txBody>
          <a:bodyPr/>
          <a:lstStyle/>
          <a:p>
            <a:r>
              <a:rPr lang="en-US" dirty="0"/>
              <a:t>Example: Texas</a:t>
            </a:r>
          </a:p>
        </p:txBody>
      </p:sp>
      <p:pic>
        <p:nvPicPr>
          <p:cNvPr id="6" name="Picture 6">
            <a:extLst>
              <a:ext uri="{FF2B5EF4-FFF2-40B4-BE49-F238E27FC236}">
                <a16:creationId xmlns:a16="http://schemas.microsoft.com/office/drawing/2014/main" id="{70AC93F8-ABB5-4AAD-AD1C-4DCD8A891BFA}"/>
              </a:ext>
            </a:extLst>
          </p:cNvPr>
          <p:cNvPicPr>
            <a:picLocks noGrp="1"/>
          </p:cNvPicPr>
          <p:nvPr>
            <p:ph idx="1"/>
          </p:nvPr>
        </p:nvPicPr>
        <p:blipFill>
          <a:blip r:embed="rId3"/>
          <a:stretch/>
        </p:blipFill>
        <p:spPr>
          <a:xfrm>
            <a:off x="1735422" y="1160463"/>
            <a:ext cx="5658869" cy="3203575"/>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A4CF6-2139-42C2-8AD7-2BC8C21001A7}"/>
              </a:ext>
            </a:extLst>
          </p:cNvPr>
          <p:cNvSpPr>
            <a:spLocks noGrp="1"/>
          </p:cNvSpPr>
          <p:nvPr>
            <p:ph type="title"/>
          </p:nvPr>
        </p:nvSpPr>
        <p:spPr/>
        <p:txBody>
          <a:bodyPr/>
          <a:lstStyle/>
          <a:p>
            <a:r>
              <a:rPr lang="en-US" dirty="0"/>
              <a:t>Example: Texas</a:t>
            </a:r>
          </a:p>
        </p:txBody>
      </p:sp>
      <p:sp>
        <p:nvSpPr>
          <p:cNvPr id="3" name="Content Placeholder 2">
            <a:extLst>
              <a:ext uri="{FF2B5EF4-FFF2-40B4-BE49-F238E27FC236}">
                <a16:creationId xmlns:a16="http://schemas.microsoft.com/office/drawing/2014/main" id="{45D5D0D1-972F-4779-AFE9-CA0B9A40F4AB}"/>
              </a:ext>
            </a:extLst>
          </p:cNvPr>
          <p:cNvSpPr>
            <a:spLocks noGrp="1"/>
          </p:cNvSpPr>
          <p:nvPr>
            <p:ph idx="1"/>
          </p:nvPr>
        </p:nvSpPr>
        <p:spPr/>
        <p:txBody>
          <a:bodyPr/>
          <a:lstStyle/>
          <a:p>
            <a:pPr marL="0" indent="0">
              <a:buNone/>
            </a:pPr>
            <a:r>
              <a:rPr lang="en-US" dirty="0"/>
              <a:t>Missing Data</a:t>
            </a:r>
          </a:p>
          <a:p>
            <a:pPr lvl="1"/>
            <a:endParaRPr lang="en-US" dirty="0"/>
          </a:p>
          <a:p>
            <a:pPr lvl="1"/>
            <a:r>
              <a:rPr lang="en-US" dirty="0"/>
              <a:t>Assume that zero reflects zero events</a:t>
            </a:r>
          </a:p>
          <a:p>
            <a:pPr lvl="1"/>
            <a:r>
              <a:rPr lang="en-US" dirty="0"/>
              <a:t>Assign N/A values to statewide median</a:t>
            </a:r>
          </a:p>
        </p:txBody>
      </p:sp>
      <p:graphicFrame>
        <p:nvGraphicFramePr>
          <p:cNvPr id="7" name="Table 3">
            <a:extLst>
              <a:ext uri="{FF2B5EF4-FFF2-40B4-BE49-F238E27FC236}">
                <a16:creationId xmlns:a16="http://schemas.microsoft.com/office/drawing/2014/main" id="{F754A8A5-800D-4828-BFEA-56FF88C47499}"/>
              </a:ext>
            </a:extLst>
          </p:cNvPr>
          <p:cNvGraphicFramePr/>
          <p:nvPr>
            <p:extLst>
              <p:ext uri="{D42A27DB-BD31-4B8C-83A1-F6EECF244321}">
                <p14:modId xmlns:p14="http://schemas.microsoft.com/office/powerpoint/2010/main" val="3680846904"/>
              </p:ext>
            </p:extLst>
          </p:nvPr>
        </p:nvGraphicFramePr>
        <p:xfrm>
          <a:off x="304803" y="2986290"/>
          <a:ext cx="8521200" cy="1785240"/>
        </p:xfrm>
        <a:graphic>
          <a:graphicData uri="http://schemas.openxmlformats.org/drawingml/2006/table">
            <a:tbl>
              <a:tblPr/>
              <a:tblGrid>
                <a:gridCol w="1477440">
                  <a:extLst>
                    <a:ext uri="{9D8B030D-6E8A-4147-A177-3AD203B41FA5}">
                      <a16:colId xmlns:a16="http://schemas.microsoft.com/office/drawing/2014/main" val="20000"/>
                    </a:ext>
                  </a:extLst>
                </a:gridCol>
                <a:gridCol w="1477440">
                  <a:extLst>
                    <a:ext uri="{9D8B030D-6E8A-4147-A177-3AD203B41FA5}">
                      <a16:colId xmlns:a16="http://schemas.microsoft.com/office/drawing/2014/main" val="20001"/>
                    </a:ext>
                  </a:extLst>
                </a:gridCol>
                <a:gridCol w="577800">
                  <a:extLst>
                    <a:ext uri="{9D8B030D-6E8A-4147-A177-3AD203B41FA5}">
                      <a16:colId xmlns:a16="http://schemas.microsoft.com/office/drawing/2014/main" val="20002"/>
                    </a:ext>
                  </a:extLst>
                </a:gridCol>
                <a:gridCol w="449280">
                  <a:extLst>
                    <a:ext uri="{9D8B030D-6E8A-4147-A177-3AD203B41FA5}">
                      <a16:colId xmlns:a16="http://schemas.microsoft.com/office/drawing/2014/main" val="20003"/>
                    </a:ext>
                  </a:extLst>
                </a:gridCol>
                <a:gridCol w="898920">
                  <a:extLst>
                    <a:ext uri="{9D8B030D-6E8A-4147-A177-3AD203B41FA5}">
                      <a16:colId xmlns:a16="http://schemas.microsoft.com/office/drawing/2014/main" val="20004"/>
                    </a:ext>
                  </a:extLst>
                </a:gridCol>
                <a:gridCol w="717120">
                  <a:extLst>
                    <a:ext uri="{9D8B030D-6E8A-4147-A177-3AD203B41FA5}">
                      <a16:colId xmlns:a16="http://schemas.microsoft.com/office/drawing/2014/main" val="20005"/>
                    </a:ext>
                  </a:extLst>
                </a:gridCol>
                <a:gridCol w="866880">
                  <a:extLst>
                    <a:ext uri="{9D8B030D-6E8A-4147-A177-3AD203B41FA5}">
                      <a16:colId xmlns:a16="http://schemas.microsoft.com/office/drawing/2014/main" val="20006"/>
                    </a:ext>
                  </a:extLst>
                </a:gridCol>
                <a:gridCol w="845640">
                  <a:extLst>
                    <a:ext uri="{9D8B030D-6E8A-4147-A177-3AD203B41FA5}">
                      <a16:colId xmlns:a16="http://schemas.microsoft.com/office/drawing/2014/main" val="20007"/>
                    </a:ext>
                  </a:extLst>
                </a:gridCol>
                <a:gridCol w="674280">
                  <a:extLst>
                    <a:ext uri="{9D8B030D-6E8A-4147-A177-3AD203B41FA5}">
                      <a16:colId xmlns:a16="http://schemas.microsoft.com/office/drawing/2014/main" val="20008"/>
                    </a:ext>
                  </a:extLst>
                </a:gridCol>
                <a:gridCol w="536400">
                  <a:extLst>
                    <a:ext uri="{9D8B030D-6E8A-4147-A177-3AD203B41FA5}">
                      <a16:colId xmlns:a16="http://schemas.microsoft.com/office/drawing/2014/main" val="20009"/>
                    </a:ext>
                  </a:extLst>
                </a:gridCol>
              </a:tblGrid>
              <a:tr h="642240">
                <a:tc>
                  <a:txBody>
                    <a:bodyPr/>
                    <a:lstStyle/>
                    <a:p>
                      <a:pPr>
                        <a:lnSpc>
                          <a:spcPct val="100000"/>
                        </a:lnSpc>
                      </a:pPr>
                      <a:r>
                        <a:rPr lang="en-US" sz="900" b="0" strike="noStrike" spc="-1">
                          <a:solidFill>
                            <a:srgbClr val="000000"/>
                          </a:solidFill>
                          <a:latin typeface="Arial"/>
                          <a:ea typeface="Arial"/>
                        </a:rPr>
                        <a:t>Geography</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State</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Per_Capita_Income</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Unemployment</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Drug_Arrest_Rate</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Prescription_Rate</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Drug_Overdose_Death_Rate</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Arrests_Imputed</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Prescriptions_Imputed</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Deaths_Imputed</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extLst>
                  <a:ext uri="{0D108BD9-81ED-4DB2-BD59-A6C34878D82A}">
                    <a16:rowId xmlns:a16="http://schemas.microsoft.com/office/drawing/2014/main" val="10000"/>
                  </a:ext>
                </a:extLst>
              </a:tr>
              <a:tr h="154080">
                <a:tc>
                  <a:txBody>
                    <a:bodyPr/>
                    <a:lstStyle/>
                    <a:p>
                      <a:pPr>
                        <a:lnSpc>
                          <a:spcPct val="100000"/>
                        </a:lnSpc>
                      </a:pPr>
                      <a:r>
                        <a:rPr lang="en-US" sz="900" b="0" strike="noStrike" spc="-1">
                          <a:solidFill>
                            <a:srgbClr val="000000"/>
                          </a:solidFill>
                          <a:latin typeface="Arial"/>
                          <a:ea typeface="Arial"/>
                        </a:rPr>
                        <a:t>Anderson County, Texas</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Texas</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17466</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4.3</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45.15486574</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62.2</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14.89848243</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45.15486574</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62.2</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14.89848</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extLst>
                  <a:ext uri="{0D108BD9-81ED-4DB2-BD59-A6C34878D82A}">
                    <a16:rowId xmlns:a16="http://schemas.microsoft.com/office/drawing/2014/main" val="10001"/>
                  </a:ext>
                </a:extLst>
              </a:tr>
              <a:tr h="154080">
                <a:tc>
                  <a:txBody>
                    <a:bodyPr/>
                    <a:lstStyle/>
                    <a:p>
                      <a:pPr>
                        <a:lnSpc>
                          <a:spcPct val="100000"/>
                        </a:lnSpc>
                      </a:pPr>
                      <a:r>
                        <a:rPr lang="en-US" sz="900" b="0" strike="noStrike" spc="-1">
                          <a:solidFill>
                            <a:srgbClr val="000000"/>
                          </a:solidFill>
                          <a:latin typeface="Arial"/>
                          <a:ea typeface="Arial"/>
                        </a:rPr>
                        <a:t>Andrews County, Texas</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Texas</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29903</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4.5</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53.84351014</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52.5</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NA</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53.84351014</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52.5</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10.88959</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extLst>
                  <a:ext uri="{0D108BD9-81ED-4DB2-BD59-A6C34878D82A}">
                    <a16:rowId xmlns:a16="http://schemas.microsoft.com/office/drawing/2014/main" val="10002"/>
                  </a:ext>
                </a:extLst>
              </a:tr>
              <a:tr h="154080">
                <a:tc>
                  <a:txBody>
                    <a:bodyPr/>
                    <a:lstStyle/>
                    <a:p>
                      <a:pPr>
                        <a:lnSpc>
                          <a:spcPct val="100000"/>
                        </a:lnSpc>
                      </a:pPr>
                      <a:r>
                        <a:rPr lang="en-US" sz="900" b="0" strike="noStrike" spc="-1">
                          <a:solidFill>
                            <a:srgbClr val="000000"/>
                          </a:solidFill>
                          <a:latin typeface="Arial"/>
                          <a:ea typeface="Arial"/>
                        </a:rPr>
                        <a:t>Angelina County, Texas</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Texas</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21974</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7.6</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41.94725982</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88.7</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10.47735752</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41.94725982</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88.7</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dirty="0">
                          <a:solidFill>
                            <a:srgbClr val="000000"/>
                          </a:solidFill>
                          <a:latin typeface="Arial"/>
                          <a:ea typeface="Arial"/>
                        </a:rPr>
                        <a:t>10.47736</a:t>
                      </a:r>
                      <a:endParaRPr lang="en-US" sz="900" b="0" strike="noStrike" spc="-1" dirty="0">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extLst>
                  <a:ext uri="{0D108BD9-81ED-4DB2-BD59-A6C34878D82A}">
                    <a16:rowId xmlns:a16="http://schemas.microsoft.com/office/drawing/2014/main" val="10003"/>
                  </a:ext>
                </a:extLst>
              </a:tr>
              <a:tr h="154080">
                <a:tc>
                  <a:txBody>
                    <a:bodyPr/>
                    <a:lstStyle/>
                    <a:p>
                      <a:pPr>
                        <a:lnSpc>
                          <a:spcPct val="100000"/>
                        </a:lnSpc>
                      </a:pPr>
                      <a:r>
                        <a:rPr lang="en-US" sz="900" b="0" strike="noStrike" spc="-1">
                          <a:solidFill>
                            <a:srgbClr val="000000"/>
                          </a:solidFill>
                          <a:latin typeface="Arial"/>
                          <a:ea typeface="Arial"/>
                        </a:rPr>
                        <a:t>Aransas County, Texas</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dirty="0">
                          <a:solidFill>
                            <a:srgbClr val="000000"/>
                          </a:solidFill>
                          <a:latin typeface="Arial"/>
                          <a:ea typeface="Arial"/>
                        </a:rPr>
                        <a:t>Texas</a:t>
                      </a:r>
                      <a:endParaRPr lang="en-US" sz="900" b="0" strike="noStrike" spc="-1" dirty="0">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29999</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6.7</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141.5818974</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83</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20.63967104</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141.5818974</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83</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20.63967</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extLst>
                  <a:ext uri="{0D108BD9-81ED-4DB2-BD59-A6C34878D82A}">
                    <a16:rowId xmlns:a16="http://schemas.microsoft.com/office/drawing/2014/main" val="10004"/>
                  </a:ext>
                </a:extLst>
              </a:tr>
              <a:tr h="154080">
                <a:tc>
                  <a:txBody>
                    <a:bodyPr/>
                    <a:lstStyle/>
                    <a:p>
                      <a:pPr>
                        <a:lnSpc>
                          <a:spcPct val="100000"/>
                        </a:lnSpc>
                      </a:pPr>
                      <a:r>
                        <a:rPr lang="en-US" sz="900" b="0" strike="noStrike" spc="-1" dirty="0">
                          <a:solidFill>
                            <a:srgbClr val="000000"/>
                          </a:solidFill>
                          <a:latin typeface="Arial"/>
                          <a:ea typeface="Arial"/>
                        </a:rPr>
                        <a:t>Archer County, Texas</a:t>
                      </a:r>
                      <a:endParaRPr lang="en-US" sz="900" b="0" strike="noStrike" spc="-1" dirty="0">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Texas</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31103</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3</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53.16689783</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900" b="0" strike="noStrike" spc="-1">
                          <a:solidFill>
                            <a:srgbClr val="000000"/>
                          </a:solidFill>
                          <a:latin typeface="Arial"/>
                          <a:ea typeface="Arial"/>
                        </a:rPr>
                        <a:t>NA</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25.16068529</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53.16689783</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a:solidFill>
                            <a:srgbClr val="000000"/>
                          </a:solidFill>
                          <a:latin typeface="Arial"/>
                          <a:ea typeface="Arial"/>
                        </a:rPr>
                        <a:t>56.9</a:t>
                      </a:r>
                      <a:endParaRPr lang="en-US" sz="900" b="0" strike="noStrike" spc="-1">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900" b="0" strike="noStrike" spc="-1" dirty="0">
                          <a:solidFill>
                            <a:srgbClr val="000000"/>
                          </a:solidFill>
                          <a:latin typeface="Arial"/>
                          <a:ea typeface="Arial"/>
                        </a:rPr>
                        <a:t>25.16069</a:t>
                      </a:r>
                      <a:endParaRPr lang="en-US" sz="900" b="0" strike="noStrike" spc="-1" dirty="0">
                        <a:latin typeface="Arial"/>
                      </a:endParaRPr>
                    </a:p>
                  </a:txBody>
                  <a:tcPr marL="2880" marR="288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 name="Table 3"/>
          <p:cNvGraphicFramePr/>
          <p:nvPr/>
        </p:nvGraphicFramePr>
        <p:xfrm>
          <a:off x="310680" y="2396880"/>
          <a:ext cx="8521200" cy="1587480"/>
        </p:xfrm>
        <a:graphic>
          <a:graphicData uri="http://schemas.openxmlformats.org/drawingml/2006/table">
            <a:tbl>
              <a:tblPr/>
              <a:tblGrid>
                <a:gridCol w="300600">
                  <a:extLst>
                    <a:ext uri="{9D8B030D-6E8A-4147-A177-3AD203B41FA5}">
                      <a16:colId xmlns:a16="http://schemas.microsoft.com/office/drawing/2014/main" val="20000"/>
                    </a:ext>
                  </a:extLst>
                </a:gridCol>
                <a:gridCol w="300600">
                  <a:extLst>
                    <a:ext uri="{9D8B030D-6E8A-4147-A177-3AD203B41FA5}">
                      <a16:colId xmlns:a16="http://schemas.microsoft.com/office/drawing/2014/main" val="20001"/>
                    </a:ext>
                  </a:extLst>
                </a:gridCol>
                <a:gridCol w="829800">
                  <a:extLst>
                    <a:ext uri="{9D8B030D-6E8A-4147-A177-3AD203B41FA5}">
                      <a16:colId xmlns:a16="http://schemas.microsoft.com/office/drawing/2014/main" val="20002"/>
                    </a:ext>
                  </a:extLst>
                </a:gridCol>
                <a:gridCol w="829800">
                  <a:extLst>
                    <a:ext uri="{9D8B030D-6E8A-4147-A177-3AD203B41FA5}">
                      <a16:colId xmlns:a16="http://schemas.microsoft.com/office/drawing/2014/main" val="20003"/>
                    </a:ext>
                  </a:extLst>
                </a:gridCol>
                <a:gridCol w="324720">
                  <a:extLst>
                    <a:ext uri="{9D8B030D-6E8A-4147-A177-3AD203B41FA5}">
                      <a16:colId xmlns:a16="http://schemas.microsoft.com/office/drawing/2014/main" val="20004"/>
                    </a:ext>
                  </a:extLst>
                </a:gridCol>
                <a:gridCol w="252360">
                  <a:extLst>
                    <a:ext uri="{9D8B030D-6E8A-4147-A177-3AD203B41FA5}">
                      <a16:colId xmlns:a16="http://schemas.microsoft.com/office/drawing/2014/main" val="20005"/>
                    </a:ext>
                  </a:extLst>
                </a:gridCol>
                <a:gridCol w="505080">
                  <a:extLst>
                    <a:ext uri="{9D8B030D-6E8A-4147-A177-3AD203B41FA5}">
                      <a16:colId xmlns:a16="http://schemas.microsoft.com/office/drawing/2014/main" val="20006"/>
                    </a:ext>
                  </a:extLst>
                </a:gridCol>
                <a:gridCol w="402840">
                  <a:extLst>
                    <a:ext uri="{9D8B030D-6E8A-4147-A177-3AD203B41FA5}">
                      <a16:colId xmlns:a16="http://schemas.microsoft.com/office/drawing/2014/main" val="20007"/>
                    </a:ext>
                  </a:extLst>
                </a:gridCol>
                <a:gridCol w="487080">
                  <a:extLst>
                    <a:ext uri="{9D8B030D-6E8A-4147-A177-3AD203B41FA5}">
                      <a16:colId xmlns:a16="http://schemas.microsoft.com/office/drawing/2014/main" val="20008"/>
                    </a:ext>
                  </a:extLst>
                </a:gridCol>
                <a:gridCol w="474840">
                  <a:extLst>
                    <a:ext uri="{9D8B030D-6E8A-4147-A177-3AD203B41FA5}">
                      <a16:colId xmlns:a16="http://schemas.microsoft.com/office/drawing/2014/main" val="20009"/>
                    </a:ext>
                  </a:extLst>
                </a:gridCol>
                <a:gridCol w="378720">
                  <a:extLst>
                    <a:ext uri="{9D8B030D-6E8A-4147-A177-3AD203B41FA5}">
                      <a16:colId xmlns:a16="http://schemas.microsoft.com/office/drawing/2014/main" val="20010"/>
                    </a:ext>
                  </a:extLst>
                </a:gridCol>
                <a:gridCol w="300600">
                  <a:extLst>
                    <a:ext uri="{9D8B030D-6E8A-4147-A177-3AD203B41FA5}">
                      <a16:colId xmlns:a16="http://schemas.microsoft.com/office/drawing/2014/main" val="20011"/>
                    </a:ext>
                  </a:extLst>
                </a:gridCol>
                <a:gridCol w="300600">
                  <a:extLst>
                    <a:ext uri="{9D8B030D-6E8A-4147-A177-3AD203B41FA5}">
                      <a16:colId xmlns:a16="http://schemas.microsoft.com/office/drawing/2014/main" val="20012"/>
                    </a:ext>
                  </a:extLst>
                </a:gridCol>
                <a:gridCol w="300600">
                  <a:extLst>
                    <a:ext uri="{9D8B030D-6E8A-4147-A177-3AD203B41FA5}">
                      <a16:colId xmlns:a16="http://schemas.microsoft.com/office/drawing/2014/main" val="20013"/>
                    </a:ext>
                  </a:extLst>
                </a:gridCol>
                <a:gridCol w="300600">
                  <a:extLst>
                    <a:ext uri="{9D8B030D-6E8A-4147-A177-3AD203B41FA5}">
                      <a16:colId xmlns:a16="http://schemas.microsoft.com/office/drawing/2014/main" val="20014"/>
                    </a:ext>
                  </a:extLst>
                </a:gridCol>
                <a:gridCol w="300600">
                  <a:extLst>
                    <a:ext uri="{9D8B030D-6E8A-4147-A177-3AD203B41FA5}">
                      <a16:colId xmlns:a16="http://schemas.microsoft.com/office/drawing/2014/main" val="20015"/>
                    </a:ext>
                  </a:extLst>
                </a:gridCol>
                <a:gridCol w="300600">
                  <a:extLst>
                    <a:ext uri="{9D8B030D-6E8A-4147-A177-3AD203B41FA5}">
                      <a16:colId xmlns:a16="http://schemas.microsoft.com/office/drawing/2014/main" val="20016"/>
                    </a:ext>
                  </a:extLst>
                </a:gridCol>
                <a:gridCol w="426960">
                  <a:extLst>
                    <a:ext uri="{9D8B030D-6E8A-4147-A177-3AD203B41FA5}">
                      <a16:colId xmlns:a16="http://schemas.microsoft.com/office/drawing/2014/main" val="20017"/>
                    </a:ext>
                  </a:extLst>
                </a:gridCol>
                <a:gridCol w="300600">
                  <a:extLst>
                    <a:ext uri="{9D8B030D-6E8A-4147-A177-3AD203B41FA5}">
                      <a16:colId xmlns:a16="http://schemas.microsoft.com/office/drawing/2014/main" val="20018"/>
                    </a:ext>
                  </a:extLst>
                </a:gridCol>
                <a:gridCol w="300600">
                  <a:extLst>
                    <a:ext uri="{9D8B030D-6E8A-4147-A177-3AD203B41FA5}">
                      <a16:colId xmlns:a16="http://schemas.microsoft.com/office/drawing/2014/main" val="20019"/>
                    </a:ext>
                  </a:extLst>
                </a:gridCol>
                <a:gridCol w="300600">
                  <a:extLst>
                    <a:ext uri="{9D8B030D-6E8A-4147-A177-3AD203B41FA5}">
                      <a16:colId xmlns:a16="http://schemas.microsoft.com/office/drawing/2014/main" val="20020"/>
                    </a:ext>
                  </a:extLst>
                </a:gridCol>
                <a:gridCol w="302400">
                  <a:extLst>
                    <a:ext uri="{9D8B030D-6E8A-4147-A177-3AD203B41FA5}">
                      <a16:colId xmlns:a16="http://schemas.microsoft.com/office/drawing/2014/main" val="20021"/>
                    </a:ext>
                  </a:extLst>
                </a:gridCol>
              </a:tblGrid>
              <a:tr h="368280">
                <a:tc>
                  <a:txBody>
                    <a:bodyPr/>
                    <a:lstStyle/>
                    <a:p>
                      <a:pPr>
                        <a:lnSpc>
                          <a:spcPct val="100000"/>
                        </a:lnSpc>
                      </a:pPr>
                      <a:r>
                        <a:rPr lang="en-US" sz="500" b="0" strike="noStrike" spc="-1">
                          <a:solidFill>
                            <a:srgbClr val="000000"/>
                          </a:solidFill>
                          <a:latin typeface="Arial"/>
                          <a:ea typeface="Arial"/>
                        </a:rPr>
                        <a:t>FIPS_Code</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GEOID</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Geography</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State</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Per_Capita_Income</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Unemployment</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Drug_Arrest_Rate</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dirty="0" err="1">
                          <a:solidFill>
                            <a:srgbClr val="000000"/>
                          </a:solidFill>
                          <a:latin typeface="Arial"/>
                          <a:ea typeface="Arial"/>
                        </a:rPr>
                        <a:t>Prescription_Rate</a:t>
                      </a:r>
                      <a:endParaRPr lang="en-US" sz="500" b="0" strike="noStrike" spc="-1" dirty="0">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Drug_Overdose_Death_Rate</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Arrests_Imputed</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Prescriptions_Imputed</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Deaths_Imputed</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Income_Rank</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Death_Rank</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Arrest_Rank</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Prescription_Rank</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Rank_Average</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1" strike="noStrike" spc="-1">
                          <a:solidFill>
                            <a:srgbClr val="000000"/>
                          </a:solidFill>
                          <a:latin typeface="Arial"/>
                          <a:ea typeface="Arial"/>
                        </a:rPr>
                        <a:t>ST_Income_Rank</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1" strike="noStrike" spc="-1">
                          <a:solidFill>
                            <a:srgbClr val="000000"/>
                          </a:solidFill>
                          <a:latin typeface="Arial"/>
                          <a:ea typeface="Arial"/>
                        </a:rPr>
                        <a:t>ST_Death_Rank</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1" strike="noStrike" spc="-1">
                          <a:solidFill>
                            <a:srgbClr val="000000"/>
                          </a:solidFill>
                          <a:latin typeface="Arial"/>
                          <a:ea typeface="Arial"/>
                        </a:rPr>
                        <a:t>ST_Arrest_Rank</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1" strike="noStrike" spc="-1">
                          <a:solidFill>
                            <a:srgbClr val="000000"/>
                          </a:solidFill>
                          <a:latin typeface="Arial"/>
                          <a:ea typeface="Arial"/>
                        </a:rPr>
                        <a:t>ST_Prescription_Rank</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1" strike="noStrike" spc="-1">
                          <a:solidFill>
                            <a:srgbClr val="000000"/>
                          </a:solidFill>
                          <a:latin typeface="Arial"/>
                          <a:ea typeface="Arial"/>
                        </a:rPr>
                        <a:t>ST_Rank_Average</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extLst>
                  <a:ext uri="{0D108BD9-81ED-4DB2-BD59-A6C34878D82A}">
                    <a16:rowId xmlns:a16="http://schemas.microsoft.com/office/drawing/2014/main" val="10000"/>
                  </a:ext>
                </a:extLst>
              </a:tr>
              <a:tr h="160560">
                <a:tc>
                  <a:txBody>
                    <a:bodyPr/>
                    <a:lstStyle/>
                    <a:p>
                      <a:pPr algn="r">
                        <a:lnSpc>
                          <a:spcPct val="100000"/>
                        </a:lnSpc>
                      </a:pPr>
                      <a:r>
                        <a:rPr lang="en-US" sz="500" b="0" strike="noStrike" spc="-1">
                          <a:solidFill>
                            <a:srgbClr val="000000"/>
                          </a:solidFill>
                          <a:latin typeface="Arial"/>
                          <a:ea typeface="Arial"/>
                        </a:rPr>
                        <a:t>48001</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0500000US48001</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Anderson County, Texas</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Texas</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17466</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4.3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45.15486574</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62.2</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14.89848243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45.15486574</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62.2</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14.89848</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3015</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1439</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2014</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1535</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2000.75</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239</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227</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110</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168</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186</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extLst>
                  <a:ext uri="{0D108BD9-81ED-4DB2-BD59-A6C34878D82A}">
                    <a16:rowId xmlns:a16="http://schemas.microsoft.com/office/drawing/2014/main" val="10001"/>
                  </a:ext>
                </a:extLst>
              </a:tr>
              <a:tr h="160560">
                <a:tc>
                  <a:txBody>
                    <a:bodyPr/>
                    <a:lstStyle/>
                    <a:p>
                      <a:pPr algn="r">
                        <a:lnSpc>
                          <a:spcPct val="100000"/>
                        </a:lnSpc>
                      </a:pPr>
                      <a:r>
                        <a:rPr lang="en-US" sz="500" b="0" strike="noStrike" spc="-1">
                          <a:solidFill>
                            <a:srgbClr val="000000"/>
                          </a:solidFill>
                          <a:latin typeface="Arial"/>
                          <a:ea typeface="Arial"/>
                        </a:rPr>
                        <a:t>48003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0500000US48003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Andrews County, Texas</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Texas</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29903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4.5</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53.84351014</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52.5</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NA</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53.84351014</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52.5</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10.88959</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661</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597</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2320</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1078</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1164</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40</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62</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140</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96</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84.5</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extLst>
                  <a:ext uri="{0D108BD9-81ED-4DB2-BD59-A6C34878D82A}">
                    <a16:rowId xmlns:a16="http://schemas.microsoft.com/office/drawing/2014/main" val="10002"/>
                  </a:ext>
                </a:extLst>
              </a:tr>
              <a:tr h="160560">
                <a:tc>
                  <a:txBody>
                    <a:bodyPr/>
                    <a:lstStyle/>
                    <a:p>
                      <a:pPr algn="r">
                        <a:lnSpc>
                          <a:spcPct val="100000"/>
                        </a:lnSpc>
                      </a:pPr>
                      <a:r>
                        <a:rPr lang="en-US" sz="500" b="0" strike="noStrike" spc="-1">
                          <a:solidFill>
                            <a:srgbClr val="000000"/>
                          </a:solidFill>
                          <a:latin typeface="Arial"/>
                          <a:ea typeface="Arial"/>
                        </a:rPr>
                        <a:t>48005</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0500000US48005</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Angelina County, Texas</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Texas</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21974</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7.6</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41.94725982</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88.7</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10.47735752</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41.94725982</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88.7</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10.47736</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2321</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558</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1900</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2408</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1796.75</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182</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53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91</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233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139.75</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extLst>
                  <a:ext uri="{0D108BD9-81ED-4DB2-BD59-A6C34878D82A}">
                    <a16:rowId xmlns:a16="http://schemas.microsoft.com/office/drawing/2014/main" val="10003"/>
                  </a:ext>
                </a:extLst>
              </a:tr>
              <a:tr h="160560">
                <a:tc>
                  <a:txBody>
                    <a:bodyPr/>
                    <a:lstStyle/>
                    <a:p>
                      <a:pPr algn="r">
                        <a:lnSpc>
                          <a:spcPct val="100000"/>
                        </a:lnSpc>
                      </a:pPr>
                      <a:r>
                        <a:rPr lang="en-US" sz="500" b="0" strike="noStrike" spc="-1">
                          <a:solidFill>
                            <a:srgbClr val="000000"/>
                          </a:solidFill>
                          <a:latin typeface="Arial"/>
                          <a:ea typeface="Arial"/>
                        </a:rPr>
                        <a:t>48007</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0500000US48007</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Aransas County, Texas</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Texas</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29999</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6.7</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141.5818974</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83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20.63967104</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141.5818974</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83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20.63967</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646</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2310</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3107</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2242</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2076.25</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36</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250</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248</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222</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189</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extLst>
                  <a:ext uri="{0D108BD9-81ED-4DB2-BD59-A6C34878D82A}">
                    <a16:rowId xmlns:a16="http://schemas.microsoft.com/office/drawing/2014/main" val="10004"/>
                  </a:ext>
                </a:extLst>
              </a:tr>
              <a:tr h="160560">
                <a:tc>
                  <a:txBody>
                    <a:bodyPr/>
                    <a:lstStyle/>
                    <a:p>
                      <a:pPr algn="r">
                        <a:lnSpc>
                          <a:spcPct val="100000"/>
                        </a:lnSpc>
                      </a:pPr>
                      <a:r>
                        <a:rPr lang="en-US" sz="500" b="0" strike="noStrike" spc="-1">
                          <a:solidFill>
                            <a:srgbClr val="000000"/>
                          </a:solidFill>
                          <a:latin typeface="Arial"/>
                          <a:ea typeface="Arial"/>
                        </a:rPr>
                        <a:t>48009</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0500000US48009</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Archer County, Texas</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Texas</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31103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53.16689783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nSpc>
                          <a:spcPct val="100000"/>
                        </a:lnSpc>
                      </a:pPr>
                      <a:r>
                        <a:rPr lang="en-US" sz="500" b="0" strike="noStrike" spc="-1">
                          <a:solidFill>
                            <a:srgbClr val="000000"/>
                          </a:solidFill>
                          <a:latin typeface="Arial"/>
                          <a:ea typeface="Arial"/>
                        </a:rPr>
                        <a:t>NA</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25.16068529</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53.16689783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56.9</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25.16069</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520</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2671</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2298</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1254</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0" strike="noStrike" spc="-1">
                          <a:solidFill>
                            <a:srgbClr val="000000"/>
                          </a:solidFill>
                          <a:latin typeface="Arial"/>
                          <a:ea typeface="Arial"/>
                        </a:rPr>
                        <a:t>1685.75</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29</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253</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139</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a:solidFill>
                            <a:srgbClr val="000000"/>
                          </a:solidFill>
                          <a:latin typeface="Arial"/>
                          <a:ea typeface="Arial"/>
                        </a:rPr>
                        <a:t>109</a:t>
                      </a:r>
                      <a:endParaRPr lang="en-US" sz="500" b="0" strike="noStrike" spc="-1">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tc>
                  <a:txBody>
                    <a:bodyPr/>
                    <a:lstStyle/>
                    <a:p>
                      <a:pPr algn="r">
                        <a:lnSpc>
                          <a:spcPct val="100000"/>
                        </a:lnSpc>
                      </a:pPr>
                      <a:r>
                        <a:rPr lang="en-US" sz="500" b="1" strike="noStrike" spc="-1" dirty="0">
                          <a:solidFill>
                            <a:srgbClr val="000000"/>
                          </a:solidFill>
                          <a:latin typeface="Arial"/>
                          <a:ea typeface="Arial"/>
                        </a:rPr>
                        <a:t>132.5</a:t>
                      </a:r>
                      <a:endParaRPr lang="en-US" sz="500" b="0" strike="noStrike" spc="-1" dirty="0">
                        <a:latin typeface="Arial"/>
                      </a:endParaRPr>
                    </a:p>
                  </a:txBody>
                  <a:tcPr marL="1800" marR="1800">
                    <a:lnL w="12240">
                      <a:solidFill>
                        <a:srgbClr val="FFFFFF"/>
                      </a:solidFill>
                    </a:lnL>
                    <a:lnR w="12240">
                      <a:solidFill>
                        <a:srgbClr val="FFFFFF"/>
                      </a:solidFill>
                    </a:lnR>
                    <a:lnT w="12240">
                      <a:solidFill>
                        <a:srgbClr val="FFFFFF"/>
                      </a:solidFill>
                    </a:lnT>
                    <a:lnB w="12240">
                      <a:solidFill>
                        <a:srgbClr val="FFFFFF"/>
                      </a:solidFill>
                    </a:lnB>
                    <a:solidFill>
                      <a:srgbClr val="FFF1E8"/>
                    </a:solidFill>
                  </a:tcPr>
                </a:tc>
                <a:extLst>
                  <a:ext uri="{0D108BD9-81ED-4DB2-BD59-A6C34878D82A}">
                    <a16:rowId xmlns:a16="http://schemas.microsoft.com/office/drawing/2014/main" val="10005"/>
                  </a:ext>
                </a:extLst>
              </a:tr>
            </a:tbl>
          </a:graphicData>
        </a:graphic>
      </p:graphicFrame>
      <p:sp>
        <p:nvSpPr>
          <p:cNvPr id="2" name="Title 1">
            <a:extLst>
              <a:ext uri="{FF2B5EF4-FFF2-40B4-BE49-F238E27FC236}">
                <a16:creationId xmlns:a16="http://schemas.microsoft.com/office/drawing/2014/main" id="{19385B31-DF86-41B1-BB44-B7BF3A91031B}"/>
              </a:ext>
            </a:extLst>
          </p:cNvPr>
          <p:cNvSpPr>
            <a:spLocks noGrp="1"/>
          </p:cNvSpPr>
          <p:nvPr>
            <p:ph type="title"/>
          </p:nvPr>
        </p:nvSpPr>
        <p:spPr/>
        <p:txBody>
          <a:bodyPr/>
          <a:lstStyle/>
          <a:p>
            <a:r>
              <a:rPr lang="en-US" dirty="0"/>
              <a:t>Example: Texas</a:t>
            </a:r>
          </a:p>
        </p:txBody>
      </p:sp>
      <p:sp>
        <p:nvSpPr>
          <p:cNvPr id="3" name="Content Placeholder 2">
            <a:extLst>
              <a:ext uri="{FF2B5EF4-FFF2-40B4-BE49-F238E27FC236}">
                <a16:creationId xmlns:a16="http://schemas.microsoft.com/office/drawing/2014/main" id="{9BE3483A-C8FF-4232-A95D-CBC8C8813CF6}"/>
              </a:ext>
            </a:extLst>
          </p:cNvPr>
          <p:cNvSpPr>
            <a:spLocks noGrp="1"/>
          </p:cNvSpPr>
          <p:nvPr>
            <p:ph idx="1"/>
          </p:nvPr>
        </p:nvSpPr>
        <p:spPr/>
        <p:txBody>
          <a:bodyPr/>
          <a:lstStyle/>
          <a:p>
            <a:pPr marL="0" indent="0">
              <a:buNone/>
            </a:pPr>
            <a:r>
              <a:rPr lang="en-US" dirty="0"/>
              <a:t>For each county</a:t>
            </a:r>
          </a:p>
          <a:p>
            <a:pPr lvl="1"/>
            <a:endParaRPr lang="en-US" dirty="0"/>
          </a:p>
          <a:p>
            <a:pPr lvl="1"/>
            <a:r>
              <a:rPr lang="en-US" dirty="0"/>
              <a:t>Rank each predictor</a:t>
            </a:r>
          </a:p>
          <a:p>
            <a:pPr lvl="1"/>
            <a:r>
              <a:rPr lang="en-US" dirty="0"/>
              <a:t>Take the mean of the ranks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21722-AE29-4807-96DC-A09F35F1296D}"/>
              </a:ext>
            </a:extLst>
          </p:cNvPr>
          <p:cNvSpPr>
            <a:spLocks noGrp="1"/>
          </p:cNvSpPr>
          <p:nvPr>
            <p:ph type="title"/>
          </p:nvPr>
        </p:nvSpPr>
        <p:spPr/>
        <p:txBody>
          <a:bodyPr/>
          <a:lstStyle/>
          <a:p>
            <a:r>
              <a:rPr lang="en-US" dirty="0"/>
              <a:t>Example: Texas</a:t>
            </a:r>
          </a:p>
        </p:txBody>
      </p:sp>
      <p:pic>
        <p:nvPicPr>
          <p:cNvPr id="6" name="Picture 6">
            <a:extLst>
              <a:ext uri="{FF2B5EF4-FFF2-40B4-BE49-F238E27FC236}">
                <a16:creationId xmlns:a16="http://schemas.microsoft.com/office/drawing/2014/main" id="{1559C80E-4789-4DAA-ADEA-3C04E33A5A42}"/>
              </a:ext>
            </a:extLst>
          </p:cNvPr>
          <p:cNvPicPr>
            <a:picLocks noGrp="1"/>
          </p:cNvPicPr>
          <p:nvPr>
            <p:ph idx="1"/>
          </p:nvPr>
        </p:nvPicPr>
        <p:blipFill>
          <a:blip r:embed="rId3"/>
          <a:stretch/>
        </p:blipFill>
        <p:spPr>
          <a:xfrm>
            <a:off x="1717234" y="1160463"/>
            <a:ext cx="5695244" cy="3203575"/>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7FDD3-710D-4D5A-BD55-B3C349719A3C}"/>
              </a:ext>
            </a:extLst>
          </p:cNvPr>
          <p:cNvSpPr>
            <a:spLocks noGrp="1"/>
          </p:cNvSpPr>
          <p:nvPr>
            <p:ph type="title"/>
          </p:nvPr>
        </p:nvSpPr>
        <p:spPr/>
        <p:txBody>
          <a:bodyPr/>
          <a:lstStyle/>
          <a:p>
            <a:r>
              <a:rPr lang="en-US" dirty="0"/>
              <a:t>Example: Texas</a:t>
            </a:r>
          </a:p>
        </p:txBody>
      </p:sp>
      <p:sp>
        <p:nvSpPr>
          <p:cNvPr id="3" name="Content Placeholder 2">
            <a:extLst>
              <a:ext uri="{FF2B5EF4-FFF2-40B4-BE49-F238E27FC236}">
                <a16:creationId xmlns:a16="http://schemas.microsoft.com/office/drawing/2014/main" id="{FA291AFB-A839-4FC9-923A-A940CBC09C6F}"/>
              </a:ext>
            </a:extLst>
          </p:cNvPr>
          <p:cNvSpPr>
            <a:spLocks noGrp="1"/>
          </p:cNvSpPr>
          <p:nvPr>
            <p:ph idx="1"/>
          </p:nvPr>
        </p:nvSpPr>
        <p:spPr/>
        <p:txBody>
          <a:bodyPr/>
          <a:lstStyle/>
          <a:p>
            <a:pPr marL="0" indent="0">
              <a:buNone/>
            </a:pPr>
            <a:r>
              <a:rPr lang="en-US" dirty="0"/>
              <a:t>Childress County</a:t>
            </a:r>
          </a:p>
          <a:p>
            <a:pPr marL="0" indent="0">
              <a:buNone/>
            </a:pPr>
            <a:endParaRPr lang="en-US" sz="1400" dirty="0"/>
          </a:p>
          <a:p>
            <a:pPr lvl="1"/>
            <a:r>
              <a:rPr lang="en-US" dirty="0"/>
              <a:t>High vulnerability: Arrests, Income, Prescriptions</a:t>
            </a:r>
          </a:p>
          <a:p>
            <a:pPr lvl="1"/>
            <a:r>
              <a:rPr lang="en-US" dirty="0"/>
              <a:t>Median vulnerability: Drug Overdose (Missing Data)</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45D0B-E04A-4079-9E68-5B0622444CF8}"/>
              </a:ext>
            </a:extLst>
          </p:cNvPr>
          <p:cNvSpPr>
            <a:spLocks noGrp="1"/>
          </p:cNvSpPr>
          <p:nvPr>
            <p:ph type="title"/>
          </p:nvPr>
        </p:nvSpPr>
        <p:spPr/>
        <p:txBody>
          <a:bodyPr/>
          <a:lstStyle/>
          <a:p>
            <a:r>
              <a:rPr lang="en-US" dirty="0"/>
              <a:t>Example: Texas</a:t>
            </a:r>
          </a:p>
        </p:txBody>
      </p:sp>
      <p:sp>
        <p:nvSpPr>
          <p:cNvPr id="3" name="Content Placeholder 2">
            <a:extLst>
              <a:ext uri="{FF2B5EF4-FFF2-40B4-BE49-F238E27FC236}">
                <a16:creationId xmlns:a16="http://schemas.microsoft.com/office/drawing/2014/main" id="{160542CC-CDDC-4375-AB79-A2ABF83C9168}"/>
              </a:ext>
            </a:extLst>
          </p:cNvPr>
          <p:cNvSpPr>
            <a:spLocks noGrp="1"/>
          </p:cNvSpPr>
          <p:nvPr>
            <p:ph idx="1"/>
          </p:nvPr>
        </p:nvSpPr>
        <p:spPr/>
        <p:txBody>
          <a:bodyPr/>
          <a:lstStyle/>
          <a:p>
            <a:pPr marL="0" indent="0">
              <a:buNone/>
            </a:pPr>
            <a:r>
              <a:rPr lang="en-US" dirty="0"/>
              <a:t>Kleberg </a:t>
            </a:r>
          </a:p>
          <a:p>
            <a:pPr lvl="1"/>
            <a:endParaRPr lang="en-US" dirty="0"/>
          </a:p>
          <a:p>
            <a:pPr lvl="1"/>
            <a:r>
              <a:rPr lang="en-US" dirty="0"/>
              <a:t>High vulnerability: Arrests and income</a:t>
            </a:r>
          </a:p>
          <a:p>
            <a:pPr lvl="1"/>
            <a:r>
              <a:rPr lang="en-US" dirty="0"/>
              <a:t>Median: Prescriptions </a:t>
            </a:r>
          </a:p>
          <a:p>
            <a:endParaRPr lang="en-US" dirty="0"/>
          </a:p>
        </p:txBody>
      </p:sp>
      <p:pic>
        <p:nvPicPr>
          <p:cNvPr id="7" name="Picture 3">
            <a:extLst>
              <a:ext uri="{FF2B5EF4-FFF2-40B4-BE49-F238E27FC236}">
                <a16:creationId xmlns:a16="http://schemas.microsoft.com/office/drawing/2014/main" id="{5313B8CA-5836-4B18-A7D2-96CC88CEFFEF}"/>
              </a:ext>
            </a:extLst>
          </p:cNvPr>
          <p:cNvPicPr/>
          <p:nvPr/>
        </p:nvPicPr>
        <p:blipFill>
          <a:blip r:embed="rId3"/>
          <a:stretch/>
        </p:blipFill>
        <p:spPr>
          <a:xfrm>
            <a:off x="1031596" y="2571750"/>
            <a:ext cx="5231880" cy="1847880"/>
          </a:xfrm>
          <a:prstGeom prst="rect">
            <a:avLst/>
          </a:prstGeom>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TextShape 2"/>
          <p:cNvSpPr txBox="1"/>
          <p:nvPr/>
        </p:nvSpPr>
        <p:spPr>
          <a:xfrm>
            <a:off x="311760" y="1152360"/>
            <a:ext cx="8520120" cy="3416040"/>
          </a:xfrm>
          <a:prstGeom prst="rect">
            <a:avLst/>
          </a:prstGeom>
          <a:noFill/>
          <a:ln>
            <a:noFill/>
          </a:ln>
        </p:spPr>
        <p:txBody>
          <a:bodyPr tIns="91440" bIns="91440">
            <a:noAutofit/>
          </a:bodyPr>
          <a:lstStyle/>
          <a:p>
            <a:pPr marL="457200" indent="-342720">
              <a:lnSpc>
                <a:spcPct val="115000"/>
              </a:lnSpc>
              <a:buClr>
                <a:srgbClr val="595959"/>
              </a:buClr>
              <a:buFont typeface="Arial"/>
              <a:buChar char="●"/>
            </a:pPr>
            <a:endParaRPr lang="en-US" sz="1400" b="0" strike="noStrike" spc="-1" dirty="0">
              <a:solidFill>
                <a:srgbClr val="000000"/>
              </a:solidFill>
              <a:latin typeface="Arial"/>
            </a:endParaRPr>
          </a:p>
        </p:txBody>
      </p:sp>
      <p:sp>
        <p:nvSpPr>
          <p:cNvPr id="2" name="Title 1">
            <a:extLst>
              <a:ext uri="{FF2B5EF4-FFF2-40B4-BE49-F238E27FC236}">
                <a16:creationId xmlns:a16="http://schemas.microsoft.com/office/drawing/2014/main" id="{9AF9D9AE-C709-4DED-9CE9-D7F8F882A586}"/>
              </a:ext>
            </a:extLst>
          </p:cNvPr>
          <p:cNvSpPr>
            <a:spLocks noGrp="1"/>
          </p:cNvSpPr>
          <p:nvPr>
            <p:ph type="title"/>
          </p:nvPr>
        </p:nvSpPr>
        <p:spPr/>
        <p:txBody>
          <a:bodyPr/>
          <a:lstStyle/>
          <a:p>
            <a:r>
              <a:rPr lang="en-US" dirty="0"/>
              <a:t>Example: Texas</a:t>
            </a:r>
          </a:p>
        </p:txBody>
      </p:sp>
      <p:sp>
        <p:nvSpPr>
          <p:cNvPr id="3" name="Content Placeholder 2">
            <a:extLst>
              <a:ext uri="{FF2B5EF4-FFF2-40B4-BE49-F238E27FC236}">
                <a16:creationId xmlns:a16="http://schemas.microsoft.com/office/drawing/2014/main" id="{E89520CA-72DF-4292-9F21-1EAB0A8BF318}"/>
              </a:ext>
            </a:extLst>
          </p:cNvPr>
          <p:cNvSpPr>
            <a:spLocks noGrp="1"/>
          </p:cNvSpPr>
          <p:nvPr>
            <p:ph idx="1"/>
          </p:nvPr>
        </p:nvSpPr>
        <p:spPr/>
        <p:txBody>
          <a:bodyPr/>
          <a:lstStyle/>
          <a:p>
            <a:pPr marL="0" indent="0">
              <a:buNone/>
            </a:pPr>
            <a:r>
              <a:rPr lang="en-US" dirty="0"/>
              <a:t>Index is built using Excel (can provide file for your state)</a:t>
            </a:r>
          </a:p>
          <a:p>
            <a:pPr marL="0" indent="0">
              <a:buNone/>
            </a:pPr>
            <a:endParaRPr lang="en-US" dirty="0"/>
          </a:p>
          <a:p>
            <a:pPr marL="0" indent="0">
              <a:buNone/>
            </a:pPr>
            <a:r>
              <a:rPr lang="en-US" dirty="0"/>
              <a:t>Mapped using linked Power BI Desktop (can map in other software)</a:t>
            </a:r>
          </a:p>
          <a:p>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6903-273C-413F-AB2E-840490B75224}"/>
              </a:ext>
            </a:extLst>
          </p:cNvPr>
          <p:cNvSpPr>
            <a:spLocks noGrp="1"/>
          </p:cNvSpPr>
          <p:nvPr>
            <p:ph type="title"/>
          </p:nvPr>
        </p:nvSpPr>
        <p:spPr/>
        <p:txBody>
          <a:bodyPr/>
          <a:lstStyle/>
          <a:p>
            <a:r>
              <a:rPr lang="en-US" dirty="0"/>
              <a:t>Example: Texas</a:t>
            </a:r>
          </a:p>
        </p:txBody>
      </p:sp>
      <p:sp>
        <p:nvSpPr>
          <p:cNvPr id="3" name="Content Placeholder 2">
            <a:extLst>
              <a:ext uri="{FF2B5EF4-FFF2-40B4-BE49-F238E27FC236}">
                <a16:creationId xmlns:a16="http://schemas.microsoft.com/office/drawing/2014/main" id="{54A72C9C-732A-4B1D-B817-E079FB03397F}"/>
              </a:ext>
            </a:extLst>
          </p:cNvPr>
          <p:cNvSpPr>
            <a:spLocks noGrp="1"/>
          </p:cNvSpPr>
          <p:nvPr>
            <p:ph idx="1"/>
          </p:nvPr>
        </p:nvSpPr>
        <p:spPr/>
        <p:txBody>
          <a:bodyPr/>
          <a:lstStyle/>
          <a:p>
            <a:pPr marL="0" indent="0">
              <a:buNone/>
            </a:pPr>
            <a:r>
              <a:rPr lang="en-US" dirty="0"/>
              <a:t>Outcome – HIV Diagnoses (</a:t>
            </a:r>
            <a:r>
              <a:rPr lang="en-US" dirty="0">
                <a:hlinkClick r:id="rId3"/>
              </a:rPr>
              <a:t>https://www.cdc.gov/nchhstp/atlas/index.htm</a:t>
            </a:r>
            <a:r>
              <a:rPr lang="en-US" dirty="0"/>
              <a:t>)</a:t>
            </a:r>
          </a:p>
          <a:p>
            <a:endParaRPr lang="en-US"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2CDD0-C162-4CBE-BA63-39AE8AB09677}"/>
              </a:ext>
            </a:extLst>
          </p:cNvPr>
          <p:cNvSpPr>
            <a:spLocks noGrp="1"/>
          </p:cNvSpPr>
          <p:nvPr>
            <p:ph type="title"/>
          </p:nvPr>
        </p:nvSpPr>
        <p:spPr/>
        <p:txBody>
          <a:bodyPr/>
          <a:lstStyle/>
          <a:p>
            <a:r>
              <a:rPr lang="en-US" dirty="0"/>
              <a:t>Example: Texas</a:t>
            </a:r>
          </a:p>
        </p:txBody>
      </p:sp>
      <p:pic>
        <p:nvPicPr>
          <p:cNvPr id="4" name="Content Placeholder 3">
            <a:extLst>
              <a:ext uri="{FF2B5EF4-FFF2-40B4-BE49-F238E27FC236}">
                <a16:creationId xmlns:a16="http://schemas.microsoft.com/office/drawing/2014/main" id="{48130DE9-CCB9-4373-902C-386ABFABDAE7}"/>
              </a:ext>
            </a:extLst>
          </p:cNvPr>
          <p:cNvPicPr>
            <a:picLocks noGrp="1"/>
          </p:cNvPicPr>
          <p:nvPr>
            <p:ph idx="1"/>
          </p:nvPr>
        </p:nvPicPr>
        <p:blipFill>
          <a:blip r:embed="rId3"/>
          <a:stretch/>
        </p:blipFill>
        <p:spPr>
          <a:xfrm>
            <a:off x="2137856" y="1160463"/>
            <a:ext cx="4854001" cy="3203575"/>
          </a:xfrm>
        </p:spPr>
      </p:pic>
    </p:spTree>
    <p:extLst>
      <p:ext uri="{BB962C8B-B14F-4D97-AF65-F5344CB8AC3E}">
        <p14:creationId xmlns:p14="http://schemas.microsoft.com/office/powerpoint/2010/main" val="3207790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4F5E2-DE2F-48CD-8E6A-FB212AB622E8}"/>
              </a:ext>
            </a:extLst>
          </p:cNvPr>
          <p:cNvSpPr>
            <a:spLocks noGrp="1"/>
          </p:cNvSpPr>
          <p:nvPr>
            <p:ph type="title"/>
          </p:nvPr>
        </p:nvSpPr>
        <p:spPr/>
        <p:txBody>
          <a:bodyPr/>
          <a:lstStyle/>
          <a:p>
            <a:r>
              <a:rPr lang="en-US" dirty="0"/>
              <a:t>Example: Texas</a:t>
            </a:r>
          </a:p>
        </p:txBody>
      </p:sp>
      <p:pic>
        <p:nvPicPr>
          <p:cNvPr id="4" name="Content Placeholder 3">
            <a:extLst>
              <a:ext uri="{FF2B5EF4-FFF2-40B4-BE49-F238E27FC236}">
                <a16:creationId xmlns:a16="http://schemas.microsoft.com/office/drawing/2014/main" id="{9BA7D8C7-E8CC-42B6-9C86-EBA68777AF7E}"/>
              </a:ext>
            </a:extLst>
          </p:cNvPr>
          <p:cNvPicPr>
            <a:picLocks noGrp="1"/>
          </p:cNvPicPr>
          <p:nvPr>
            <p:ph idx="1"/>
          </p:nvPr>
        </p:nvPicPr>
        <p:blipFill>
          <a:blip r:embed="rId3"/>
          <a:stretch/>
        </p:blipFill>
        <p:spPr>
          <a:xfrm>
            <a:off x="1717234" y="1160463"/>
            <a:ext cx="5695244" cy="3203575"/>
          </a:xfrm>
        </p:spPr>
      </p:pic>
    </p:spTree>
    <p:extLst>
      <p:ext uri="{BB962C8B-B14F-4D97-AF65-F5344CB8AC3E}">
        <p14:creationId xmlns:p14="http://schemas.microsoft.com/office/powerpoint/2010/main" val="1526995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56764" y="3755240"/>
            <a:ext cx="3130087" cy="1159741"/>
            <a:chOff x="4685018" y="4186104"/>
            <a:chExt cx="4173449" cy="1546321"/>
          </a:xfrm>
        </p:grpSpPr>
        <p:sp>
          <p:nvSpPr>
            <p:cNvPr id="3" name="TextBox 2"/>
            <p:cNvSpPr txBox="1"/>
            <p:nvPr/>
          </p:nvSpPr>
          <p:spPr>
            <a:xfrm>
              <a:off x="4685018" y="4186104"/>
              <a:ext cx="4173449" cy="1546321"/>
            </a:xfrm>
            <a:prstGeom prst="rect">
              <a:avLst/>
            </a:prstGeom>
            <a:noFill/>
          </p:spPr>
          <p:txBody>
            <a:bodyPr wrap="square" rtlCol="0">
              <a:spAutoFit/>
            </a:bodyPr>
            <a:lstStyle/>
            <a:p>
              <a:pPr algn="r"/>
              <a:r>
                <a:rPr lang="en-US" sz="1238" dirty="0">
                  <a:solidFill>
                    <a:srgbClr val="152754"/>
                  </a:solidFill>
                  <a:latin typeface="Arial" panose="020B0604020202020204" pitchFamily="34" charset="0"/>
                  <a:cs typeface="Arial" panose="020B0604020202020204" pitchFamily="34" charset="0"/>
                </a:rPr>
                <a:t>CSTE National Office</a:t>
              </a:r>
            </a:p>
            <a:p>
              <a:pPr algn="r"/>
              <a:r>
                <a:rPr lang="en-US" sz="1050" dirty="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050" dirty="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731" dirty="0">
                <a:solidFill>
                  <a:schemeClr val="tx1">
                    <a:lumMod val="65000"/>
                    <a:lumOff val="35000"/>
                  </a:schemeClr>
                </a:solidFill>
                <a:latin typeface="Arial" panose="020B0604020202020204" pitchFamily="34" charset="0"/>
                <a:cs typeface="Arial-Lgt-FC"/>
              </a:endParaRPr>
            </a:p>
            <a:p>
              <a:pPr algn="r"/>
              <a:r>
                <a:rPr lang="en-US" sz="956" dirty="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956" b="1" dirty="0">
                  <a:solidFill>
                    <a:schemeClr val="tx1">
                      <a:lumMod val="65000"/>
                      <a:lumOff val="35000"/>
                    </a:schemeClr>
                  </a:solidFill>
                  <a:latin typeface="Arial" panose="020B0604020202020204" pitchFamily="34" charset="0"/>
                  <a:cs typeface="Arial" panose="020B0604020202020204" pitchFamily="34" charset="0"/>
                </a:rPr>
                <a:t> </a:t>
              </a:r>
              <a:r>
                <a:rPr lang="en-US" sz="956" dirty="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956" dirty="0" err="1">
                  <a:solidFill>
                    <a:schemeClr val="tx1">
                      <a:lumMod val="65000"/>
                      <a:lumOff val="35000"/>
                    </a:schemeClr>
                  </a:solidFill>
                  <a:latin typeface="Arial" panose="020B0604020202020204" pitchFamily="34" charset="0"/>
                  <a:cs typeface="Arial" panose="020B0604020202020204" pitchFamily="34" charset="0"/>
                </a:rPr>
                <a:t>jarieh@cste.org</a:t>
              </a:r>
              <a:endParaRPr lang="en-US" sz="956"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Picture 8" descr="F.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
        <p:nvSpPr>
          <p:cNvPr id="4" name="Rectangle 3">
            <a:extLst>
              <a:ext uri="{FF2B5EF4-FFF2-40B4-BE49-F238E27FC236}">
                <a16:creationId xmlns:a16="http://schemas.microsoft.com/office/drawing/2014/main" id="{E7CF7E9A-29A5-4FDE-B539-F01D5CAB2FB4}"/>
              </a:ext>
            </a:extLst>
          </p:cNvPr>
          <p:cNvSpPr/>
          <p:nvPr/>
        </p:nvSpPr>
        <p:spPr>
          <a:xfrm>
            <a:off x="1381126" y="228328"/>
            <a:ext cx="6405725" cy="715581"/>
          </a:xfrm>
          <a:prstGeom prst="rect">
            <a:avLst/>
          </a:prstGeom>
        </p:spPr>
        <p:txBody>
          <a:bodyPr wrap="square">
            <a:spAutoFit/>
          </a:bodyPr>
          <a:lstStyle/>
          <a:p>
            <a:r>
              <a:rPr lang="en-US" sz="1350" dirty="0">
                <a:latin typeface="Calibri Light" panose="020F0302020204030204" pitchFamily="34" charset="0"/>
                <a:ea typeface="Calibri" panose="020F0502020204030204" pitchFamily="34" charset="0"/>
              </a:rPr>
              <a:t>Funding by Cooperative Agreement number 1NU1ROT000018-00. The conclusions in this presentation are those of the authors and do not necessarily represent the official position of the Centers for Disease Control and Prevention.</a:t>
            </a:r>
            <a:endParaRPr lang="en-US" sz="1350" dirty="0"/>
          </a:p>
        </p:txBody>
      </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A2EAD8E9-3A6E-9B42-A460-2E546A7FC0B1}" vid="{AE91A922-1CCC-CD42-9EBD-5F738BC682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935</TotalTime>
  <Words>1119</Words>
  <Application>Microsoft Office PowerPoint</Application>
  <PresentationFormat>On-screen Show (16:9)</PresentationFormat>
  <Paragraphs>265</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1_Office Theme</vt:lpstr>
      <vt:lpstr>Jurisdiction Vulnerability Index Models</vt:lpstr>
      <vt:lpstr>Example: Texas</vt:lpstr>
      <vt:lpstr>Example: Texas</vt:lpstr>
      <vt:lpstr>Example: Texas</vt:lpstr>
      <vt:lpstr>Example: Texas</vt:lpstr>
      <vt:lpstr>Example: Texas</vt:lpstr>
      <vt:lpstr>Example: Texas</vt:lpstr>
      <vt:lpstr>Example: Texas</vt:lpstr>
      <vt:lpstr>Example: Texas</vt:lpstr>
      <vt:lpstr>Example: Texas</vt:lpstr>
      <vt:lpstr>Example: Texas</vt:lpstr>
      <vt:lpstr>Example: Texas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Jurisdiction Vulnerability Using Social Vulnerability Index</dc:title>
  <dc:subject/>
  <dc:creator>Cailyn Lingwall</dc:creator>
  <dc:description/>
  <cp:lastModifiedBy>Cody Custis</cp:lastModifiedBy>
  <cp:revision>23</cp:revision>
  <cp:lastPrinted>2019-07-01T13:15:53Z</cp:lastPrinted>
  <dcterms:modified xsi:type="dcterms:W3CDTF">2019-09-18T01:11:58Z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16</vt:i4>
  </property>
  <property fmtid="{D5CDD505-2E9C-101B-9397-08002B2CF9AE}" pid="8" name="PresentationFormat">
    <vt:lpwstr>On-screen Show (16:9)</vt:lpwstr>
  </property>
  <property fmtid="{D5CDD505-2E9C-101B-9397-08002B2CF9AE}" pid="9" name="ScaleCrop">
    <vt:bool>false</vt:bool>
  </property>
  <property fmtid="{D5CDD505-2E9C-101B-9397-08002B2CF9AE}" pid="10" name="ShareDoc">
    <vt:bool>false</vt:bool>
  </property>
  <property fmtid="{D5CDD505-2E9C-101B-9397-08002B2CF9AE}" pid="11" name="Slides">
    <vt:i4>29</vt:i4>
  </property>
</Properties>
</file>