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7"/>
  </p:notesMasterIdLst>
  <p:sldIdLst>
    <p:sldId id="266" r:id="rId2"/>
    <p:sldId id="264" r:id="rId3"/>
    <p:sldId id="267" r:id="rId4"/>
    <p:sldId id="270" r:id="rId5"/>
    <p:sldId id="269" r:id="rId6"/>
    <p:sldId id="273" r:id="rId7"/>
    <p:sldId id="274" r:id="rId8"/>
    <p:sldId id="272" r:id="rId9"/>
    <p:sldId id="276" r:id="rId10"/>
    <p:sldId id="275" r:id="rId11"/>
    <p:sldId id="277" r:id="rId12"/>
    <p:sldId id="268" r:id="rId13"/>
    <p:sldId id="278" r:id="rId14"/>
    <p:sldId id="281" r:id="rId15"/>
    <p:sldId id="282" r:id="rId16"/>
    <p:sldId id="294" r:id="rId17"/>
    <p:sldId id="295" r:id="rId18"/>
    <p:sldId id="296" r:id="rId19"/>
    <p:sldId id="297" r:id="rId20"/>
    <p:sldId id="298" r:id="rId21"/>
    <p:sldId id="299" r:id="rId22"/>
    <p:sldId id="300" r:id="rId23"/>
    <p:sldId id="271" r:id="rId24"/>
    <p:sldId id="283" r:id="rId25"/>
    <p:sldId id="284" r:id="rId26"/>
    <p:sldId id="285" r:id="rId27"/>
    <p:sldId id="286" r:id="rId28"/>
    <p:sldId id="287" r:id="rId29"/>
    <p:sldId id="288" r:id="rId30"/>
    <p:sldId id="289" r:id="rId31"/>
    <p:sldId id="290" r:id="rId32"/>
    <p:sldId id="291" r:id="rId33"/>
    <p:sldId id="292" r:id="rId34"/>
    <p:sldId id="293" r:id="rId35"/>
    <p:sldId id="260" r:id="rId36"/>
  </p:sldIdLst>
  <p:sldSz cx="9144000" cy="6858000" type="screen4x3"/>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4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24" autoAdjust="0"/>
    <p:restoredTop sz="69330" autoAdjust="0"/>
  </p:normalViewPr>
  <p:slideViewPr>
    <p:cSldViewPr snapToGrid="0">
      <p:cViewPr>
        <p:scale>
          <a:sx n="75" d="100"/>
          <a:sy n="75" d="100"/>
        </p:scale>
        <p:origin x="2880"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40E3B3-2845-4597-94A2-CC7737A94D62}" type="datetimeFigureOut">
              <a:rPr lang="en-US" smtClean="0"/>
              <a:t>4/11/2019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218D65-7090-452A-B061-4975624134CE}" type="slidenum">
              <a:rPr lang="en-US" smtClean="0"/>
              <a:t>‹#›</a:t>
            </a:fld>
            <a:endParaRPr lang="en-US"/>
          </a:p>
        </p:txBody>
      </p:sp>
    </p:spTree>
    <p:extLst>
      <p:ext uri="{BB962C8B-B14F-4D97-AF65-F5344CB8AC3E}">
        <p14:creationId xmlns:p14="http://schemas.microsoft.com/office/powerpoint/2010/main" val="2961782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day, my name is Jordan Larson and joining me is Cody Custis and we are </a:t>
            </a:r>
            <a:r>
              <a:rPr lang="en-US" dirty="0" err="1"/>
              <a:t>Tsuro</a:t>
            </a:r>
            <a:r>
              <a:rPr lang="en-US" dirty="0"/>
              <a:t> Consulting, a small firm working with CSTE to provide technical consulting on state CDC Opioid Vulnerability Assessments.  Today, we will be presenting on an introduction to GIS and mapping software for use in public health applications.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a:t>
            </a:fld>
            <a:endParaRPr lang="en-US"/>
          </a:p>
        </p:txBody>
      </p:sp>
    </p:spTree>
    <p:extLst>
      <p:ext uri="{BB962C8B-B14F-4D97-AF65-F5344CB8AC3E}">
        <p14:creationId xmlns:p14="http://schemas.microsoft.com/office/powerpoint/2010/main" val="3453015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11</a:t>
            </a:fld>
            <a:endParaRPr lang="en-US"/>
          </a:p>
        </p:txBody>
      </p:sp>
    </p:spTree>
    <p:extLst>
      <p:ext uri="{BB962C8B-B14F-4D97-AF65-F5344CB8AC3E}">
        <p14:creationId xmlns:p14="http://schemas.microsoft.com/office/powerpoint/2010/main" val="1506107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ArcMap environment is open, and you’ve started a blank new map, the canvas of a globe will appear blank.  ESRI will require you to load a </a:t>
            </a:r>
            <a:r>
              <a:rPr lang="en-US" dirty="0" err="1"/>
              <a:t>basemap</a:t>
            </a:r>
            <a:r>
              <a:rPr lang="en-US" dirty="0"/>
              <a:t> onto your work space before anything is visualized.  Some users may choose to not immediately load a </a:t>
            </a:r>
            <a:r>
              <a:rPr lang="en-US" dirty="0" err="1"/>
              <a:t>basemap</a:t>
            </a:r>
            <a:r>
              <a:rPr lang="en-US" dirty="0"/>
              <a:t>, which can be resource intensive as they carry the extent of the entire globe.  In this case, a user may want to start by simply adding their custom data.  In any case, the best place to get started in constructing a map in ESRI is to select Add Data in the File menu.  Here you’ll see a list of options that will start forming the visual orientation of your map.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12</a:t>
            </a:fld>
            <a:endParaRPr lang="en-US"/>
          </a:p>
        </p:txBody>
      </p:sp>
    </p:spTree>
    <p:extLst>
      <p:ext uri="{BB962C8B-B14F-4D97-AF65-F5344CB8AC3E}">
        <p14:creationId xmlns:p14="http://schemas.microsoft.com/office/powerpoint/2010/main" val="3665182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I’ve selected a generic World Light Gray Canvas Base from the ESRI provided options.  These options were selected by simply going to the Add </a:t>
            </a:r>
            <a:r>
              <a:rPr lang="en-US" dirty="0" err="1"/>
              <a:t>Basemap</a:t>
            </a:r>
            <a:r>
              <a:rPr lang="en-US" dirty="0"/>
              <a:t> option just below the Add Data selection.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13</a:t>
            </a:fld>
            <a:endParaRPr lang="en-US"/>
          </a:p>
        </p:txBody>
      </p:sp>
    </p:spTree>
    <p:extLst>
      <p:ext uri="{BB962C8B-B14F-4D97-AF65-F5344CB8AC3E}">
        <p14:creationId xmlns:p14="http://schemas.microsoft.com/office/powerpoint/2010/main" val="1017411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Next I want to add my own data to begin customizing my map.  Navigating back to the same Add Data function, I select Add Data, and a window pops up which asks where the user would like to find this data.  This window begins to show the complexity of options in the ArcGIS environment.  Data can be loaded up manually, or from GIS servers and other applications running in the ESRI platform, or 3</a:t>
            </a:r>
            <a:r>
              <a:rPr lang="en-US" sz="1200" baseline="30000" dirty="0">
                <a:latin typeface="Source Sans Pro Light" panose="020B0403030403020204" pitchFamily="34" charset="0"/>
                <a:ea typeface="Source Sans Pro Light" panose="020B0403030403020204" pitchFamily="34" charset="0"/>
              </a:rPr>
              <a:t>rd</a:t>
            </a:r>
            <a:r>
              <a:rPr lang="en-US" sz="1200" dirty="0">
                <a:latin typeface="Source Sans Pro Light" panose="020B0403030403020204" pitchFamily="34" charset="0"/>
                <a:ea typeface="Source Sans Pro Light" panose="020B0403030403020204" pitchFamily="34" charset="0"/>
              </a:rPr>
              <a:t> party software, or databases.  For this demonstration, I am simply going to select a local file, that I downloaded from ESRI’s website, that contains the administrative boundaries of Counties in the united states.  When I downloaded this file, called a shape file,  I stored it in my local ArcGIS file folder found in my documents folder.  This way ESRI was already pointing me in the right direction, via the top selection on this menu.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14</a:t>
            </a:fld>
            <a:endParaRPr lang="en-US"/>
          </a:p>
        </p:txBody>
      </p:sp>
    </p:spTree>
    <p:extLst>
      <p:ext uri="{BB962C8B-B14F-4D97-AF65-F5344CB8AC3E}">
        <p14:creationId xmlns:p14="http://schemas.microsoft.com/office/powerpoint/2010/main" val="1565140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15</a:t>
            </a:fld>
            <a:endParaRPr lang="en-US"/>
          </a:p>
        </p:txBody>
      </p:sp>
    </p:spTree>
    <p:extLst>
      <p:ext uri="{BB962C8B-B14F-4D97-AF65-F5344CB8AC3E}">
        <p14:creationId xmlns:p14="http://schemas.microsoft.com/office/powerpoint/2010/main" val="179316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16</a:t>
            </a:fld>
            <a:endParaRPr lang="en-US"/>
          </a:p>
        </p:txBody>
      </p:sp>
    </p:spTree>
    <p:extLst>
      <p:ext uri="{BB962C8B-B14F-4D97-AF65-F5344CB8AC3E}">
        <p14:creationId xmlns:p14="http://schemas.microsoft.com/office/powerpoint/2010/main" val="11869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17</a:t>
            </a:fld>
            <a:endParaRPr lang="en-US"/>
          </a:p>
        </p:txBody>
      </p:sp>
    </p:spTree>
    <p:extLst>
      <p:ext uri="{BB962C8B-B14F-4D97-AF65-F5344CB8AC3E}">
        <p14:creationId xmlns:p14="http://schemas.microsoft.com/office/powerpoint/2010/main" val="1070129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18</a:t>
            </a:fld>
            <a:endParaRPr lang="en-US"/>
          </a:p>
        </p:txBody>
      </p:sp>
    </p:spTree>
    <p:extLst>
      <p:ext uri="{BB962C8B-B14F-4D97-AF65-F5344CB8AC3E}">
        <p14:creationId xmlns:p14="http://schemas.microsoft.com/office/powerpoint/2010/main" val="1587332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19</a:t>
            </a:fld>
            <a:endParaRPr lang="en-US"/>
          </a:p>
        </p:txBody>
      </p:sp>
    </p:spTree>
    <p:extLst>
      <p:ext uri="{BB962C8B-B14F-4D97-AF65-F5344CB8AC3E}">
        <p14:creationId xmlns:p14="http://schemas.microsoft.com/office/powerpoint/2010/main" val="4113163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20</a:t>
            </a:fld>
            <a:endParaRPr lang="en-US"/>
          </a:p>
        </p:txBody>
      </p:sp>
    </p:spTree>
    <p:extLst>
      <p:ext uri="{BB962C8B-B14F-4D97-AF65-F5344CB8AC3E}">
        <p14:creationId xmlns:p14="http://schemas.microsoft.com/office/powerpoint/2010/main" val="367166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Source Sans Pro Light" panose="020B0403030403020204" pitchFamily="34" charset="0"/>
                <a:ea typeface="Source Sans Pro Light" panose="020B0403030403020204" pitchFamily="34" charset="0"/>
              </a:rPr>
              <a:t>Topics for today include those listed and the following learning objectives: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1.   Identify common GIS and mapping software platform and products, for different sized organizations.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Identify ESRI products for different sized organizations.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Independently produce a basic layered map in an ArcGIS environment and export to a useable file format for reporting purposes.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Independently produce a basic layered map in the Power BI/3D Maps environment and export to a useable file format for reporting purposes.</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Independently produce a basic layered map in the Power Maps environment and export to a useable file format for reporting purposes.</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a:t>
            </a:fld>
            <a:endParaRPr lang="en-US"/>
          </a:p>
        </p:txBody>
      </p:sp>
    </p:spTree>
    <p:extLst>
      <p:ext uri="{BB962C8B-B14F-4D97-AF65-F5344CB8AC3E}">
        <p14:creationId xmlns:p14="http://schemas.microsoft.com/office/powerpoint/2010/main" val="3047271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21</a:t>
            </a:fld>
            <a:endParaRPr lang="en-US"/>
          </a:p>
        </p:txBody>
      </p:sp>
    </p:spTree>
    <p:extLst>
      <p:ext uri="{BB962C8B-B14F-4D97-AF65-F5344CB8AC3E}">
        <p14:creationId xmlns:p14="http://schemas.microsoft.com/office/powerpoint/2010/main" val="1623822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22</a:t>
            </a:fld>
            <a:endParaRPr lang="en-US"/>
          </a:p>
        </p:txBody>
      </p:sp>
    </p:spTree>
    <p:extLst>
      <p:ext uri="{BB962C8B-B14F-4D97-AF65-F5344CB8AC3E}">
        <p14:creationId xmlns:p14="http://schemas.microsoft.com/office/powerpoint/2010/main" val="1703299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joining us is Cody Custis and he will be helping us in the presentation with a quick data task, and mapping visualization with Power BI, out of the Microsoft services package.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23</a:t>
            </a:fld>
            <a:endParaRPr lang="en-US"/>
          </a:p>
        </p:txBody>
      </p:sp>
    </p:spTree>
    <p:extLst>
      <p:ext uri="{BB962C8B-B14F-4D97-AF65-F5344CB8AC3E}">
        <p14:creationId xmlns:p14="http://schemas.microsoft.com/office/powerpoint/2010/main" val="2947153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4</a:t>
            </a:fld>
            <a:endParaRPr lang="en-US"/>
          </a:p>
        </p:txBody>
      </p:sp>
    </p:spTree>
    <p:extLst>
      <p:ext uri="{BB962C8B-B14F-4D97-AF65-F5344CB8AC3E}">
        <p14:creationId xmlns:p14="http://schemas.microsoft.com/office/powerpoint/2010/main" val="3292714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Source Sans Pro Light" panose="020B0403030403020204" pitchFamily="34" charset="0"/>
                <a:ea typeface="Source Sans Pro Light" panose="020B0403030403020204" pitchFamily="34" charset="0"/>
              </a:rPr>
              <a:t>If you are starting from the ground floor, shopping the market for independent GIS, or mapping software can look overwhelming.  Here you see about half of all independent, mainstream GIS software titles.  In addition to these titles you have customizable mapping applications and visualization tools built into major platforms including those we all know (Google, Amazon, Microsoft, Apple, Oracle, Facebook, etc.) and some programming platforms we might be less familiar with (R, Python, Java, etc.).  The reality is, most of the independent titles have niche industries they cater too, and for the major platforms have generalized their data processes and visualization such that they have become easy to use, and can get teams through very simple tasks in almost any industry.  In the public health space, we will be pointing out some of the best options across a range of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5</a:t>
            </a:fld>
            <a:endParaRPr lang="en-US"/>
          </a:p>
        </p:txBody>
      </p:sp>
    </p:spTree>
    <p:extLst>
      <p:ext uri="{BB962C8B-B14F-4D97-AF65-F5344CB8AC3E}">
        <p14:creationId xmlns:p14="http://schemas.microsoft.com/office/powerpoint/2010/main" val="1145331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In the world of software giants, companies like Google, Microsoft, Apple, and Oracle have their versions of mapping software services, which are different from full, independent GIS software options.  Among leaders in this space, Microsoft has internally competing products it offers in it’s business and personal class software.  Power BI, and 3D Maps (also known as Power Maps) offered through Microsoft Office, represent two mapping visualization services running on top of Bing Maps.  Power BI provides a web-based dashboard environment with a moderate level of map customization and visualization options.  Power BI is designed to work easily with data formats that are common to structured databases.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Alternatively, 3D maps was developed in stages to offer some unique visualization options for consumers using Microsoft Office products.  3D maps is now fully integrated into Office 365 Excel.  Visualization options in 3D maps are extremely fast and powerful, but extremely limited in customizable options.  For quick and easy visualization of county-level health data, very few options beat the ease of use of Power Maps, or the deploy-ability of Power BI.  The </a:t>
            </a:r>
            <a:r>
              <a:rPr lang="en-US" sz="1200" dirty="0" err="1">
                <a:latin typeface="Source Sans Pro Light" panose="020B0403030403020204" pitchFamily="34" charset="0"/>
                <a:ea typeface="Source Sans Pro Light" panose="020B0403030403020204" pitchFamily="34" charset="0"/>
              </a:rPr>
              <a:t>Tsuro</a:t>
            </a:r>
            <a:r>
              <a:rPr lang="en-US" sz="1200" dirty="0">
                <a:latin typeface="Source Sans Pro Light" panose="020B0403030403020204" pitchFamily="34" charset="0"/>
                <a:ea typeface="Source Sans Pro Light" panose="020B0403030403020204" pitchFamily="34" charset="0"/>
              </a:rPr>
              <a:t> team highly recommends getting familiar with, at the very least, the consumer side of Microsoft mapping services, because of the confidence it can give any team with simple mapping tasks, and in an environment as familiar as power point!  On the downside, Microsoft mapping services have fairly canned visualization functions, and it becomes difficult to develop mapping protocols across an entire organization, if the Azure stack isn’t backing things up.  There are definitely downsides to Microsoft, and so we also don’t want to oversell, or encourage a team to become over reliant on these products.  One downfall, is lack of GIS technical knowhow.  Much like learning a language, if you always work off of a translator, though convenient, you might never take the time to learn the language.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6</a:t>
            </a:fld>
            <a:endParaRPr lang="en-US"/>
          </a:p>
        </p:txBody>
      </p:sp>
    </p:spTree>
    <p:extLst>
      <p:ext uri="{BB962C8B-B14F-4D97-AF65-F5344CB8AC3E}">
        <p14:creationId xmlns:p14="http://schemas.microsoft.com/office/powerpoint/2010/main" val="82337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We won’t spend much time looking at google, although it’s worth mentioning that google is also a leader in certain applications for mapping software.  Mainly, Google Earth has proven most useful in research applications, more so than in private applications or published “add-ons” for general analytical and dashboard uses.  On the consumer side, perhaps the most familiar product in the market today, google maps, provides visualization that is really geared towards simple tasks and ease of use for general geographic needs.  Google has a clear domination in the space of big data, and tying this in with research specialization, they could be, arguably, the most powerful mapping platform in the world.  This being said, we don’t think it works well for conversion to public health applications, and google has not yet fully entered into government services, or large organizations, the way Microsoft has.  I’m sure there are some successful public health teams out there using google products, but we aren’t generally recommending it, if you’re starting from scratch.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7</a:t>
            </a:fld>
            <a:endParaRPr lang="en-US"/>
          </a:p>
        </p:txBody>
      </p:sp>
    </p:spTree>
    <p:extLst>
      <p:ext uri="{BB962C8B-B14F-4D97-AF65-F5344CB8AC3E}">
        <p14:creationId xmlns:p14="http://schemas.microsoft.com/office/powerpoint/2010/main" val="148829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Finally, In the race for independent GIS software, the ESRI platform, which represents about 43% of market share, is an established leader.  ESRI’s famous ArcGIS includes many GIS software applications bundled into its platform: ArcMap, ArcView, </a:t>
            </a:r>
            <a:r>
              <a:rPr lang="en-US" sz="1200" dirty="0" err="1">
                <a:latin typeface="Source Sans Pro Light" panose="020B0403030403020204" pitchFamily="34" charset="0"/>
                <a:ea typeface="Source Sans Pro Light" panose="020B0403030403020204" pitchFamily="34" charset="0"/>
              </a:rPr>
              <a:t>ArcInfo</a:t>
            </a:r>
            <a:r>
              <a:rPr lang="en-US" sz="1200" dirty="0">
                <a:latin typeface="Source Sans Pro Light" panose="020B0403030403020204" pitchFamily="34" charset="0"/>
                <a:ea typeface="Source Sans Pro Light" panose="020B0403030403020204" pitchFamily="34" charset="0"/>
              </a:rPr>
              <a:t>, </a:t>
            </a:r>
            <a:r>
              <a:rPr lang="en-US" sz="1200" dirty="0" err="1">
                <a:latin typeface="Source Sans Pro Light" panose="020B0403030403020204" pitchFamily="34" charset="0"/>
                <a:ea typeface="Source Sans Pro Light" panose="020B0403030403020204" pitchFamily="34" charset="0"/>
              </a:rPr>
              <a:t>ArcSDE</a:t>
            </a:r>
            <a:r>
              <a:rPr lang="en-US" sz="1200" dirty="0">
                <a:latin typeface="Source Sans Pro Light" panose="020B0403030403020204" pitchFamily="34" charset="0"/>
                <a:ea typeface="Source Sans Pro Light" panose="020B0403030403020204" pitchFamily="34" charset="0"/>
              </a:rPr>
              <a:t>, </a:t>
            </a:r>
            <a:r>
              <a:rPr lang="en-US" sz="1200" dirty="0" err="1">
                <a:latin typeface="Source Sans Pro Light" panose="020B0403030403020204" pitchFamily="34" charset="0"/>
                <a:ea typeface="Source Sans Pro Light" panose="020B0403030403020204" pitchFamily="34" charset="0"/>
              </a:rPr>
              <a:t>ArcEditor</a:t>
            </a:r>
            <a:r>
              <a:rPr lang="en-US" sz="1200" dirty="0">
                <a:latin typeface="Source Sans Pro Light" panose="020B0403030403020204" pitchFamily="34" charset="0"/>
                <a:ea typeface="Source Sans Pro Light" panose="020B0403030403020204" pitchFamily="34" charset="0"/>
              </a:rPr>
              <a:t>, etc.  ESRI, today, is considered the global leader in GIS and mapping software, and has been sold to and through many large institutions private, and public. For production of government, or large organization, maps, with </a:t>
            </a:r>
            <a:r>
              <a:rPr lang="en-US" sz="1200" dirty="0" err="1">
                <a:latin typeface="Source Sans Pro Light" panose="020B0403030403020204" pitchFamily="34" charset="0"/>
                <a:ea typeface="Source Sans Pro Light" panose="020B0403030403020204" pitchFamily="34" charset="0"/>
              </a:rPr>
              <a:t>consisten</a:t>
            </a:r>
            <a:r>
              <a:rPr lang="en-US" sz="1200" dirty="0">
                <a:latin typeface="Source Sans Pro Light" panose="020B0403030403020204" pitchFamily="34" charset="0"/>
                <a:ea typeface="Source Sans Pro Light" panose="020B0403030403020204" pitchFamily="34" charset="0"/>
              </a:rPr>
              <a:t> data management and archiving, ESRI is a strong candidate for a software platform, and mapping solution.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There are still, a few other titles worth mentioning today.  QGIS has grown substantially over the last 5 years as a leader for open source GIS software, and has allowed, smaller, more technical groups to cut down on the institutional costs of ESRI products.  Another significant, and historical, open source platform is GRASS GIS.  Finally, Leaflet, a java application, has become a popular software package for use in other platforms including in concert with 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Now across all of these options, there are reasons why an public health organization, large or small, might be interested in a particular software package, of more simple mapping service.  It’s fairly straight forward to have guessed that ESRI software is really built for the institution, and the more complex of customers…but within ESRI’s product line, there are also some lighter tool sets, including ESRI online, and their mobile apps.  These might be quite suitable for a smaller task, or a smaller organization with simple mapping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On the flipside, Cody and I want to tell you that there are some other great options out there, especially for smaller organizations with a limited budget, or perhaps organizations flexible enough to become highly technical and invest in customized business information systems.  For groups low on funds, but with a deep bench of GIS skill sets, QGIS or Grass GIS might be a great option.  If you find that some of your staff skill sets include R, often transferring over from academic days, leaflet might be a great option as well.  Leaflet can be executed inside an R script, and combined, they can generate some of the most powerful, elegant, and customized visualizations on the market.  These kinds of tools will really require more of an artisan craft, and someone capable of discerning and writing simple programming code.  That being said, the process control, the quality of Leaflet maps, the endless optioning of R code, dynamic web publishing, and all while remaining mostly free of cost… put it all together and it becomes clear to see why R mapping is so popular in academic and independent groups with technical skill sets.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8</a:t>
            </a:fld>
            <a:endParaRPr lang="en-US"/>
          </a:p>
        </p:txBody>
      </p:sp>
    </p:spTree>
    <p:extLst>
      <p:ext uri="{BB962C8B-B14F-4D97-AF65-F5344CB8AC3E}">
        <p14:creationId xmlns:p14="http://schemas.microsoft.com/office/powerpoint/2010/main" val="3643712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9</a:t>
            </a:fld>
            <a:endParaRPr lang="en-US"/>
          </a:p>
        </p:txBody>
      </p:sp>
    </p:spTree>
    <p:extLst>
      <p:ext uri="{BB962C8B-B14F-4D97-AF65-F5344CB8AC3E}">
        <p14:creationId xmlns:p14="http://schemas.microsoft.com/office/powerpoint/2010/main" val="354125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Because ESRI is so popular for production in the business world and in government agencies…we want to take a closer, more in depth look at the ESRI product space.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The ESRI platform, is broken up into multiple market segments;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1) ArcGIS desktop is a bundle of their traditional applications and currently available in version 10.7. This bundle is really available for legacy clients and is their core software.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2) ArcGIS pro delivers the ArcGIS desktop experience in a “next generation” cloud computer environment.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3) ArcGIS online delivers limited forms of ArcGIS applications through a web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4) ArcGIS enterprise is really a full stack service software for large organizations and data managing firms.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5) Finally, ESRI applications deliver specific functions available for use in mobile computing and otherwise.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As far as public health data management, and mapping, ESRI will have a solution for almost everything, and at spectrum of prices.  Chances are, if you’re in the government, you might already have access to enterprise licensing, but if not, you can make a great case to purchase ESRI, when you consider how many sister agencies are likely using it.  At State governments, sometimes administration offices manage enterprise licenses across multiple agencies, it’s worth checking with administrative IT offices to clarify the opportunities your team might have to access the software.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10</a:t>
            </a:fld>
            <a:endParaRPr lang="en-US"/>
          </a:p>
        </p:txBody>
      </p:sp>
    </p:spTree>
    <p:extLst>
      <p:ext uri="{BB962C8B-B14F-4D97-AF65-F5344CB8AC3E}">
        <p14:creationId xmlns:p14="http://schemas.microsoft.com/office/powerpoint/2010/main" val="1365488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6464" y="362075"/>
            <a:ext cx="8191072" cy="809179"/>
          </a:xfrm>
          <a:prstGeom prst="rect">
            <a:avLst/>
          </a:prstGeom>
        </p:spPr>
        <p:txBody>
          <a:bodyPr anchor="ctr">
            <a:normAutofit/>
          </a:bodyPr>
          <a:lstStyle>
            <a:lvl1pPr algn="l">
              <a:defRPr sz="44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76464" y="1310901"/>
            <a:ext cx="8191072" cy="538447"/>
          </a:xfrm>
          <a:prstGeom prst="rect">
            <a:avLst/>
          </a:prstGeom>
        </p:spPr>
        <p:txBody>
          <a:bodyPr anchor="ctr">
            <a:normAutofit/>
          </a:bodyPr>
          <a:lstStyle>
            <a:lvl1pPr marL="0" indent="0" algn="l">
              <a:buNone/>
              <a:defRPr sz="3200">
                <a:solidFill>
                  <a:schemeClr val="tx1">
                    <a:lumMod val="50000"/>
                    <a:lumOff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5597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66490" y="2594157"/>
            <a:ext cx="6109650" cy="906463"/>
          </a:xfrm>
          <a:prstGeom prst="rect">
            <a:avLst/>
          </a:prstGeom>
        </p:spPr>
        <p:txBody>
          <a:bodyPr anchor="ctr">
            <a:normAutofit/>
          </a:bodyPr>
          <a:lstStyle>
            <a:lvl1pPr marL="0" indent="0" algn="ctr">
              <a:buNone/>
              <a:defRPr sz="3600" baseline="0">
                <a:solidFill>
                  <a:schemeClr val="bg1"/>
                </a:solidFill>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209080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Gener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8" y="255082"/>
            <a:ext cx="6208513" cy="871355"/>
          </a:xfrm>
          <a:prstGeom prst="rect">
            <a:avLst/>
          </a:prstGeom>
        </p:spPr>
        <p:txBody>
          <a:bodyPr anchor="ctr"/>
          <a:lstStyle>
            <a:lvl1pPr>
              <a:defRPr sz="37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547310"/>
            <a:ext cx="8643488" cy="4270687"/>
          </a:xfrm>
          <a:prstGeom prst="rect">
            <a:avLst/>
          </a:prstGeom>
        </p:spPr>
        <p:txBody>
          <a:bodyPr vert="horz" lIns="91440" tIns="45720" rIns="91440" bIns="45720" rtlCol="0">
            <a:normAutofit/>
          </a:bodyPr>
          <a:lstStyle>
            <a:lvl1pPr>
              <a:defRPr sz="2400">
                <a:solidFill>
                  <a:schemeClr val="tx1">
                    <a:lumMod val="75000"/>
                    <a:lumOff val="25000"/>
                  </a:schemeClr>
                </a:solidFill>
              </a:defRPr>
            </a:lvl1pPr>
            <a:lvl2pPr>
              <a:defRPr sz="2000" b="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4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11658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ba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8" y="255082"/>
            <a:ext cx="6208513" cy="871355"/>
          </a:xfrm>
          <a:prstGeom prst="rect">
            <a:avLst/>
          </a:prstGeom>
        </p:spPr>
        <p:txBody>
          <a:bodyPr anchor="ctr"/>
          <a:lstStyle>
            <a:lvl1pPr>
              <a:defRPr sz="37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547310"/>
            <a:ext cx="5283838" cy="4270687"/>
          </a:xfrm>
          <a:prstGeom prst="rect">
            <a:avLst/>
          </a:prstGeom>
        </p:spPr>
        <p:txBody>
          <a:bodyPr vert="horz" lIns="91440" tIns="45720" rIns="91440" bIns="45720" rtlCol="0">
            <a:normAutofit/>
          </a:bodyPr>
          <a:lstStyle>
            <a:lvl1pPr>
              <a:defRPr sz="2400">
                <a:solidFill>
                  <a:schemeClr val="tx1">
                    <a:lumMod val="75000"/>
                    <a:lumOff val="25000"/>
                  </a:schemeClr>
                </a:solidFill>
              </a:defRPr>
            </a:lvl1pPr>
            <a:lvl2pPr>
              <a:defRPr sz="2000" b="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4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8721BDB5-4C90-4F4C-86A3-DF0414374DF6}"/>
              </a:ext>
            </a:extLst>
          </p:cNvPr>
          <p:cNvSpPr>
            <a:spLocks noGrp="1"/>
          </p:cNvSpPr>
          <p:nvPr>
            <p:ph type="pic" sz="quarter" idx="10"/>
          </p:nvPr>
        </p:nvSpPr>
        <p:spPr>
          <a:xfrm>
            <a:off x="5794375" y="1547310"/>
            <a:ext cx="3124200" cy="4267703"/>
          </a:xfrm>
          <a:solidFill>
            <a:schemeClr val="bg2"/>
          </a:solidFill>
        </p:spPr>
        <p:txBody>
          <a:bodyPr/>
          <a:lstStyle/>
          <a:p>
            <a:r>
              <a:rPr lang="en-US"/>
              <a:t>Click icon to add picture</a:t>
            </a:r>
          </a:p>
        </p:txBody>
      </p:sp>
    </p:spTree>
    <p:extLst>
      <p:ext uri="{BB962C8B-B14F-4D97-AF65-F5344CB8AC3E}">
        <p14:creationId xmlns:p14="http://schemas.microsoft.com/office/powerpoint/2010/main" val="2973722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tal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163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End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6978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8042178"/>
      </p:ext>
    </p:extLst>
  </p:cSld>
  <p:clrMap bg1="lt1" tx1="dk1" bg2="lt2" tx2="dk2" accent1="accent1" accent2="accent2" accent3="accent3" accent4="accent4" accent5="accent5" accent6="accent6" hlink="hlink" folHlink="folHlink"/>
  <p:sldLayoutIdLst>
    <p:sldLayoutId id="2147483662" r:id="rId1"/>
    <p:sldLayoutId id="2147483673" r:id="rId2"/>
    <p:sldLayoutId id="2147483674" r:id="rId3"/>
    <p:sldLayoutId id="2147483677" r:id="rId4"/>
    <p:sldLayoutId id="2147483676" r:id="rId5"/>
    <p:sldLayoutId id="214748367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4.png"/><Relationship Id="rId12"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30.png"/><Relationship Id="rId5" Type="http://schemas.openxmlformats.org/officeDocument/2006/relationships/image" Target="../media/image22.png"/><Relationship Id="rId10" Type="http://schemas.openxmlformats.org/officeDocument/2006/relationships/image" Target="../media/image29.png"/><Relationship Id="rId4" Type="http://schemas.openxmlformats.org/officeDocument/2006/relationships/image" Target="../media/image21.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F8A72-4282-9247-B76B-2C9A27CAE3BD}"/>
              </a:ext>
            </a:extLst>
          </p:cNvPr>
          <p:cNvSpPr>
            <a:spLocks noGrp="1"/>
          </p:cNvSpPr>
          <p:nvPr>
            <p:ph type="ctrTitle"/>
          </p:nvPr>
        </p:nvSpPr>
        <p:spPr>
          <a:xfrm>
            <a:off x="476464" y="806522"/>
            <a:ext cx="8191072" cy="809179"/>
          </a:xfrm>
        </p:spPr>
        <p:txBody>
          <a:bodyPr>
            <a:normAutofit fontScale="90000"/>
          </a:bodyPr>
          <a:lstStyle/>
          <a:p>
            <a:r>
              <a:rPr lang="en-US" dirty="0"/>
              <a:t>Introduction to GIS and mapping software for public health applications</a:t>
            </a:r>
          </a:p>
        </p:txBody>
      </p:sp>
      <p:sp>
        <p:nvSpPr>
          <p:cNvPr id="5" name="Subtitle 4">
            <a:extLst>
              <a:ext uri="{FF2B5EF4-FFF2-40B4-BE49-F238E27FC236}">
                <a16:creationId xmlns:a16="http://schemas.microsoft.com/office/drawing/2014/main" id="{354C266B-3711-1F4A-8E0C-7AD33B7B9D62}"/>
              </a:ext>
            </a:extLst>
          </p:cNvPr>
          <p:cNvSpPr>
            <a:spLocks noGrp="1"/>
          </p:cNvSpPr>
          <p:nvPr>
            <p:ph type="subTitle" idx="1"/>
          </p:nvPr>
        </p:nvSpPr>
        <p:spPr>
          <a:xfrm>
            <a:off x="476464" y="2151037"/>
            <a:ext cx="8191072" cy="2332063"/>
          </a:xfrm>
        </p:spPr>
        <p:txBody>
          <a:bodyPr>
            <a:normAutofit/>
          </a:bodyPr>
          <a:lstStyle/>
          <a:p>
            <a:r>
              <a:rPr lang="en-US" sz="2000" dirty="0" err="1"/>
              <a:t>Tsuro</a:t>
            </a:r>
            <a:r>
              <a:rPr lang="en-US" sz="2000" dirty="0"/>
              <a:t> Consulting</a:t>
            </a:r>
          </a:p>
          <a:p>
            <a:r>
              <a:rPr lang="en-US" sz="2000" dirty="0"/>
              <a:t>Jordan Larson and Cody Custis</a:t>
            </a:r>
          </a:p>
          <a:p>
            <a:r>
              <a:rPr lang="en-US" sz="2000" dirty="0"/>
              <a:t>Technical Consultants with CDC Opioid Vulnerability Assessment</a:t>
            </a:r>
          </a:p>
        </p:txBody>
      </p:sp>
    </p:spTree>
    <p:extLst>
      <p:ext uri="{BB962C8B-B14F-4D97-AF65-F5344CB8AC3E}">
        <p14:creationId xmlns:p14="http://schemas.microsoft.com/office/powerpoint/2010/main" val="209015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4F2F1-0991-4AC6-A121-3663209AB488}"/>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A3797A76-E21D-42C4-B720-D688451BB4C3}"/>
              </a:ext>
            </a:extLst>
          </p:cNvPr>
          <p:cNvPicPr>
            <a:picLocks noChangeAspect="1"/>
          </p:cNvPicPr>
          <p:nvPr/>
        </p:nvPicPr>
        <p:blipFill>
          <a:blip r:embed="rId3"/>
          <a:stretch>
            <a:fillRect/>
          </a:stretch>
        </p:blipFill>
        <p:spPr>
          <a:xfrm>
            <a:off x="204741" y="1287711"/>
            <a:ext cx="2476500" cy="1885950"/>
          </a:xfrm>
          <a:prstGeom prst="rect">
            <a:avLst/>
          </a:prstGeom>
        </p:spPr>
      </p:pic>
      <p:pic>
        <p:nvPicPr>
          <p:cNvPr id="6" name="Picture 5">
            <a:extLst>
              <a:ext uri="{FF2B5EF4-FFF2-40B4-BE49-F238E27FC236}">
                <a16:creationId xmlns:a16="http://schemas.microsoft.com/office/drawing/2014/main" id="{82EF93F8-AB7E-47AC-B8EE-0CDD36E08F7D}"/>
              </a:ext>
            </a:extLst>
          </p:cNvPr>
          <p:cNvPicPr>
            <a:picLocks noChangeAspect="1"/>
          </p:cNvPicPr>
          <p:nvPr/>
        </p:nvPicPr>
        <p:blipFill>
          <a:blip r:embed="rId4"/>
          <a:stretch>
            <a:fillRect/>
          </a:stretch>
        </p:blipFill>
        <p:spPr>
          <a:xfrm>
            <a:off x="2698703" y="1287711"/>
            <a:ext cx="1247775" cy="1885950"/>
          </a:xfrm>
          <a:prstGeom prst="rect">
            <a:avLst/>
          </a:prstGeom>
        </p:spPr>
      </p:pic>
      <p:pic>
        <p:nvPicPr>
          <p:cNvPr id="7" name="Picture 6">
            <a:extLst>
              <a:ext uri="{FF2B5EF4-FFF2-40B4-BE49-F238E27FC236}">
                <a16:creationId xmlns:a16="http://schemas.microsoft.com/office/drawing/2014/main" id="{D02AF0D0-C91D-4728-809F-2BAC2B3BB72D}"/>
              </a:ext>
            </a:extLst>
          </p:cNvPr>
          <p:cNvPicPr>
            <a:picLocks noChangeAspect="1"/>
          </p:cNvPicPr>
          <p:nvPr/>
        </p:nvPicPr>
        <p:blipFill>
          <a:blip r:embed="rId5"/>
          <a:stretch>
            <a:fillRect/>
          </a:stretch>
        </p:blipFill>
        <p:spPr>
          <a:xfrm>
            <a:off x="3963941" y="1287711"/>
            <a:ext cx="1257300" cy="1895475"/>
          </a:xfrm>
          <a:prstGeom prst="rect">
            <a:avLst/>
          </a:prstGeom>
        </p:spPr>
      </p:pic>
      <p:pic>
        <p:nvPicPr>
          <p:cNvPr id="8" name="Picture 7">
            <a:extLst>
              <a:ext uri="{FF2B5EF4-FFF2-40B4-BE49-F238E27FC236}">
                <a16:creationId xmlns:a16="http://schemas.microsoft.com/office/drawing/2014/main" id="{DA8ED340-5B97-4596-846B-6380048651F7}"/>
              </a:ext>
            </a:extLst>
          </p:cNvPr>
          <p:cNvPicPr>
            <a:picLocks noChangeAspect="1"/>
          </p:cNvPicPr>
          <p:nvPr/>
        </p:nvPicPr>
        <p:blipFill>
          <a:blip r:embed="rId6"/>
          <a:stretch>
            <a:fillRect/>
          </a:stretch>
        </p:blipFill>
        <p:spPr>
          <a:xfrm>
            <a:off x="5221241" y="1300985"/>
            <a:ext cx="1238250" cy="1885950"/>
          </a:xfrm>
          <a:prstGeom prst="rect">
            <a:avLst/>
          </a:prstGeom>
        </p:spPr>
      </p:pic>
      <p:pic>
        <p:nvPicPr>
          <p:cNvPr id="9" name="Picture 8">
            <a:extLst>
              <a:ext uri="{FF2B5EF4-FFF2-40B4-BE49-F238E27FC236}">
                <a16:creationId xmlns:a16="http://schemas.microsoft.com/office/drawing/2014/main" id="{078DAFAC-00A1-4370-859F-9D4F2B45980C}"/>
              </a:ext>
            </a:extLst>
          </p:cNvPr>
          <p:cNvPicPr>
            <a:picLocks noChangeAspect="1"/>
          </p:cNvPicPr>
          <p:nvPr/>
        </p:nvPicPr>
        <p:blipFill>
          <a:blip r:embed="rId7"/>
          <a:stretch>
            <a:fillRect/>
          </a:stretch>
        </p:blipFill>
        <p:spPr>
          <a:xfrm>
            <a:off x="6452171" y="1300985"/>
            <a:ext cx="1247775" cy="1847850"/>
          </a:xfrm>
          <a:prstGeom prst="rect">
            <a:avLst/>
          </a:prstGeom>
        </p:spPr>
      </p:pic>
      <p:pic>
        <p:nvPicPr>
          <p:cNvPr id="10" name="Picture 9">
            <a:extLst>
              <a:ext uri="{FF2B5EF4-FFF2-40B4-BE49-F238E27FC236}">
                <a16:creationId xmlns:a16="http://schemas.microsoft.com/office/drawing/2014/main" id="{0A1E0A99-5A7A-44DD-BE96-6F05D6C3EF4E}"/>
              </a:ext>
            </a:extLst>
          </p:cNvPr>
          <p:cNvPicPr>
            <a:picLocks noChangeAspect="1"/>
          </p:cNvPicPr>
          <p:nvPr/>
        </p:nvPicPr>
        <p:blipFill>
          <a:blip r:embed="rId8"/>
          <a:stretch>
            <a:fillRect/>
          </a:stretch>
        </p:blipFill>
        <p:spPr>
          <a:xfrm>
            <a:off x="278462" y="3340301"/>
            <a:ext cx="981075" cy="438150"/>
          </a:xfrm>
          <a:prstGeom prst="rect">
            <a:avLst/>
          </a:prstGeom>
        </p:spPr>
      </p:pic>
      <p:pic>
        <p:nvPicPr>
          <p:cNvPr id="11" name="Picture 10">
            <a:extLst>
              <a:ext uri="{FF2B5EF4-FFF2-40B4-BE49-F238E27FC236}">
                <a16:creationId xmlns:a16="http://schemas.microsoft.com/office/drawing/2014/main" id="{3B257781-91D8-44E1-8105-D2863FB7697A}"/>
              </a:ext>
            </a:extLst>
          </p:cNvPr>
          <p:cNvPicPr>
            <a:picLocks noChangeAspect="1"/>
          </p:cNvPicPr>
          <p:nvPr/>
        </p:nvPicPr>
        <p:blipFill>
          <a:blip r:embed="rId9"/>
          <a:stretch>
            <a:fillRect/>
          </a:stretch>
        </p:blipFill>
        <p:spPr>
          <a:xfrm>
            <a:off x="264852" y="3808848"/>
            <a:ext cx="1618090" cy="973521"/>
          </a:xfrm>
          <a:prstGeom prst="rect">
            <a:avLst/>
          </a:prstGeom>
        </p:spPr>
      </p:pic>
      <p:pic>
        <p:nvPicPr>
          <p:cNvPr id="12" name="Picture 11">
            <a:extLst>
              <a:ext uri="{FF2B5EF4-FFF2-40B4-BE49-F238E27FC236}">
                <a16:creationId xmlns:a16="http://schemas.microsoft.com/office/drawing/2014/main" id="{977B3AC3-79CD-446C-A93B-3F36A863BD64}"/>
              </a:ext>
            </a:extLst>
          </p:cNvPr>
          <p:cNvPicPr>
            <a:picLocks noChangeAspect="1"/>
          </p:cNvPicPr>
          <p:nvPr/>
        </p:nvPicPr>
        <p:blipFill>
          <a:blip r:embed="rId10"/>
          <a:stretch>
            <a:fillRect/>
          </a:stretch>
        </p:blipFill>
        <p:spPr>
          <a:xfrm>
            <a:off x="2028818" y="3778451"/>
            <a:ext cx="2293693" cy="1034317"/>
          </a:xfrm>
          <a:prstGeom prst="rect">
            <a:avLst/>
          </a:prstGeom>
        </p:spPr>
      </p:pic>
      <p:pic>
        <p:nvPicPr>
          <p:cNvPr id="13" name="Picture 12">
            <a:extLst>
              <a:ext uri="{FF2B5EF4-FFF2-40B4-BE49-F238E27FC236}">
                <a16:creationId xmlns:a16="http://schemas.microsoft.com/office/drawing/2014/main" id="{791EC965-24F9-41B8-978D-B31D8C91B032}"/>
              </a:ext>
            </a:extLst>
          </p:cNvPr>
          <p:cNvPicPr>
            <a:picLocks noChangeAspect="1"/>
          </p:cNvPicPr>
          <p:nvPr/>
        </p:nvPicPr>
        <p:blipFill>
          <a:blip r:embed="rId11"/>
          <a:stretch>
            <a:fillRect/>
          </a:stretch>
        </p:blipFill>
        <p:spPr>
          <a:xfrm>
            <a:off x="4468387" y="3868830"/>
            <a:ext cx="2524286" cy="943938"/>
          </a:xfrm>
          <a:prstGeom prst="rect">
            <a:avLst/>
          </a:prstGeom>
        </p:spPr>
      </p:pic>
      <p:pic>
        <p:nvPicPr>
          <p:cNvPr id="14" name="Picture 13">
            <a:extLst>
              <a:ext uri="{FF2B5EF4-FFF2-40B4-BE49-F238E27FC236}">
                <a16:creationId xmlns:a16="http://schemas.microsoft.com/office/drawing/2014/main" id="{45462039-84B3-4886-95B2-F6EE63444BBC}"/>
              </a:ext>
            </a:extLst>
          </p:cNvPr>
          <p:cNvPicPr>
            <a:picLocks noChangeAspect="1"/>
          </p:cNvPicPr>
          <p:nvPr/>
        </p:nvPicPr>
        <p:blipFill>
          <a:blip r:embed="rId12"/>
          <a:stretch>
            <a:fillRect/>
          </a:stretch>
        </p:blipFill>
        <p:spPr>
          <a:xfrm>
            <a:off x="278462" y="4970214"/>
            <a:ext cx="5276850" cy="1200150"/>
          </a:xfrm>
          <a:prstGeom prst="rect">
            <a:avLst/>
          </a:prstGeom>
        </p:spPr>
      </p:pic>
    </p:spTree>
    <p:extLst>
      <p:ext uri="{BB962C8B-B14F-4D97-AF65-F5344CB8AC3E}">
        <p14:creationId xmlns:p14="http://schemas.microsoft.com/office/powerpoint/2010/main" val="2990749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ArcMap Demo </a:t>
            </a:r>
          </a:p>
        </p:txBody>
      </p:sp>
    </p:spTree>
    <p:extLst>
      <p:ext uri="{BB962C8B-B14F-4D97-AF65-F5344CB8AC3E}">
        <p14:creationId xmlns:p14="http://schemas.microsoft.com/office/powerpoint/2010/main" val="162115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Add Data</a:t>
            </a:r>
          </a:p>
        </p:txBody>
      </p:sp>
      <p:pic>
        <p:nvPicPr>
          <p:cNvPr id="7" name="Picture 6">
            <a:extLst>
              <a:ext uri="{FF2B5EF4-FFF2-40B4-BE49-F238E27FC236}">
                <a16:creationId xmlns:a16="http://schemas.microsoft.com/office/drawing/2014/main" id="{852B18D7-3582-4FBF-B14C-2909C101DDAE}"/>
              </a:ext>
            </a:extLst>
          </p:cNvPr>
          <p:cNvPicPr>
            <a:picLocks noChangeAspect="1"/>
          </p:cNvPicPr>
          <p:nvPr/>
        </p:nvPicPr>
        <p:blipFill>
          <a:blip r:embed="rId3"/>
          <a:stretch>
            <a:fillRect/>
          </a:stretch>
        </p:blipFill>
        <p:spPr>
          <a:xfrm>
            <a:off x="243658" y="1333499"/>
            <a:ext cx="3086892" cy="4496125"/>
          </a:xfrm>
          <a:prstGeom prst="rect">
            <a:avLst/>
          </a:prstGeom>
        </p:spPr>
      </p:pic>
      <p:sp>
        <p:nvSpPr>
          <p:cNvPr id="8" name="Oval 7">
            <a:extLst>
              <a:ext uri="{FF2B5EF4-FFF2-40B4-BE49-F238E27FC236}">
                <a16:creationId xmlns:a16="http://schemas.microsoft.com/office/drawing/2014/main" id="{00D4D9D3-1A14-4062-A75E-A67877B3AD91}"/>
              </a:ext>
            </a:extLst>
          </p:cNvPr>
          <p:cNvSpPr/>
          <p:nvPr/>
        </p:nvSpPr>
        <p:spPr>
          <a:xfrm>
            <a:off x="243658" y="25104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997508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err="1"/>
              <a:t>Basemap</a:t>
            </a:r>
            <a:endParaRPr lang="en-US" dirty="0"/>
          </a:p>
        </p:txBody>
      </p:sp>
      <p:pic>
        <p:nvPicPr>
          <p:cNvPr id="7" name="Picture 6">
            <a:extLst>
              <a:ext uri="{FF2B5EF4-FFF2-40B4-BE49-F238E27FC236}">
                <a16:creationId xmlns:a16="http://schemas.microsoft.com/office/drawing/2014/main" id="{F0E0F8EF-5EFE-4F64-A42A-94A9E3DE1C70}"/>
              </a:ext>
            </a:extLst>
          </p:cNvPr>
          <p:cNvPicPr>
            <a:picLocks noChangeAspect="1"/>
          </p:cNvPicPr>
          <p:nvPr/>
        </p:nvPicPr>
        <p:blipFill>
          <a:blip r:embed="rId3"/>
          <a:stretch>
            <a:fillRect/>
          </a:stretch>
        </p:blipFill>
        <p:spPr>
          <a:xfrm>
            <a:off x="126999" y="1295083"/>
            <a:ext cx="8890001" cy="4710670"/>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1729558" y="27390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347837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A519C2-2E27-4137-A990-1F77C6758F02}"/>
              </a:ext>
            </a:extLst>
          </p:cNvPr>
          <p:cNvPicPr>
            <a:picLocks noChangeAspect="1"/>
          </p:cNvPicPr>
          <p:nvPr/>
        </p:nvPicPr>
        <p:blipFill>
          <a:blip r:embed="rId3"/>
          <a:stretch>
            <a:fillRect/>
          </a:stretch>
        </p:blipFill>
        <p:spPr>
          <a:xfrm>
            <a:off x="243658" y="1301220"/>
            <a:ext cx="5738042" cy="4733074"/>
          </a:xfrm>
          <a:prstGeom prst="rect">
            <a:avLst/>
          </a:prstGeom>
        </p:spPr>
      </p:pic>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options</a:t>
            </a:r>
          </a:p>
        </p:txBody>
      </p:sp>
      <p:sp>
        <p:nvSpPr>
          <p:cNvPr id="8" name="Oval 7">
            <a:extLst>
              <a:ext uri="{FF2B5EF4-FFF2-40B4-BE49-F238E27FC236}">
                <a16:creationId xmlns:a16="http://schemas.microsoft.com/office/drawing/2014/main" id="{B5E69DA4-44EA-4548-B505-C9BC7FA89398}"/>
              </a:ext>
            </a:extLst>
          </p:cNvPr>
          <p:cNvSpPr/>
          <p:nvPr/>
        </p:nvSpPr>
        <p:spPr>
          <a:xfrm>
            <a:off x="1437458" y="31708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02977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Basic point data layer</a:t>
            </a:r>
          </a:p>
        </p:txBody>
      </p:sp>
      <p:pic>
        <p:nvPicPr>
          <p:cNvPr id="4" name="Picture 3">
            <a:extLst>
              <a:ext uri="{FF2B5EF4-FFF2-40B4-BE49-F238E27FC236}">
                <a16:creationId xmlns:a16="http://schemas.microsoft.com/office/drawing/2014/main" id="{4927BC9B-9237-43BC-8B68-7C6E13D75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613376"/>
            <a:ext cx="7594600" cy="4004014"/>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980258" y="26374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214565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Basic point data layer</a:t>
            </a:r>
          </a:p>
        </p:txBody>
      </p:sp>
      <p:pic>
        <p:nvPicPr>
          <p:cNvPr id="4" name="Picture 3">
            <a:extLst>
              <a:ext uri="{FF2B5EF4-FFF2-40B4-BE49-F238E27FC236}">
                <a16:creationId xmlns:a16="http://schemas.microsoft.com/office/drawing/2014/main" id="{4927BC9B-9237-43BC-8B68-7C6E13D75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613376"/>
            <a:ext cx="7594600" cy="4004014"/>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980258" y="26374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499903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pic>
        <p:nvPicPr>
          <p:cNvPr id="5" name="Picture 4">
            <a:extLst>
              <a:ext uri="{FF2B5EF4-FFF2-40B4-BE49-F238E27FC236}">
                <a16:creationId xmlns:a16="http://schemas.microsoft.com/office/drawing/2014/main" id="{7E789284-E2E5-48F7-8F38-45C2E1B70D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290" y="1562412"/>
            <a:ext cx="7154109" cy="3424569"/>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44895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4" name="Picture 3">
            <a:extLst>
              <a:ext uri="{FF2B5EF4-FFF2-40B4-BE49-F238E27FC236}">
                <a16:creationId xmlns:a16="http://schemas.microsoft.com/office/drawing/2014/main" id="{308DF141-3229-4552-B148-E93D7B692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300" y="1450375"/>
            <a:ext cx="7999100" cy="4707803"/>
          </a:xfrm>
          <a:prstGeom prst="rect">
            <a:avLst/>
          </a:prstGeom>
        </p:spPr>
      </p:pic>
    </p:spTree>
    <p:extLst>
      <p:ext uri="{BB962C8B-B14F-4D97-AF65-F5344CB8AC3E}">
        <p14:creationId xmlns:p14="http://schemas.microsoft.com/office/powerpoint/2010/main" val="3420663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5" name="Picture 4">
            <a:extLst>
              <a:ext uri="{FF2B5EF4-FFF2-40B4-BE49-F238E27FC236}">
                <a16:creationId xmlns:a16="http://schemas.microsoft.com/office/drawing/2014/main" id="{2754CA29-4D94-48A3-AF2E-18DF5A5EC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00" y="1320800"/>
            <a:ext cx="8110969" cy="4966190"/>
          </a:xfrm>
          <a:prstGeom prst="rect">
            <a:avLst/>
          </a:prstGeom>
        </p:spPr>
      </p:pic>
    </p:spTree>
    <p:extLst>
      <p:ext uri="{BB962C8B-B14F-4D97-AF65-F5344CB8AC3E}">
        <p14:creationId xmlns:p14="http://schemas.microsoft.com/office/powerpoint/2010/main" val="2741343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Content</a:t>
            </a:r>
          </a:p>
        </p:txBody>
      </p:sp>
    </p:spTree>
    <p:extLst>
      <p:ext uri="{BB962C8B-B14F-4D97-AF65-F5344CB8AC3E}">
        <p14:creationId xmlns:p14="http://schemas.microsoft.com/office/powerpoint/2010/main" val="2983941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4" name="Picture 3">
            <a:extLst>
              <a:ext uri="{FF2B5EF4-FFF2-40B4-BE49-F238E27FC236}">
                <a16:creationId xmlns:a16="http://schemas.microsoft.com/office/drawing/2014/main" id="{F46D5B7E-3922-47D7-93CF-4B8870C91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350" y="1377517"/>
            <a:ext cx="8623300" cy="4528829"/>
          </a:xfrm>
          <a:prstGeom prst="rect">
            <a:avLst/>
          </a:prstGeom>
        </p:spPr>
      </p:pic>
    </p:spTree>
    <p:extLst>
      <p:ext uri="{BB962C8B-B14F-4D97-AF65-F5344CB8AC3E}">
        <p14:creationId xmlns:p14="http://schemas.microsoft.com/office/powerpoint/2010/main" val="1184470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4" name="Picture 3">
            <a:extLst>
              <a:ext uri="{FF2B5EF4-FFF2-40B4-BE49-F238E27FC236}">
                <a16:creationId xmlns:a16="http://schemas.microsoft.com/office/drawing/2014/main" id="{79E641FC-E337-424F-B498-A56975D91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658" y="1335078"/>
            <a:ext cx="8318500" cy="4733811"/>
          </a:xfrm>
          <a:prstGeom prst="rect">
            <a:avLst/>
          </a:prstGeom>
        </p:spPr>
      </p:pic>
    </p:spTree>
    <p:extLst>
      <p:ext uri="{BB962C8B-B14F-4D97-AF65-F5344CB8AC3E}">
        <p14:creationId xmlns:p14="http://schemas.microsoft.com/office/powerpoint/2010/main" val="1891332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5" name="Picture 4">
            <a:extLst>
              <a:ext uri="{FF2B5EF4-FFF2-40B4-BE49-F238E27FC236}">
                <a16:creationId xmlns:a16="http://schemas.microsoft.com/office/drawing/2014/main" id="{B537969F-7007-496C-BCFA-77113A4626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79" y="1288502"/>
            <a:ext cx="8227242" cy="4872725"/>
          </a:xfrm>
          <a:prstGeom prst="rect">
            <a:avLst/>
          </a:prstGeom>
        </p:spPr>
      </p:pic>
    </p:spTree>
    <p:extLst>
      <p:ext uri="{BB962C8B-B14F-4D97-AF65-F5344CB8AC3E}">
        <p14:creationId xmlns:p14="http://schemas.microsoft.com/office/powerpoint/2010/main" val="267708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Power BI Demo</a:t>
            </a:r>
          </a:p>
        </p:txBody>
      </p:sp>
    </p:spTree>
    <p:extLst>
      <p:ext uri="{BB962C8B-B14F-4D97-AF65-F5344CB8AC3E}">
        <p14:creationId xmlns:p14="http://schemas.microsoft.com/office/powerpoint/2010/main" val="2465824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Source</a:t>
            </a:r>
          </a:p>
        </p:txBody>
      </p:sp>
      <p:sp>
        <p:nvSpPr>
          <p:cNvPr id="7" name="CustomShape 2">
            <a:extLst>
              <a:ext uri="{FF2B5EF4-FFF2-40B4-BE49-F238E27FC236}">
                <a16:creationId xmlns:a16="http://schemas.microsoft.com/office/drawing/2014/main" id="{1E253B31-FED5-469C-9296-09F1E28ECF1B}"/>
              </a:ext>
            </a:extLst>
          </p:cNvPr>
          <p:cNvSpPr/>
          <p:nvPr/>
        </p:nvSpPr>
        <p:spPr>
          <a:xfrm>
            <a:off x="988060" y="2349831"/>
            <a:ext cx="7167880" cy="367878"/>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txBody>
          <a:bodyPr wrap="square" lIns="90000" tIns="45000" rIns="90000" bIns="45000" anchor="ctr" anchorCtr="1">
            <a:spAutoFit/>
          </a:bodyPr>
          <a:lstStyle/>
          <a:p>
            <a:pPr algn="ctr">
              <a:lnSpc>
                <a:spcPct val="100000"/>
              </a:lnSpc>
            </a:pPr>
            <a:r>
              <a:rPr lang="en-US" sz="1800" b="0" strike="noStrike" spc="-1">
                <a:latin typeface="Source Sans Pro"/>
              </a:rPr>
              <a:t>N</a:t>
            </a:r>
            <a:endParaRPr lang="en-US" sz="1800" b="0" strike="noStrike" spc="-1">
              <a:latin typeface="Arial"/>
            </a:endParaRPr>
          </a:p>
        </p:txBody>
      </p:sp>
      <p:pic>
        <p:nvPicPr>
          <p:cNvPr id="10" name="Picture 9">
            <a:extLst>
              <a:ext uri="{FF2B5EF4-FFF2-40B4-BE49-F238E27FC236}">
                <a16:creationId xmlns:a16="http://schemas.microsoft.com/office/drawing/2014/main" id="{587A0BF2-C9F3-4C82-AFC7-594F1521E0B3}"/>
              </a:ext>
            </a:extLst>
          </p:cNvPr>
          <p:cNvPicPr/>
          <p:nvPr/>
        </p:nvPicPr>
        <p:blipFill>
          <a:blip r:embed="rId3"/>
          <a:stretch/>
        </p:blipFill>
        <p:spPr>
          <a:xfrm>
            <a:off x="4203229" y="3739557"/>
            <a:ext cx="2765520" cy="2010960"/>
          </a:xfrm>
          <a:prstGeom prst="rect">
            <a:avLst/>
          </a:prstGeom>
          <a:ln>
            <a:noFill/>
          </a:ln>
        </p:spPr>
      </p:pic>
    </p:spTree>
    <p:extLst>
      <p:ext uri="{BB962C8B-B14F-4D97-AF65-F5344CB8AC3E}">
        <p14:creationId xmlns:p14="http://schemas.microsoft.com/office/powerpoint/2010/main" val="177393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Wrangling</a:t>
            </a:r>
          </a:p>
        </p:txBody>
      </p:sp>
      <p:pic>
        <p:nvPicPr>
          <p:cNvPr id="6" name="Picture 5">
            <a:extLst>
              <a:ext uri="{FF2B5EF4-FFF2-40B4-BE49-F238E27FC236}">
                <a16:creationId xmlns:a16="http://schemas.microsoft.com/office/drawing/2014/main" id="{BF0D77AF-11C0-40BF-B97F-994DC731B231}"/>
              </a:ext>
            </a:extLst>
          </p:cNvPr>
          <p:cNvPicPr/>
          <p:nvPr/>
        </p:nvPicPr>
        <p:blipFill>
          <a:blip r:embed="rId2"/>
          <a:stretch/>
        </p:blipFill>
        <p:spPr>
          <a:xfrm>
            <a:off x="1326214" y="2186280"/>
            <a:ext cx="7373286" cy="3782720"/>
          </a:xfrm>
          <a:prstGeom prst="rect">
            <a:avLst/>
          </a:prstGeom>
          <a:ln>
            <a:noFill/>
          </a:ln>
        </p:spPr>
      </p:pic>
      <p:sp>
        <p:nvSpPr>
          <p:cNvPr id="10" name="CustomShape 2">
            <a:extLst>
              <a:ext uri="{FF2B5EF4-FFF2-40B4-BE49-F238E27FC236}">
                <a16:creationId xmlns:a16="http://schemas.microsoft.com/office/drawing/2014/main" id="{A6229320-CCBD-4980-8030-76860E2E329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trike="noStrike" spc="-1" dirty="0">
                <a:solidFill>
                  <a:srgbClr val="1C1C1C"/>
                </a:solidFill>
                <a:latin typeface="Source Sans Pro Semibold"/>
              </a:rPr>
              <a:t>Step 1: Remove top row</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spTree>
    <p:extLst>
      <p:ext uri="{BB962C8B-B14F-4D97-AF65-F5344CB8AC3E}">
        <p14:creationId xmlns:p14="http://schemas.microsoft.com/office/powerpoint/2010/main" val="1484137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Wrangling</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trike="noStrike" spc="-1" dirty="0">
                <a:solidFill>
                  <a:srgbClr val="1C1C1C"/>
                </a:solidFill>
                <a:latin typeface="Source Sans Pro Semibold"/>
              </a:rPr>
              <a:t>Step 2: Advance Headers</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10" name="Picture 9">
            <a:extLst>
              <a:ext uri="{FF2B5EF4-FFF2-40B4-BE49-F238E27FC236}">
                <a16:creationId xmlns:a16="http://schemas.microsoft.com/office/drawing/2014/main" id="{D79F0075-FA3F-4E64-BB90-D35A7C348CBA}"/>
              </a:ext>
            </a:extLst>
          </p:cNvPr>
          <p:cNvPicPr/>
          <p:nvPr/>
        </p:nvPicPr>
        <p:blipFill>
          <a:blip r:embed="rId2"/>
          <a:stretch/>
        </p:blipFill>
        <p:spPr>
          <a:xfrm>
            <a:off x="1430020" y="2150960"/>
            <a:ext cx="5352480" cy="3550320"/>
          </a:xfrm>
          <a:prstGeom prst="rect">
            <a:avLst/>
          </a:prstGeom>
          <a:ln>
            <a:noFill/>
          </a:ln>
        </p:spPr>
      </p:pic>
    </p:spTree>
    <p:extLst>
      <p:ext uri="{BB962C8B-B14F-4D97-AF65-F5344CB8AC3E}">
        <p14:creationId xmlns:p14="http://schemas.microsoft.com/office/powerpoint/2010/main" val="4126027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Wrangling</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trike="noStrike" spc="-1" dirty="0">
                <a:solidFill>
                  <a:srgbClr val="1C1C1C"/>
                </a:solidFill>
                <a:latin typeface="Source Sans Pro Semibold"/>
              </a:rPr>
              <a:t>Step 3: Convert ID to character</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5" name="Picture 4">
            <a:extLst>
              <a:ext uri="{FF2B5EF4-FFF2-40B4-BE49-F238E27FC236}">
                <a16:creationId xmlns:a16="http://schemas.microsoft.com/office/drawing/2014/main" id="{5863D797-74BB-4713-8B23-8F6F35C95981}"/>
              </a:ext>
            </a:extLst>
          </p:cNvPr>
          <p:cNvPicPr/>
          <p:nvPr/>
        </p:nvPicPr>
        <p:blipFill>
          <a:blip r:embed="rId2"/>
          <a:stretch/>
        </p:blipFill>
        <p:spPr>
          <a:xfrm>
            <a:off x="1587500" y="2044940"/>
            <a:ext cx="6666840" cy="4419000"/>
          </a:xfrm>
          <a:prstGeom prst="rect">
            <a:avLst/>
          </a:prstGeom>
          <a:ln>
            <a:noFill/>
          </a:ln>
        </p:spPr>
      </p:pic>
    </p:spTree>
    <p:extLst>
      <p:ext uri="{BB962C8B-B14F-4D97-AF65-F5344CB8AC3E}">
        <p14:creationId xmlns:p14="http://schemas.microsoft.com/office/powerpoint/2010/main" val="3537433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Wrangling</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pc="-1" dirty="0">
                <a:solidFill>
                  <a:srgbClr val="1C1C1C"/>
                </a:solidFill>
                <a:latin typeface="Source Sans Pro Semibold"/>
              </a:rPr>
              <a:t>Step 4: Convert county name to state</a:t>
            </a: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7" name="Picture 6">
            <a:extLst>
              <a:ext uri="{FF2B5EF4-FFF2-40B4-BE49-F238E27FC236}">
                <a16:creationId xmlns:a16="http://schemas.microsoft.com/office/drawing/2014/main" id="{731113E5-E28E-4954-9112-9120BC574284}"/>
              </a:ext>
            </a:extLst>
          </p:cNvPr>
          <p:cNvPicPr/>
          <p:nvPr/>
        </p:nvPicPr>
        <p:blipFill>
          <a:blip r:embed="rId2"/>
          <a:stretch/>
        </p:blipFill>
        <p:spPr>
          <a:xfrm>
            <a:off x="2164680" y="2588400"/>
            <a:ext cx="5870520" cy="2468160"/>
          </a:xfrm>
          <a:prstGeom prst="rect">
            <a:avLst/>
          </a:prstGeom>
          <a:ln>
            <a:noFill/>
          </a:ln>
        </p:spPr>
      </p:pic>
    </p:spTree>
    <p:extLst>
      <p:ext uri="{BB962C8B-B14F-4D97-AF65-F5344CB8AC3E}">
        <p14:creationId xmlns:p14="http://schemas.microsoft.com/office/powerpoint/2010/main" val="1016619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Visualization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spcAft>
                <a:spcPts val="1142"/>
              </a:spcAft>
            </a:pPr>
            <a:r>
              <a:rPr lang="en-US" sz="2600" b="1" spc="-1" dirty="0">
                <a:solidFill>
                  <a:srgbClr val="1C1C1C"/>
                </a:solidFill>
                <a:latin typeface="Source Sans Pro Semibold"/>
              </a:rPr>
              <a:t>First visual: name to state</a:t>
            </a: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5" name="Picture 4">
            <a:extLst>
              <a:ext uri="{FF2B5EF4-FFF2-40B4-BE49-F238E27FC236}">
                <a16:creationId xmlns:a16="http://schemas.microsoft.com/office/drawing/2014/main" id="{C62EE1FF-A783-4E16-A9C4-E6AD84AD148E}"/>
              </a:ext>
            </a:extLst>
          </p:cNvPr>
          <p:cNvPicPr/>
          <p:nvPr/>
        </p:nvPicPr>
        <p:blipFill>
          <a:blip r:embed="rId2"/>
          <a:stretch/>
        </p:blipFill>
        <p:spPr>
          <a:xfrm>
            <a:off x="1041400" y="2070100"/>
            <a:ext cx="6896574" cy="4102100"/>
          </a:xfrm>
          <a:prstGeom prst="rect">
            <a:avLst/>
          </a:prstGeom>
          <a:ln>
            <a:noFill/>
          </a:ln>
        </p:spPr>
      </p:pic>
    </p:spTree>
    <p:extLst>
      <p:ext uri="{BB962C8B-B14F-4D97-AF65-F5344CB8AC3E}">
        <p14:creationId xmlns:p14="http://schemas.microsoft.com/office/powerpoint/2010/main" val="250481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Topics for Today</a:t>
            </a:r>
          </a:p>
        </p:txBody>
      </p:sp>
      <p:sp>
        <p:nvSpPr>
          <p:cNvPr id="3" name="Content Placeholder 2">
            <a:extLst>
              <a:ext uri="{FF2B5EF4-FFF2-40B4-BE49-F238E27FC236}">
                <a16:creationId xmlns:a16="http://schemas.microsoft.com/office/drawing/2014/main" id="{42D520DA-088C-E64C-97DD-9C49F127E833}"/>
              </a:ext>
            </a:extLst>
          </p:cNvPr>
          <p:cNvSpPr>
            <a:spLocks noGrp="1"/>
          </p:cNvSpPr>
          <p:nvPr>
            <p:ph idx="1"/>
          </p:nvPr>
        </p:nvSpPr>
        <p:spPr/>
        <p:txBody>
          <a:bodyPr/>
          <a:lstStyle/>
          <a:p>
            <a:pPr marL="457200" indent="-457200">
              <a:buFont typeface="+mj-lt"/>
              <a:buAutoNum type="arabicPeriod"/>
            </a:pPr>
            <a:r>
              <a:rPr lang="en-US" dirty="0"/>
              <a:t>Summarize commonly available GIS and mapping software and applications that can help with any health assessment work</a:t>
            </a:r>
          </a:p>
          <a:p>
            <a:pPr marL="457200" indent="-457200">
              <a:buFont typeface="+mj-lt"/>
              <a:buAutoNum type="arabicPeriod"/>
            </a:pPr>
            <a:r>
              <a:rPr lang="en-US" dirty="0"/>
              <a:t>Take a closer look at ESRI products	</a:t>
            </a:r>
          </a:p>
          <a:p>
            <a:pPr marL="457200" indent="-457200">
              <a:buFont typeface="+mj-lt"/>
              <a:buAutoNum type="arabicPeriod"/>
            </a:pPr>
            <a:r>
              <a:rPr lang="en-US" dirty="0"/>
              <a:t>Produce a quick map with ArcGIS using ACS data</a:t>
            </a:r>
          </a:p>
          <a:p>
            <a:pPr marL="457200" indent="-457200">
              <a:buFont typeface="+mj-lt"/>
              <a:buAutoNum type="arabicPeriod"/>
            </a:pPr>
            <a:r>
              <a:rPr lang="en-US" dirty="0"/>
              <a:t>Produce a quick map with Power BI using ACS data</a:t>
            </a:r>
          </a:p>
        </p:txBody>
      </p:sp>
    </p:spTree>
    <p:extLst>
      <p:ext uri="{BB962C8B-B14F-4D97-AF65-F5344CB8AC3E}">
        <p14:creationId xmlns:p14="http://schemas.microsoft.com/office/powerpoint/2010/main" val="254928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Visualization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spcAft>
                <a:spcPts val="1142"/>
              </a:spcAft>
            </a:pPr>
            <a:r>
              <a:rPr lang="en-US" sz="2600" b="1" spc="-1" dirty="0">
                <a:solidFill>
                  <a:srgbClr val="1C1C1C"/>
                </a:solidFill>
                <a:latin typeface="Source Sans Pro Semibold"/>
              </a:rPr>
              <a:t>First visual:</a:t>
            </a: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7" name="Picture 6">
            <a:extLst>
              <a:ext uri="{FF2B5EF4-FFF2-40B4-BE49-F238E27FC236}">
                <a16:creationId xmlns:a16="http://schemas.microsoft.com/office/drawing/2014/main" id="{A7BDD870-75ED-495E-A6AF-A607BE82ECB8}"/>
              </a:ext>
            </a:extLst>
          </p:cNvPr>
          <p:cNvPicPr/>
          <p:nvPr/>
        </p:nvPicPr>
        <p:blipFill>
          <a:blip r:embed="rId2"/>
          <a:stretch/>
        </p:blipFill>
        <p:spPr>
          <a:xfrm>
            <a:off x="1293900" y="2044700"/>
            <a:ext cx="6895680" cy="4221240"/>
          </a:xfrm>
          <a:prstGeom prst="rect">
            <a:avLst/>
          </a:prstGeom>
          <a:ln>
            <a:noFill/>
          </a:ln>
        </p:spPr>
      </p:pic>
    </p:spTree>
    <p:extLst>
      <p:ext uri="{BB962C8B-B14F-4D97-AF65-F5344CB8AC3E}">
        <p14:creationId xmlns:p14="http://schemas.microsoft.com/office/powerpoint/2010/main" val="1139301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Visualization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pc="-1" dirty="0">
                <a:solidFill>
                  <a:srgbClr val="1C1C1C"/>
                </a:solidFill>
                <a:latin typeface="Source Sans Pro Semibold"/>
              </a:rPr>
              <a:t>Add slicer: </a:t>
            </a:r>
            <a:endParaRPr lang="en-US" sz="2600"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5" name="Picture 4">
            <a:extLst>
              <a:ext uri="{FF2B5EF4-FFF2-40B4-BE49-F238E27FC236}">
                <a16:creationId xmlns:a16="http://schemas.microsoft.com/office/drawing/2014/main" id="{1B2C3187-FF79-48E8-95BD-579AC1E2F985}"/>
              </a:ext>
            </a:extLst>
          </p:cNvPr>
          <p:cNvPicPr/>
          <p:nvPr/>
        </p:nvPicPr>
        <p:blipFill>
          <a:blip r:embed="rId2"/>
          <a:stretch/>
        </p:blipFill>
        <p:spPr>
          <a:xfrm>
            <a:off x="1036080" y="2087880"/>
            <a:ext cx="7071840" cy="3977640"/>
          </a:xfrm>
          <a:prstGeom prst="rect">
            <a:avLst/>
          </a:prstGeom>
          <a:ln>
            <a:noFill/>
          </a:ln>
        </p:spPr>
      </p:pic>
    </p:spTree>
    <p:extLst>
      <p:ext uri="{BB962C8B-B14F-4D97-AF65-F5344CB8AC3E}">
        <p14:creationId xmlns:p14="http://schemas.microsoft.com/office/powerpoint/2010/main" val="547851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Visualization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pc="-1" dirty="0">
                <a:solidFill>
                  <a:srgbClr val="1C1C1C"/>
                </a:solidFill>
                <a:latin typeface="Source Sans Pro Semibold"/>
              </a:rPr>
              <a:t>Deploy: </a:t>
            </a:r>
            <a:endParaRPr lang="en-US" sz="2600"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7" name="Picture 6">
            <a:extLst>
              <a:ext uri="{FF2B5EF4-FFF2-40B4-BE49-F238E27FC236}">
                <a16:creationId xmlns:a16="http://schemas.microsoft.com/office/drawing/2014/main" id="{59010656-0DBF-4043-8683-540FB9439F8B}"/>
              </a:ext>
            </a:extLst>
          </p:cNvPr>
          <p:cNvPicPr/>
          <p:nvPr/>
        </p:nvPicPr>
        <p:blipFill>
          <a:blip r:embed="rId2"/>
          <a:stretch/>
        </p:blipFill>
        <p:spPr>
          <a:xfrm>
            <a:off x="2528140" y="1485900"/>
            <a:ext cx="6107860" cy="4679640"/>
          </a:xfrm>
          <a:prstGeom prst="rect">
            <a:avLst/>
          </a:prstGeom>
          <a:ln>
            <a:noFill/>
          </a:ln>
        </p:spPr>
      </p:pic>
    </p:spTree>
    <p:extLst>
      <p:ext uri="{BB962C8B-B14F-4D97-AF65-F5344CB8AC3E}">
        <p14:creationId xmlns:p14="http://schemas.microsoft.com/office/powerpoint/2010/main" val="750468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Visualization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pc="-1" dirty="0">
                <a:solidFill>
                  <a:srgbClr val="1C1C1C"/>
                </a:solidFill>
                <a:latin typeface="Source Sans Pro Semibold"/>
              </a:rPr>
              <a:t>Deploy:  </a:t>
            </a:r>
          </a:p>
          <a:p>
            <a:pPr>
              <a:lnSpc>
                <a:spcPct val="100000"/>
              </a:lnSpc>
              <a:spcAft>
                <a:spcPts val="1142"/>
              </a:spcAft>
            </a:pPr>
            <a:r>
              <a:rPr lang="en-US" sz="2600" b="1" spc="-1" dirty="0">
                <a:solidFill>
                  <a:srgbClr val="1C1C1C"/>
                </a:solidFill>
                <a:latin typeface="Source Sans Pro Semibold"/>
              </a:rPr>
              <a:t> </a:t>
            </a:r>
            <a:endParaRPr lang="en-US" sz="2600"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spTree>
    <p:extLst>
      <p:ext uri="{BB962C8B-B14F-4D97-AF65-F5344CB8AC3E}">
        <p14:creationId xmlns:p14="http://schemas.microsoft.com/office/powerpoint/2010/main" val="1374815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Visualization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8826980" cy="440810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pc="-1" dirty="0">
                <a:solidFill>
                  <a:srgbClr val="1C1C1C"/>
                </a:solidFill>
                <a:latin typeface="Source Sans Pro Semibold"/>
              </a:rPr>
              <a:t>Deploy: </a:t>
            </a:r>
            <a:endParaRPr lang="en-US" sz="2600" spc="-1" dirty="0">
              <a:latin typeface="Arial"/>
            </a:endParaRPr>
          </a:p>
          <a:p>
            <a:pPr>
              <a:spcAft>
                <a:spcPts val="1142"/>
              </a:spcAft>
            </a:pPr>
            <a:r>
              <a:rPr lang="en-US" sz="2600" b="1" spc="-1" dirty="0">
                <a:solidFill>
                  <a:srgbClr val="1C1C1C"/>
                </a:solidFill>
                <a:latin typeface="Source Sans Pro Semibold"/>
              </a:rPr>
              <a:t> https://app.powerbi.com/view?r=eyJrIjoiOTA0ODRiY2YtOGY4ZC00MjI2LWIyNjctNzkyYWQzMjFlOGMyIiwidCI6IjcxZjNhYTMyLTg2NTYtNGU4Yi1iMTUxLTBkNWEwYjBkMjhiMCJ9</a:t>
            </a:r>
            <a:endParaRPr lang="en-US" sz="2600" spc="-1" dirty="0">
              <a:latin typeface="Arial"/>
            </a:endParaRPr>
          </a:p>
          <a:p>
            <a:pPr>
              <a:lnSpc>
                <a:spcPct val="100000"/>
              </a:lnSpc>
              <a:spcAft>
                <a:spcPts val="1142"/>
              </a:spcAft>
            </a:pP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spTree>
    <p:extLst>
      <p:ext uri="{BB962C8B-B14F-4D97-AF65-F5344CB8AC3E}">
        <p14:creationId xmlns:p14="http://schemas.microsoft.com/office/powerpoint/2010/main" val="2619941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D3E7C4-7DE1-F242-825D-430EABA08551}"/>
              </a:ext>
            </a:extLst>
          </p:cNvPr>
          <p:cNvGrpSpPr/>
          <p:nvPr/>
        </p:nvGrpSpPr>
        <p:grpSpPr>
          <a:xfrm>
            <a:off x="4685018" y="5006986"/>
            <a:ext cx="4173449" cy="1546577"/>
            <a:chOff x="4685018" y="4186104"/>
            <a:chExt cx="4173449" cy="1546577"/>
          </a:xfrm>
        </p:grpSpPr>
        <p:sp>
          <p:nvSpPr>
            <p:cNvPr id="3" name="TextBox 2"/>
            <p:cNvSpPr txBox="1"/>
            <p:nvPr/>
          </p:nvSpPr>
          <p:spPr>
            <a:xfrm>
              <a:off x="4685018" y="4186104"/>
              <a:ext cx="4173449" cy="1546577"/>
            </a:xfrm>
            <a:prstGeom prst="rect">
              <a:avLst/>
            </a:prstGeom>
            <a:noFill/>
          </p:spPr>
          <p:txBody>
            <a:bodyPr wrap="square" rtlCol="0">
              <a:spAutoFit/>
            </a:bodyPr>
            <a:lstStyle/>
            <a:p>
              <a:pPr algn="r"/>
              <a:r>
                <a:rPr lang="en-US" sz="1650" dirty="0">
                  <a:solidFill>
                    <a:srgbClr val="152754"/>
                  </a:solidFill>
                  <a:latin typeface="Arial" panose="020B0604020202020204" pitchFamily="34" charset="0"/>
                  <a:cs typeface="Arial" panose="020B0604020202020204" pitchFamily="34" charset="0"/>
                </a:rPr>
                <a:t>CSTE National Office</a:t>
              </a:r>
            </a:p>
            <a:p>
              <a:pPr algn="r"/>
              <a:r>
                <a:rPr lang="en-US" sz="1400" dirty="0">
                  <a:solidFill>
                    <a:schemeClr val="tx1">
                      <a:lumMod val="65000"/>
                      <a:lumOff val="35000"/>
                    </a:schemeClr>
                  </a:solidFill>
                  <a:latin typeface="Arial" panose="020B0604020202020204" pitchFamily="34" charset="0"/>
                  <a:cs typeface="Arial" panose="020B0604020202020204" pitchFamily="34" charset="0"/>
                </a:rPr>
                <a:t>2635 Century Parkway NE, Suite 700</a:t>
              </a:r>
            </a:p>
            <a:p>
              <a:pPr algn="r"/>
              <a:r>
                <a:rPr lang="en-US" sz="1400" dirty="0">
                  <a:solidFill>
                    <a:schemeClr val="tx1">
                      <a:lumMod val="65000"/>
                      <a:lumOff val="35000"/>
                    </a:schemeClr>
                  </a:solidFill>
                  <a:latin typeface="Arial" panose="020B0604020202020204" pitchFamily="34" charset="0"/>
                  <a:cs typeface="Arial" panose="020B0604020202020204" pitchFamily="34" charset="0"/>
                </a:rPr>
                <a:t>Atlanta, Georgia 30345</a:t>
              </a:r>
            </a:p>
            <a:p>
              <a:pPr algn="r"/>
              <a:endParaRPr lang="en-US" sz="975" dirty="0">
                <a:solidFill>
                  <a:schemeClr val="tx1">
                    <a:lumMod val="65000"/>
                    <a:lumOff val="35000"/>
                  </a:schemeClr>
                </a:solidFill>
                <a:latin typeface="Arial" panose="020B0604020202020204" pitchFamily="34" charset="0"/>
                <a:cs typeface="Arial-Lgt-FC"/>
              </a:endParaRPr>
            </a:p>
            <a:p>
              <a:pPr algn="r"/>
              <a:r>
                <a:rPr lang="en-US" sz="1275" dirty="0">
                  <a:solidFill>
                    <a:schemeClr val="tx1">
                      <a:lumMod val="65000"/>
                      <a:lumOff val="35000"/>
                    </a:schemeClr>
                  </a:solidFill>
                  <a:latin typeface="Arial" panose="020B0604020202020204" pitchFamily="34" charset="0"/>
                  <a:cs typeface="Arial" panose="020B0604020202020204" pitchFamily="34" charset="0"/>
                </a:rPr>
                <a:t>770.458.3811</a:t>
              </a:r>
            </a:p>
            <a:p>
              <a:pPr algn="r"/>
              <a:r>
                <a:rPr lang="en-US" sz="1275" b="1" dirty="0">
                  <a:solidFill>
                    <a:schemeClr val="tx1">
                      <a:lumMod val="65000"/>
                      <a:lumOff val="35000"/>
                    </a:schemeClr>
                  </a:solidFill>
                  <a:latin typeface="Arial" panose="020B0604020202020204" pitchFamily="34" charset="0"/>
                  <a:cs typeface="Arial" panose="020B0604020202020204" pitchFamily="34" charset="0"/>
                </a:rPr>
                <a:t> </a:t>
              </a:r>
              <a:r>
                <a:rPr lang="en-US" sz="1275" dirty="0">
                  <a:solidFill>
                    <a:schemeClr val="tx1">
                      <a:lumMod val="65000"/>
                      <a:lumOff val="35000"/>
                    </a:schemeClr>
                  </a:solidFill>
                  <a:latin typeface="Arial" panose="020B0604020202020204" pitchFamily="34" charset="0"/>
                  <a:cs typeface="Arial" panose="020B0604020202020204" pitchFamily="34" charset="0"/>
                </a:rPr>
                <a:t>770.458.8516</a:t>
              </a:r>
            </a:p>
            <a:p>
              <a:pPr algn="r"/>
              <a:r>
                <a:rPr lang="en-US" sz="1275" dirty="0" err="1">
                  <a:solidFill>
                    <a:schemeClr val="tx1">
                      <a:lumMod val="65000"/>
                      <a:lumOff val="35000"/>
                    </a:schemeClr>
                  </a:solidFill>
                  <a:latin typeface="Arial" panose="020B0604020202020204" pitchFamily="34" charset="0"/>
                  <a:cs typeface="Arial" panose="020B0604020202020204" pitchFamily="34" charset="0"/>
                </a:rPr>
                <a:t>jarieh@cste.org</a:t>
              </a:r>
              <a:endParaRPr lang="en-US" sz="1275"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9" name="Picture 8" descr="F.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9983" y="5258450"/>
              <a:ext cx="159587" cy="184139"/>
            </a:xfrm>
            <a:prstGeom prst="rect">
              <a:avLst/>
            </a:prstGeom>
          </p:spPr>
        </p:pic>
        <p:pic>
          <p:nvPicPr>
            <p:cNvPr id="10" name="Picture 9" descr="T.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983" y="5068781"/>
              <a:ext cx="159587" cy="184139"/>
            </a:xfrm>
            <a:prstGeom prst="rect">
              <a:avLst/>
            </a:prstGeom>
          </p:spPr>
        </p:pic>
      </p:grpSp>
      <p:sp>
        <p:nvSpPr>
          <p:cNvPr id="4" name="Rectangle 3">
            <a:extLst>
              <a:ext uri="{FF2B5EF4-FFF2-40B4-BE49-F238E27FC236}">
                <a16:creationId xmlns:a16="http://schemas.microsoft.com/office/drawing/2014/main" id="{E7CF7E9A-29A5-4FDE-B539-F01D5CAB2FB4}"/>
              </a:ext>
            </a:extLst>
          </p:cNvPr>
          <p:cNvSpPr/>
          <p:nvPr/>
        </p:nvSpPr>
        <p:spPr>
          <a:xfrm>
            <a:off x="317500" y="304436"/>
            <a:ext cx="8540967" cy="923330"/>
          </a:xfrm>
          <a:prstGeom prst="rect">
            <a:avLst/>
          </a:prstGeom>
        </p:spPr>
        <p:txBody>
          <a:bodyPr wrap="square">
            <a:spAutoFit/>
          </a:bodyPr>
          <a:lstStyle/>
          <a:p>
            <a:r>
              <a:rPr lang="en-US" dirty="0">
                <a:latin typeface="Calibri Light" panose="020F0302020204030204" pitchFamily="34" charset="0"/>
                <a:ea typeface="Calibri" panose="020F0502020204030204" pitchFamily="34" charset="0"/>
              </a:rPr>
              <a:t>Funding by Cooperative Agreement number 1NU1ROT000018-00. The conclusions in this presentation are those of the authors and do not necessarily represent the official position of the Centers for Disease Control and Prevention.</a:t>
            </a:r>
            <a:endParaRPr lang="en-US" dirty="0"/>
          </a:p>
        </p:txBody>
      </p:sp>
    </p:spTree>
    <p:extLst>
      <p:ext uri="{BB962C8B-B14F-4D97-AF65-F5344CB8AC3E}">
        <p14:creationId xmlns:p14="http://schemas.microsoft.com/office/powerpoint/2010/main" val="281379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Software </a:t>
            </a:r>
          </a:p>
        </p:txBody>
      </p:sp>
    </p:spTree>
    <p:extLst>
      <p:ext uri="{BB962C8B-B14F-4D97-AF65-F5344CB8AC3E}">
        <p14:creationId xmlns:p14="http://schemas.microsoft.com/office/powerpoint/2010/main" val="91817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Independent GIS Software</a:t>
            </a:r>
          </a:p>
        </p:txBody>
      </p:sp>
      <p:pic>
        <p:nvPicPr>
          <p:cNvPr id="8" name="Picture 7">
            <a:extLst>
              <a:ext uri="{FF2B5EF4-FFF2-40B4-BE49-F238E27FC236}">
                <a16:creationId xmlns:a16="http://schemas.microsoft.com/office/drawing/2014/main" id="{F9641A8C-9C4D-4BD7-8F29-1E83EEB3C6B0}"/>
              </a:ext>
            </a:extLst>
          </p:cNvPr>
          <p:cNvPicPr>
            <a:picLocks noChangeAspect="1"/>
          </p:cNvPicPr>
          <p:nvPr/>
        </p:nvPicPr>
        <p:blipFill>
          <a:blip r:embed="rId3"/>
          <a:stretch>
            <a:fillRect/>
          </a:stretch>
        </p:blipFill>
        <p:spPr>
          <a:xfrm>
            <a:off x="0" y="1210924"/>
            <a:ext cx="6293626" cy="1261163"/>
          </a:xfrm>
          <a:prstGeom prst="rect">
            <a:avLst/>
          </a:prstGeom>
        </p:spPr>
      </p:pic>
      <p:pic>
        <p:nvPicPr>
          <p:cNvPr id="9" name="Picture 8">
            <a:extLst>
              <a:ext uri="{FF2B5EF4-FFF2-40B4-BE49-F238E27FC236}">
                <a16:creationId xmlns:a16="http://schemas.microsoft.com/office/drawing/2014/main" id="{7F16FE5B-4793-43D2-A945-4689BD65D18C}"/>
              </a:ext>
            </a:extLst>
          </p:cNvPr>
          <p:cNvPicPr>
            <a:picLocks noChangeAspect="1"/>
          </p:cNvPicPr>
          <p:nvPr/>
        </p:nvPicPr>
        <p:blipFill>
          <a:blip r:embed="rId4"/>
          <a:stretch>
            <a:fillRect/>
          </a:stretch>
        </p:blipFill>
        <p:spPr>
          <a:xfrm>
            <a:off x="841282" y="2465976"/>
            <a:ext cx="6236963" cy="1248610"/>
          </a:xfrm>
          <a:prstGeom prst="rect">
            <a:avLst/>
          </a:prstGeom>
        </p:spPr>
      </p:pic>
      <p:pic>
        <p:nvPicPr>
          <p:cNvPr id="10" name="Picture 9">
            <a:extLst>
              <a:ext uri="{FF2B5EF4-FFF2-40B4-BE49-F238E27FC236}">
                <a16:creationId xmlns:a16="http://schemas.microsoft.com/office/drawing/2014/main" id="{0FA413F7-6263-4FF2-B215-73C405503BEC}"/>
              </a:ext>
            </a:extLst>
          </p:cNvPr>
          <p:cNvPicPr>
            <a:picLocks noChangeAspect="1"/>
          </p:cNvPicPr>
          <p:nvPr/>
        </p:nvPicPr>
        <p:blipFill>
          <a:blip r:embed="rId5"/>
          <a:stretch>
            <a:fillRect/>
          </a:stretch>
        </p:blipFill>
        <p:spPr>
          <a:xfrm>
            <a:off x="1682565" y="3666376"/>
            <a:ext cx="6236962" cy="1227941"/>
          </a:xfrm>
          <a:prstGeom prst="rect">
            <a:avLst/>
          </a:prstGeom>
        </p:spPr>
      </p:pic>
      <p:pic>
        <p:nvPicPr>
          <p:cNvPr id="11" name="Picture 10">
            <a:extLst>
              <a:ext uri="{FF2B5EF4-FFF2-40B4-BE49-F238E27FC236}">
                <a16:creationId xmlns:a16="http://schemas.microsoft.com/office/drawing/2014/main" id="{E12DADD2-5725-4E0D-B8E8-8B699967A3E3}"/>
              </a:ext>
            </a:extLst>
          </p:cNvPr>
          <p:cNvPicPr>
            <a:picLocks noChangeAspect="1"/>
          </p:cNvPicPr>
          <p:nvPr/>
        </p:nvPicPr>
        <p:blipFill>
          <a:blip r:embed="rId6"/>
          <a:stretch>
            <a:fillRect/>
          </a:stretch>
        </p:blipFill>
        <p:spPr>
          <a:xfrm>
            <a:off x="2523848" y="4848509"/>
            <a:ext cx="6236962" cy="1240097"/>
          </a:xfrm>
          <a:prstGeom prst="rect">
            <a:avLst/>
          </a:prstGeom>
        </p:spPr>
      </p:pic>
    </p:spTree>
    <p:extLst>
      <p:ext uri="{BB962C8B-B14F-4D97-AF65-F5344CB8AC3E}">
        <p14:creationId xmlns:p14="http://schemas.microsoft.com/office/powerpoint/2010/main" val="152002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Microsoft Mapping</a:t>
            </a:r>
          </a:p>
        </p:txBody>
      </p:sp>
      <p:pic>
        <p:nvPicPr>
          <p:cNvPr id="7" name="Picture 6">
            <a:extLst>
              <a:ext uri="{FF2B5EF4-FFF2-40B4-BE49-F238E27FC236}">
                <a16:creationId xmlns:a16="http://schemas.microsoft.com/office/drawing/2014/main" id="{6AC1EC50-E67D-4DFC-8B3A-513658FA6278}"/>
              </a:ext>
            </a:extLst>
          </p:cNvPr>
          <p:cNvPicPr>
            <a:picLocks noChangeAspect="1"/>
          </p:cNvPicPr>
          <p:nvPr/>
        </p:nvPicPr>
        <p:blipFill>
          <a:blip r:embed="rId3"/>
          <a:stretch>
            <a:fillRect/>
          </a:stretch>
        </p:blipFill>
        <p:spPr>
          <a:xfrm>
            <a:off x="3214687" y="1266436"/>
            <a:ext cx="2714625" cy="1895475"/>
          </a:xfrm>
          <a:prstGeom prst="rect">
            <a:avLst/>
          </a:prstGeom>
        </p:spPr>
      </p:pic>
      <p:pic>
        <p:nvPicPr>
          <p:cNvPr id="12" name="Picture 11">
            <a:extLst>
              <a:ext uri="{FF2B5EF4-FFF2-40B4-BE49-F238E27FC236}">
                <a16:creationId xmlns:a16="http://schemas.microsoft.com/office/drawing/2014/main" id="{FC391A30-C34A-4811-914F-D5993E85C4B7}"/>
              </a:ext>
            </a:extLst>
          </p:cNvPr>
          <p:cNvPicPr>
            <a:picLocks noChangeAspect="1"/>
          </p:cNvPicPr>
          <p:nvPr/>
        </p:nvPicPr>
        <p:blipFill>
          <a:blip r:embed="rId4"/>
          <a:stretch>
            <a:fillRect/>
          </a:stretch>
        </p:blipFill>
        <p:spPr>
          <a:xfrm>
            <a:off x="417968" y="3470927"/>
            <a:ext cx="3949864" cy="2611747"/>
          </a:xfrm>
          <a:prstGeom prst="rect">
            <a:avLst/>
          </a:prstGeom>
        </p:spPr>
      </p:pic>
      <p:pic>
        <p:nvPicPr>
          <p:cNvPr id="13" name="Picture 12">
            <a:extLst>
              <a:ext uri="{FF2B5EF4-FFF2-40B4-BE49-F238E27FC236}">
                <a16:creationId xmlns:a16="http://schemas.microsoft.com/office/drawing/2014/main" id="{578C7BB7-BCEE-4884-830A-2BB4CCA21507}"/>
              </a:ext>
            </a:extLst>
          </p:cNvPr>
          <p:cNvPicPr>
            <a:picLocks noChangeAspect="1"/>
          </p:cNvPicPr>
          <p:nvPr/>
        </p:nvPicPr>
        <p:blipFill>
          <a:blip r:embed="rId5"/>
          <a:stretch>
            <a:fillRect/>
          </a:stretch>
        </p:blipFill>
        <p:spPr>
          <a:xfrm>
            <a:off x="4776169" y="3470927"/>
            <a:ext cx="4200378" cy="2569820"/>
          </a:xfrm>
          <a:prstGeom prst="rect">
            <a:avLst/>
          </a:prstGeom>
        </p:spPr>
      </p:pic>
      <p:pic>
        <p:nvPicPr>
          <p:cNvPr id="14" name="Picture 13">
            <a:extLst>
              <a:ext uri="{FF2B5EF4-FFF2-40B4-BE49-F238E27FC236}">
                <a16:creationId xmlns:a16="http://schemas.microsoft.com/office/drawing/2014/main" id="{B5040B5D-B141-41A0-9DCD-46E11C4E162E}"/>
              </a:ext>
            </a:extLst>
          </p:cNvPr>
          <p:cNvPicPr>
            <a:picLocks noChangeAspect="1"/>
          </p:cNvPicPr>
          <p:nvPr/>
        </p:nvPicPr>
        <p:blipFill>
          <a:blip r:embed="rId6"/>
          <a:stretch>
            <a:fillRect/>
          </a:stretch>
        </p:blipFill>
        <p:spPr>
          <a:xfrm>
            <a:off x="5966647" y="1361686"/>
            <a:ext cx="3009900" cy="1800225"/>
          </a:xfrm>
          <a:prstGeom prst="rect">
            <a:avLst/>
          </a:prstGeom>
        </p:spPr>
      </p:pic>
      <p:pic>
        <p:nvPicPr>
          <p:cNvPr id="15" name="Picture 14">
            <a:extLst>
              <a:ext uri="{FF2B5EF4-FFF2-40B4-BE49-F238E27FC236}">
                <a16:creationId xmlns:a16="http://schemas.microsoft.com/office/drawing/2014/main" id="{0CBB20E8-D3F9-46C1-96FA-0D858EE9CA24}"/>
              </a:ext>
            </a:extLst>
          </p:cNvPr>
          <p:cNvPicPr>
            <a:picLocks noChangeAspect="1"/>
          </p:cNvPicPr>
          <p:nvPr/>
        </p:nvPicPr>
        <p:blipFill>
          <a:blip r:embed="rId7"/>
          <a:stretch>
            <a:fillRect/>
          </a:stretch>
        </p:blipFill>
        <p:spPr>
          <a:xfrm>
            <a:off x="620503" y="1356596"/>
            <a:ext cx="2556849" cy="1805315"/>
          </a:xfrm>
          <a:prstGeom prst="rect">
            <a:avLst/>
          </a:prstGeom>
        </p:spPr>
      </p:pic>
    </p:spTree>
    <p:extLst>
      <p:ext uri="{BB962C8B-B14F-4D97-AF65-F5344CB8AC3E}">
        <p14:creationId xmlns:p14="http://schemas.microsoft.com/office/powerpoint/2010/main" val="3387330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Google Mapping</a:t>
            </a:r>
          </a:p>
        </p:txBody>
      </p:sp>
      <p:pic>
        <p:nvPicPr>
          <p:cNvPr id="8" name="Picture 7">
            <a:extLst>
              <a:ext uri="{FF2B5EF4-FFF2-40B4-BE49-F238E27FC236}">
                <a16:creationId xmlns:a16="http://schemas.microsoft.com/office/drawing/2014/main" id="{3F1DAC51-58CF-4DEB-9DCC-9934FD79F18C}"/>
              </a:ext>
            </a:extLst>
          </p:cNvPr>
          <p:cNvPicPr>
            <a:picLocks noChangeAspect="1"/>
          </p:cNvPicPr>
          <p:nvPr/>
        </p:nvPicPr>
        <p:blipFill>
          <a:blip r:embed="rId3"/>
          <a:stretch>
            <a:fillRect/>
          </a:stretch>
        </p:blipFill>
        <p:spPr>
          <a:xfrm>
            <a:off x="1142411" y="1258887"/>
            <a:ext cx="3000375" cy="2857500"/>
          </a:xfrm>
          <a:prstGeom prst="rect">
            <a:avLst/>
          </a:prstGeom>
        </p:spPr>
      </p:pic>
      <p:pic>
        <p:nvPicPr>
          <p:cNvPr id="9" name="Picture 8">
            <a:extLst>
              <a:ext uri="{FF2B5EF4-FFF2-40B4-BE49-F238E27FC236}">
                <a16:creationId xmlns:a16="http://schemas.microsoft.com/office/drawing/2014/main" id="{D74EFD69-2EE4-43D7-B27D-29B59235F3C2}"/>
              </a:ext>
            </a:extLst>
          </p:cNvPr>
          <p:cNvPicPr>
            <a:picLocks noChangeAspect="1"/>
          </p:cNvPicPr>
          <p:nvPr/>
        </p:nvPicPr>
        <p:blipFill>
          <a:blip r:embed="rId4"/>
          <a:stretch>
            <a:fillRect/>
          </a:stretch>
        </p:blipFill>
        <p:spPr>
          <a:xfrm>
            <a:off x="5843586" y="1806574"/>
            <a:ext cx="3019425" cy="1762125"/>
          </a:xfrm>
          <a:prstGeom prst="rect">
            <a:avLst/>
          </a:prstGeom>
        </p:spPr>
      </p:pic>
      <p:pic>
        <p:nvPicPr>
          <p:cNvPr id="10" name="Picture 9">
            <a:extLst>
              <a:ext uri="{FF2B5EF4-FFF2-40B4-BE49-F238E27FC236}">
                <a16:creationId xmlns:a16="http://schemas.microsoft.com/office/drawing/2014/main" id="{E5BA5349-560F-4736-B830-161AAB1F24BE}"/>
              </a:ext>
            </a:extLst>
          </p:cNvPr>
          <p:cNvPicPr>
            <a:picLocks noChangeAspect="1"/>
          </p:cNvPicPr>
          <p:nvPr/>
        </p:nvPicPr>
        <p:blipFill>
          <a:blip r:embed="rId5"/>
          <a:stretch>
            <a:fillRect/>
          </a:stretch>
        </p:blipFill>
        <p:spPr>
          <a:xfrm>
            <a:off x="1399585" y="4139177"/>
            <a:ext cx="2486025" cy="2066925"/>
          </a:xfrm>
          <a:prstGeom prst="rect">
            <a:avLst/>
          </a:prstGeom>
        </p:spPr>
      </p:pic>
      <p:pic>
        <p:nvPicPr>
          <p:cNvPr id="11" name="Picture 10">
            <a:extLst>
              <a:ext uri="{FF2B5EF4-FFF2-40B4-BE49-F238E27FC236}">
                <a16:creationId xmlns:a16="http://schemas.microsoft.com/office/drawing/2014/main" id="{4094B5A8-D283-4761-A601-4EAA09C1A421}"/>
              </a:ext>
            </a:extLst>
          </p:cNvPr>
          <p:cNvPicPr>
            <a:picLocks noChangeAspect="1"/>
          </p:cNvPicPr>
          <p:nvPr/>
        </p:nvPicPr>
        <p:blipFill>
          <a:blip r:embed="rId6"/>
          <a:stretch>
            <a:fillRect/>
          </a:stretch>
        </p:blipFill>
        <p:spPr>
          <a:xfrm>
            <a:off x="6274297" y="3568699"/>
            <a:ext cx="2158002" cy="2008641"/>
          </a:xfrm>
          <a:prstGeom prst="rect">
            <a:avLst/>
          </a:prstGeom>
        </p:spPr>
      </p:pic>
    </p:spTree>
    <p:extLst>
      <p:ext uri="{BB962C8B-B14F-4D97-AF65-F5344CB8AC3E}">
        <p14:creationId xmlns:p14="http://schemas.microsoft.com/office/powerpoint/2010/main" val="101235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[Slide Header]</a:t>
            </a:r>
          </a:p>
        </p:txBody>
      </p:sp>
      <p:pic>
        <p:nvPicPr>
          <p:cNvPr id="7" name="Picture 6">
            <a:extLst>
              <a:ext uri="{FF2B5EF4-FFF2-40B4-BE49-F238E27FC236}">
                <a16:creationId xmlns:a16="http://schemas.microsoft.com/office/drawing/2014/main" id="{A3797A76-E21D-42C4-B720-D688451BB4C3}"/>
              </a:ext>
            </a:extLst>
          </p:cNvPr>
          <p:cNvPicPr>
            <a:picLocks noChangeAspect="1"/>
          </p:cNvPicPr>
          <p:nvPr/>
        </p:nvPicPr>
        <p:blipFill>
          <a:blip r:embed="rId3"/>
          <a:stretch>
            <a:fillRect/>
          </a:stretch>
        </p:blipFill>
        <p:spPr>
          <a:xfrm>
            <a:off x="121005" y="1304253"/>
            <a:ext cx="2476500" cy="1885950"/>
          </a:xfrm>
          <a:prstGeom prst="rect">
            <a:avLst/>
          </a:prstGeom>
        </p:spPr>
      </p:pic>
      <p:pic>
        <p:nvPicPr>
          <p:cNvPr id="8" name="Picture 7">
            <a:extLst>
              <a:ext uri="{FF2B5EF4-FFF2-40B4-BE49-F238E27FC236}">
                <a16:creationId xmlns:a16="http://schemas.microsoft.com/office/drawing/2014/main" id="{9A552F24-9E50-4B15-98F7-B8DE25F43B21}"/>
              </a:ext>
            </a:extLst>
          </p:cNvPr>
          <p:cNvPicPr>
            <a:picLocks noChangeAspect="1"/>
          </p:cNvPicPr>
          <p:nvPr/>
        </p:nvPicPr>
        <p:blipFill>
          <a:blip r:embed="rId4"/>
          <a:stretch>
            <a:fillRect/>
          </a:stretch>
        </p:blipFill>
        <p:spPr>
          <a:xfrm>
            <a:off x="92430" y="3190203"/>
            <a:ext cx="1247775" cy="1914525"/>
          </a:xfrm>
          <a:prstGeom prst="rect">
            <a:avLst/>
          </a:prstGeom>
        </p:spPr>
      </p:pic>
      <p:pic>
        <p:nvPicPr>
          <p:cNvPr id="9" name="Picture 8">
            <a:extLst>
              <a:ext uri="{FF2B5EF4-FFF2-40B4-BE49-F238E27FC236}">
                <a16:creationId xmlns:a16="http://schemas.microsoft.com/office/drawing/2014/main" id="{B79BAF8A-C853-4A28-B4CB-9B563A3781EA}"/>
              </a:ext>
            </a:extLst>
          </p:cNvPr>
          <p:cNvPicPr>
            <a:picLocks noChangeAspect="1"/>
          </p:cNvPicPr>
          <p:nvPr/>
        </p:nvPicPr>
        <p:blipFill>
          <a:blip r:embed="rId5"/>
          <a:stretch>
            <a:fillRect/>
          </a:stretch>
        </p:blipFill>
        <p:spPr>
          <a:xfrm>
            <a:off x="1340205" y="3190203"/>
            <a:ext cx="1257300" cy="1943100"/>
          </a:xfrm>
          <a:prstGeom prst="rect">
            <a:avLst/>
          </a:prstGeom>
        </p:spPr>
      </p:pic>
      <p:pic>
        <p:nvPicPr>
          <p:cNvPr id="10" name="Picture 9">
            <a:extLst>
              <a:ext uri="{FF2B5EF4-FFF2-40B4-BE49-F238E27FC236}">
                <a16:creationId xmlns:a16="http://schemas.microsoft.com/office/drawing/2014/main" id="{82EF93F8-AB7E-47AC-B8EE-0CDD36E08F7D}"/>
              </a:ext>
            </a:extLst>
          </p:cNvPr>
          <p:cNvPicPr>
            <a:picLocks noChangeAspect="1"/>
          </p:cNvPicPr>
          <p:nvPr/>
        </p:nvPicPr>
        <p:blipFill>
          <a:blip r:embed="rId6"/>
          <a:stretch>
            <a:fillRect/>
          </a:stretch>
        </p:blipFill>
        <p:spPr>
          <a:xfrm>
            <a:off x="2573770" y="1325697"/>
            <a:ext cx="1247775" cy="1885950"/>
          </a:xfrm>
          <a:prstGeom prst="rect">
            <a:avLst/>
          </a:prstGeom>
        </p:spPr>
      </p:pic>
      <p:pic>
        <p:nvPicPr>
          <p:cNvPr id="11" name="Picture 10">
            <a:extLst>
              <a:ext uri="{FF2B5EF4-FFF2-40B4-BE49-F238E27FC236}">
                <a16:creationId xmlns:a16="http://schemas.microsoft.com/office/drawing/2014/main" id="{D02AF0D0-C91D-4728-809F-2BAC2B3BB72D}"/>
              </a:ext>
            </a:extLst>
          </p:cNvPr>
          <p:cNvPicPr>
            <a:picLocks noChangeAspect="1"/>
          </p:cNvPicPr>
          <p:nvPr/>
        </p:nvPicPr>
        <p:blipFill>
          <a:blip r:embed="rId7"/>
          <a:stretch>
            <a:fillRect/>
          </a:stretch>
        </p:blipFill>
        <p:spPr>
          <a:xfrm>
            <a:off x="3814624" y="1320129"/>
            <a:ext cx="1257300" cy="1895475"/>
          </a:xfrm>
          <a:prstGeom prst="rect">
            <a:avLst/>
          </a:prstGeom>
        </p:spPr>
      </p:pic>
      <p:pic>
        <p:nvPicPr>
          <p:cNvPr id="12" name="Picture 11">
            <a:extLst>
              <a:ext uri="{FF2B5EF4-FFF2-40B4-BE49-F238E27FC236}">
                <a16:creationId xmlns:a16="http://schemas.microsoft.com/office/drawing/2014/main" id="{DA8ED340-5B97-4596-846B-6380048651F7}"/>
              </a:ext>
            </a:extLst>
          </p:cNvPr>
          <p:cNvPicPr>
            <a:picLocks noChangeAspect="1"/>
          </p:cNvPicPr>
          <p:nvPr/>
        </p:nvPicPr>
        <p:blipFill>
          <a:blip r:embed="rId8"/>
          <a:stretch>
            <a:fillRect/>
          </a:stretch>
        </p:blipFill>
        <p:spPr>
          <a:xfrm>
            <a:off x="5071924" y="1320129"/>
            <a:ext cx="1238250" cy="1885950"/>
          </a:xfrm>
          <a:prstGeom prst="rect">
            <a:avLst/>
          </a:prstGeom>
        </p:spPr>
      </p:pic>
      <p:pic>
        <p:nvPicPr>
          <p:cNvPr id="13" name="Picture 12">
            <a:extLst>
              <a:ext uri="{FF2B5EF4-FFF2-40B4-BE49-F238E27FC236}">
                <a16:creationId xmlns:a16="http://schemas.microsoft.com/office/drawing/2014/main" id="{078DAFAC-00A1-4370-859F-9D4F2B45980C}"/>
              </a:ext>
            </a:extLst>
          </p:cNvPr>
          <p:cNvPicPr>
            <a:picLocks noChangeAspect="1"/>
          </p:cNvPicPr>
          <p:nvPr/>
        </p:nvPicPr>
        <p:blipFill>
          <a:blip r:embed="rId9"/>
          <a:stretch>
            <a:fillRect/>
          </a:stretch>
        </p:blipFill>
        <p:spPr>
          <a:xfrm>
            <a:off x="6289043" y="1339179"/>
            <a:ext cx="1247775" cy="1847850"/>
          </a:xfrm>
          <a:prstGeom prst="rect">
            <a:avLst/>
          </a:prstGeom>
        </p:spPr>
      </p:pic>
      <p:pic>
        <p:nvPicPr>
          <p:cNvPr id="14" name="Picture 13">
            <a:extLst>
              <a:ext uri="{FF2B5EF4-FFF2-40B4-BE49-F238E27FC236}">
                <a16:creationId xmlns:a16="http://schemas.microsoft.com/office/drawing/2014/main" id="{CBC23A82-878A-4BA6-99A6-84F2454D8FB0}"/>
              </a:ext>
            </a:extLst>
          </p:cNvPr>
          <p:cNvPicPr>
            <a:picLocks noChangeAspect="1"/>
          </p:cNvPicPr>
          <p:nvPr/>
        </p:nvPicPr>
        <p:blipFill>
          <a:blip r:embed="rId10"/>
          <a:stretch>
            <a:fillRect/>
          </a:stretch>
        </p:blipFill>
        <p:spPr>
          <a:xfrm>
            <a:off x="4003329" y="3279598"/>
            <a:ext cx="3990402" cy="2808060"/>
          </a:xfrm>
          <a:prstGeom prst="rect">
            <a:avLst/>
          </a:prstGeom>
        </p:spPr>
      </p:pic>
      <p:pic>
        <p:nvPicPr>
          <p:cNvPr id="15" name="Picture 14">
            <a:extLst>
              <a:ext uri="{FF2B5EF4-FFF2-40B4-BE49-F238E27FC236}">
                <a16:creationId xmlns:a16="http://schemas.microsoft.com/office/drawing/2014/main" id="{1D96ECE4-CA73-449C-8436-8A4357804ECE}"/>
              </a:ext>
            </a:extLst>
          </p:cNvPr>
          <p:cNvPicPr>
            <a:picLocks noChangeAspect="1"/>
          </p:cNvPicPr>
          <p:nvPr/>
        </p:nvPicPr>
        <p:blipFill>
          <a:blip r:embed="rId11"/>
          <a:stretch>
            <a:fillRect/>
          </a:stretch>
        </p:blipFill>
        <p:spPr>
          <a:xfrm>
            <a:off x="7679406" y="3279598"/>
            <a:ext cx="1228725" cy="1885950"/>
          </a:xfrm>
          <a:prstGeom prst="rect">
            <a:avLst/>
          </a:prstGeom>
        </p:spPr>
      </p:pic>
    </p:spTree>
    <p:extLst>
      <p:ext uri="{BB962C8B-B14F-4D97-AF65-F5344CB8AC3E}">
        <p14:creationId xmlns:p14="http://schemas.microsoft.com/office/powerpoint/2010/main" val="3453754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ESRI </a:t>
            </a:r>
          </a:p>
        </p:txBody>
      </p:sp>
    </p:spTree>
    <p:extLst>
      <p:ext uri="{BB962C8B-B14F-4D97-AF65-F5344CB8AC3E}">
        <p14:creationId xmlns:p14="http://schemas.microsoft.com/office/powerpoint/2010/main" val="5603603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TE Standard.potx" id="{A2EAD8E9-3A6E-9B42-A460-2E546A7FC0B1}" vid="{AE91A922-1CCC-CD42-9EBD-5F738BC682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CSTE Standard</Template>
  <TotalTime>691</TotalTime>
  <Words>2279</Words>
  <Application>Microsoft Office PowerPoint</Application>
  <PresentationFormat>On-screen Show (4:3)</PresentationFormat>
  <Paragraphs>149</Paragraphs>
  <Slides>35</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Source Sans Pro</vt:lpstr>
      <vt:lpstr>Source Sans Pro Light</vt:lpstr>
      <vt:lpstr>Source Sans Pro Semibold</vt:lpstr>
      <vt:lpstr>Office Theme</vt:lpstr>
      <vt:lpstr>Introduction to GIS and mapping software for public health applications</vt:lpstr>
      <vt:lpstr>PowerPoint Presentation</vt:lpstr>
      <vt:lpstr>Topics for Today</vt:lpstr>
      <vt:lpstr>PowerPoint Presentation</vt:lpstr>
      <vt:lpstr>Independent GIS Software</vt:lpstr>
      <vt:lpstr>Microsoft Mapping</vt:lpstr>
      <vt:lpstr>Google Mapping</vt:lpstr>
      <vt:lpstr>[Slide Header]</vt:lpstr>
      <vt:lpstr>PowerPoint Presentation</vt:lpstr>
      <vt:lpstr>PowerPoint Presentation</vt:lpstr>
      <vt:lpstr>PowerPoint Presentation</vt:lpstr>
      <vt:lpstr>Add Data</vt:lpstr>
      <vt:lpstr>Basemap</vt:lpstr>
      <vt:lpstr>Data options</vt:lpstr>
      <vt:lpstr>Basic point data layer</vt:lpstr>
      <vt:lpstr>Basic point data layer</vt:lpstr>
      <vt:lpstr>Data Properties</vt:lpstr>
      <vt:lpstr>Data Properties</vt:lpstr>
      <vt:lpstr>Data Properties</vt:lpstr>
      <vt:lpstr>Data Properties</vt:lpstr>
      <vt:lpstr>Data Properties</vt:lpstr>
      <vt:lpstr>Data Properties</vt:lpstr>
      <vt:lpstr>PowerPoint Presentation</vt:lpstr>
      <vt:lpstr>Data Source</vt:lpstr>
      <vt:lpstr>Data Wrangling</vt:lpstr>
      <vt:lpstr>Data Wrangling</vt:lpstr>
      <vt:lpstr>Data Wrangling</vt:lpstr>
      <vt:lpstr>Data Wrangling</vt:lpstr>
      <vt:lpstr>Data Visualization</vt:lpstr>
      <vt:lpstr>Data Visualization</vt:lpstr>
      <vt:lpstr>Data Visualization</vt:lpstr>
      <vt:lpstr>Data Visualization</vt:lpstr>
      <vt:lpstr>Data Visualization</vt:lpstr>
      <vt:lpstr>Data Visualization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GIS and mapping software for public health applications</dc:title>
  <dc:creator>Jordan Larson</dc:creator>
  <cp:lastModifiedBy>Jordan Larson</cp:lastModifiedBy>
  <cp:revision>13</cp:revision>
  <dcterms:created xsi:type="dcterms:W3CDTF">2019-04-12T04:04:11Z</dcterms:created>
  <dcterms:modified xsi:type="dcterms:W3CDTF">2019-04-12T15:35:44Z</dcterms:modified>
</cp:coreProperties>
</file>