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1"/>
  </p:notesMasterIdLst>
  <p:sldIdLst>
    <p:sldId id="256" r:id="rId2"/>
    <p:sldId id="27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3" r:id="rId15"/>
    <p:sldId id="280" r:id="rId16"/>
    <p:sldId id="281" r:id="rId17"/>
    <p:sldId id="282" r:id="rId18"/>
    <p:sldId id="283" r:id="rId19"/>
    <p:sldId id="284" r:id="rId20"/>
    <p:sldId id="285" r:id="rId21"/>
    <p:sldId id="274" r:id="rId22"/>
    <p:sldId id="275" r:id="rId23"/>
    <p:sldId id="286" r:id="rId24"/>
    <p:sldId id="287" r:id="rId25"/>
    <p:sldId id="272" r:id="rId26"/>
    <p:sldId id="268" r:id="rId27"/>
    <p:sldId id="269" r:id="rId28"/>
    <p:sldId id="270" r:id="rId29"/>
    <p:sldId id="271" r:id="rId3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9DC723-026F-4F9B-BFAD-A99CFBAC650E}" v="19" dt="2019-06-22T17:38:17.4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8" d="100"/>
          <a:sy n="98" d="100"/>
        </p:scale>
        <p:origin x="36" y="7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dy Custis" userId="6cb0bed389730ee6" providerId="LiveId" clId="{639DC723-026F-4F9B-BFAD-A99CFBAC650E}"/>
    <pc:docChg chg="undo custSel addSld delSld modSld">
      <pc:chgData name="Cody Custis" userId="6cb0bed389730ee6" providerId="LiveId" clId="{639DC723-026F-4F9B-BFAD-A99CFBAC650E}" dt="2019-06-22T17:39:54.779" v="1620" actId="20577"/>
      <pc:docMkLst>
        <pc:docMk/>
      </pc:docMkLst>
      <pc:sldChg chg="modSp">
        <pc:chgData name="Cody Custis" userId="6cb0bed389730ee6" providerId="LiveId" clId="{639DC723-026F-4F9B-BFAD-A99CFBAC650E}" dt="2019-06-22T16:33:58.312" v="240" actId="20577"/>
        <pc:sldMkLst>
          <pc:docMk/>
          <pc:sldMk cId="0" sldId="257"/>
        </pc:sldMkLst>
        <pc:spChg chg="mod">
          <ac:chgData name="Cody Custis" userId="6cb0bed389730ee6" providerId="LiveId" clId="{639DC723-026F-4F9B-BFAD-A99CFBAC650E}" dt="2019-06-22T16:33:58.312" v="240" actId="20577"/>
          <ac:spMkLst>
            <pc:docMk/>
            <pc:sldMk cId="0" sldId="257"/>
            <ac:spMk id="61" creationId="{00000000-0000-0000-0000-000000000000}"/>
          </ac:spMkLst>
        </pc:spChg>
      </pc:sldChg>
      <pc:sldChg chg="modSp">
        <pc:chgData name="Cody Custis" userId="6cb0bed389730ee6" providerId="LiveId" clId="{639DC723-026F-4F9B-BFAD-A99CFBAC650E}" dt="2019-06-22T16:37:25.008" v="280" actId="113"/>
        <pc:sldMkLst>
          <pc:docMk/>
          <pc:sldMk cId="0" sldId="264"/>
        </pc:sldMkLst>
        <pc:spChg chg="mod">
          <ac:chgData name="Cody Custis" userId="6cb0bed389730ee6" providerId="LiveId" clId="{639DC723-026F-4F9B-BFAD-A99CFBAC650E}" dt="2019-06-22T16:37:25.008" v="280" actId="113"/>
          <ac:spMkLst>
            <pc:docMk/>
            <pc:sldMk cId="0" sldId="264"/>
            <ac:spMk id="104" creationId="{00000000-0000-0000-0000-000000000000}"/>
          </ac:spMkLst>
        </pc:spChg>
      </pc:sldChg>
      <pc:sldChg chg="modSp">
        <pc:chgData name="Cody Custis" userId="6cb0bed389730ee6" providerId="LiveId" clId="{639DC723-026F-4F9B-BFAD-A99CFBAC650E}" dt="2019-06-22T16:37:51.257" v="315" actId="20577"/>
        <pc:sldMkLst>
          <pc:docMk/>
          <pc:sldMk cId="0" sldId="266"/>
        </pc:sldMkLst>
        <pc:spChg chg="mod">
          <ac:chgData name="Cody Custis" userId="6cb0bed389730ee6" providerId="LiveId" clId="{639DC723-026F-4F9B-BFAD-A99CFBAC650E}" dt="2019-06-22T16:37:51.257" v="315" actId="20577"/>
          <ac:spMkLst>
            <pc:docMk/>
            <pc:sldMk cId="0" sldId="266"/>
            <ac:spMk id="116" creationId="{00000000-0000-0000-0000-000000000000}"/>
          </ac:spMkLst>
        </pc:spChg>
      </pc:sldChg>
      <pc:sldChg chg="modSp">
        <pc:chgData name="Cody Custis" userId="6cb0bed389730ee6" providerId="LiveId" clId="{639DC723-026F-4F9B-BFAD-A99CFBAC650E}" dt="2019-06-22T16:50:46.849" v="339" actId="20577"/>
        <pc:sldMkLst>
          <pc:docMk/>
          <pc:sldMk cId="0" sldId="267"/>
        </pc:sldMkLst>
        <pc:spChg chg="mod">
          <ac:chgData name="Cody Custis" userId="6cb0bed389730ee6" providerId="LiveId" clId="{639DC723-026F-4F9B-BFAD-A99CFBAC650E}" dt="2019-06-22T16:50:46.849" v="339" actId="20577"/>
          <ac:spMkLst>
            <pc:docMk/>
            <pc:sldMk cId="0" sldId="267"/>
            <ac:spMk id="121" creationId="{00000000-0000-0000-0000-000000000000}"/>
          </ac:spMkLst>
        </pc:spChg>
      </pc:sldChg>
      <pc:sldChg chg="modSp">
        <pc:chgData name="Cody Custis" userId="6cb0bed389730ee6" providerId="LiveId" clId="{639DC723-026F-4F9B-BFAD-A99CFBAC650E}" dt="2019-06-22T16:50:58.670" v="353" actId="20577"/>
        <pc:sldMkLst>
          <pc:docMk/>
          <pc:sldMk cId="2486134224" sldId="273"/>
        </pc:sldMkLst>
        <pc:spChg chg="mod">
          <ac:chgData name="Cody Custis" userId="6cb0bed389730ee6" providerId="LiveId" clId="{639DC723-026F-4F9B-BFAD-A99CFBAC650E}" dt="2019-06-22T16:50:58.670" v="353" actId="20577"/>
          <ac:spMkLst>
            <pc:docMk/>
            <pc:sldMk cId="2486134224" sldId="273"/>
            <ac:spMk id="2" creationId="{BC3050B8-5883-4D11-B73B-D0AF85275EEF}"/>
          </ac:spMkLst>
        </pc:spChg>
      </pc:sldChg>
      <pc:sldChg chg="modSp">
        <pc:chgData name="Cody Custis" userId="6cb0bed389730ee6" providerId="LiveId" clId="{639DC723-026F-4F9B-BFAD-A99CFBAC650E}" dt="2019-06-22T17:18:23.346" v="1205" actId="20577"/>
        <pc:sldMkLst>
          <pc:docMk/>
          <pc:sldMk cId="3616032314" sldId="274"/>
        </pc:sldMkLst>
        <pc:spChg chg="mod">
          <ac:chgData name="Cody Custis" userId="6cb0bed389730ee6" providerId="LiveId" clId="{639DC723-026F-4F9B-BFAD-A99CFBAC650E}" dt="2019-06-22T17:18:23.346" v="1205" actId="20577"/>
          <ac:spMkLst>
            <pc:docMk/>
            <pc:sldMk cId="3616032314" sldId="274"/>
            <ac:spMk id="2" creationId="{8DB5ADAD-2E75-4E27-BCA5-B0CE8E45C174}"/>
          </ac:spMkLst>
        </pc:spChg>
      </pc:sldChg>
      <pc:sldChg chg="modSp">
        <pc:chgData name="Cody Custis" userId="6cb0bed389730ee6" providerId="LiveId" clId="{639DC723-026F-4F9B-BFAD-A99CFBAC650E}" dt="2019-06-22T17:18:36.773" v="1221" actId="20577"/>
        <pc:sldMkLst>
          <pc:docMk/>
          <pc:sldMk cId="2420897980" sldId="275"/>
        </pc:sldMkLst>
        <pc:spChg chg="mod">
          <ac:chgData name="Cody Custis" userId="6cb0bed389730ee6" providerId="LiveId" clId="{639DC723-026F-4F9B-BFAD-A99CFBAC650E}" dt="2019-06-22T17:18:36.773" v="1221" actId="20577"/>
          <ac:spMkLst>
            <pc:docMk/>
            <pc:sldMk cId="2420897980" sldId="275"/>
            <ac:spMk id="2" creationId="{5FE02F2A-6471-4D25-AFEF-32EACF686C9F}"/>
          </ac:spMkLst>
        </pc:spChg>
      </pc:sldChg>
      <pc:sldChg chg="del">
        <pc:chgData name="Cody Custis" userId="6cb0bed389730ee6" providerId="LiveId" clId="{639DC723-026F-4F9B-BFAD-A99CFBAC650E}" dt="2019-06-22T17:36:33.216" v="1489" actId="2696"/>
        <pc:sldMkLst>
          <pc:docMk/>
          <pc:sldMk cId="160488771" sldId="276"/>
        </pc:sldMkLst>
      </pc:sldChg>
      <pc:sldChg chg="del">
        <pc:chgData name="Cody Custis" userId="6cb0bed389730ee6" providerId="LiveId" clId="{639DC723-026F-4F9B-BFAD-A99CFBAC650E}" dt="2019-06-22T17:36:39.261" v="1490" actId="2696"/>
        <pc:sldMkLst>
          <pc:docMk/>
          <pc:sldMk cId="31012235" sldId="277"/>
        </pc:sldMkLst>
      </pc:sldChg>
      <pc:sldChg chg="del">
        <pc:chgData name="Cody Custis" userId="6cb0bed389730ee6" providerId="LiveId" clId="{639DC723-026F-4F9B-BFAD-A99CFBAC650E}" dt="2019-06-22T17:36:42.937" v="1491" actId="2696"/>
        <pc:sldMkLst>
          <pc:docMk/>
          <pc:sldMk cId="4219211547" sldId="278"/>
        </pc:sldMkLst>
      </pc:sldChg>
      <pc:sldChg chg="addSp delSp modSp add">
        <pc:chgData name="Cody Custis" userId="6cb0bed389730ee6" providerId="LiveId" clId="{639DC723-026F-4F9B-BFAD-A99CFBAC650E}" dt="2019-06-22T16:37:03.139" v="279" actId="20577"/>
        <pc:sldMkLst>
          <pc:docMk/>
          <pc:sldMk cId="2545220056" sldId="279"/>
        </pc:sldMkLst>
        <pc:spChg chg="del">
          <ac:chgData name="Cody Custis" userId="6cb0bed389730ee6" providerId="LiveId" clId="{639DC723-026F-4F9B-BFAD-A99CFBAC650E}" dt="2019-06-22T16:30:22.002" v="1"/>
          <ac:spMkLst>
            <pc:docMk/>
            <pc:sldMk cId="2545220056" sldId="279"/>
            <ac:spMk id="2" creationId="{B212365E-A9EE-491F-B82D-6C64C78B7C71}"/>
          </ac:spMkLst>
        </pc:spChg>
        <pc:spChg chg="add mod">
          <ac:chgData name="Cody Custis" userId="6cb0bed389730ee6" providerId="LiveId" clId="{639DC723-026F-4F9B-BFAD-A99CFBAC650E}" dt="2019-06-22T16:30:25.465" v="8" actId="20577"/>
          <ac:spMkLst>
            <pc:docMk/>
            <pc:sldMk cId="2545220056" sldId="279"/>
            <ac:spMk id="3" creationId="{C1053856-76E8-4ED3-AE6E-53746A2DA00E}"/>
          </ac:spMkLst>
        </pc:spChg>
        <pc:spChg chg="add mod">
          <ac:chgData name="Cody Custis" userId="6cb0bed389730ee6" providerId="LiveId" clId="{639DC723-026F-4F9B-BFAD-A99CFBAC650E}" dt="2019-06-22T16:37:03.139" v="279" actId="20577"/>
          <ac:spMkLst>
            <pc:docMk/>
            <pc:sldMk cId="2545220056" sldId="279"/>
            <ac:spMk id="4" creationId="{B9ECC825-F57E-404A-AEFF-63460A77E78B}"/>
          </ac:spMkLst>
        </pc:spChg>
      </pc:sldChg>
      <pc:sldChg chg="addSp modSp add">
        <pc:chgData name="Cody Custis" userId="6cb0bed389730ee6" providerId="LiveId" clId="{639DC723-026F-4F9B-BFAD-A99CFBAC650E}" dt="2019-06-22T16:56:26.052" v="521" actId="1076"/>
        <pc:sldMkLst>
          <pc:docMk/>
          <pc:sldMk cId="2758323394" sldId="280"/>
        </pc:sldMkLst>
        <pc:spChg chg="mod">
          <ac:chgData name="Cody Custis" userId="6cb0bed389730ee6" providerId="LiveId" clId="{639DC723-026F-4F9B-BFAD-A99CFBAC650E}" dt="2019-06-22T16:51:05.615" v="367" actId="20577"/>
          <ac:spMkLst>
            <pc:docMk/>
            <pc:sldMk cId="2758323394" sldId="280"/>
            <ac:spMk id="2" creationId="{A57D6A06-FB2E-445D-8689-33A27D24E569}"/>
          </ac:spMkLst>
        </pc:spChg>
        <pc:spChg chg="mod">
          <ac:chgData name="Cody Custis" userId="6cb0bed389730ee6" providerId="LiveId" clId="{639DC723-026F-4F9B-BFAD-A99CFBAC650E}" dt="2019-06-22T16:56:17.842" v="519" actId="5793"/>
          <ac:spMkLst>
            <pc:docMk/>
            <pc:sldMk cId="2758323394" sldId="280"/>
            <ac:spMk id="3" creationId="{258BCEE2-D0AB-4BF2-BEF3-E683E89CFE89}"/>
          </ac:spMkLst>
        </pc:spChg>
        <pc:graphicFrameChg chg="add mod">
          <ac:chgData name="Cody Custis" userId="6cb0bed389730ee6" providerId="LiveId" clId="{639DC723-026F-4F9B-BFAD-A99CFBAC650E}" dt="2019-06-22T16:56:26.052" v="521" actId="1076"/>
          <ac:graphicFrameMkLst>
            <pc:docMk/>
            <pc:sldMk cId="2758323394" sldId="280"/>
            <ac:graphicFrameMk id="4" creationId="{A3579239-D739-4B29-B35F-882FA1813AA2}"/>
          </ac:graphicFrameMkLst>
        </pc:graphicFrameChg>
      </pc:sldChg>
      <pc:sldChg chg="addSp modSp add">
        <pc:chgData name="Cody Custis" userId="6cb0bed389730ee6" providerId="LiveId" clId="{639DC723-026F-4F9B-BFAD-A99CFBAC650E}" dt="2019-06-22T17:06:51.817" v="684" actId="113"/>
        <pc:sldMkLst>
          <pc:docMk/>
          <pc:sldMk cId="2487830986" sldId="281"/>
        </pc:sldMkLst>
        <pc:spChg chg="mod">
          <ac:chgData name="Cody Custis" userId="6cb0bed389730ee6" providerId="LiveId" clId="{639DC723-026F-4F9B-BFAD-A99CFBAC650E}" dt="2019-06-22T17:01:08.534" v="544" actId="20577"/>
          <ac:spMkLst>
            <pc:docMk/>
            <pc:sldMk cId="2487830986" sldId="281"/>
            <ac:spMk id="2" creationId="{F046B6B0-9C56-41AF-868D-E6EF666FBCDF}"/>
          </ac:spMkLst>
        </pc:spChg>
        <pc:spChg chg="mod">
          <ac:chgData name="Cody Custis" userId="6cb0bed389730ee6" providerId="LiveId" clId="{639DC723-026F-4F9B-BFAD-A99CFBAC650E}" dt="2019-06-22T17:06:12.205" v="680" actId="20577"/>
          <ac:spMkLst>
            <pc:docMk/>
            <pc:sldMk cId="2487830986" sldId="281"/>
            <ac:spMk id="3" creationId="{035BC56E-8606-434D-A81D-F262D0506EC9}"/>
          </ac:spMkLst>
        </pc:spChg>
        <pc:graphicFrameChg chg="add mod modGraphic">
          <ac:chgData name="Cody Custis" userId="6cb0bed389730ee6" providerId="LiveId" clId="{639DC723-026F-4F9B-BFAD-A99CFBAC650E}" dt="2019-06-22T17:06:51.817" v="684" actId="113"/>
          <ac:graphicFrameMkLst>
            <pc:docMk/>
            <pc:sldMk cId="2487830986" sldId="281"/>
            <ac:graphicFrameMk id="4" creationId="{389ED378-887F-4331-BFF1-FAC17ED134B6}"/>
          </ac:graphicFrameMkLst>
        </pc:graphicFrameChg>
      </pc:sldChg>
      <pc:sldChg chg="addSp delSp modSp add">
        <pc:chgData name="Cody Custis" userId="6cb0bed389730ee6" providerId="LiveId" clId="{639DC723-026F-4F9B-BFAD-A99CFBAC650E}" dt="2019-06-22T17:13:08.044" v="733" actId="1076"/>
        <pc:sldMkLst>
          <pc:docMk/>
          <pc:sldMk cId="161019380" sldId="282"/>
        </pc:sldMkLst>
        <pc:spChg chg="mod">
          <ac:chgData name="Cody Custis" userId="6cb0bed389730ee6" providerId="LiveId" clId="{639DC723-026F-4F9B-BFAD-A99CFBAC650E}" dt="2019-06-22T17:08:43.586" v="703" actId="20577"/>
          <ac:spMkLst>
            <pc:docMk/>
            <pc:sldMk cId="161019380" sldId="282"/>
            <ac:spMk id="2" creationId="{B9D88A79-900D-458C-94A5-099F85A05DF3}"/>
          </ac:spMkLst>
        </pc:spChg>
        <pc:spChg chg="del">
          <ac:chgData name="Cody Custis" userId="6cb0bed389730ee6" providerId="LiveId" clId="{639DC723-026F-4F9B-BFAD-A99CFBAC650E}" dt="2019-06-22T17:09:00.490" v="707" actId="478"/>
          <ac:spMkLst>
            <pc:docMk/>
            <pc:sldMk cId="161019380" sldId="282"/>
            <ac:spMk id="3" creationId="{76061353-6DE1-45B7-BED3-21F0C7888EEF}"/>
          </ac:spMkLst>
        </pc:spChg>
        <pc:picChg chg="add del mod">
          <ac:chgData name="Cody Custis" userId="6cb0bed389730ee6" providerId="LiveId" clId="{639DC723-026F-4F9B-BFAD-A99CFBAC650E}" dt="2019-06-22T17:09:15.376" v="709" actId="478"/>
          <ac:picMkLst>
            <pc:docMk/>
            <pc:sldMk cId="161019380" sldId="282"/>
            <ac:picMk id="4" creationId="{14A8B9F6-187A-4064-9D74-A527964EE6A1}"/>
          </ac:picMkLst>
        </pc:picChg>
        <pc:picChg chg="add del mod">
          <ac:chgData name="Cody Custis" userId="6cb0bed389730ee6" providerId="LiveId" clId="{639DC723-026F-4F9B-BFAD-A99CFBAC650E}" dt="2019-06-22T17:12:46.313" v="728" actId="478"/>
          <ac:picMkLst>
            <pc:docMk/>
            <pc:sldMk cId="161019380" sldId="282"/>
            <ac:picMk id="5" creationId="{F4294206-BAE4-4FA5-B1F1-E0181D97DBA5}"/>
          </ac:picMkLst>
        </pc:picChg>
        <pc:picChg chg="add del">
          <ac:chgData name="Cody Custis" userId="6cb0bed389730ee6" providerId="LiveId" clId="{639DC723-026F-4F9B-BFAD-A99CFBAC650E}" dt="2019-06-22T17:12:51.430" v="730"/>
          <ac:picMkLst>
            <pc:docMk/>
            <pc:sldMk cId="161019380" sldId="282"/>
            <ac:picMk id="6" creationId="{671DEDDF-B77D-452E-8C88-9906DBBD9008}"/>
          </ac:picMkLst>
        </pc:picChg>
        <pc:picChg chg="add mod">
          <ac:chgData name="Cody Custis" userId="6cb0bed389730ee6" providerId="LiveId" clId="{639DC723-026F-4F9B-BFAD-A99CFBAC650E}" dt="2019-06-22T17:13:08.044" v="733" actId="1076"/>
          <ac:picMkLst>
            <pc:docMk/>
            <pc:sldMk cId="161019380" sldId="282"/>
            <ac:picMk id="7" creationId="{5E3C087E-96D6-44DF-B8B6-BD59F83F8829}"/>
          </ac:picMkLst>
        </pc:picChg>
      </pc:sldChg>
      <pc:sldChg chg="modSp add">
        <pc:chgData name="Cody Custis" userId="6cb0bed389730ee6" providerId="LiveId" clId="{639DC723-026F-4F9B-BFAD-A99CFBAC650E}" dt="2019-06-22T17:13:57.547" v="867" actId="20577"/>
        <pc:sldMkLst>
          <pc:docMk/>
          <pc:sldMk cId="1868521346" sldId="283"/>
        </pc:sldMkLst>
        <pc:spChg chg="mod">
          <ac:chgData name="Cody Custis" userId="6cb0bed389730ee6" providerId="LiveId" clId="{639DC723-026F-4F9B-BFAD-A99CFBAC650E}" dt="2019-06-22T17:10:21.975" v="727" actId="20577"/>
          <ac:spMkLst>
            <pc:docMk/>
            <pc:sldMk cId="1868521346" sldId="283"/>
            <ac:spMk id="2" creationId="{27258645-813A-477A-A02C-687B0BBDE2F5}"/>
          </ac:spMkLst>
        </pc:spChg>
        <pc:spChg chg="mod">
          <ac:chgData name="Cody Custis" userId="6cb0bed389730ee6" providerId="LiveId" clId="{639DC723-026F-4F9B-BFAD-A99CFBAC650E}" dt="2019-06-22T17:13:57.547" v="867" actId="20577"/>
          <ac:spMkLst>
            <pc:docMk/>
            <pc:sldMk cId="1868521346" sldId="283"/>
            <ac:spMk id="3" creationId="{304A30C3-7BB3-47CF-AFC4-B16A03AE4542}"/>
          </ac:spMkLst>
        </pc:spChg>
      </pc:sldChg>
      <pc:sldChg chg="addSp modSp add">
        <pc:chgData name="Cody Custis" userId="6cb0bed389730ee6" providerId="LiveId" clId="{639DC723-026F-4F9B-BFAD-A99CFBAC650E}" dt="2019-06-22T17:16:41.008" v="1035" actId="20577"/>
        <pc:sldMkLst>
          <pc:docMk/>
          <pc:sldMk cId="1361115673" sldId="284"/>
        </pc:sldMkLst>
        <pc:spChg chg="mod">
          <ac:chgData name="Cody Custis" userId="6cb0bed389730ee6" providerId="LiveId" clId="{639DC723-026F-4F9B-BFAD-A99CFBAC650E}" dt="2019-06-22T17:14:56.867" v="882" actId="20577"/>
          <ac:spMkLst>
            <pc:docMk/>
            <pc:sldMk cId="1361115673" sldId="284"/>
            <ac:spMk id="2" creationId="{5A407650-91AD-4FAB-A38E-3A1F59BE2481}"/>
          </ac:spMkLst>
        </pc:spChg>
        <pc:spChg chg="mod">
          <ac:chgData name="Cody Custis" userId="6cb0bed389730ee6" providerId="LiveId" clId="{639DC723-026F-4F9B-BFAD-A99CFBAC650E}" dt="2019-06-22T17:16:41.008" v="1035" actId="20577"/>
          <ac:spMkLst>
            <pc:docMk/>
            <pc:sldMk cId="1361115673" sldId="284"/>
            <ac:spMk id="3" creationId="{F9AD6988-CD58-4531-B47F-12A106C61BAA}"/>
          </ac:spMkLst>
        </pc:spChg>
        <pc:picChg chg="add mod">
          <ac:chgData name="Cody Custis" userId="6cb0bed389730ee6" providerId="LiveId" clId="{639DC723-026F-4F9B-BFAD-A99CFBAC650E}" dt="2019-06-22T17:16:05.687" v="911" actId="1076"/>
          <ac:picMkLst>
            <pc:docMk/>
            <pc:sldMk cId="1361115673" sldId="284"/>
            <ac:picMk id="4" creationId="{E9DCFAA5-F191-44C9-8E53-98D03088EC1B}"/>
          </ac:picMkLst>
        </pc:picChg>
      </pc:sldChg>
      <pc:sldChg chg="modSp add">
        <pc:chgData name="Cody Custis" userId="6cb0bed389730ee6" providerId="LiveId" clId="{639DC723-026F-4F9B-BFAD-A99CFBAC650E}" dt="2019-06-22T17:22:09.918" v="1469" actId="20577"/>
        <pc:sldMkLst>
          <pc:docMk/>
          <pc:sldMk cId="2622131188" sldId="285"/>
        </pc:sldMkLst>
        <pc:spChg chg="mod">
          <ac:chgData name="Cody Custis" userId="6cb0bed389730ee6" providerId="LiveId" clId="{639DC723-026F-4F9B-BFAD-A99CFBAC650E}" dt="2019-06-22T17:17:23.180" v="1056" actId="20577"/>
          <ac:spMkLst>
            <pc:docMk/>
            <pc:sldMk cId="2622131188" sldId="285"/>
            <ac:spMk id="2" creationId="{9040241E-29BE-486C-AFBB-F9F2DECCDE34}"/>
          </ac:spMkLst>
        </pc:spChg>
        <pc:spChg chg="mod">
          <ac:chgData name="Cody Custis" userId="6cb0bed389730ee6" providerId="LiveId" clId="{639DC723-026F-4F9B-BFAD-A99CFBAC650E}" dt="2019-06-22T17:22:09.918" v="1469" actId="20577"/>
          <ac:spMkLst>
            <pc:docMk/>
            <pc:sldMk cId="2622131188" sldId="285"/>
            <ac:spMk id="3" creationId="{8968231B-0A8D-45F4-8ED1-01C8F616D94A}"/>
          </ac:spMkLst>
        </pc:spChg>
      </pc:sldChg>
      <pc:sldChg chg="addSp delSp modSp add">
        <pc:chgData name="Cody Custis" userId="6cb0bed389730ee6" providerId="LiveId" clId="{639DC723-026F-4F9B-BFAD-A99CFBAC650E}" dt="2019-06-22T17:36:21.202" v="1488" actId="1076"/>
        <pc:sldMkLst>
          <pc:docMk/>
          <pc:sldMk cId="209597782" sldId="286"/>
        </pc:sldMkLst>
        <pc:spChg chg="mod">
          <ac:chgData name="Cody Custis" userId="6cb0bed389730ee6" providerId="LiveId" clId="{639DC723-026F-4F9B-BFAD-A99CFBAC650E}" dt="2019-06-22T17:36:01.201" v="1484" actId="20577"/>
          <ac:spMkLst>
            <pc:docMk/>
            <pc:sldMk cId="209597782" sldId="286"/>
            <ac:spMk id="2" creationId="{5951D739-2374-4F8B-9406-F77BDC69E523}"/>
          </ac:spMkLst>
        </pc:spChg>
        <pc:spChg chg="del">
          <ac:chgData name="Cody Custis" userId="6cb0bed389730ee6" providerId="LiveId" clId="{639DC723-026F-4F9B-BFAD-A99CFBAC650E}" dt="2019-06-22T17:36:13.255" v="1487" actId="478"/>
          <ac:spMkLst>
            <pc:docMk/>
            <pc:sldMk cId="209597782" sldId="286"/>
            <ac:spMk id="3" creationId="{87D8B40D-398B-48F5-9ABF-349AFB30231F}"/>
          </ac:spMkLst>
        </pc:spChg>
        <pc:picChg chg="add mod">
          <ac:chgData name="Cody Custis" userId="6cb0bed389730ee6" providerId="LiveId" clId="{639DC723-026F-4F9B-BFAD-A99CFBAC650E}" dt="2019-06-22T17:36:21.202" v="1488" actId="1076"/>
          <ac:picMkLst>
            <pc:docMk/>
            <pc:sldMk cId="209597782" sldId="286"/>
            <ac:picMk id="4" creationId="{8AC6D2C4-D1BB-4A40-B848-840D403AD01E}"/>
          </ac:picMkLst>
        </pc:picChg>
      </pc:sldChg>
      <pc:sldChg chg="modSp add">
        <pc:chgData name="Cody Custis" userId="6cb0bed389730ee6" providerId="LiveId" clId="{639DC723-026F-4F9B-BFAD-A99CFBAC650E}" dt="2019-06-22T17:39:54.779" v="1620" actId="20577"/>
        <pc:sldMkLst>
          <pc:docMk/>
          <pc:sldMk cId="248598582" sldId="287"/>
        </pc:sldMkLst>
        <pc:spChg chg="mod">
          <ac:chgData name="Cody Custis" userId="6cb0bed389730ee6" providerId="LiveId" clId="{639DC723-026F-4F9B-BFAD-A99CFBAC650E}" dt="2019-06-22T17:38:22.568" v="1508" actId="20577"/>
          <ac:spMkLst>
            <pc:docMk/>
            <pc:sldMk cId="248598582" sldId="287"/>
            <ac:spMk id="2" creationId="{C8026321-3CDF-419E-8BC1-117C8C8554C7}"/>
          </ac:spMkLst>
        </pc:spChg>
        <pc:spChg chg="mod">
          <ac:chgData name="Cody Custis" userId="6cb0bed389730ee6" providerId="LiveId" clId="{639DC723-026F-4F9B-BFAD-A99CFBAC650E}" dt="2019-06-22T17:39:54.779" v="1620" actId="20577"/>
          <ac:spMkLst>
            <pc:docMk/>
            <pc:sldMk cId="248598582" sldId="287"/>
            <ac:spMk id="3" creationId="{33493BEC-C7C7-4EF8-B17A-1BA29C4E870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5bd0e01baa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5bd0e01baa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bd0e01baa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5bd0e01baa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5bd0e01baa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5bd0e01baa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5bd0e01baa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5bd0e01baa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5bd0e01baa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5bd0e01baa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5bd0e01baa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5bd0e01baa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5bd0e01baa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5bd0e01baa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5bd0e01b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5bd0e01b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These are all outcomes associated with intravenous drug use.  However, intravenous drug use is difficult to measure.  Therefore, we use outcome variables that we can measure.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5bd0e01ba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5bd0e01baa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5bd0e01baa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5bd0e01baa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5bd0e01baa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5bd0e01baa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5bd0e01baa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5bd0e01baa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5bd0e01baa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5bd0e01baa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Choose one to include: DEA Arcos data, IQVIA Xponent, PDMP.  Do not include all three!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5bd0e01baa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5bd0e01baa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5bd0e01baa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5bd0e01baa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dc.gov/nchhstp/atlas/index.htm" TargetMode="Externa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Jurisdiction Vulnerability Using Social Vulnerability Index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Tsuro Consulting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Model Building</a:t>
            </a:r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Social Vulnerability: Rankings</a:t>
            </a:r>
            <a:endParaRPr b="1"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dirty="0"/>
              <a:t>Van Handel / Tennessee: Poisson regression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Model Building</a:t>
            </a:r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Social Vulnerability: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Easy to construct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Easy to explain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Requires care in choosing variables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dirty="0"/>
              <a:t>Forces each variable (or theme) to have equal weight (</a:t>
            </a:r>
            <a:r>
              <a:rPr lang="en-US" dirty="0"/>
              <a:t>or weight chosen by modeler)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Model Building</a:t>
            </a:r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Poisson Regression: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Difficult to construct (R / SAS)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Difficult to explain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Model will weigh / remove predictors as needed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Can forecast rates and predict changes in variables</a:t>
            </a: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Unique for each outcome variable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Example: </a:t>
            </a:r>
            <a:r>
              <a:rPr lang="en-US" dirty="0"/>
              <a:t>Texas</a:t>
            </a:r>
            <a:r>
              <a:rPr lang="en" dirty="0"/>
              <a:t> </a:t>
            </a:r>
            <a:endParaRPr dirty="0"/>
          </a:p>
        </p:txBody>
      </p:sp>
      <p:sp>
        <p:nvSpPr>
          <p:cNvPr id="122" name="Google Shape;122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dirty="0"/>
              <a:t>Predictor Variables: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dirty="0"/>
              <a:t>Socioeconomics: Per Capita Income (2013-2017 American Community Survey)</a:t>
            </a:r>
          </a:p>
          <a:p>
            <a:pPr marL="0" lvl="0" indent="0">
              <a:spcAft>
                <a:spcPts val="1600"/>
              </a:spcAft>
              <a:buNone/>
            </a:pPr>
            <a:r>
              <a:rPr lang="en-US" dirty="0"/>
              <a:t>Crime: Drug Arrest Rate (Uniform Crime Reporting Program Data, 2016)</a:t>
            </a:r>
          </a:p>
          <a:p>
            <a:pPr marL="0" lvl="0" indent="0">
              <a:spcAft>
                <a:spcPts val="1600"/>
              </a:spcAft>
              <a:buNone/>
            </a:pPr>
            <a:r>
              <a:rPr lang="en-US" dirty="0"/>
              <a:t>Prescriptions: IQVIA </a:t>
            </a:r>
            <a:r>
              <a:rPr lang="en-US" dirty="0" err="1"/>
              <a:t>Xponent</a:t>
            </a:r>
            <a:r>
              <a:rPr lang="en-US" dirty="0"/>
              <a:t> (Per 100 Capita Prescriptions, 2017)</a:t>
            </a:r>
          </a:p>
          <a:p>
            <a:pPr marL="0" lvl="0" indent="0">
              <a:spcAft>
                <a:spcPts val="1600"/>
              </a:spcAft>
              <a:buNone/>
            </a:pPr>
            <a:r>
              <a:rPr lang="en-US" dirty="0"/>
              <a:t>Mortality: Drug Overdose Rate (CDC Wonder, 2013-2017)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050B8-5883-4D11-B73B-D0AF85275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Texas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32637D0-91BE-4140-9EA1-61F6EA83E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460" y="1124518"/>
            <a:ext cx="6164461" cy="3489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1342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D6A06-FB2E-445D-8689-33A27D24E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Texas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8BCEE2-D0AB-4BF2-BEF3-E683E89CFE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Missing Data:</a:t>
            </a:r>
          </a:p>
          <a:p>
            <a:pPr lvl="1"/>
            <a:r>
              <a:rPr lang="en-US" dirty="0"/>
              <a:t>Assume that zero reflects zero events</a:t>
            </a:r>
          </a:p>
          <a:p>
            <a:pPr lvl="1"/>
            <a:r>
              <a:rPr lang="en-US" dirty="0"/>
              <a:t>Assign N/A values to statewide median</a:t>
            </a:r>
          </a:p>
          <a:p>
            <a:pPr marL="596900" lvl="1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3579239-D739-4B29-B35F-882FA1813A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3058119"/>
              </p:ext>
            </p:extLst>
          </p:nvPr>
        </p:nvGraphicFramePr>
        <p:xfrm>
          <a:off x="136187" y="2860675"/>
          <a:ext cx="8521700" cy="14131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77380">
                  <a:extLst>
                    <a:ext uri="{9D8B030D-6E8A-4147-A177-3AD203B41FA5}">
                      <a16:colId xmlns:a16="http://schemas.microsoft.com/office/drawing/2014/main" val="3748103017"/>
                    </a:ext>
                  </a:extLst>
                </a:gridCol>
                <a:gridCol w="1477380">
                  <a:extLst>
                    <a:ext uri="{9D8B030D-6E8A-4147-A177-3AD203B41FA5}">
                      <a16:colId xmlns:a16="http://schemas.microsoft.com/office/drawing/2014/main" val="4235485489"/>
                    </a:ext>
                  </a:extLst>
                </a:gridCol>
                <a:gridCol w="578105">
                  <a:extLst>
                    <a:ext uri="{9D8B030D-6E8A-4147-A177-3AD203B41FA5}">
                      <a16:colId xmlns:a16="http://schemas.microsoft.com/office/drawing/2014/main" val="382691896"/>
                    </a:ext>
                  </a:extLst>
                </a:gridCol>
                <a:gridCol w="449637">
                  <a:extLst>
                    <a:ext uri="{9D8B030D-6E8A-4147-A177-3AD203B41FA5}">
                      <a16:colId xmlns:a16="http://schemas.microsoft.com/office/drawing/2014/main" val="802169492"/>
                    </a:ext>
                  </a:extLst>
                </a:gridCol>
                <a:gridCol w="899275">
                  <a:extLst>
                    <a:ext uri="{9D8B030D-6E8A-4147-A177-3AD203B41FA5}">
                      <a16:colId xmlns:a16="http://schemas.microsoft.com/office/drawing/2014/main" val="2215100409"/>
                    </a:ext>
                  </a:extLst>
                </a:gridCol>
                <a:gridCol w="717279">
                  <a:extLst>
                    <a:ext uri="{9D8B030D-6E8A-4147-A177-3AD203B41FA5}">
                      <a16:colId xmlns:a16="http://schemas.microsoft.com/office/drawing/2014/main" val="2071493318"/>
                    </a:ext>
                  </a:extLst>
                </a:gridCol>
                <a:gridCol w="867158">
                  <a:extLst>
                    <a:ext uri="{9D8B030D-6E8A-4147-A177-3AD203B41FA5}">
                      <a16:colId xmlns:a16="http://schemas.microsoft.com/office/drawing/2014/main" val="1188353248"/>
                    </a:ext>
                  </a:extLst>
                </a:gridCol>
                <a:gridCol w="845747">
                  <a:extLst>
                    <a:ext uri="{9D8B030D-6E8A-4147-A177-3AD203B41FA5}">
                      <a16:colId xmlns:a16="http://schemas.microsoft.com/office/drawing/2014/main" val="1576822706"/>
                    </a:ext>
                  </a:extLst>
                </a:gridCol>
                <a:gridCol w="674456">
                  <a:extLst>
                    <a:ext uri="{9D8B030D-6E8A-4147-A177-3AD203B41FA5}">
                      <a16:colId xmlns:a16="http://schemas.microsoft.com/office/drawing/2014/main" val="148524188"/>
                    </a:ext>
                  </a:extLst>
                </a:gridCol>
                <a:gridCol w="535283">
                  <a:extLst>
                    <a:ext uri="{9D8B030D-6E8A-4147-A177-3AD203B41FA5}">
                      <a16:colId xmlns:a16="http://schemas.microsoft.com/office/drawing/2014/main" val="4050860817"/>
                    </a:ext>
                  </a:extLst>
                </a:gridCol>
              </a:tblGrid>
              <a:tr h="642339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Geography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State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Per_Capita_Income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Unemployment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Drug_Arrest_Rate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Prescription_Rate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Drug_Overdose_Death_Rate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Arrests_Imputed</a:t>
                      </a:r>
                      <a:endParaRPr lang="en-US" sz="9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Prescriptions_Imputed</a:t>
                      </a:r>
                      <a:endParaRPr lang="en-US" sz="9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Deaths_Imputed</a:t>
                      </a:r>
                      <a:endParaRPr lang="en-US" sz="9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extLst>
                  <a:ext uri="{0D108BD9-81ED-4DB2-BD59-A6C34878D82A}">
                    <a16:rowId xmlns:a16="http://schemas.microsoft.com/office/drawing/2014/main" val="110441964"/>
                  </a:ext>
                </a:extLst>
              </a:tr>
              <a:tr h="15416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Anderson County, Texas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Texas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17466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4.3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45.15486574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62.2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14.89848243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45.15486574</a:t>
                      </a:r>
                      <a:endParaRPr lang="en-US" sz="9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62.2</a:t>
                      </a:r>
                      <a:endParaRPr lang="en-US" sz="9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14.89848</a:t>
                      </a:r>
                      <a:endParaRPr lang="en-US" sz="9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extLst>
                  <a:ext uri="{0D108BD9-81ED-4DB2-BD59-A6C34878D82A}">
                    <a16:rowId xmlns:a16="http://schemas.microsoft.com/office/drawing/2014/main" val="748917809"/>
                  </a:ext>
                </a:extLst>
              </a:tr>
              <a:tr h="15416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Andrews County, Texas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Texas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29903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53.84351014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52.5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NA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53.84351014</a:t>
                      </a:r>
                      <a:endParaRPr lang="en-US" sz="9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52.5</a:t>
                      </a:r>
                      <a:endParaRPr lang="en-US" sz="9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10.88959</a:t>
                      </a:r>
                      <a:endParaRPr lang="en-US" sz="9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extLst>
                  <a:ext uri="{0D108BD9-81ED-4DB2-BD59-A6C34878D82A}">
                    <a16:rowId xmlns:a16="http://schemas.microsoft.com/office/drawing/2014/main" val="207125480"/>
                  </a:ext>
                </a:extLst>
              </a:tr>
              <a:tr h="15416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Angelina County, Texas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Texas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21974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7.6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41.94725982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88.7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10.47735752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41.94725982</a:t>
                      </a:r>
                      <a:endParaRPr lang="en-US" sz="9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88.7</a:t>
                      </a:r>
                      <a:endParaRPr lang="en-US" sz="9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10.47736</a:t>
                      </a:r>
                      <a:endParaRPr lang="en-US" sz="9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extLst>
                  <a:ext uri="{0D108BD9-81ED-4DB2-BD59-A6C34878D82A}">
                    <a16:rowId xmlns:a16="http://schemas.microsoft.com/office/drawing/2014/main" val="1264726606"/>
                  </a:ext>
                </a:extLst>
              </a:tr>
              <a:tr h="15416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Aransas County, Texas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Texas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29999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6.7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141.5818974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83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20.63967104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141.5818974</a:t>
                      </a:r>
                      <a:endParaRPr lang="en-US" sz="9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83</a:t>
                      </a:r>
                      <a:endParaRPr lang="en-US" sz="9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20.63967</a:t>
                      </a:r>
                      <a:endParaRPr lang="en-US" sz="9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extLst>
                  <a:ext uri="{0D108BD9-81ED-4DB2-BD59-A6C34878D82A}">
                    <a16:rowId xmlns:a16="http://schemas.microsoft.com/office/drawing/2014/main" val="3527063573"/>
                  </a:ext>
                </a:extLst>
              </a:tr>
              <a:tr h="154161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Archer County, Texas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>
                          <a:effectLst/>
                        </a:rPr>
                        <a:t>Texas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31103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53.16689783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u="none" strike="noStrike" dirty="0">
                          <a:effectLst/>
                        </a:rPr>
                        <a:t>NA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25.16068529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53.16689783</a:t>
                      </a:r>
                      <a:endParaRPr lang="en-US" sz="9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>
                          <a:effectLst/>
                        </a:rPr>
                        <a:t>56.9</a:t>
                      </a:r>
                      <a:endParaRPr lang="en-US" sz="9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u="none" strike="noStrike" dirty="0">
                          <a:effectLst/>
                        </a:rPr>
                        <a:t>25.16069</a:t>
                      </a:r>
                      <a:endParaRPr lang="en-US" sz="900" b="0" i="0" u="none" strike="noStrike" dirty="0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12" marR="3212" marT="3212" marB="0" anchor="b"/>
                </a:tc>
                <a:extLst>
                  <a:ext uri="{0D108BD9-81ED-4DB2-BD59-A6C34878D82A}">
                    <a16:rowId xmlns:a16="http://schemas.microsoft.com/office/drawing/2014/main" val="2316145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8323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6B6B0-9C56-41AF-868D-E6EF666FB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Texas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BC56E-8606-434D-A81D-F262D0506E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Rank each predictor</a:t>
            </a:r>
          </a:p>
          <a:p>
            <a:r>
              <a:rPr lang="en-US" dirty="0"/>
              <a:t>Take the mean rank</a:t>
            </a:r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89ED378-887F-4331-BFF1-FAC17ED134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0536846"/>
              </p:ext>
            </p:extLst>
          </p:nvPr>
        </p:nvGraphicFramePr>
        <p:xfrm>
          <a:off x="310601" y="2396895"/>
          <a:ext cx="8521699" cy="11714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0695">
                  <a:extLst>
                    <a:ext uri="{9D8B030D-6E8A-4147-A177-3AD203B41FA5}">
                      <a16:colId xmlns:a16="http://schemas.microsoft.com/office/drawing/2014/main" val="2600744292"/>
                    </a:ext>
                  </a:extLst>
                </a:gridCol>
                <a:gridCol w="300695">
                  <a:extLst>
                    <a:ext uri="{9D8B030D-6E8A-4147-A177-3AD203B41FA5}">
                      <a16:colId xmlns:a16="http://schemas.microsoft.com/office/drawing/2014/main" val="1962769315"/>
                    </a:ext>
                  </a:extLst>
                </a:gridCol>
                <a:gridCol w="829919">
                  <a:extLst>
                    <a:ext uri="{9D8B030D-6E8A-4147-A177-3AD203B41FA5}">
                      <a16:colId xmlns:a16="http://schemas.microsoft.com/office/drawing/2014/main" val="3906740720"/>
                    </a:ext>
                  </a:extLst>
                </a:gridCol>
                <a:gridCol w="829919">
                  <a:extLst>
                    <a:ext uri="{9D8B030D-6E8A-4147-A177-3AD203B41FA5}">
                      <a16:colId xmlns:a16="http://schemas.microsoft.com/office/drawing/2014/main" val="4292391135"/>
                    </a:ext>
                  </a:extLst>
                </a:gridCol>
                <a:gridCol w="324751">
                  <a:extLst>
                    <a:ext uri="{9D8B030D-6E8A-4147-A177-3AD203B41FA5}">
                      <a16:colId xmlns:a16="http://schemas.microsoft.com/office/drawing/2014/main" val="1031374923"/>
                    </a:ext>
                  </a:extLst>
                </a:gridCol>
                <a:gridCol w="252584">
                  <a:extLst>
                    <a:ext uri="{9D8B030D-6E8A-4147-A177-3AD203B41FA5}">
                      <a16:colId xmlns:a16="http://schemas.microsoft.com/office/drawing/2014/main" val="2538464310"/>
                    </a:ext>
                  </a:extLst>
                </a:gridCol>
                <a:gridCol w="505168">
                  <a:extLst>
                    <a:ext uri="{9D8B030D-6E8A-4147-A177-3AD203B41FA5}">
                      <a16:colId xmlns:a16="http://schemas.microsoft.com/office/drawing/2014/main" val="96634249"/>
                    </a:ext>
                  </a:extLst>
                </a:gridCol>
                <a:gridCol w="402931">
                  <a:extLst>
                    <a:ext uri="{9D8B030D-6E8A-4147-A177-3AD203B41FA5}">
                      <a16:colId xmlns:a16="http://schemas.microsoft.com/office/drawing/2014/main" val="3826804135"/>
                    </a:ext>
                  </a:extLst>
                </a:gridCol>
                <a:gridCol w="487126">
                  <a:extLst>
                    <a:ext uri="{9D8B030D-6E8A-4147-A177-3AD203B41FA5}">
                      <a16:colId xmlns:a16="http://schemas.microsoft.com/office/drawing/2014/main" val="2436044714"/>
                    </a:ext>
                  </a:extLst>
                </a:gridCol>
                <a:gridCol w="475098">
                  <a:extLst>
                    <a:ext uri="{9D8B030D-6E8A-4147-A177-3AD203B41FA5}">
                      <a16:colId xmlns:a16="http://schemas.microsoft.com/office/drawing/2014/main" val="2049091217"/>
                    </a:ext>
                  </a:extLst>
                </a:gridCol>
                <a:gridCol w="378876">
                  <a:extLst>
                    <a:ext uri="{9D8B030D-6E8A-4147-A177-3AD203B41FA5}">
                      <a16:colId xmlns:a16="http://schemas.microsoft.com/office/drawing/2014/main" val="3294748818"/>
                    </a:ext>
                  </a:extLst>
                </a:gridCol>
                <a:gridCol w="300695">
                  <a:extLst>
                    <a:ext uri="{9D8B030D-6E8A-4147-A177-3AD203B41FA5}">
                      <a16:colId xmlns:a16="http://schemas.microsoft.com/office/drawing/2014/main" val="1831829313"/>
                    </a:ext>
                  </a:extLst>
                </a:gridCol>
                <a:gridCol w="300695">
                  <a:extLst>
                    <a:ext uri="{9D8B030D-6E8A-4147-A177-3AD203B41FA5}">
                      <a16:colId xmlns:a16="http://schemas.microsoft.com/office/drawing/2014/main" val="719201145"/>
                    </a:ext>
                  </a:extLst>
                </a:gridCol>
                <a:gridCol w="300695">
                  <a:extLst>
                    <a:ext uri="{9D8B030D-6E8A-4147-A177-3AD203B41FA5}">
                      <a16:colId xmlns:a16="http://schemas.microsoft.com/office/drawing/2014/main" val="899080542"/>
                    </a:ext>
                  </a:extLst>
                </a:gridCol>
                <a:gridCol w="300695">
                  <a:extLst>
                    <a:ext uri="{9D8B030D-6E8A-4147-A177-3AD203B41FA5}">
                      <a16:colId xmlns:a16="http://schemas.microsoft.com/office/drawing/2014/main" val="3302091988"/>
                    </a:ext>
                  </a:extLst>
                </a:gridCol>
                <a:gridCol w="300695">
                  <a:extLst>
                    <a:ext uri="{9D8B030D-6E8A-4147-A177-3AD203B41FA5}">
                      <a16:colId xmlns:a16="http://schemas.microsoft.com/office/drawing/2014/main" val="3130888926"/>
                    </a:ext>
                  </a:extLst>
                </a:gridCol>
                <a:gridCol w="300695">
                  <a:extLst>
                    <a:ext uri="{9D8B030D-6E8A-4147-A177-3AD203B41FA5}">
                      <a16:colId xmlns:a16="http://schemas.microsoft.com/office/drawing/2014/main" val="1625831410"/>
                    </a:ext>
                  </a:extLst>
                </a:gridCol>
                <a:gridCol w="426987">
                  <a:extLst>
                    <a:ext uri="{9D8B030D-6E8A-4147-A177-3AD203B41FA5}">
                      <a16:colId xmlns:a16="http://schemas.microsoft.com/office/drawing/2014/main" val="174941529"/>
                    </a:ext>
                  </a:extLst>
                </a:gridCol>
                <a:gridCol w="300695">
                  <a:extLst>
                    <a:ext uri="{9D8B030D-6E8A-4147-A177-3AD203B41FA5}">
                      <a16:colId xmlns:a16="http://schemas.microsoft.com/office/drawing/2014/main" val="1008620030"/>
                    </a:ext>
                  </a:extLst>
                </a:gridCol>
                <a:gridCol w="300695">
                  <a:extLst>
                    <a:ext uri="{9D8B030D-6E8A-4147-A177-3AD203B41FA5}">
                      <a16:colId xmlns:a16="http://schemas.microsoft.com/office/drawing/2014/main" val="2109527495"/>
                    </a:ext>
                  </a:extLst>
                </a:gridCol>
                <a:gridCol w="300695">
                  <a:extLst>
                    <a:ext uri="{9D8B030D-6E8A-4147-A177-3AD203B41FA5}">
                      <a16:colId xmlns:a16="http://schemas.microsoft.com/office/drawing/2014/main" val="3189581827"/>
                    </a:ext>
                  </a:extLst>
                </a:gridCol>
                <a:gridCol w="300695">
                  <a:extLst>
                    <a:ext uri="{9D8B030D-6E8A-4147-A177-3AD203B41FA5}">
                      <a16:colId xmlns:a16="http://schemas.microsoft.com/office/drawing/2014/main" val="3056894844"/>
                    </a:ext>
                  </a:extLst>
                </a:gridCol>
              </a:tblGrid>
              <a:tr h="368616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FIPS_Code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GEOID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Geography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State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Per_Capita_Income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Unemployment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Drug_Arrest_Rate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Prescription_Rate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Drug_Overdose_Death_Rate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Arrests_Imputed</a:t>
                      </a:r>
                      <a:endParaRPr lang="en-US" sz="5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Prescriptions_Imputed</a:t>
                      </a:r>
                      <a:endParaRPr lang="en-US" sz="5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Deaths_Imputed</a:t>
                      </a:r>
                      <a:endParaRPr lang="en-US" sz="5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Income_Rank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Death_Rank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Arrest_Rank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Prescription_Rank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Rank_Average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u="none" strike="noStrike" dirty="0" err="1">
                          <a:effectLst/>
                        </a:rPr>
                        <a:t>ST_Income_Rank</a:t>
                      </a:r>
                      <a:endParaRPr lang="en-US" sz="500" b="1" i="0" u="none" strike="noStrike" dirty="0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u="none" strike="noStrike">
                          <a:effectLst/>
                        </a:rPr>
                        <a:t>ST_Death_Rank</a:t>
                      </a:r>
                      <a:endParaRPr lang="en-US" sz="500" b="1" i="0" u="none" strike="noStrike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u="none" strike="noStrike">
                          <a:effectLst/>
                        </a:rPr>
                        <a:t>ST_Arrest_Rank</a:t>
                      </a:r>
                      <a:endParaRPr lang="en-US" sz="500" b="1" i="0" u="none" strike="noStrike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u="none" strike="noStrike">
                          <a:effectLst/>
                        </a:rPr>
                        <a:t>ST_Prescription_Rank</a:t>
                      </a:r>
                      <a:endParaRPr lang="en-US" sz="500" b="1" i="0" u="none" strike="noStrike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1" u="none" strike="noStrike">
                          <a:effectLst/>
                        </a:rPr>
                        <a:t>ST_Rank_Average</a:t>
                      </a:r>
                      <a:endParaRPr lang="en-US" sz="500" b="1" i="0" u="none" strike="noStrike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extLst>
                  <a:ext uri="{0D108BD9-81ED-4DB2-BD59-A6C34878D82A}">
                    <a16:rowId xmlns:a16="http://schemas.microsoft.com/office/drawing/2014/main" val="3173133721"/>
                  </a:ext>
                </a:extLst>
              </a:tr>
              <a:tr h="160571"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48001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0500000US48001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Anderson County, Texas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Texas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17466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4.3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45.15486574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62.2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14.89848243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45.15486574</a:t>
                      </a:r>
                      <a:endParaRPr lang="en-US" sz="5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62.2</a:t>
                      </a:r>
                      <a:endParaRPr lang="en-US" sz="5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14.89848</a:t>
                      </a:r>
                      <a:endParaRPr lang="en-US" sz="5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3015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1439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2014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1535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2000.75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1" u="none" strike="noStrike" dirty="0">
                          <a:effectLst/>
                        </a:rPr>
                        <a:t>239</a:t>
                      </a:r>
                      <a:endParaRPr lang="en-US" sz="500" b="1" i="0" u="none" strike="noStrike" dirty="0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1" u="none" strike="noStrike">
                          <a:effectLst/>
                        </a:rPr>
                        <a:t>227</a:t>
                      </a:r>
                      <a:endParaRPr lang="en-US" sz="500" b="1" i="0" u="none" strike="noStrike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1" u="none" strike="noStrike">
                          <a:effectLst/>
                        </a:rPr>
                        <a:t>110</a:t>
                      </a:r>
                      <a:endParaRPr lang="en-US" sz="500" b="1" i="0" u="none" strike="noStrike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1" u="none" strike="noStrike">
                          <a:effectLst/>
                        </a:rPr>
                        <a:t>168</a:t>
                      </a:r>
                      <a:endParaRPr lang="en-US" sz="500" b="1" i="0" u="none" strike="noStrike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1" u="none" strike="noStrike">
                          <a:effectLst/>
                        </a:rPr>
                        <a:t>186</a:t>
                      </a:r>
                      <a:endParaRPr lang="en-US" sz="500" b="1" i="0" u="none" strike="noStrike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extLst>
                  <a:ext uri="{0D108BD9-81ED-4DB2-BD59-A6C34878D82A}">
                    <a16:rowId xmlns:a16="http://schemas.microsoft.com/office/drawing/2014/main" val="5896721"/>
                  </a:ext>
                </a:extLst>
              </a:tr>
              <a:tr h="160571"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48003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0500000US48003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Andrews County, Texas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Texas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29903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4.5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53.84351014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52.5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NA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53.84351014</a:t>
                      </a:r>
                      <a:endParaRPr lang="en-US" sz="5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52.5</a:t>
                      </a:r>
                      <a:endParaRPr lang="en-US" sz="5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10.88959</a:t>
                      </a:r>
                      <a:endParaRPr lang="en-US" sz="5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661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597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2320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1078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1164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1" u="none" strike="noStrike">
                          <a:effectLst/>
                        </a:rPr>
                        <a:t>40</a:t>
                      </a:r>
                      <a:endParaRPr lang="en-US" sz="500" b="1" i="0" u="none" strike="noStrike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1" u="none" strike="noStrike" dirty="0">
                          <a:effectLst/>
                        </a:rPr>
                        <a:t>62</a:t>
                      </a:r>
                      <a:endParaRPr lang="en-US" sz="500" b="1" i="0" u="none" strike="noStrike" dirty="0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1" u="none" strike="noStrike" dirty="0">
                          <a:effectLst/>
                        </a:rPr>
                        <a:t>140</a:t>
                      </a:r>
                      <a:endParaRPr lang="en-US" sz="500" b="1" i="0" u="none" strike="noStrike" dirty="0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1" u="none" strike="noStrike">
                          <a:effectLst/>
                        </a:rPr>
                        <a:t>96</a:t>
                      </a:r>
                      <a:endParaRPr lang="en-US" sz="500" b="1" i="0" u="none" strike="noStrike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1" u="none" strike="noStrike">
                          <a:effectLst/>
                        </a:rPr>
                        <a:t>84.5</a:t>
                      </a:r>
                      <a:endParaRPr lang="en-US" sz="500" b="1" i="0" u="none" strike="noStrike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extLst>
                  <a:ext uri="{0D108BD9-81ED-4DB2-BD59-A6C34878D82A}">
                    <a16:rowId xmlns:a16="http://schemas.microsoft.com/office/drawing/2014/main" val="1022584655"/>
                  </a:ext>
                </a:extLst>
              </a:tr>
              <a:tr h="160571"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48005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0500000US48005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Angelina County, Texas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Texas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21974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7.6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41.94725982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88.7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10.47735752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41.94725982</a:t>
                      </a:r>
                      <a:endParaRPr lang="en-US" sz="5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88.7</a:t>
                      </a:r>
                      <a:endParaRPr lang="en-US" sz="5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10.47736</a:t>
                      </a:r>
                      <a:endParaRPr lang="en-US" sz="5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2321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558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1900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2408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1796.75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1" u="none" strike="noStrike">
                          <a:effectLst/>
                        </a:rPr>
                        <a:t>182</a:t>
                      </a:r>
                      <a:endParaRPr lang="en-US" sz="500" b="1" i="0" u="none" strike="noStrike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1" u="none" strike="noStrike">
                          <a:effectLst/>
                        </a:rPr>
                        <a:t>53</a:t>
                      </a:r>
                      <a:endParaRPr lang="en-US" sz="500" b="1" i="0" u="none" strike="noStrike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1" u="none" strike="noStrike" dirty="0">
                          <a:effectLst/>
                        </a:rPr>
                        <a:t>91</a:t>
                      </a:r>
                      <a:endParaRPr lang="en-US" sz="500" b="1" i="0" u="none" strike="noStrike" dirty="0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1" u="none" strike="noStrike" dirty="0">
                          <a:effectLst/>
                        </a:rPr>
                        <a:t>233</a:t>
                      </a:r>
                      <a:endParaRPr lang="en-US" sz="500" b="1" i="0" u="none" strike="noStrike" dirty="0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1" u="none" strike="noStrike">
                          <a:effectLst/>
                        </a:rPr>
                        <a:t>139.75</a:t>
                      </a:r>
                      <a:endParaRPr lang="en-US" sz="500" b="1" i="0" u="none" strike="noStrike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extLst>
                  <a:ext uri="{0D108BD9-81ED-4DB2-BD59-A6C34878D82A}">
                    <a16:rowId xmlns:a16="http://schemas.microsoft.com/office/drawing/2014/main" val="2875700827"/>
                  </a:ext>
                </a:extLst>
              </a:tr>
              <a:tr h="160571"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48007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0500000US48007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Aransas County, Texas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Texas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29999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6.7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141.5818974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83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20.63967104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141.5818974</a:t>
                      </a:r>
                      <a:endParaRPr lang="en-US" sz="5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83</a:t>
                      </a:r>
                      <a:endParaRPr lang="en-US" sz="5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20.63967</a:t>
                      </a:r>
                      <a:endParaRPr lang="en-US" sz="5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646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2310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3107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2242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2076.25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1" u="none" strike="noStrike">
                          <a:effectLst/>
                        </a:rPr>
                        <a:t>36</a:t>
                      </a:r>
                      <a:endParaRPr lang="en-US" sz="500" b="1" i="0" u="none" strike="noStrike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1" u="none" strike="noStrike">
                          <a:effectLst/>
                        </a:rPr>
                        <a:t>250</a:t>
                      </a:r>
                      <a:endParaRPr lang="en-US" sz="500" b="1" i="0" u="none" strike="noStrike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1" u="none" strike="noStrike">
                          <a:effectLst/>
                        </a:rPr>
                        <a:t>248</a:t>
                      </a:r>
                      <a:endParaRPr lang="en-US" sz="500" b="1" i="0" u="none" strike="noStrike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1" u="none" strike="noStrike" dirty="0">
                          <a:effectLst/>
                        </a:rPr>
                        <a:t>222</a:t>
                      </a:r>
                      <a:endParaRPr lang="en-US" sz="500" b="1" i="0" u="none" strike="noStrike" dirty="0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1" u="none" strike="noStrike" dirty="0">
                          <a:effectLst/>
                        </a:rPr>
                        <a:t>189</a:t>
                      </a:r>
                      <a:endParaRPr lang="en-US" sz="500" b="1" i="0" u="none" strike="noStrike" dirty="0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extLst>
                  <a:ext uri="{0D108BD9-81ED-4DB2-BD59-A6C34878D82A}">
                    <a16:rowId xmlns:a16="http://schemas.microsoft.com/office/drawing/2014/main" val="3054350085"/>
                  </a:ext>
                </a:extLst>
              </a:tr>
              <a:tr h="160571"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48009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0500000US48009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Archer County, Texas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Texas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31103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3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53.16689783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u="none" strike="noStrike">
                          <a:effectLst/>
                        </a:rPr>
                        <a:t>NA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25.16068529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53.16689783</a:t>
                      </a:r>
                      <a:endParaRPr lang="en-US" sz="5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56.9</a:t>
                      </a:r>
                      <a:endParaRPr lang="en-US" sz="5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25.16069</a:t>
                      </a:r>
                      <a:endParaRPr lang="en-US" sz="500" b="0" i="0" u="none" strike="noStrike">
                        <a:solidFill>
                          <a:srgbClr val="3F3F7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520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2671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2298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1254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u="none" strike="noStrike">
                          <a:effectLst/>
                        </a:rPr>
                        <a:t>1685.75</a:t>
                      </a:r>
                      <a:endParaRPr lang="en-US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1" u="none" strike="noStrike">
                          <a:effectLst/>
                        </a:rPr>
                        <a:t>29</a:t>
                      </a:r>
                      <a:endParaRPr lang="en-US" sz="500" b="1" i="0" u="none" strike="noStrike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1" u="none" strike="noStrike">
                          <a:effectLst/>
                        </a:rPr>
                        <a:t>253</a:t>
                      </a:r>
                      <a:endParaRPr lang="en-US" sz="500" b="1" i="0" u="none" strike="noStrike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1" u="none" strike="noStrike">
                          <a:effectLst/>
                        </a:rPr>
                        <a:t>139</a:t>
                      </a:r>
                      <a:endParaRPr lang="en-US" sz="500" b="1" i="0" u="none" strike="noStrike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1" u="none" strike="noStrike" dirty="0">
                          <a:effectLst/>
                        </a:rPr>
                        <a:t>109</a:t>
                      </a:r>
                      <a:endParaRPr lang="en-US" sz="500" b="1" i="0" u="none" strike="noStrike" dirty="0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500" b="1" u="none" strike="noStrike" dirty="0">
                          <a:effectLst/>
                        </a:rPr>
                        <a:t>132.5</a:t>
                      </a:r>
                      <a:endParaRPr lang="en-US" sz="500" b="1" i="0" u="none" strike="noStrike" dirty="0">
                        <a:solidFill>
                          <a:srgbClr val="0061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4" marR="1804" marT="1804" marB="0" anchor="b"/>
                </a:tc>
                <a:extLst>
                  <a:ext uri="{0D108BD9-81ED-4DB2-BD59-A6C34878D82A}">
                    <a16:rowId xmlns:a16="http://schemas.microsoft.com/office/drawing/2014/main" val="27115964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78309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88A79-900D-458C-94A5-099F85A05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Texas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3C087E-96D6-44DF-B8B6-BD59F83F8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402" y="1239806"/>
            <a:ext cx="6148745" cy="345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193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58645-813A-477A-A02C-687B0BBDE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Texas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4A30C3-7BB3-47CF-AFC4-B16A03AE45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Childress County:</a:t>
            </a:r>
          </a:p>
          <a:p>
            <a:pPr lvl="1"/>
            <a:r>
              <a:rPr lang="en-US" dirty="0"/>
              <a:t>High vulnerability: Arrests, Income, Prescriptions</a:t>
            </a:r>
          </a:p>
          <a:p>
            <a:pPr lvl="1"/>
            <a:r>
              <a:rPr lang="en-US" dirty="0"/>
              <a:t>Median vulnerability: Drug Overdose (Missing Data)</a:t>
            </a:r>
          </a:p>
        </p:txBody>
      </p:sp>
    </p:spTree>
    <p:extLst>
      <p:ext uri="{BB962C8B-B14F-4D97-AF65-F5344CB8AC3E}">
        <p14:creationId xmlns:p14="http://schemas.microsoft.com/office/powerpoint/2010/main" val="1868521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07650-91AD-4FAB-A38E-3A1F59BE2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Texas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AD6988-CD58-4531-B47F-12A106C61B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Kleberg: </a:t>
            </a:r>
          </a:p>
          <a:p>
            <a:pPr lvl="1"/>
            <a:r>
              <a:rPr lang="en-US" dirty="0"/>
              <a:t>High vulnerability: Arrests and income</a:t>
            </a:r>
          </a:p>
          <a:p>
            <a:pPr lvl="1"/>
            <a:r>
              <a:rPr lang="en-US" dirty="0"/>
              <a:t>Median: Prescriptions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DCFAA5-F191-44C9-8E53-98D03088E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721" y="2793782"/>
            <a:ext cx="5232188" cy="1848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115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1053856-76E8-4ED3-AE6E-53746A2DA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Roadmap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ECC825-F57E-404A-AEFF-63460A77E7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Model: outcome / predictor selection</a:t>
            </a:r>
          </a:p>
          <a:p>
            <a:r>
              <a:rPr lang="en-US" dirty="0"/>
              <a:t>Model: model building</a:t>
            </a:r>
          </a:p>
          <a:p>
            <a:r>
              <a:rPr lang="en-US" dirty="0"/>
              <a:t>Example: Texas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2200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0241E-29BE-486C-AFBB-F9F2DECCD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Texas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68231B-0A8D-45F4-8ED1-01C8F616D9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Model is built using Excel (can provide file for your state)</a:t>
            </a:r>
          </a:p>
          <a:p>
            <a:r>
              <a:rPr lang="en-US" dirty="0"/>
              <a:t>Mapped using linked Power BI Desktop (can map in other software)</a:t>
            </a:r>
          </a:p>
          <a:p>
            <a:endParaRPr lang="en-US" dirty="0"/>
          </a:p>
          <a:p>
            <a:r>
              <a:rPr lang="en-US" dirty="0"/>
              <a:t>National Model:</a:t>
            </a:r>
          </a:p>
          <a:p>
            <a:pPr lvl="1"/>
            <a:r>
              <a:rPr lang="en-US" dirty="0"/>
              <a:t>Rankings within states are the same, but shading looks different</a:t>
            </a:r>
          </a:p>
          <a:p>
            <a:pPr lvl="1"/>
            <a:r>
              <a:rPr lang="en-US" dirty="0"/>
              <a:t>Some states (Florida) have zeros for arrest data</a:t>
            </a:r>
          </a:p>
        </p:txBody>
      </p:sp>
    </p:spTree>
    <p:extLst>
      <p:ext uri="{BB962C8B-B14F-4D97-AF65-F5344CB8AC3E}">
        <p14:creationId xmlns:p14="http://schemas.microsoft.com/office/powerpoint/2010/main" val="26221311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5ADAD-2E75-4E27-BCA5-B0CE8E45C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Texas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231BAE-7C57-4258-B336-7E48FA4071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Outcome – HIV Diagnoses (</a:t>
            </a:r>
            <a:r>
              <a:rPr lang="en-US" dirty="0">
                <a:hlinkClick r:id="rId2"/>
              </a:rPr>
              <a:t>https://www.cdc.gov/nchhstp/atlas/index.htm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0323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02F2A-6471-4D25-AFEF-32EACF686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Texas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E825C6-8239-4CA5-AB72-A5564E1DB9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2037" y="1163428"/>
            <a:ext cx="5499925" cy="362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8979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1D739-2374-4F8B-9406-F77BDC69E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Texas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C6D2C4-D1BB-4A40-B848-840D403AD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709" y="1089497"/>
            <a:ext cx="6916581" cy="3890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977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26321-3CDF-419E-8BC1-117C8C855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Texas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93BEC-C7C7-4EF8-B17A-1BA29C4E87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Important to remember</a:t>
            </a:r>
          </a:p>
          <a:p>
            <a:pPr lvl="1"/>
            <a:r>
              <a:rPr lang="en-US" dirty="0"/>
              <a:t>HIV variable </a:t>
            </a:r>
            <a:r>
              <a:rPr lang="en-US"/>
              <a:t>is suppressed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985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77522-7F38-4037-9E20-AAEF2F582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4824-FCD8-4625-AE64-341C26731F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5751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SVI: Focus</a:t>
            </a:r>
            <a:endParaRPr/>
          </a:p>
        </p:txBody>
      </p:sp>
      <p:sp>
        <p:nvSpPr>
          <p:cNvPr id="128" name="Google Shape;128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Focus on areas with high outcome / high vulnerability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Focus on areas with low outcome / high vulnerability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Focus on areas with high outcome / low vulnerability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SVI: Focus</a:t>
            </a:r>
            <a:endParaRPr/>
          </a:p>
        </p:txBody>
      </p:sp>
      <p:sp>
        <p:nvSpPr>
          <p:cNvPr id="134" name="Google Shape;134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Focus on areas with high outcome / high vulnerability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Are there resources in these localities?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What steps are being taken?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	Can we change a predictor variable?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SVI: Focus</a:t>
            </a:r>
            <a:endParaRPr/>
          </a:p>
        </p:txBody>
      </p:sp>
      <p:sp>
        <p:nvSpPr>
          <p:cNvPr id="140" name="Google Shape;140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Focus on areas with low outcome / high vulnerability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	Protective factors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SVI: Focus</a:t>
            </a:r>
            <a:endParaRPr/>
          </a:p>
        </p:txBody>
      </p:sp>
      <p:sp>
        <p:nvSpPr>
          <p:cNvPr id="146" name="Google Shape;14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Focus on areas with high outcome / low vulnerability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Risk factors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Variables to incorporate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	Unusual events: (Patient zero; changes in drug traffic patterns)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Social Vulnerability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US" dirty="0"/>
              <a:t>O</a:t>
            </a:r>
            <a:r>
              <a:rPr lang="en" dirty="0"/>
              <a:t>utcome variables: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	Hepatitis C Infection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	HIV Infection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	Opioid Overdose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dirty="0"/>
              <a:t>	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Social Vulnerability</a:t>
            </a:r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65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 factors make a jurisdiction vulnerable?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	SVI 2016:</a:t>
            </a:r>
            <a:endParaRPr dirty="0"/>
          </a:p>
          <a:p>
            <a:pPr marL="0" lvl="0" indent="45720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Socioeconomic status: (Income, Unemployed, Below Poverty, No High School Diploma)</a:t>
            </a:r>
            <a:endParaRPr dirty="0"/>
          </a:p>
          <a:p>
            <a:pPr marL="0" lvl="0" indent="45720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Household composition and disability: (Aged 65 or Older, Aged 17 or Younger, Civilian with a Disability, Single-Parent Households)</a:t>
            </a:r>
            <a:endParaRPr dirty="0"/>
          </a:p>
          <a:p>
            <a:pPr marL="0" lvl="0" indent="45720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dirty="0"/>
              <a:t>Minority Status and Language</a:t>
            </a:r>
            <a:endParaRPr dirty="0"/>
          </a:p>
          <a:p>
            <a:pPr marL="0" lvl="0" indent="45720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dirty="0"/>
              <a:t>Housing and Transportation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Social Vulnerability</a:t>
            </a:r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factors make a jurisdiction vulnerable?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Van Handel 2016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Drug overdose deaths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Prescription opioid sales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Per capita income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Percent population white, non-Hispanic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Unemployment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	 Buprenorphine waivers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Social Vulnerability</a:t>
            </a:r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1"/>
          </p:nvPr>
        </p:nvSpPr>
        <p:spPr>
          <a:xfrm>
            <a:off x="311700" y="160570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factors make a jurisdiction vulnerable?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Tennessee 2017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80" name="Google Shape;8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055047"/>
            <a:ext cx="9143999" cy="20663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Social Vulnerability</a:t>
            </a:r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factors make a jurisdiction vulnerable?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State X (JVA)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Opioid Prescriptions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Drug Arrests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	Per Capita Income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	Drug Overdose Deaths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Social Vulnerability</a:t>
            </a:r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factors make a jurisdiction vulnerable?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Consider: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Ease of collecting variable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Does subject matter expertise suggest a relationship?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Similarity to other variables in the model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How often is variable missing?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821</Words>
  <Application>Microsoft Office PowerPoint</Application>
  <PresentationFormat>On-screen Show (16:9)</PresentationFormat>
  <Paragraphs>309</Paragraphs>
  <Slides>29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Calibri</vt:lpstr>
      <vt:lpstr>Simple Light</vt:lpstr>
      <vt:lpstr>Jurisdiction Vulnerability Using Social Vulnerability Index</vt:lpstr>
      <vt:lpstr>Roadmap</vt:lpstr>
      <vt:lpstr>Social Vulnerability</vt:lpstr>
      <vt:lpstr>Social Vulnerability</vt:lpstr>
      <vt:lpstr>Social Vulnerability</vt:lpstr>
      <vt:lpstr>Social Vulnerability</vt:lpstr>
      <vt:lpstr>Social Vulnerability</vt:lpstr>
      <vt:lpstr>Social Vulnerability</vt:lpstr>
      <vt:lpstr>PowerPoint Presentation</vt:lpstr>
      <vt:lpstr>Model Building</vt:lpstr>
      <vt:lpstr>Model Building</vt:lpstr>
      <vt:lpstr>Model Building</vt:lpstr>
      <vt:lpstr>Example: Texas </vt:lpstr>
      <vt:lpstr>Example: Texas</vt:lpstr>
      <vt:lpstr>Example: Texas</vt:lpstr>
      <vt:lpstr>Example: Texas</vt:lpstr>
      <vt:lpstr>Example: Texas</vt:lpstr>
      <vt:lpstr>Example: Texas</vt:lpstr>
      <vt:lpstr>Example: Texas</vt:lpstr>
      <vt:lpstr>Example: Texas</vt:lpstr>
      <vt:lpstr>Example: Texas</vt:lpstr>
      <vt:lpstr>Example: Texas</vt:lpstr>
      <vt:lpstr>Example: Texas</vt:lpstr>
      <vt:lpstr>Example: Texas</vt:lpstr>
      <vt:lpstr>PowerPoint Presentation</vt:lpstr>
      <vt:lpstr>SVI: Focus</vt:lpstr>
      <vt:lpstr>SVI: Focus</vt:lpstr>
      <vt:lpstr>SVI: Focus</vt:lpstr>
      <vt:lpstr>SVI: Focus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Jurisdiction Vulnerability Using Social Vulnerability Index</dc:title>
  <cp:lastModifiedBy>Cody Custis</cp:lastModifiedBy>
  <cp:revision>1</cp:revision>
  <dcterms:modified xsi:type="dcterms:W3CDTF">2019-06-22T17:39:56Z</dcterms:modified>
</cp:coreProperties>
</file>