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Lst>
  <p:notesMasterIdLst>
    <p:notesMasterId r:id="rId28"/>
  </p:notesMasterIdLst>
  <p:sldIdLst>
    <p:sldId id="256" r:id="rId2"/>
    <p:sldId id="257" r:id="rId3"/>
    <p:sldId id="259" r:id="rId4"/>
    <p:sldId id="258" r:id="rId5"/>
    <p:sldId id="260" r:id="rId6"/>
    <p:sldId id="262" r:id="rId7"/>
    <p:sldId id="263" r:id="rId8"/>
    <p:sldId id="265" r:id="rId9"/>
    <p:sldId id="266" r:id="rId10"/>
    <p:sldId id="268" r:id="rId11"/>
    <p:sldId id="269" r:id="rId12"/>
    <p:sldId id="270" r:id="rId13"/>
    <p:sldId id="271" r:id="rId14"/>
    <p:sldId id="272" r:id="rId15"/>
    <p:sldId id="273" r:id="rId16"/>
    <p:sldId id="274" r:id="rId17"/>
    <p:sldId id="275" r:id="rId18"/>
    <p:sldId id="276" r:id="rId19"/>
    <p:sldId id="286" r:id="rId20"/>
    <p:sldId id="287" r:id="rId21"/>
    <p:sldId id="288" r:id="rId22"/>
    <p:sldId id="289" r:id="rId23"/>
    <p:sldId id="290" r:id="rId24"/>
    <p:sldId id="291" r:id="rId25"/>
    <p:sldId id="292" r:id="rId26"/>
    <p:sldId id="293" r:id="rId27"/>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n Handel, Michelle (CDC/DDID/NCHHSTP/OD)" initials="VHM(" lastIdx="2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854" autoAdjust="0"/>
  </p:normalViewPr>
  <p:slideViewPr>
    <p:cSldViewPr snapToGrid="0">
      <p:cViewPr varScale="1">
        <p:scale>
          <a:sx n="115" d="100"/>
          <a:sy n="115" d="100"/>
        </p:scale>
        <p:origin x="14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8" name="PlaceHolder 1"/>
          <p:cNvSpPr>
            <a:spLocks noGrp="1" noRot="1" noChangeAspect="1"/>
          </p:cNvSpPr>
          <p:nvPr>
            <p:ph type="sldImg"/>
          </p:nvPr>
        </p:nvSpPr>
        <p:spPr>
          <a:xfrm>
            <a:off x="533520" y="764280"/>
            <a:ext cx="6704640" cy="3771360"/>
          </a:xfrm>
          <a:prstGeom prst="rect">
            <a:avLst/>
          </a:prstGeom>
        </p:spPr>
        <p:txBody>
          <a:bodyPr lIns="0" tIns="0" rIns="0" bIns="0" anchor="ctr">
            <a:noAutofit/>
          </a:bodyPr>
          <a:lstStyle/>
          <a:p>
            <a:r>
              <a:rPr lang="en-US" sz="1400" b="0" strike="noStrike" spc="-1">
                <a:solidFill>
                  <a:srgbClr val="000000"/>
                </a:solidFill>
                <a:latin typeface="Arial"/>
              </a:rPr>
              <a:t>Click to move the slide</a:t>
            </a:r>
          </a:p>
        </p:txBody>
      </p:sp>
      <p:sp>
        <p:nvSpPr>
          <p:cNvPr id="79" name="PlaceHolder 2"/>
          <p:cNvSpPr>
            <a:spLocks noGrp="1"/>
          </p:cNvSpPr>
          <p:nvPr>
            <p:ph type="body"/>
          </p:nvPr>
        </p:nvSpPr>
        <p:spPr>
          <a:xfrm>
            <a:off x="777240" y="4777560"/>
            <a:ext cx="6217560" cy="4525920"/>
          </a:xfrm>
          <a:prstGeom prst="rect">
            <a:avLst/>
          </a:prstGeom>
        </p:spPr>
        <p:txBody>
          <a:bodyPr lIns="0" tIns="0" rIns="0" bIns="0">
            <a:noAutofit/>
          </a:bodyPr>
          <a:lstStyle/>
          <a:p>
            <a:r>
              <a:rPr lang="en-US" sz="2000" b="0" strike="noStrike" spc="-1">
                <a:latin typeface="Arial"/>
              </a:rPr>
              <a:t>Click to edit the notes format</a:t>
            </a:r>
          </a:p>
        </p:txBody>
      </p:sp>
      <p:sp>
        <p:nvSpPr>
          <p:cNvPr id="80" name="PlaceHolder 3"/>
          <p:cNvSpPr>
            <a:spLocks noGrp="1"/>
          </p:cNvSpPr>
          <p:nvPr>
            <p:ph type="hdr"/>
          </p:nvPr>
        </p:nvSpPr>
        <p:spPr>
          <a:xfrm>
            <a:off x="0" y="0"/>
            <a:ext cx="3372840" cy="502560"/>
          </a:xfrm>
          <a:prstGeom prst="rect">
            <a:avLst/>
          </a:prstGeom>
        </p:spPr>
        <p:txBody>
          <a:bodyPr lIns="0" tIns="0" rIns="0" bIns="0">
            <a:noAutofit/>
          </a:bodyPr>
          <a:lstStyle/>
          <a:p>
            <a:r>
              <a:rPr lang="en-US" sz="1400" b="0" strike="noStrike" spc="-1">
                <a:latin typeface="Times New Roman"/>
              </a:rPr>
              <a:t> </a:t>
            </a:r>
          </a:p>
        </p:txBody>
      </p:sp>
      <p:sp>
        <p:nvSpPr>
          <p:cNvPr id="81" name="PlaceHolder 4"/>
          <p:cNvSpPr>
            <a:spLocks noGrp="1"/>
          </p:cNvSpPr>
          <p:nvPr>
            <p:ph type="dt"/>
          </p:nvPr>
        </p:nvSpPr>
        <p:spPr>
          <a:xfrm>
            <a:off x="4399200" y="0"/>
            <a:ext cx="3372840" cy="502560"/>
          </a:xfrm>
          <a:prstGeom prst="rect">
            <a:avLst/>
          </a:prstGeom>
        </p:spPr>
        <p:txBody>
          <a:bodyPr lIns="0" tIns="0" rIns="0" bIns="0">
            <a:noAutofit/>
          </a:bodyPr>
          <a:lstStyle/>
          <a:p>
            <a:pPr algn="r"/>
            <a:r>
              <a:rPr lang="en-US" sz="1400" b="0" strike="noStrike" spc="-1">
                <a:latin typeface="Times New Roman"/>
              </a:rPr>
              <a:t> </a:t>
            </a:r>
          </a:p>
        </p:txBody>
      </p:sp>
      <p:sp>
        <p:nvSpPr>
          <p:cNvPr id="82" name="PlaceHolder 5"/>
          <p:cNvSpPr>
            <a:spLocks noGrp="1"/>
          </p:cNvSpPr>
          <p:nvPr>
            <p:ph type="ftr"/>
          </p:nvPr>
        </p:nvSpPr>
        <p:spPr>
          <a:xfrm>
            <a:off x="0" y="9555480"/>
            <a:ext cx="3372840" cy="502560"/>
          </a:xfrm>
          <a:prstGeom prst="rect">
            <a:avLst/>
          </a:prstGeom>
        </p:spPr>
        <p:txBody>
          <a:bodyPr lIns="0" tIns="0" rIns="0" bIns="0" anchor="b">
            <a:noAutofit/>
          </a:bodyPr>
          <a:lstStyle/>
          <a:p>
            <a:r>
              <a:rPr lang="en-US" sz="1400" b="0" strike="noStrike" spc="-1">
                <a:latin typeface="Times New Roman"/>
              </a:rPr>
              <a:t> </a:t>
            </a:r>
          </a:p>
        </p:txBody>
      </p:sp>
      <p:sp>
        <p:nvSpPr>
          <p:cNvPr id="83" name="PlaceHolder 6"/>
          <p:cNvSpPr>
            <a:spLocks noGrp="1"/>
          </p:cNvSpPr>
          <p:nvPr>
            <p:ph type="sldNum"/>
          </p:nvPr>
        </p:nvSpPr>
        <p:spPr>
          <a:xfrm>
            <a:off x="4399200" y="9555480"/>
            <a:ext cx="3372840" cy="502560"/>
          </a:xfrm>
          <a:prstGeom prst="rect">
            <a:avLst/>
          </a:prstGeom>
        </p:spPr>
        <p:txBody>
          <a:bodyPr lIns="0" tIns="0" rIns="0" bIns="0" anchor="b">
            <a:noAutofit/>
          </a:bodyPr>
          <a:lstStyle/>
          <a:p>
            <a:pPr algn="r"/>
            <a:fld id="{E6693B7A-E316-4BAA-B86A-FB26007A85D3}" type="slidenum">
              <a:rPr lang="en-US" sz="1400" b="0" strike="noStrike" spc="-1">
                <a:latin typeface="Times New Roman"/>
              </a:r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day, my name is Jordan Larson and joining me is Cody Custis and we are here as </a:t>
            </a:r>
            <a:r>
              <a:rPr lang="en-US" dirty="0" err="1"/>
              <a:t>Tsuro</a:t>
            </a:r>
            <a:r>
              <a:rPr lang="en-US" dirty="0"/>
              <a:t> Consulting, a public health firm working with CSTE to provide technical consulting on jurisdiction CDC Opioid Vulnerability Assessments.  Today, we will be presenting on Jurisdiction VA indicators and index calculations, along with a focus case study of a state-level analysis in Texas.  </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a:t>
            </a:fld>
            <a:endParaRPr lang="en-US" sz="1400" b="0" strike="noStrike" spc="-1">
              <a:latin typeface="Times New Roman"/>
            </a:endParaRPr>
          </a:p>
        </p:txBody>
      </p:sp>
    </p:spTree>
    <p:extLst>
      <p:ext uri="{BB962C8B-B14F-4D97-AF65-F5344CB8AC3E}">
        <p14:creationId xmlns:p14="http://schemas.microsoft.com/office/powerpoint/2010/main" val="370698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Jumping into our third presentation segment today, we are going to review a ranking average index calculation for the state of Texas.  The indicator categories that we are looking at for our Texas model include the above list.  Notice we have one variable from each data category, informing the model.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10</a:t>
            </a:fld>
            <a:endParaRPr lang="en-US" sz="1400" b="0" strike="noStrike" spc="-1">
              <a:latin typeface="Times New Roman"/>
            </a:endParaRPr>
          </a:p>
        </p:txBody>
      </p:sp>
    </p:spTree>
    <p:extLst>
      <p:ext uri="{BB962C8B-B14F-4D97-AF65-F5344CB8AC3E}">
        <p14:creationId xmlns:p14="http://schemas.microsoft.com/office/powerpoint/2010/main" val="1212744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raw data can be viewed in a spreadsheet, and looks like this.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11</a:t>
            </a:fld>
            <a:endParaRPr lang="en-US" sz="1400" b="0" strike="noStrike" spc="-1">
              <a:latin typeface="Times New Roman"/>
            </a:endParaRPr>
          </a:p>
        </p:txBody>
      </p:sp>
    </p:spTree>
    <p:extLst>
      <p:ext uri="{BB962C8B-B14F-4D97-AF65-F5344CB8AC3E}">
        <p14:creationId xmlns:p14="http://schemas.microsoft.com/office/powerpoint/2010/main" val="3241738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first thing we need to do in terms of managing data quality is to treat missing or zero data so it does not influence our statistical measurements.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12</a:t>
            </a:fld>
            <a:endParaRPr lang="en-US" sz="1400" b="0" strike="noStrike" spc="-1">
              <a:latin typeface="Times New Roman"/>
            </a:endParaRPr>
          </a:p>
        </p:txBody>
      </p:sp>
    </p:spTree>
    <p:extLst>
      <p:ext uri="{BB962C8B-B14F-4D97-AF65-F5344CB8AC3E}">
        <p14:creationId xmlns:p14="http://schemas.microsoft.com/office/powerpoint/2010/main" val="1800986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process then moves to the steps to create the rank for each indicator (predictor), and then simply aggregate the ranks by taking a mean of all ranks for each administrative unit in the dataset.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13</a:t>
            </a:fld>
            <a:endParaRPr lang="en-US" sz="1400" b="0" strike="noStrike" spc="-1">
              <a:latin typeface="Times New Roman"/>
            </a:endParaRPr>
          </a:p>
        </p:txBody>
      </p:sp>
    </p:spTree>
    <p:extLst>
      <p:ext uri="{BB962C8B-B14F-4D97-AF65-F5344CB8AC3E}">
        <p14:creationId xmlns:p14="http://schemas.microsoft.com/office/powerpoint/2010/main" val="42742189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process will yield some interesting results that can be observed geographically, as well as via a histogram; showing the rank average index, and the individual indicator ranks by county, respectively.  Childress ranks higher than other counties in the state.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14</a:t>
            </a:fld>
            <a:endParaRPr lang="en-US" sz="1400" b="0" strike="noStrike" spc="-1">
              <a:latin typeface="Times New Roman"/>
            </a:endParaRPr>
          </a:p>
        </p:txBody>
      </p:sp>
    </p:spTree>
    <p:extLst>
      <p:ext uri="{BB962C8B-B14F-4D97-AF65-F5344CB8AC3E}">
        <p14:creationId xmlns:p14="http://schemas.microsoft.com/office/powerpoint/2010/main" val="2027375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Zooming in on one particular unit, Childress County appears as a county of concern because of high and medium vulnerability observations for arrests, income, prescriptions and drug overdoes.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15</a:t>
            </a:fld>
            <a:endParaRPr lang="en-US" sz="1400" b="0" strike="noStrike" spc="-1">
              <a:latin typeface="Times New Roman"/>
            </a:endParaRPr>
          </a:p>
        </p:txBody>
      </p:sp>
    </p:spTree>
    <p:extLst>
      <p:ext uri="{BB962C8B-B14F-4D97-AF65-F5344CB8AC3E}">
        <p14:creationId xmlns:p14="http://schemas.microsoft.com/office/powerpoint/2010/main" val="33530175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Zooming in on another unit, Kleberg County appears also as a region of </a:t>
            </a:r>
            <a:r>
              <a:rPr lang="en-US" dirty="0" err="1"/>
              <a:t>cocern</a:t>
            </a:r>
            <a:r>
              <a:rPr lang="en-US" dirty="0"/>
              <a:t> because of high and medium vulnerability observations for arrests, income, and </a:t>
            </a:r>
            <a:r>
              <a:rPr lang="en-US" dirty="0" err="1"/>
              <a:t>perspcriptions</a:t>
            </a:r>
            <a:r>
              <a:rPr lang="en-US" dirty="0"/>
              <a:t>.  </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16</a:t>
            </a:fld>
            <a:endParaRPr lang="en-US" sz="1400" b="0" strike="noStrike" spc="-1">
              <a:latin typeface="Times New Roman"/>
            </a:endParaRPr>
          </a:p>
        </p:txBody>
      </p:sp>
    </p:spTree>
    <p:extLst>
      <p:ext uri="{BB962C8B-B14F-4D97-AF65-F5344CB8AC3E}">
        <p14:creationId xmlns:p14="http://schemas.microsoft.com/office/powerpoint/2010/main" val="34092284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HIV incidence is a bit different than Hep C, or overdose.  In this next part of the Texas case study, we will be looking at results for HIV diagnoses data.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18</a:t>
            </a:fld>
            <a:endParaRPr lang="en-US" sz="1400" b="0" strike="noStrike" spc="-1">
              <a:latin typeface="Times New Roman"/>
            </a:endParaRPr>
          </a:p>
        </p:txBody>
      </p:sp>
    </p:spTree>
    <p:extLst>
      <p:ext uri="{BB962C8B-B14F-4D97-AF65-F5344CB8AC3E}">
        <p14:creationId xmlns:p14="http://schemas.microsoft.com/office/powerpoint/2010/main" val="2814307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Again, the county-level data can be reviewed in a spreadsheet format.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19</a:t>
            </a:fld>
            <a:endParaRPr lang="en-US" sz="1400" b="0" strike="noStrike" spc="-1">
              <a:latin typeface="Times New Roman"/>
            </a:endParaRPr>
          </a:p>
        </p:txBody>
      </p:sp>
    </p:spTree>
    <p:extLst>
      <p:ext uri="{BB962C8B-B14F-4D97-AF65-F5344CB8AC3E}">
        <p14:creationId xmlns:p14="http://schemas.microsoft.com/office/powerpoint/2010/main" val="1190272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Mapping and graphing the results, we see some areas with higher risk.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20</a:t>
            </a:fld>
            <a:endParaRPr lang="en-US" sz="1400" b="0" strike="noStrike" spc="-1">
              <a:latin typeface="Times New Roman"/>
            </a:endParaRPr>
          </a:p>
        </p:txBody>
      </p:sp>
    </p:spTree>
    <p:extLst>
      <p:ext uri="{BB962C8B-B14F-4D97-AF65-F5344CB8AC3E}">
        <p14:creationId xmlns:p14="http://schemas.microsoft.com/office/powerpoint/2010/main" val="2972622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PlaceHolder 1"/>
          <p:cNvSpPr>
            <a:spLocks noGrp="1" noRot="1" noChangeAspect="1"/>
          </p:cNvSpPr>
          <p:nvPr>
            <p:ph type="sldImg"/>
          </p:nvPr>
        </p:nvSpPr>
        <p:spPr>
          <a:xfrm>
            <a:off x="533400" y="763588"/>
            <a:ext cx="6704013" cy="3771900"/>
          </a:xfrm>
          <a:prstGeom prst="rect">
            <a:avLst/>
          </a:prstGeom>
        </p:spPr>
      </p:sp>
      <p:sp>
        <p:nvSpPr>
          <p:cNvPr id="149" name="PlaceHolder 2"/>
          <p:cNvSpPr>
            <a:spLocks noGrp="1"/>
          </p:cNvSpPr>
          <p:nvPr>
            <p:ph type="body"/>
          </p:nvPr>
        </p:nvSpPr>
        <p:spPr>
          <a:xfrm>
            <a:off x="777240" y="4777560"/>
            <a:ext cx="6217560" cy="4525920"/>
          </a:xfrm>
          <a:prstGeom prst="rect">
            <a:avLst/>
          </a:prstGeom>
        </p:spPr>
        <p:txBody>
          <a:bodyPr lIns="0" tIns="0" rIns="0" bIns="0">
            <a:spAutoFit/>
          </a:bodyPr>
          <a:lstStyle/>
          <a:p>
            <a:r>
              <a:rPr lang="en-US" sz="2000" b="0" strike="noStrike" spc="-1" dirty="0">
                <a:latin typeface="Arial"/>
              </a:rPr>
              <a:t>The term model isn’t necessarily a formal mathematical or statistical model, but just a way of linking the outcome to the indicators.  Today we will be looking closer at two different approaches to modeling vulnerability in jurisdictions.  We will begin with an overview of factors, data categories, and indicators useful for vulnerability indexes related to opioids.  Then we will look at how the actual index can be calculated, using two different methodologies, a ranking or Poisson regression approach.  And finally, we will take a focused look at results from these models for counties in Texas.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These are three interpretations worth figuring out and reviewing for each rank average model index, or for any model.  Sometimes mapping the results can help you visualize these focus areas and understand why they matter and why they are uniquely important.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22</a:t>
            </a:fld>
            <a:endParaRPr lang="en-US" sz="1400" b="0" strike="noStrike" spc="-1">
              <a:latin typeface="Times New Roman"/>
            </a:endParaRPr>
          </a:p>
        </p:txBody>
      </p:sp>
    </p:spTree>
    <p:extLst>
      <p:ext uri="{BB962C8B-B14F-4D97-AF65-F5344CB8AC3E}">
        <p14:creationId xmlns:p14="http://schemas.microsoft.com/office/powerpoint/2010/main" val="1565945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The process of moving from the model results to program resources is unique to each State and jurisdiction, but the process usually involves these kinds of questions.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23</a:t>
            </a:fld>
            <a:endParaRPr lang="en-US" sz="1400" b="0" strike="noStrike" spc="-1">
              <a:latin typeface="Times New Roman"/>
            </a:endParaRPr>
          </a:p>
        </p:txBody>
      </p:sp>
    </p:spTree>
    <p:extLst>
      <p:ext uri="{BB962C8B-B14F-4D97-AF65-F5344CB8AC3E}">
        <p14:creationId xmlns:p14="http://schemas.microsoft.com/office/powerpoint/2010/main" val="2469044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some areas may have high vulnerability and low HIV / HCV co-infection rates due to a lack of testing facilities.</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24</a:t>
            </a:fld>
            <a:endParaRPr lang="en-US" sz="1400" b="0" strike="noStrike" spc="-1">
              <a:latin typeface="Times New Roman"/>
            </a:endParaRPr>
          </a:p>
        </p:txBody>
      </p:sp>
    </p:spTree>
    <p:extLst>
      <p:ext uri="{BB962C8B-B14F-4D97-AF65-F5344CB8AC3E}">
        <p14:creationId xmlns:p14="http://schemas.microsoft.com/office/powerpoint/2010/main" val="31703702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working with State X, we showed a county with very high Acute Hepatitis C incidence.  That county was located near a large urban area in another state.  It’s not something that easily models, but something that policy makers in that state are aware of.</a:t>
            </a:r>
          </a:p>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25</a:t>
            </a:fld>
            <a:endParaRPr lang="en-US" sz="1400" b="0" strike="noStrike" spc="-1">
              <a:latin typeface="Times New Roman"/>
            </a:endParaRPr>
          </a:p>
        </p:txBody>
      </p:sp>
    </p:spTree>
    <p:extLst>
      <p:ext uri="{BB962C8B-B14F-4D97-AF65-F5344CB8AC3E}">
        <p14:creationId xmlns:p14="http://schemas.microsoft.com/office/powerpoint/2010/main" val="38169869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Thank you for your time, we are now opening up the call for questions.  If anyone is hoping to get ahold of us after the call, we can be reached through contacting CSTE.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26</a:t>
            </a:fld>
            <a:endParaRPr lang="en-US" sz="1400" b="0" strike="noStrike" spc="-1">
              <a:latin typeface="Times New Roman"/>
            </a:endParaRPr>
          </a:p>
        </p:txBody>
      </p:sp>
    </p:spTree>
    <p:extLst>
      <p:ext uri="{BB962C8B-B14F-4D97-AF65-F5344CB8AC3E}">
        <p14:creationId xmlns:p14="http://schemas.microsoft.com/office/powerpoint/2010/main" val="52763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Broadly speaking, factors that can play into jurisdiction vulnerability include: previous indexes, demographic and other socioeconomic statuses, household composition and disability data, minority status and language, housing and transportation metrics.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3</a:t>
            </a:fld>
            <a:endParaRPr lang="en-US" sz="1400" b="0" strike="noStrike" spc="-1">
              <a:latin typeface="Times New Roman"/>
            </a:endParaRPr>
          </a:p>
        </p:txBody>
      </p:sp>
    </p:spTree>
    <p:extLst>
      <p:ext uri="{BB962C8B-B14F-4D97-AF65-F5344CB8AC3E}">
        <p14:creationId xmlns:p14="http://schemas.microsoft.com/office/powerpoint/2010/main" val="2321299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2311400" y="525463"/>
            <a:ext cx="4673600" cy="2628900"/>
          </a:xfrm>
          <a:prstGeom prst="rect">
            <a:avLst/>
          </a:prstGeom>
        </p:spPr>
      </p:sp>
      <p:sp>
        <p:nvSpPr>
          <p:cNvPr id="151" name="PlaceHolder 2"/>
          <p:cNvSpPr>
            <a:spLocks noGrp="1"/>
          </p:cNvSpPr>
          <p:nvPr>
            <p:ph type="body"/>
          </p:nvPr>
        </p:nvSpPr>
        <p:spPr>
          <a:xfrm>
            <a:off x="929520" y="3330000"/>
            <a:ext cx="7436880" cy="3154320"/>
          </a:xfrm>
          <a:prstGeom prst="rect">
            <a:avLst/>
          </a:prstGeom>
        </p:spPr>
        <p:txBody>
          <a:bodyPr lIns="93240" tIns="93240" rIns="93240" bIns="93240">
            <a:noAutofit/>
          </a:bodyPr>
          <a:lstStyle/>
          <a:p>
            <a:pPr>
              <a:lnSpc>
                <a:spcPct val="100000"/>
              </a:lnSpc>
            </a:pPr>
            <a:r>
              <a:rPr lang="en-US" sz="1100" b="0" strike="noStrike" spc="-1" dirty="0">
                <a:latin typeface="Arial"/>
              </a:rPr>
              <a:t>Hep C incidence, HIV incidence, and opioid overdose and hospitalization are all outcomes associated with intravenous drug use that are the targeted focus of our modeling and analysis efforts.  While intravenous drug use is difficult to measure, these outcomes can provide some evidence of needle use patterns.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Key correlated dependent variables can include those sources from Van Handel 2016; Drug overdose deaths, prescription opioid sales, per capita income, percent population white, unemployment and buprenorphine waivers.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5</a:t>
            </a:fld>
            <a:endParaRPr lang="en-US" sz="1400" b="0" strike="noStrike" spc="-1">
              <a:latin typeface="Times New Roman"/>
            </a:endParaRPr>
          </a:p>
        </p:txBody>
      </p:sp>
    </p:spTree>
    <p:extLst>
      <p:ext uri="{BB962C8B-B14F-4D97-AF65-F5344CB8AC3E}">
        <p14:creationId xmlns:p14="http://schemas.microsoft.com/office/powerpoint/2010/main" val="125508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6</a:t>
            </a:fld>
            <a:endParaRPr lang="en-US" sz="1400" b="0" strike="noStrike" spc="-1">
              <a:latin typeface="Times New Roman"/>
            </a:endParaRPr>
          </a:p>
        </p:txBody>
      </p:sp>
    </p:spTree>
    <p:extLst>
      <p:ext uri="{BB962C8B-B14F-4D97-AF65-F5344CB8AC3E}">
        <p14:creationId xmlns:p14="http://schemas.microsoft.com/office/powerpoint/2010/main" val="3623896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PlaceHolder 1"/>
          <p:cNvSpPr>
            <a:spLocks noGrp="1" noRot="1" noChangeAspect="1"/>
          </p:cNvSpPr>
          <p:nvPr>
            <p:ph type="sldImg"/>
          </p:nvPr>
        </p:nvSpPr>
        <p:spPr>
          <a:xfrm>
            <a:off x="2311400" y="525463"/>
            <a:ext cx="4673600" cy="2628900"/>
          </a:xfrm>
          <a:prstGeom prst="rect">
            <a:avLst/>
          </a:prstGeom>
        </p:spPr>
      </p:sp>
      <p:sp>
        <p:nvSpPr>
          <p:cNvPr id="153" name="PlaceHolder 2"/>
          <p:cNvSpPr>
            <a:spLocks noGrp="1"/>
          </p:cNvSpPr>
          <p:nvPr>
            <p:ph type="body"/>
          </p:nvPr>
        </p:nvSpPr>
        <p:spPr>
          <a:xfrm>
            <a:off x="929520" y="3330000"/>
            <a:ext cx="7436880" cy="3154320"/>
          </a:xfrm>
          <a:prstGeom prst="rect">
            <a:avLst/>
          </a:prstGeom>
        </p:spPr>
        <p:txBody>
          <a:bodyPr lIns="93240" tIns="93240" rIns="93240" bIns="93240">
            <a:noAutofit/>
          </a:bodyPr>
          <a:lstStyle/>
          <a:p>
            <a:pPr>
              <a:lnSpc>
                <a:spcPct val="100000"/>
              </a:lnSpc>
            </a:pPr>
            <a:r>
              <a:rPr lang="en-US" sz="1100" b="0" strike="noStrike" spc="-1" dirty="0">
                <a:latin typeface="Arial"/>
              </a:rPr>
              <a:t>Data sources that are challenging to collect, contain missing information often, or are likely correlated with other variables in the model may not work well, especially in statistical models.  When variables are highly similar, choose one to include.  Fore example, DEA Arcos data, IQVIA </a:t>
            </a:r>
            <a:r>
              <a:rPr lang="en-US" sz="1100" b="0" strike="noStrike" spc="-1" dirty="0" err="1">
                <a:latin typeface="Arial"/>
              </a:rPr>
              <a:t>Xponent</a:t>
            </a:r>
            <a:r>
              <a:rPr lang="en-US" sz="1100" b="0" strike="noStrike" spc="-1" dirty="0">
                <a:latin typeface="Arial"/>
              </a:rPr>
              <a:t>, PDMP.  Do not include all three!  A good variable will be relatively easy to gather the data for, have current data available, and will be consistently measured and available across counties, or </a:t>
            </a:r>
            <a:r>
              <a:rPr lang="en-US" sz="1100" b="0" strike="noStrike" spc="-1" dirty="0" err="1">
                <a:latin typeface="Arial"/>
              </a:rPr>
              <a:t>jurisdicitions</a:t>
            </a:r>
            <a:r>
              <a:rPr lang="en-US" sz="1100" b="0" strike="noStrike" spc="-1" dirty="0">
                <a:latin typeface="Arial"/>
              </a:rPr>
              <a:t>.  </a:t>
            </a:r>
          </a:p>
          <a:p>
            <a:pPr>
              <a:lnSpc>
                <a:spcPct val="100000"/>
              </a:lnSpc>
            </a:pPr>
            <a:endParaRPr lang="en-US" sz="1100" b="0" strike="noStrike" spc="-1" dirty="0">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Two methods discussed today, provide similar results but are very different in terms of process and robustness.  A ranking average method is non-statistical, but is very adaptable and works well in applied situations.  A Poisson regression approach is a statistical approach and requires some increased technical abilities to calibrate, and run, but the results of such effort can include increased robustness in the model results, and improved prediction.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8</a:t>
            </a:fld>
            <a:endParaRPr lang="en-US" sz="1400" b="0" strike="noStrike" spc="-1">
              <a:latin typeface="Times New Roman"/>
            </a:endParaRPr>
          </a:p>
        </p:txBody>
      </p:sp>
    </p:spTree>
    <p:extLst>
      <p:ext uri="{BB962C8B-B14F-4D97-AF65-F5344CB8AC3E}">
        <p14:creationId xmlns:p14="http://schemas.microsoft.com/office/powerpoint/2010/main" val="2209981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4013" cy="3771900"/>
          </a:xfrm>
        </p:spPr>
      </p:sp>
      <p:sp>
        <p:nvSpPr>
          <p:cNvPr id="3" name="Notes Placeholder 2"/>
          <p:cNvSpPr>
            <a:spLocks noGrp="1"/>
          </p:cNvSpPr>
          <p:nvPr>
            <p:ph type="body" idx="1"/>
          </p:nvPr>
        </p:nvSpPr>
        <p:spPr/>
        <p:txBody>
          <a:bodyPr/>
          <a:lstStyle/>
          <a:p>
            <a:r>
              <a:rPr lang="en-US" dirty="0"/>
              <a:t>Taking a closer look and rank average approaches; they are easier to construct, explain, and deploy, but require care in terms of variable selection and forgiven on weighting each factor equally.  </a:t>
            </a:r>
          </a:p>
        </p:txBody>
      </p:sp>
      <p:sp>
        <p:nvSpPr>
          <p:cNvPr id="4" name="Slide Number Placeholder 3"/>
          <p:cNvSpPr>
            <a:spLocks noGrp="1"/>
          </p:cNvSpPr>
          <p:nvPr>
            <p:ph type="sldNum"/>
          </p:nvPr>
        </p:nvSpPr>
        <p:spPr/>
        <p:txBody>
          <a:bodyPr/>
          <a:lstStyle/>
          <a:p>
            <a:pPr algn="r"/>
            <a:fld id="{E6693B7A-E316-4BAA-B86A-FB26007A85D3}" type="slidenum">
              <a:rPr lang="en-US" sz="1400" b="0" strike="noStrike" spc="-1" smtClean="0">
                <a:latin typeface="Times New Roman"/>
              </a:rPr>
              <a:t>9</a:t>
            </a:fld>
            <a:endParaRPr lang="en-US" sz="1400" b="0" strike="noStrike" spc="-1">
              <a:latin typeface="Times New Roman"/>
            </a:endParaRPr>
          </a:p>
        </p:txBody>
      </p:sp>
    </p:spTree>
    <p:extLst>
      <p:ext uri="{BB962C8B-B14F-4D97-AF65-F5344CB8AC3E}">
        <p14:creationId xmlns:p14="http://schemas.microsoft.com/office/powerpoint/2010/main" val="1789062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76464" y="271557"/>
            <a:ext cx="8191072" cy="606884"/>
          </a:xfrm>
          <a:prstGeom prst="rect">
            <a:avLst/>
          </a:prstGeom>
        </p:spPr>
        <p:txBody>
          <a:bodyPr anchor="ctr">
            <a:normAutofit/>
          </a:bodyPr>
          <a:lstStyle>
            <a:lvl1pPr algn="l">
              <a:defRPr sz="3300">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76464" y="983176"/>
            <a:ext cx="8191072" cy="403835"/>
          </a:xfrm>
          <a:prstGeom prst="rect">
            <a:avLst/>
          </a:prstGeom>
        </p:spPr>
        <p:txBody>
          <a:bodyPr anchor="ctr">
            <a:normAutofit/>
          </a:bodyPr>
          <a:lstStyle>
            <a:lvl1pPr marL="0" indent="0" algn="l">
              <a:buNone/>
              <a:defRPr sz="2400">
                <a:solidFill>
                  <a:schemeClr val="tx1">
                    <a:lumMod val="50000"/>
                    <a:lumOff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511416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66490" y="1945618"/>
            <a:ext cx="6109650" cy="679847"/>
          </a:xfrm>
          <a:prstGeom prst="rect">
            <a:avLst/>
          </a:prstGeom>
        </p:spPr>
        <p:txBody>
          <a:bodyPr anchor="ctr">
            <a:normAutofit/>
          </a:bodyPr>
          <a:lstStyle>
            <a:lvl1pPr marL="0" indent="0" algn="ctr">
              <a:buNone/>
              <a:defRPr sz="2700" baseline="0">
                <a:solidFill>
                  <a:schemeClr val="bg1"/>
                </a:solidFill>
                <a:latin typeface="Arial" panose="020B0604020202020204" pitchFamily="34" charset="0"/>
                <a:cs typeface="Arial" panose="020B0604020202020204" pitchFamily="34" charset="0"/>
              </a:defRPr>
            </a:lvl1pPr>
          </a:lstStyle>
          <a:p>
            <a:pPr lvl="0"/>
            <a:r>
              <a:rPr lang="en-US" dirty="0"/>
              <a:t>Insert Title Here</a:t>
            </a:r>
          </a:p>
        </p:txBody>
      </p:sp>
    </p:spTree>
    <p:extLst>
      <p:ext uri="{BB962C8B-B14F-4D97-AF65-F5344CB8AC3E}">
        <p14:creationId xmlns:p14="http://schemas.microsoft.com/office/powerpoint/2010/main" val="3037515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ba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9" y="191312"/>
            <a:ext cx="6208513" cy="653516"/>
          </a:xfrm>
          <a:prstGeom prst="rect">
            <a:avLst/>
          </a:prstGeom>
        </p:spPr>
        <p:txBody>
          <a:bodyPr anchor="ctr"/>
          <a:lstStyle>
            <a:lvl1pPr>
              <a:defRPr sz="2775">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160483"/>
            <a:ext cx="5283838" cy="3203015"/>
          </a:xfrm>
          <a:prstGeom prst="rect">
            <a:avLst/>
          </a:prstGeom>
        </p:spPr>
        <p:txBody>
          <a:bodyPr vert="horz" lIns="91440" tIns="45720" rIns="91440" bIns="45720" rtlCol="0">
            <a:normAutofit/>
          </a:bodyPr>
          <a:lstStyle>
            <a:lvl1pPr>
              <a:defRPr sz="1800">
                <a:solidFill>
                  <a:schemeClr val="tx1">
                    <a:lumMod val="75000"/>
                    <a:lumOff val="25000"/>
                  </a:schemeClr>
                </a:solidFill>
              </a:defRPr>
            </a:lvl1pPr>
            <a:lvl2pPr>
              <a:defRPr sz="1500" b="0">
                <a:solidFill>
                  <a:schemeClr val="tx1">
                    <a:lumMod val="75000"/>
                    <a:lumOff val="25000"/>
                  </a:schemeClr>
                </a:solidFill>
              </a:defRPr>
            </a:lvl2pPr>
            <a:lvl3pPr>
              <a:defRPr sz="1350">
                <a:solidFill>
                  <a:schemeClr val="tx1">
                    <a:lumMod val="75000"/>
                    <a:lumOff val="25000"/>
                  </a:schemeClr>
                </a:solidFill>
              </a:defRPr>
            </a:lvl3pPr>
            <a:lvl4pPr>
              <a:defRPr sz="1200">
                <a:solidFill>
                  <a:schemeClr val="tx1">
                    <a:lumMod val="75000"/>
                    <a:lumOff val="25000"/>
                  </a:schemeClr>
                </a:solidFill>
              </a:defRPr>
            </a:lvl4pPr>
            <a:lvl5pPr>
              <a:defRPr sz="105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8721BDB5-4C90-4F4C-86A3-DF0414374DF6}"/>
              </a:ext>
            </a:extLst>
          </p:cNvPr>
          <p:cNvSpPr>
            <a:spLocks noGrp="1"/>
          </p:cNvSpPr>
          <p:nvPr>
            <p:ph type="pic" sz="quarter" idx="10"/>
          </p:nvPr>
        </p:nvSpPr>
        <p:spPr>
          <a:xfrm>
            <a:off x="5794375" y="1160483"/>
            <a:ext cx="3124200" cy="3200777"/>
          </a:xfrm>
          <a:solidFill>
            <a:schemeClr val="bg2"/>
          </a:solidFill>
        </p:spPr>
        <p:txBody>
          <a:bodyPr/>
          <a:lstStyle/>
          <a:p>
            <a:r>
              <a:rPr lang="en-US"/>
              <a:t>Click icon to add picture</a:t>
            </a:r>
          </a:p>
        </p:txBody>
      </p:sp>
    </p:spTree>
    <p:extLst>
      <p:ext uri="{BB962C8B-B14F-4D97-AF65-F5344CB8AC3E}">
        <p14:creationId xmlns:p14="http://schemas.microsoft.com/office/powerpoint/2010/main" val="2997869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939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444960"/>
            <a:ext cx="8520120" cy="572400"/>
          </a:xfrm>
          <a:prstGeom prst="rect">
            <a:avLst/>
          </a:prstGeom>
        </p:spPr>
        <p:txBody>
          <a:bodyPr lIns="0" tIns="0" rIns="0" bIns="0" anchor="ctr">
            <a:spAutoFit/>
          </a:bodyPr>
          <a:lstStyle/>
          <a:p>
            <a:endParaRPr lang="en-US" sz="1400" b="0" strike="noStrike" spc="-1">
              <a:solidFill>
                <a:srgbClr val="000000"/>
              </a:solidFill>
              <a:latin typeface="Arial"/>
            </a:endParaRPr>
          </a:p>
        </p:txBody>
      </p:sp>
      <p:sp>
        <p:nvSpPr>
          <p:cNvPr id="4" name="PlaceHolder 2"/>
          <p:cNvSpPr>
            <a:spLocks noGrp="1"/>
          </p:cNvSpPr>
          <p:nvPr>
            <p:ph type="subTitle"/>
          </p:nvPr>
        </p:nvSpPr>
        <p:spPr>
          <a:xfrm>
            <a:off x="311760" y="1152360"/>
            <a:ext cx="8520120" cy="3416040"/>
          </a:xfrm>
          <a:prstGeom prst="rect">
            <a:avLst/>
          </a:prstGeom>
        </p:spPr>
        <p:txBody>
          <a:bodyPr lIns="0" tIns="0" rIns="0" bIns="0" anchor="ctr">
            <a:spAutoFit/>
          </a:bodyPr>
          <a:lstStyle/>
          <a:p>
            <a:pPr algn="ctr"/>
            <a:endParaRPr lang="en-US" sz="3200" b="0" strike="noStrike" spc="-1">
              <a:latin typeface="Arial"/>
            </a:endParaRPr>
          </a:p>
        </p:txBody>
      </p:sp>
    </p:spTree>
    <p:extLst>
      <p:ext uri="{BB962C8B-B14F-4D97-AF65-F5344CB8AC3E}">
        <p14:creationId xmlns:p14="http://schemas.microsoft.com/office/powerpoint/2010/main" val="149830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7FBF7-2FB9-4FB8-8F76-B165A6F979F6}"/>
              </a:ext>
            </a:extLst>
          </p:cNvPr>
          <p:cNvSpPr>
            <a:spLocks noGrp="1"/>
          </p:cNvSpPr>
          <p:nvPr>
            <p:ph type="title"/>
          </p:nvPr>
        </p:nvSpPr>
        <p:spPr>
          <a:xfrm>
            <a:off x="243659" y="191312"/>
            <a:ext cx="6208513" cy="653516"/>
          </a:xfrm>
          <a:prstGeom prst="rect">
            <a:avLst/>
          </a:prstGeom>
        </p:spPr>
        <p:txBody>
          <a:bodyPr anchor="ctr"/>
          <a:lstStyle>
            <a:lvl1pPr>
              <a:defRPr sz="2775">
                <a:solidFill>
                  <a:srgbClr val="15345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4" name="Text Placeholder 2">
            <a:extLst>
              <a:ext uri="{FF2B5EF4-FFF2-40B4-BE49-F238E27FC236}">
                <a16:creationId xmlns:a16="http://schemas.microsoft.com/office/drawing/2014/main" id="{42C74989-0ACC-E34D-9C96-CCEE213DE438}"/>
              </a:ext>
            </a:extLst>
          </p:cNvPr>
          <p:cNvSpPr>
            <a:spLocks noGrp="1"/>
          </p:cNvSpPr>
          <p:nvPr>
            <p:ph idx="1"/>
          </p:nvPr>
        </p:nvSpPr>
        <p:spPr>
          <a:xfrm>
            <a:off x="243659" y="1160483"/>
            <a:ext cx="8643488" cy="3203015"/>
          </a:xfrm>
          <a:prstGeom prst="rect">
            <a:avLst/>
          </a:prstGeom>
        </p:spPr>
        <p:txBody>
          <a:bodyPr vert="horz" lIns="91440" tIns="45720" rIns="91440" bIns="45720" rtlCol="0">
            <a:normAutofit/>
          </a:bodyPr>
          <a:lstStyle>
            <a:lvl1pPr>
              <a:defRPr sz="1800">
                <a:solidFill>
                  <a:schemeClr val="tx1">
                    <a:lumMod val="75000"/>
                    <a:lumOff val="25000"/>
                  </a:schemeClr>
                </a:solidFill>
              </a:defRPr>
            </a:lvl1pPr>
            <a:lvl2pPr>
              <a:defRPr sz="1500" b="0">
                <a:solidFill>
                  <a:schemeClr val="tx1">
                    <a:lumMod val="75000"/>
                    <a:lumOff val="25000"/>
                  </a:schemeClr>
                </a:solidFill>
              </a:defRPr>
            </a:lvl2pPr>
            <a:lvl3pPr>
              <a:defRPr sz="1350">
                <a:solidFill>
                  <a:schemeClr val="tx1">
                    <a:lumMod val="75000"/>
                    <a:lumOff val="25000"/>
                  </a:schemeClr>
                </a:solidFill>
              </a:defRPr>
            </a:lvl3pPr>
            <a:lvl4pPr>
              <a:defRPr sz="1200">
                <a:solidFill>
                  <a:schemeClr val="tx1">
                    <a:lumMod val="75000"/>
                    <a:lumOff val="25000"/>
                  </a:schemeClr>
                </a:solidFill>
              </a:defRPr>
            </a:lvl4pPr>
            <a:lvl5pPr>
              <a:defRPr sz="105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608642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8072943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80" r:id="rId4"/>
    <p:sldLayoutId id="2147483681" r:id="rId5"/>
    <p:sldLayoutId id="2147483677"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nchhstp/atlas/index.htm"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311760" y="740469"/>
            <a:ext cx="8520120" cy="2052360"/>
          </a:xfrm>
          <a:prstGeom prst="rect">
            <a:avLst/>
          </a:prstGeom>
          <a:noFill/>
          <a:ln>
            <a:noFill/>
          </a:ln>
        </p:spPr>
        <p:txBody>
          <a:bodyPr tIns="91440" bIns="91440" anchor="b">
            <a:noAutofit/>
          </a:bodyPr>
          <a:lstStyle/>
          <a:p>
            <a:pPr algn="ctr">
              <a:lnSpc>
                <a:spcPct val="100000"/>
              </a:lnSpc>
            </a:pPr>
            <a:endParaRPr lang="en-US" sz="5200" b="0" strike="noStrike" spc="-1" dirty="0">
              <a:solidFill>
                <a:srgbClr val="000000"/>
              </a:solidFill>
              <a:latin typeface="Arial"/>
            </a:endParaRPr>
          </a:p>
        </p:txBody>
      </p:sp>
      <p:sp>
        <p:nvSpPr>
          <p:cNvPr id="2" name="Title 1">
            <a:extLst>
              <a:ext uri="{FF2B5EF4-FFF2-40B4-BE49-F238E27FC236}">
                <a16:creationId xmlns:a16="http://schemas.microsoft.com/office/drawing/2014/main" id="{1C853229-73A5-4219-9771-70662503DDEA}"/>
              </a:ext>
            </a:extLst>
          </p:cNvPr>
          <p:cNvSpPr>
            <a:spLocks noGrp="1"/>
          </p:cNvSpPr>
          <p:nvPr>
            <p:ph type="ctrTitle"/>
          </p:nvPr>
        </p:nvSpPr>
        <p:spPr/>
        <p:txBody>
          <a:bodyPr/>
          <a:lstStyle/>
          <a:p>
            <a:r>
              <a:rPr lang="en-US" sz="3200" spc="-1" dirty="0">
                <a:solidFill>
                  <a:srgbClr val="000000"/>
                </a:solidFill>
                <a:latin typeface="Arial"/>
                <a:ea typeface="Arial"/>
              </a:rPr>
              <a:t>Jurisdiction Vulnerability Index Models</a:t>
            </a:r>
            <a:endParaRPr lang="en-US" dirty="0"/>
          </a:p>
        </p:txBody>
      </p:sp>
      <p:sp>
        <p:nvSpPr>
          <p:cNvPr id="3" name="Subtitle 2">
            <a:extLst>
              <a:ext uri="{FF2B5EF4-FFF2-40B4-BE49-F238E27FC236}">
                <a16:creationId xmlns:a16="http://schemas.microsoft.com/office/drawing/2014/main" id="{062BA39D-0A9A-4E9D-A065-5B9B36902CBA}"/>
              </a:ext>
            </a:extLst>
          </p:cNvPr>
          <p:cNvSpPr>
            <a:spLocks noGrp="1"/>
          </p:cNvSpPr>
          <p:nvPr>
            <p:ph type="subTitle" idx="1"/>
          </p:nvPr>
        </p:nvSpPr>
        <p:spPr/>
        <p:txBody>
          <a:bodyPr>
            <a:normAutofit lnSpcReduction="10000"/>
          </a:bodyPr>
          <a:lstStyle/>
          <a:p>
            <a:r>
              <a:rPr lang="en-US" dirty="0"/>
              <a:t>Tsuro Consulting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spcAft>
                <a:spcPts val="1599"/>
              </a:spcAft>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0FE8C5FE-1452-4FFA-833D-734AB837BE74}"/>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F67A24F6-DA36-4D0D-9892-10A30DAE0B71}"/>
              </a:ext>
            </a:extLst>
          </p:cNvPr>
          <p:cNvSpPr>
            <a:spLocks noGrp="1"/>
          </p:cNvSpPr>
          <p:nvPr>
            <p:ph idx="1"/>
          </p:nvPr>
        </p:nvSpPr>
        <p:spPr/>
        <p:txBody>
          <a:bodyPr/>
          <a:lstStyle/>
          <a:p>
            <a:pPr marL="0" indent="0">
              <a:buNone/>
            </a:pPr>
            <a:r>
              <a:rPr lang="en-US" dirty="0"/>
              <a:t>Indicator categories</a:t>
            </a:r>
          </a:p>
          <a:p>
            <a:pPr lvl="1"/>
            <a:endParaRPr lang="en-US" dirty="0"/>
          </a:p>
          <a:p>
            <a:pPr lvl="1"/>
            <a:r>
              <a:rPr lang="en-US" dirty="0"/>
              <a:t>Socioeconomics: Per Capita Income (2013-2017 American Community Survey)</a:t>
            </a:r>
          </a:p>
          <a:p>
            <a:pPr lvl="1"/>
            <a:r>
              <a:rPr lang="en-US" dirty="0"/>
              <a:t>Crime: Drug Arrest Rate (Uniform Crime Reporting Program Data, 2016)</a:t>
            </a:r>
          </a:p>
          <a:p>
            <a:pPr lvl="1"/>
            <a:r>
              <a:rPr lang="en-US" dirty="0"/>
              <a:t>Prescriptions: IQVIA </a:t>
            </a:r>
            <a:r>
              <a:rPr lang="en-US" dirty="0" err="1"/>
              <a:t>Xponent</a:t>
            </a:r>
            <a:r>
              <a:rPr lang="en-US" dirty="0"/>
              <a:t> (Per 100 Capita Prescriptions, 2017)</a:t>
            </a:r>
          </a:p>
          <a:p>
            <a:pPr lvl="1"/>
            <a:r>
              <a:rPr lang="en-US" dirty="0"/>
              <a:t>Mortality: Drug Overdose Rate (CDC Wonder, 2013-2017)</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FA6CC-C55A-4465-9AC8-4BBAEF250184}"/>
              </a:ext>
            </a:extLst>
          </p:cNvPr>
          <p:cNvSpPr>
            <a:spLocks noGrp="1"/>
          </p:cNvSpPr>
          <p:nvPr>
            <p:ph type="title"/>
          </p:nvPr>
        </p:nvSpPr>
        <p:spPr/>
        <p:txBody>
          <a:bodyPr/>
          <a:lstStyle/>
          <a:p>
            <a:r>
              <a:rPr lang="en-US" dirty="0"/>
              <a:t>Example: Texas</a:t>
            </a:r>
          </a:p>
        </p:txBody>
      </p:sp>
      <p:pic>
        <p:nvPicPr>
          <p:cNvPr id="6" name="Picture 6">
            <a:extLst>
              <a:ext uri="{FF2B5EF4-FFF2-40B4-BE49-F238E27FC236}">
                <a16:creationId xmlns:a16="http://schemas.microsoft.com/office/drawing/2014/main" id="{70AC93F8-ABB5-4AAD-AD1C-4DCD8A891BFA}"/>
              </a:ext>
            </a:extLst>
          </p:cNvPr>
          <p:cNvPicPr>
            <a:picLocks noGrp="1"/>
          </p:cNvPicPr>
          <p:nvPr>
            <p:ph idx="1"/>
          </p:nvPr>
        </p:nvPicPr>
        <p:blipFill>
          <a:blip r:embed="rId3"/>
          <a:stretch/>
        </p:blipFill>
        <p:spPr>
          <a:xfrm>
            <a:off x="1735422" y="1160463"/>
            <a:ext cx="5658869" cy="3203575"/>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4CF6-2139-42C2-8AD7-2BC8C21001A7}"/>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45D5D0D1-972F-4779-AFE9-CA0B9A40F4AB}"/>
              </a:ext>
            </a:extLst>
          </p:cNvPr>
          <p:cNvSpPr>
            <a:spLocks noGrp="1"/>
          </p:cNvSpPr>
          <p:nvPr>
            <p:ph idx="1"/>
          </p:nvPr>
        </p:nvSpPr>
        <p:spPr/>
        <p:txBody>
          <a:bodyPr/>
          <a:lstStyle/>
          <a:p>
            <a:pPr marL="0" indent="0">
              <a:buNone/>
            </a:pPr>
            <a:r>
              <a:rPr lang="en-US" dirty="0"/>
              <a:t>Missing Data</a:t>
            </a:r>
          </a:p>
          <a:p>
            <a:pPr lvl="1"/>
            <a:endParaRPr lang="en-US" dirty="0"/>
          </a:p>
          <a:p>
            <a:pPr lvl="1"/>
            <a:r>
              <a:rPr lang="en-US" dirty="0"/>
              <a:t>Assume that zero reflects zero events</a:t>
            </a:r>
          </a:p>
          <a:p>
            <a:pPr lvl="1"/>
            <a:r>
              <a:rPr lang="en-US" dirty="0"/>
              <a:t>Assign N/A values to statewide median</a:t>
            </a:r>
          </a:p>
        </p:txBody>
      </p:sp>
      <p:graphicFrame>
        <p:nvGraphicFramePr>
          <p:cNvPr id="7" name="Table 3">
            <a:extLst>
              <a:ext uri="{FF2B5EF4-FFF2-40B4-BE49-F238E27FC236}">
                <a16:creationId xmlns:a16="http://schemas.microsoft.com/office/drawing/2014/main" id="{F754A8A5-800D-4828-BFEA-56FF88C47499}"/>
              </a:ext>
            </a:extLst>
          </p:cNvPr>
          <p:cNvGraphicFramePr/>
          <p:nvPr>
            <p:extLst>
              <p:ext uri="{D42A27DB-BD31-4B8C-83A1-F6EECF244321}">
                <p14:modId xmlns:p14="http://schemas.microsoft.com/office/powerpoint/2010/main" val="3680846904"/>
              </p:ext>
            </p:extLst>
          </p:nvPr>
        </p:nvGraphicFramePr>
        <p:xfrm>
          <a:off x="304803" y="2986290"/>
          <a:ext cx="8521200" cy="1785240"/>
        </p:xfrm>
        <a:graphic>
          <a:graphicData uri="http://schemas.openxmlformats.org/drawingml/2006/table">
            <a:tbl>
              <a:tblPr/>
              <a:tblGrid>
                <a:gridCol w="1477440">
                  <a:extLst>
                    <a:ext uri="{9D8B030D-6E8A-4147-A177-3AD203B41FA5}">
                      <a16:colId xmlns:a16="http://schemas.microsoft.com/office/drawing/2014/main" val="20000"/>
                    </a:ext>
                  </a:extLst>
                </a:gridCol>
                <a:gridCol w="1477440">
                  <a:extLst>
                    <a:ext uri="{9D8B030D-6E8A-4147-A177-3AD203B41FA5}">
                      <a16:colId xmlns:a16="http://schemas.microsoft.com/office/drawing/2014/main" val="20001"/>
                    </a:ext>
                  </a:extLst>
                </a:gridCol>
                <a:gridCol w="577800">
                  <a:extLst>
                    <a:ext uri="{9D8B030D-6E8A-4147-A177-3AD203B41FA5}">
                      <a16:colId xmlns:a16="http://schemas.microsoft.com/office/drawing/2014/main" val="20002"/>
                    </a:ext>
                  </a:extLst>
                </a:gridCol>
                <a:gridCol w="449280">
                  <a:extLst>
                    <a:ext uri="{9D8B030D-6E8A-4147-A177-3AD203B41FA5}">
                      <a16:colId xmlns:a16="http://schemas.microsoft.com/office/drawing/2014/main" val="20003"/>
                    </a:ext>
                  </a:extLst>
                </a:gridCol>
                <a:gridCol w="898920">
                  <a:extLst>
                    <a:ext uri="{9D8B030D-6E8A-4147-A177-3AD203B41FA5}">
                      <a16:colId xmlns:a16="http://schemas.microsoft.com/office/drawing/2014/main" val="20004"/>
                    </a:ext>
                  </a:extLst>
                </a:gridCol>
                <a:gridCol w="717120">
                  <a:extLst>
                    <a:ext uri="{9D8B030D-6E8A-4147-A177-3AD203B41FA5}">
                      <a16:colId xmlns:a16="http://schemas.microsoft.com/office/drawing/2014/main" val="20005"/>
                    </a:ext>
                  </a:extLst>
                </a:gridCol>
                <a:gridCol w="866880">
                  <a:extLst>
                    <a:ext uri="{9D8B030D-6E8A-4147-A177-3AD203B41FA5}">
                      <a16:colId xmlns:a16="http://schemas.microsoft.com/office/drawing/2014/main" val="20006"/>
                    </a:ext>
                  </a:extLst>
                </a:gridCol>
                <a:gridCol w="845640">
                  <a:extLst>
                    <a:ext uri="{9D8B030D-6E8A-4147-A177-3AD203B41FA5}">
                      <a16:colId xmlns:a16="http://schemas.microsoft.com/office/drawing/2014/main" val="20007"/>
                    </a:ext>
                  </a:extLst>
                </a:gridCol>
                <a:gridCol w="674280">
                  <a:extLst>
                    <a:ext uri="{9D8B030D-6E8A-4147-A177-3AD203B41FA5}">
                      <a16:colId xmlns:a16="http://schemas.microsoft.com/office/drawing/2014/main" val="20008"/>
                    </a:ext>
                  </a:extLst>
                </a:gridCol>
                <a:gridCol w="536400">
                  <a:extLst>
                    <a:ext uri="{9D8B030D-6E8A-4147-A177-3AD203B41FA5}">
                      <a16:colId xmlns:a16="http://schemas.microsoft.com/office/drawing/2014/main" val="20009"/>
                    </a:ext>
                  </a:extLst>
                </a:gridCol>
              </a:tblGrid>
              <a:tr h="642240">
                <a:tc>
                  <a:txBody>
                    <a:bodyPr/>
                    <a:lstStyle/>
                    <a:p>
                      <a:pPr>
                        <a:lnSpc>
                          <a:spcPct val="100000"/>
                        </a:lnSpc>
                      </a:pPr>
                      <a:r>
                        <a:rPr lang="en-US" sz="900" b="0" strike="noStrike" spc="-1">
                          <a:solidFill>
                            <a:srgbClr val="000000"/>
                          </a:solidFill>
                          <a:latin typeface="Arial"/>
                          <a:ea typeface="Arial"/>
                        </a:rPr>
                        <a:t>Geography</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State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Per_Capita_Income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Unemployment</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Drug_Arrest_Rate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Prescription_Rate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Drug_Overdose_Death_Rate</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Arrests_Imputed</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Prescriptions_Imputed</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Deaths_Imputed</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0"/>
                  </a:ext>
                </a:extLst>
              </a:tr>
              <a:tr h="154080">
                <a:tc>
                  <a:txBody>
                    <a:bodyPr/>
                    <a:lstStyle/>
                    <a:p>
                      <a:pPr>
                        <a:lnSpc>
                          <a:spcPct val="100000"/>
                        </a:lnSpc>
                      </a:pPr>
                      <a:r>
                        <a:rPr lang="en-US" sz="900" b="0" strike="noStrike" spc="-1">
                          <a:solidFill>
                            <a:srgbClr val="000000"/>
                          </a:solidFill>
                          <a:latin typeface="Arial"/>
                          <a:ea typeface="Arial"/>
                        </a:rPr>
                        <a:t>Anderson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17466</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45.15486574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62.2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14.89848243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45.15486574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62.2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14.89848</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1"/>
                  </a:ext>
                </a:extLst>
              </a:tr>
              <a:tr h="154080">
                <a:tc>
                  <a:txBody>
                    <a:bodyPr/>
                    <a:lstStyle/>
                    <a:p>
                      <a:pPr>
                        <a:lnSpc>
                          <a:spcPct val="100000"/>
                        </a:lnSpc>
                      </a:pPr>
                      <a:r>
                        <a:rPr lang="en-US" sz="900" b="0" strike="noStrike" spc="-1">
                          <a:solidFill>
                            <a:srgbClr val="000000"/>
                          </a:solidFill>
                          <a:latin typeface="Arial"/>
                          <a:ea typeface="Arial"/>
                        </a:rPr>
                        <a:t>Andrews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29903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4.5</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53.84351014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52.5</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NA</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53.84351014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52.5</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10.88959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2"/>
                  </a:ext>
                </a:extLst>
              </a:tr>
              <a:tr h="154080">
                <a:tc>
                  <a:txBody>
                    <a:bodyPr/>
                    <a:lstStyle/>
                    <a:p>
                      <a:pPr>
                        <a:lnSpc>
                          <a:spcPct val="100000"/>
                        </a:lnSpc>
                      </a:pPr>
                      <a:r>
                        <a:rPr lang="en-US" sz="900" b="0" strike="noStrike" spc="-1">
                          <a:solidFill>
                            <a:srgbClr val="000000"/>
                          </a:solidFill>
                          <a:latin typeface="Arial"/>
                          <a:ea typeface="Arial"/>
                        </a:rPr>
                        <a:t>Angelina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21974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7.6</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41.94725982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88.7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10.47735752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41.94725982</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88.7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dirty="0">
                          <a:solidFill>
                            <a:srgbClr val="000000"/>
                          </a:solidFill>
                          <a:latin typeface="Arial"/>
                          <a:ea typeface="Arial"/>
                        </a:rPr>
                        <a:t>10.47736</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3"/>
                  </a:ext>
                </a:extLst>
              </a:tr>
              <a:tr h="154080">
                <a:tc>
                  <a:txBody>
                    <a:bodyPr/>
                    <a:lstStyle/>
                    <a:p>
                      <a:pPr>
                        <a:lnSpc>
                          <a:spcPct val="100000"/>
                        </a:lnSpc>
                      </a:pPr>
                      <a:r>
                        <a:rPr lang="en-US" sz="900" b="0" strike="noStrike" spc="-1">
                          <a:solidFill>
                            <a:srgbClr val="000000"/>
                          </a:solidFill>
                          <a:latin typeface="Arial"/>
                          <a:ea typeface="Arial"/>
                        </a:rPr>
                        <a:t>Aransas County, 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dirty="0">
                          <a:solidFill>
                            <a:srgbClr val="000000"/>
                          </a:solidFill>
                          <a:latin typeface="Arial"/>
                          <a:ea typeface="Arial"/>
                        </a:rPr>
                        <a:t>Texas</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29999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6.7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141.5818974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20.63967104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141.5818974</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20.63967</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4"/>
                  </a:ext>
                </a:extLst>
              </a:tr>
              <a:tr h="154080">
                <a:tc>
                  <a:txBody>
                    <a:bodyPr/>
                    <a:lstStyle/>
                    <a:p>
                      <a:pPr>
                        <a:lnSpc>
                          <a:spcPct val="100000"/>
                        </a:lnSpc>
                      </a:pPr>
                      <a:r>
                        <a:rPr lang="en-US" sz="900" b="0" strike="noStrike" spc="-1" dirty="0">
                          <a:solidFill>
                            <a:srgbClr val="000000"/>
                          </a:solidFill>
                          <a:latin typeface="Arial"/>
                          <a:ea typeface="Arial"/>
                        </a:rPr>
                        <a:t>Archer County, Texas</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Texas</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31103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53.16689783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900" b="0" strike="noStrike" spc="-1">
                          <a:solidFill>
                            <a:srgbClr val="000000"/>
                          </a:solidFill>
                          <a:latin typeface="Arial"/>
                          <a:ea typeface="Arial"/>
                        </a:rPr>
                        <a:t>NA</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25.16068529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53.16689783</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a:solidFill>
                            <a:srgbClr val="000000"/>
                          </a:solidFill>
                          <a:latin typeface="Arial"/>
                          <a:ea typeface="Arial"/>
                        </a:rPr>
                        <a:t>56.9</a:t>
                      </a:r>
                      <a:endParaRPr lang="en-US" sz="900" b="0" strike="noStrike" spc="-1">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900" b="0" strike="noStrike" spc="-1" dirty="0">
                          <a:solidFill>
                            <a:srgbClr val="000000"/>
                          </a:solidFill>
                          <a:latin typeface="Arial"/>
                          <a:ea typeface="Arial"/>
                        </a:rPr>
                        <a:t>25.16069</a:t>
                      </a:r>
                      <a:endParaRPr lang="en-US" sz="900" b="0" strike="noStrike" spc="-1" dirty="0">
                        <a:latin typeface="Arial"/>
                      </a:endParaRPr>
                    </a:p>
                  </a:txBody>
                  <a:tcPr marL="2880" marR="288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 name="Table 3"/>
          <p:cNvGraphicFramePr/>
          <p:nvPr/>
        </p:nvGraphicFramePr>
        <p:xfrm>
          <a:off x="310680" y="2396880"/>
          <a:ext cx="8521200" cy="1587480"/>
        </p:xfrm>
        <a:graphic>
          <a:graphicData uri="http://schemas.openxmlformats.org/drawingml/2006/table">
            <a:tbl>
              <a:tblPr/>
              <a:tblGrid>
                <a:gridCol w="300600">
                  <a:extLst>
                    <a:ext uri="{9D8B030D-6E8A-4147-A177-3AD203B41FA5}">
                      <a16:colId xmlns:a16="http://schemas.microsoft.com/office/drawing/2014/main" val="20000"/>
                    </a:ext>
                  </a:extLst>
                </a:gridCol>
                <a:gridCol w="300600">
                  <a:extLst>
                    <a:ext uri="{9D8B030D-6E8A-4147-A177-3AD203B41FA5}">
                      <a16:colId xmlns:a16="http://schemas.microsoft.com/office/drawing/2014/main" val="20001"/>
                    </a:ext>
                  </a:extLst>
                </a:gridCol>
                <a:gridCol w="829800">
                  <a:extLst>
                    <a:ext uri="{9D8B030D-6E8A-4147-A177-3AD203B41FA5}">
                      <a16:colId xmlns:a16="http://schemas.microsoft.com/office/drawing/2014/main" val="20002"/>
                    </a:ext>
                  </a:extLst>
                </a:gridCol>
                <a:gridCol w="829800">
                  <a:extLst>
                    <a:ext uri="{9D8B030D-6E8A-4147-A177-3AD203B41FA5}">
                      <a16:colId xmlns:a16="http://schemas.microsoft.com/office/drawing/2014/main" val="20003"/>
                    </a:ext>
                  </a:extLst>
                </a:gridCol>
                <a:gridCol w="324720">
                  <a:extLst>
                    <a:ext uri="{9D8B030D-6E8A-4147-A177-3AD203B41FA5}">
                      <a16:colId xmlns:a16="http://schemas.microsoft.com/office/drawing/2014/main" val="20004"/>
                    </a:ext>
                  </a:extLst>
                </a:gridCol>
                <a:gridCol w="252360">
                  <a:extLst>
                    <a:ext uri="{9D8B030D-6E8A-4147-A177-3AD203B41FA5}">
                      <a16:colId xmlns:a16="http://schemas.microsoft.com/office/drawing/2014/main" val="20005"/>
                    </a:ext>
                  </a:extLst>
                </a:gridCol>
                <a:gridCol w="505080">
                  <a:extLst>
                    <a:ext uri="{9D8B030D-6E8A-4147-A177-3AD203B41FA5}">
                      <a16:colId xmlns:a16="http://schemas.microsoft.com/office/drawing/2014/main" val="20006"/>
                    </a:ext>
                  </a:extLst>
                </a:gridCol>
                <a:gridCol w="402840">
                  <a:extLst>
                    <a:ext uri="{9D8B030D-6E8A-4147-A177-3AD203B41FA5}">
                      <a16:colId xmlns:a16="http://schemas.microsoft.com/office/drawing/2014/main" val="20007"/>
                    </a:ext>
                  </a:extLst>
                </a:gridCol>
                <a:gridCol w="487080">
                  <a:extLst>
                    <a:ext uri="{9D8B030D-6E8A-4147-A177-3AD203B41FA5}">
                      <a16:colId xmlns:a16="http://schemas.microsoft.com/office/drawing/2014/main" val="20008"/>
                    </a:ext>
                  </a:extLst>
                </a:gridCol>
                <a:gridCol w="474840">
                  <a:extLst>
                    <a:ext uri="{9D8B030D-6E8A-4147-A177-3AD203B41FA5}">
                      <a16:colId xmlns:a16="http://schemas.microsoft.com/office/drawing/2014/main" val="20009"/>
                    </a:ext>
                  </a:extLst>
                </a:gridCol>
                <a:gridCol w="378720">
                  <a:extLst>
                    <a:ext uri="{9D8B030D-6E8A-4147-A177-3AD203B41FA5}">
                      <a16:colId xmlns:a16="http://schemas.microsoft.com/office/drawing/2014/main" val="20010"/>
                    </a:ext>
                  </a:extLst>
                </a:gridCol>
                <a:gridCol w="300600">
                  <a:extLst>
                    <a:ext uri="{9D8B030D-6E8A-4147-A177-3AD203B41FA5}">
                      <a16:colId xmlns:a16="http://schemas.microsoft.com/office/drawing/2014/main" val="20011"/>
                    </a:ext>
                  </a:extLst>
                </a:gridCol>
                <a:gridCol w="300600">
                  <a:extLst>
                    <a:ext uri="{9D8B030D-6E8A-4147-A177-3AD203B41FA5}">
                      <a16:colId xmlns:a16="http://schemas.microsoft.com/office/drawing/2014/main" val="20012"/>
                    </a:ext>
                  </a:extLst>
                </a:gridCol>
                <a:gridCol w="300600">
                  <a:extLst>
                    <a:ext uri="{9D8B030D-6E8A-4147-A177-3AD203B41FA5}">
                      <a16:colId xmlns:a16="http://schemas.microsoft.com/office/drawing/2014/main" val="20013"/>
                    </a:ext>
                  </a:extLst>
                </a:gridCol>
                <a:gridCol w="300600">
                  <a:extLst>
                    <a:ext uri="{9D8B030D-6E8A-4147-A177-3AD203B41FA5}">
                      <a16:colId xmlns:a16="http://schemas.microsoft.com/office/drawing/2014/main" val="20014"/>
                    </a:ext>
                  </a:extLst>
                </a:gridCol>
                <a:gridCol w="300600">
                  <a:extLst>
                    <a:ext uri="{9D8B030D-6E8A-4147-A177-3AD203B41FA5}">
                      <a16:colId xmlns:a16="http://schemas.microsoft.com/office/drawing/2014/main" val="20015"/>
                    </a:ext>
                  </a:extLst>
                </a:gridCol>
                <a:gridCol w="300600">
                  <a:extLst>
                    <a:ext uri="{9D8B030D-6E8A-4147-A177-3AD203B41FA5}">
                      <a16:colId xmlns:a16="http://schemas.microsoft.com/office/drawing/2014/main" val="20016"/>
                    </a:ext>
                  </a:extLst>
                </a:gridCol>
                <a:gridCol w="426960">
                  <a:extLst>
                    <a:ext uri="{9D8B030D-6E8A-4147-A177-3AD203B41FA5}">
                      <a16:colId xmlns:a16="http://schemas.microsoft.com/office/drawing/2014/main" val="20017"/>
                    </a:ext>
                  </a:extLst>
                </a:gridCol>
                <a:gridCol w="300600">
                  <a:extLst>
                    <a:ext uri="{9D8B030D-6E8A-4147-A177-3AD203B41FA5}">
                      <a16:colId xmlns:a16="http://schemas.microsoft.com/office/drawing/2014/main" val="20018"/>
                    </a:ext>
                  </a:extLst>
                </a:gridCol>
                <a:gridCol w="300600">
                  <a:extLst>
                    <a:ext uri="{9D8B030D-6E8A-4147-A177-3AD203B41FA5}">
                      <a16:colId xmlns:a16="http://schemas.microsoft.com/office/drawing/2014/main" val="20019"/>
                    </a:ext>
                  </a:extLst>
                </a:gridCol>
                <a:gridCol w="300600">
                  <a:extLst>
                    <a:ext uri="{9D8B030D-6E8A-4147-A177-3AD203B41FA5}">
                      <a16:colId xmlns:a16="http://schemas.microsoft.com/office/drawing/2014/main" val="20020"/>
                    </a:ext>
                  </a:extLst>
                </a:gridCol>
                <a:gridCol w="302400">
                  <a:extLst>
                    <a:ext uri="{9D8B030D-6E8A-4147-A177-3AD203B41FA5}">
                      <a16:colId xmlns:a16="http://schemas.microsoft.com/office/drawing/2014/main" val="20021"/>
                    </a:ext>
                  </a:extLst>
                </a:gridCol>
              </a:tblGrid>
              <a:tr h="368280">
                <a:tc>
                  <a:txBody>
                    <a:bodyPr/>
                    <a:lstStyle/>
                    <a:p>
                      <a:pPr>
                        <a:lnSpc>
                          <a:spcPct val="100000"/>
                        </a:lnSpc>
                      </a:pPr>
                      <a:r>
                        <a:rPr lang="en-US" sz="500" b="0" strike="noStrike" spc="-1">
                          <a:solidFill>
                            <a:srgbClr val="000000"/>
                          </a:solidFill>
                          <a:latin typeface="Arial"/>
                          <a:ea typeface="Arial"/>
                        </a:rPr>
                        <a:t>FIPS_Code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GEOID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Geography</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State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Per_Capita_Income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Unemployment</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Drug_Arrest_Rate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dirty="0" err="1">
                          <a:solidFill>
                            <a:srgbClr val="000000"/>
                          </a:solidFill>
                          <a:latin typeface="Arial"/>
                          <a:ea typeface="Arial"/>
                        </a:rPr>
                        <a:t>Prescription_Rate</a:t>
                      </a:r>
                      <a:endParaRPr lang="en-US" sz="500" b="0" strike="noStrike" spc="-1" dirty="0">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Drug_Overdose_Death_Rate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Arrests_Imputed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Prescriptions_Imputed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Deaths_Imputed</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Income_Rank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Death_Rank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Arrest_Rank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Prescription_Rank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Rank_Average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ST_Income_Rank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ST_Death_Rank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ST_Arrest_Rank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ST_Prescription_Rank</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1" strike="noStrike" spc="-1">
                          <a:solidFill>
                            <a:srgbClr val="000000"/>
                          </a:solidFill>
                          <a:latin typeface="Arial"/>
                          <a:ea typeface="Arial"/>
                        </a:rPr>
                        <a:t>ST_Rank_Average</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0"/>
                  </a:ext>
                </a:extLst>
              </a:tr>
              <a:tr h="160560">
                <a:tc>
                  <a:txBody>
                    <a:bodyPr/>
                    <a:lstStyle/>
                    <a:p>
                      <a:pPr algn="r">
                        <a:lnSpc>
                          <a:spcPct val="100000"/>
                        </a:lnSpc>
                      </a:pPr>
                      <a:r>
                        <a:rPr lang="en-US" sz="500" b="0" strike="noStrike" spc="-1">
                          <a:solidFill>
                            <a:srgbClr val="000000"/>
                          </a:solidFill>
                          <a:latin typeface="Arial"/>
                          <a:ea typeface="Arial"/>
                        </a:rPr>
                        <a:t>48001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Anderson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17466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45.15486574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62.2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14.89848243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45.15486574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62.2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14.89848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3015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1439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2014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1535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2000.75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239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227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110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168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186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1"/>
                  </a:ext>
                </a:extLst>
              </a:tr>
              <a:tr h="160560">
                <a:tc>
                  <a:txBody>
                    <a:bodyPr/>
                    <a:lstStyle/>
                    <a:p>
                      <a:pPr algn="r">
                        <a:lnSpc>
                          <a:spcPct val="100000"/>
                        </a:lnSpc>
                      </a:pPr>
                      <a:r>
                        <a:rPr lang="en-US" sz="500" b="0" strike="noStrike" spc="-1">
                          <a:solidFill>
                            <a:srgbClr val="000000"/>
                          </a:solidFill>
                          <a:latin typeface="Arial"/>
                          <a:ea typeface="Arial"/>
                        </a:rPr>
                        <a:t>48003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Andrews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29903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53.84351014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52.5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NA</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53.84351014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52.5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10.88959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661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597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2320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1078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1164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40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62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140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96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84.5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2"/>
                  </a:ext>
                </a:extLst>
              </a:tr>
              <a:tr h="160560">
                <a:tc>
                  <a:txBody>
                    <a:bodyPr/>
                    <a:lstStyle/>
                    <a:p>
                      <a:pPr algn="r">
                        <a:lnSpc>
                          <a:spcPct val="100000"/>
                        </a:lnSpc>
                      </a:pPr>
                      <a:r>
                        <a:rPr lang="en-US" sz="500" b="0" strike="noStrike" spc="-1">
                          <a:solidFill>
                            <a:srgbClr val="000000"/>
                          </a:solidFill>
                          <a:latin typeface="Arial"/>
                          <a:ea typeface="Arial"/>
                        </a:rPr>
                        <a:t>48005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Angelina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21974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7.6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41.94725982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88.7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10.47735752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41.94725982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88.7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10.47736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2321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558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1900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2408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1796.75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182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53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91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233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139.75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3"/>
                  </a:ext>
                </a:extLst>
              </a:tr>
              <a:tr h="160560">
                <a:tc>
                  <a:txBody>
                    <a:bodyPr/>
                    <a:lstStyle/>
                    <a:p>
                      <a:pPr algn="r">
                        <a:lnSpc>
                          <a:spcPct val="100000"/>
                        </a:lnSpc>
                      </a:pPr>
                      <a:r>
                        <a:rPr lang="en-US" sz="500" b="0" strike="noStrike" spc="-1">
                          <a:solidFill>
                            <a:srgbClr val="000000"/>
                          </a:solidFill>
                          <a:latin typeface="Arial"/>
                          <a:ea typeface="Arial"/>
                        </a:rPr>
                        <a:t>48007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Aransas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29999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141.5818974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20.63967104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141.5818974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20.63967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646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2310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3107</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2242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2076.25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36</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250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248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222</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189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4"/>
                  </a:ext>
                </a:extLst>
              </a:tr>
              <a:tr h="160560">
                <a:tc>
                  <a:txBody>
                    <a:bodyPr/>
                    <a:lstStyle/>
                    <a:p>
                      <a:pPr algn="r">
                        <a:lnSpc>
                          <a:spcPct val="100000"/>
                        </a:lnSpc>
                      </a:pPr>
                      <a:r>
                        <a:rPr lang="en-US" sz="500" b="0" strike="noStrike" spc="-1">
                          <a:solidFill>
                            <a:srgbClr val="000000"/>
                          </a:solidFill>
                          <a:latin typeface="Arial"/>
                          <a:ea typeface="Arial"/>
                        </a:rPr>
                        <a:t>48009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0500000US48009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Archer County, 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Texas</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31103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53.16689783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nSpc>
                          <a:spcPct val="100000"/>
                        </a:lnSpc>
                      </a:pPr>
                      <a:r>
                        <a:rPr lang="en-US" sz="500" b="0" strike="noStrike" spc="-1">
                          <a:solidFill>
                            <a:srgbClr val="000000"/>
                          </a:solidFill>
                          <a:latin typeface="Arial"/>
                          <a:ea typeface="Arial"/>
                        </a:rPr>
                        <a:t>NA</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25.16068529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53.16689783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56.9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25.16069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520</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2671</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2298</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1254</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0" strike="noStrike" spc="-1">
                          <a:solidFill>
                            <a:srgbClr val="000000"/>
                          </a:solidFill>
                          <a:latin typeface="Arial"/>
                          <a:ea typeface="Arial"/>
                        </a:rPr>
                        <a:t>1685.75</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253</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139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a:solidFill>
                            <a:srgbClr val="000000"/>
                          </a:solidFill>
                          <a:latin typeface="Arial"/>
                          <a:ea typeface="Arial"/>
                        </a:rPr>
                        <a:t>109</a:t>
                      </a:r>
                      <a:endParaRPr lang="en-US" sz="500" b="0" strike="noStrike" spc="-1">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tc>
                  <a:txBody>
                    <a:bodyPr/>
                    <a:lstStyle/>
                    <a:p>
                      <a:pPr algn="r">
                        <a:lnSpc>
                          <a:spcPct val="100000"/>
                        </a:lnSpc>
                      </a:pPr>
                      <a:r>
                        <a:rPr lang="en-US" sz="500" b="1" strike="noStrike" spc="-1" dirty="0">
                          <a:solidFill>
                            <a:srgbClr val="000000"/>
                          </a:solidFill>
                          <a:latin typeface="Arial"/>
                          <a:ea typeface="Arial"/>
                        </a:rPr>
                        <a:t>132.5</a:t>
                      </a:r>
                      <a:endParaRPr lang="en-US" sz="500" b="0" strike="noStrike" spc="-1" dirty="0">
                        <a:latin typeface="Arial"/>
                      </a:endParaRPr>
                    </a:p>
                  </a:txBody>
                  <a:tcPr marL="1800" marR="1800">
                    <a:lnL w="12240">
                      <a:solidFill>
                        <a:srgbClr val="FFFFFF"/>
                      </a:solidFill>
                    </a:lnL>
                    <a:lnR w="12240">
                      <a:solidFill>
                        <a:srgbClr val="FFFFFF"/>
                      </a:solidFill>
                    </a:lnR>
                    <a:lnT w="12240">
                      <a:solidFill>
                        <a:srgbClr val="FFFFFF"/>
                      </a:solidFill>
                    </a:lnT>
                    <a:lnB w="12240">
                      <a:solidFill>
                        <a:srgbClr val="FFFFFF"/>
                      </a:solidFill>
                    </a:lnB>
                    <a:solidFill>
                      <a:srgbClr val="FFF1E8"/>
                    </a:solidFill>
                  </a:tcPr>
                </a:tc>
                <a:extLst>
                  <a:ext uri="{0D108BD9-81ED-4DB2-BD59-A6C34878D82A}">
                    <a16:rowId xmlns:a16="http://schemas.microsoft.com/office/drawing/2014/main" val="10005"/>
                  </a:ext>
                </a:extLst>
              </a:tr>
            </a:tbl>
          </a:graphicData>
        </a:graphic>
      </p:graphicFrame>
      <p:sp>
        <p:nvSpPr>
          <p:cNvPr id="2" name="Title 1">
            <a:extLst>
              <a:ext uri="{FF2B5EF4-FFF2-40B4-BE49-F238E27FC236}">
                <a16:creationId xmlns:a16="http://schemas.microsoft.com/office/drawing/2014/main" id="{19385B31-DF86-41B1-BB44-B7BF3A91031B}"/>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9BE3483A-C8FF-4232-A95D-CBC8C8813CF6}"/>
              </a:ext>
            </a:extLst>
          </p:cNvPr>
          <p:cNvSpPr>
            <a:spLocks noGrp="1"/>
          </p:cNvSpPr>
          <p:nvPr>
            <p:ph idx="1"/>
          </p:nvPr>
        </p:nvSpPr>
        <p:spPr/>
        <p:txBody>
          <a:bodyPr/>
          <a:lstStyle/>
          <a:p>
            <a:pPr marL="0" indent="0">
              <a:buNone/>
            </a:pPr>
            <a:r>
              <a:rPr lang="en-US" dirty="0"/>
              <a:t>For each county</a:t>
            </a:r>
          </a:p>
          <a:p>
            <a:pPr lvl="1"/>
            <a:endParaRPr lang="en-US" dirty="0"/>
          </a:p>
          <a:p>
            <a:pPr lvl="1"/>
            <a:r>
              <a:rPr lang="en-US" dirty="0"/>
              <a:t>Rank each predictor</a:t>
            </a:r>
          </a:p>
          <a:p>
            <a:pPr lvl="1"/>
            <a:r>
              <a:rPr lang="en-US" dirty="0"/>
              <a:t>Take the mean of the ranks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21722-AE29-4807-96DC-A09F35F1296D}"/>
              </a:ext>
            </a:extLst>
          </p:cNvPr>
          <p:cNvSpPr>
            <a:spLocks noGrp="1"/>
          </p:cNvSpPr>
          <p:nvPr>
            <p:ph type="title"/>
          </p:nvPr>
        </p:nvSpPr>
        <p:spPr/>
        <p:txBody>
          <a:bodyPr/>
          <a:lstStyle/>
          <a:p>
            <a:r>
              <a:rPr lang="en-US" dirty="0"/>
              <a:t>Example: Texas</a:t>
            </a:r>
          </a:p>
        </p:txBody>
      </p:sp>
      <p:pic>
        <p:nvPicPr>
          <p:cNvPr id="6" name="Picture 6">
            <a:extLst>
              <a:ext uri="{FF2B5EF4-FFF2-40B4-BE49-F238E27FC236}">
                <a16:creationId xmlns:a16="http://schemas.microsoft.com/office/drawing/2014/main" id="{1559C80E-4789-4DAA-ADEA-3C04E33A5A42}"/>
              </a:ext>
            </a:extLst>
          </p:cNvPr>
          <p:cNvPicPr>
            <a:picLocks noGrp="1"/>
          </p:cNvPicPr>
          <p:nvPr>
            <p:ph idx="1"/>
          </p:nvPr>
        </p:nvPicPr>
        <p:blipFill>
          <a:blip r:embed="rId3"/>
          <a:stretch/>
        </p:blipFill>
        <p:spPr>
          <a:xfrm>
            <a:off x="1717234" y="1160463"/>
            <a:ext cx="5695244" cy="3203575"/>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7FDD3-710D-4D5A-BD55-B3C349719A3C}"/>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FA291AFB-A839-4FC9-923A-A940CBC09C6F}"/>
              </a:ext>
            </a:extLst>
          </p:cNvPr>
          <p:cNvSpPr>
            <a:spLocks noGrp="1"/>
          </p:cNvSpPr>
          <p:nvPr>
            <p:ph idx="1"/>
          </p:nvPr>
        </p:nvSpPr>
        <p:spPr/>
        <p:txBody>
          <a:bodyPr/>
          <a:lstStyle/>
          <a:p>
            <a:pPr marL="0" indent="0">
              <a:buNone/>
            </a:pPr>
            <a:r>
              <a:rPr lang="en-US" dirty="0"/>
              <a:t>Childress County</a:t>
            </a:r>
          </a:p>
          <a:p>
            <a:pPr marL="0" indent="0">
              <a:buNone/>
            </a:pPr>
            <a:endParaRPr lang="en-US" sz="1400" dirty="0"/>
          </a:p>
          <a:p>
            <a:pPr lvl="1"/>
            <a:r>
              <a:rPr lang="en-US" dirty="0"/>
              <a:t>High vulnerability: Arrests, Income, Prescriptions</a:t>
            </a:r>
          </a:p>
          <a:p>
            <a:pPr lvl="1"/>
            <a:r>
              <a:rPr lang="en-US" dirty="0"/>
              <a:t>Median vulnerability: Drug Overdose (Missing Data)</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5D0B-E04A-4079-9E68-5B0622444CF8}"/>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160542CC-CDDC-4375-AB79-A2ABF83C9168}"/>
              </a:ext>
            </a:extLst>
          </p:cNvPr>
          <p:cNvSpPr>
            <a:spLocks noGrp="1"/>
          </p:cNvSpPr>
          <p:nvPr>
            <p:ph idx="1"/>
          </p:nvPr>
        </p:nvSpPr>
        <p:spPr/>
        <p:txBody>
          <a:bodyPr/>
          <a:lstStyle/>
          <a:p>
            <a:pPr marL="0" indent="0">
              <a:buNone/>
            </a:pPr>
            <a:r>
              <a:rPr lang="en-US" dirty="0"/>
              <a:t>Kleberg </a:t>
            </a:r>
          </a:p>
          <a:p>
            <a:pPr lvl="1"/>
            <a:endParaRPr lang="en-US" dirty="0"/>
          </a:p>
          <a:p>
            <a:pPr lvl="1"/>
            <a:r>
              <a:rPr lang="en-US" dirty="0"/>
              <a:t>High vulnerability: Arrests and income</a:t>
            </a:r>
          </a:p>
          <a:p>
            <a:pPr lvl="1"/>
            <a:r>
              <a:rPr lang="en-US" dirty="0"/>
              <a:t>Median: Prescriptions </a:t>
            </a:r>
          </a:p>
          <a:p>
            <a:endParaRPr lang="en-US" dirty="0"/>
          </a:p>
        </p:txBody>
      </p:sp>
      <p:pic>
        <p:nvPicPr>
          <p:cNvPr id="7" name="Picture 3">
            <a:extLst>
              <a:ext uri="{FF2B5EF4-FFF2-40B4-BE49-F238E27FC236}">
                <a16:creationId xmlns:a16="http://schemas.microsoft.com/office/drawing/2014/main" id="{5313B8CA-5836-4B18-A7D2-96CC88CEFFEF}"/>
              </a:ext>
            </a:extLst>
          </p:cNvPr>
          <p:cNvPicPr/>
          <p:nvPr/>
        </p:nvPicPr>
        <p:blipFill>
          <a:blip r:embed="rId3"/>
          <a:stretch/>
        </p:blipFill>
        <p:spPr>
          <a:xfrm>
            <a:off x="1164600" y="2793960"/>
            <a:ext cx="5231880" cy="1847880"/>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extShape 2"/>
          <p:cNvSpPr txBox="1"/>
          <p:nvPr/>
        </p:nvSpPr>
        <p:spPr>
          <a:xfrm>
            <a:off x="311760" y="1152360"/>
            <a:ext cx="8520120" cy="3416040"/>
          </a:xfrm>
          <a:prstGeom prst="rect">
            <a:avLst/>
          </a:prstGeom>
          <a:noFill/>
          <a:ln>
            <a:noFill/>
          </a:ln>
        </p:spPr>
        <p:txBody>
          <a:bodyPr tIns="91440" bIns="91440">
            <a:noAutofit/>
          </a:bodyPr>
          <a:lstStyle/>
          <a:p>
            <a:pPr marL="457200" indent="-342720">
              <a:lnSpc>
                <a:spcPct val="115000"/>
              </a:lnSpc>
              <a:buClr>
                <a:srgbClr val="595959"/>
              </a:buClr>
              <a:buFont typeface="Arial"/>
              <a:buChar char="●"/>
            </a:pPr>
            <a:endParaRPr lang="en-US" sz="1400" b="0" strike="noStrike" spc="-1" dirty="0">
              <a:solidFill>
                <a:srgbClr val="000000"/>
              </a:solidFill>
              <a:latin typeface="Arial"/>
            </a:endParaRPr>
          </a:p>
        </p:txBody>
      </p:sp>
      <p:sp>
        <p:nvSpPr>
          <p:cNvPr id="2" name="Title 1">
            <a:extLst>
              <a:ext uri="{FF2B5EF4-FFF2-40B4-BE49-F238E27FC236}">
                <a16:creationId xmlns:a16="http://schemas.microsoft.com/office/drawing/2014/main" id="{9AF9D9AE-C709-4DED-9CE9-D7F8F882A586}"/>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E89520CA-72DF-4292-9F21-1EAB0A8BF318}"/>
              </a:ext>
            </a:extLst>
          </p:cNvPr>
          <p:cNvSpPr>
            <a:spLocks noGrp="1"/>
          </p:cNvSpPr>
          <p:nvPr>
            <p:ph idx="1"/>
          </p:nvPr>
        </p:nvSpPr>
        <p:spPr/>
        <p:txBody>
          <a:bodyPr/>
          <a:lstStyle/>
          <a:p>
            <a:pPr marL="0" indent="0">
              <a:buNone/>
            </a:pPr>
            <a:r>
              <a:rPr lang="en-US" dirty="0"/>
              <a:t>Model is built using Excel (can provide file for your state)</a:t>
            </a:r>
          </a:p>
          <a:p>
            <a:pPr marL="0" indent="0">
              <a:buNone/>
            </a:pPr>
            <a:endParaRPr lang="en-US" dirty="0"/>
          </a:p>
          <a:p>
            <a:pPr marL="0" indent="0">
              <a:buNone/>
            </a:pPr>
            <a:r>
              <a:rPr lang="en-US" dirty="0"/>
              <a:t>Mapped using linked Power BI Desktop (can map in other software)</a:t>
            </a:r>
          </a:p>
          <a:p>
            <a:endParaRPr lang="en-US" dirty="0"/>
          </a:p>
          <a:p>
            <a:pPr marL="0" indent="0">
              <a:buNone/>
            </a:pPr>
            <a:r>
              <a:rPr lang="en-US" dirty="0"/>
              <a:t>National Model:</a:t>
            </a:r>
          </a:p>
          <a:p>
            <a:pPr lvl="1"/>
            <a:r>
              <a:rPr lang="en-US" dirty="0"/>
              <a:t>Rankings within states are the same, but shading looks different</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6903-273C-413F-AB2E-840490B75224}"/>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54A72C9C-732A-4B1D-B817-E079FB03397F}"/>
              </a:ext>
            </a:extLst>
          </p:cNvPr>
          <p:cNvSpPr>
            <a:spLocks noGrp="1"/>
          </p:cNvSpPr>
          <p:nvPr>
            <p:ph idx="1"/>
          </p:nvPr>
        </p:nvSpPr>
        <p:spPr/>
        <p:txBody>
          <a:bodyPr/>
          <a:lstStyle/>
          <a:p>
            <a:pPr marL="0" indent="0">
              <a:buNone/>
            </a:pPr>
            <a:r>
              <a:rPr lang="en-US" dirty="0"/>
              <a:t>Outcome – HIV Diagnoses (</a:t>
            </a:r>
            <a:r>
              <a:rPr lang="en-US" dirty="0">
                <a:hlinkClick r:id="rId3"/>
              </a:rPr>
              <a:t>https://www.cdc.gov/nchhstp/atlas/index.htm</a:t>
            </a:r>
            <a:r>
              <a:rPr lang="en-US" dirty="0"/>
              <a:t>)</a:t>
            </a:r>
          </a:p>
          <a:p>
            <a:endParaRPr lang="en-US" dirty="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CDD0-C162-4CBE-BA63-39AE8AB09677}"/>
              </a:ext>
            </a:extLst>
          </p:cNvPr>
          <p:cNvSpPr>
            <a:spLocks noGrp="1"/>
          </p:cNvSpPr>
          <p:nvPr>
            <p:ph type="title"/>
          </p:nvPr>
        </p:nvSpPr>
        <p:spPr/>
        <p:txBody>
          <a:bodyPr/>
          <a:lstStyle/>
          <a:p>
            <a:r>
              <a:rPr lang="en-US" dirty="0"/>
              <a:t>Example: Texas</a:t>
            </a:r>
          </a:p>
        </p:txBody>
      </p:sp>
      <p:pic>
        <p:nvPicPr>
          <p:cNvPr id="4" name="Content Placeholder 3">
            <a:extLst>
              <a:ext uri="{FF2B5EF4-FFF2-40B4-BE49-F238E27FC236}">
                <a16:creationId xmlns:a16="http://schemas.microsoft.com/office/drawing/2014/main" id="{48130DE9-CCB9-4373-902C-386ABFABDAE7}"/>
              </a:ext>
            </a:extLst>
          </p:cNvPr>
          <p:cNvPicPr>
            <a:picLocks noGrp="1"/>
          </p:cNvPicPr>
          <p:nvPr>
            <p:ph idx="1"/>
          </p:nvPr>
        </p:nvPicPr>
        <p:blipFill>
          <a:blip r:embed="rId3"/>
          <a:stretch/>
        </p:blipFill>
        <p:spPr>
          <a:xfrm>
            <a:off x="2137856" y="1160463"/>
            <a:ext cx="4854001" cy="3203575"/>
          </a:xfrm>
        </p:spPr>
      </p:pic>
    </p:spTree>
    <p:extLst>
      <p:ext uri="{BB962C8B-B14F-4D97-AF65-F5344CB8AC3E}">
        <p14:creationId xmlns:p14="http://schemas.microsoft.com/office/powerpoint/2010/main" val="3207790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1175C-7B95-4F0E-BC75-A10E221B46D1}"/>
              </a:ext>
            </a:extLst>
          </p:cNvPr>
          <p:cNvSpPr>
            <a:spLocks noGrp="1"/>
          </p:cNvSpPr>
          <p:nvPr>
            <p:ph type="title"/>
          </p:nvPr>
        </p:nvSpPr>
        <p:spPr/>
        <p:txBody>
          <a:bodyPr/>
          <a:lstStyle/>
          <a:p>
            <a:r>
              <a:rPr lang="en-US" dirty="0"/>
              <a:t>Roadmap</a:t>
            </a:r>
          </a:p>
        </p:txBody>
      </p:sp>
      <p:sp>
        <p:nvSpPr>
          <p:cNvPr id="3" name="Content Placeholder 2">
            <a:extLst>
              <a:ext uri="{FF2B5EF4-FFF2-40B4-BE49-F238E27FC236}">
                <a16:creationId xmlns:a16="http://schemas.microsoft.com/office/drawing/2014/main" id="{BE93C058-5A9C-4DF1-BA2F-48DEABCDF36F}"/>
              </a:ext>
            </a:extLst>
          </p:cNvPr>
          <p:cNvSpPr>
            <a:spLocks noGrp="1"/>
          </p:cNvSpPr>
          <p:nvPr>
            <p:ph idx="1"/>
          </p:nvPr>
        </p:nvSpPr>
        <p:spPr>
          <a:xfrm>
            <a:off x="243659" y="1160483"/>
            <a:ext cx="8643488" cy="2677739"/>
          </a:xfrm>
        </p:spPr>
        <p:txBody>
          <a:bodyPr/>
          <a:lstStyle/>
          <a:p>
            <a:pPr marL="0" indent="0">
              <a:buNone/>
            </a:pPr>
            <a:r>
              <a:rPr lang="en-US" dirty="0"/>
              <a:t>Jurisdiction Vulnerability Index Models:</a:t>
            </a:r>
          </a:p>
          <a:p>
            <a:pPr marL="0" indent="0">
              <a:buNone/>
            </a:pPr>
            <a:endParaRPr lang="en-US" dirty="0"/>
          </a:p>
          <a:p>
            <a:pPr marL="342900" indent="-342900">
              <a:buFont typeface="+mj-lt"/>
              <a:buAutoNum type="arabicParenR"/>
            </a:pPr>
            <a:r>
              <a:rPr lang="en-US" dirty="0"/>
              <a:t>Jurisdiction Vulnerability Indicators</a:t>
            </a:r>
          </a:p>
          <a:p>
            <a:pPr marL="342900" indent="-342900">
              <a:buFont typeface="+mj-lt"/>
              <a:buAutoNum type="arabicParenR"/>
            </a:pPr>
            <a:endParaRPr lang="en-US" dirty="0"/>
          </a:p>
          <a:p>
            <a:pPr marL="342900" indent="-342900">
              <a:buFont typeface="+mj-lt"/>
              <a:buAutoNum type="arabicParenR"/>
            </a:pPr>
            <a:r>
              <a:rPr lang="en-US" dirty="0"/>
              <a:t>Jurisdiction Vulnerability Index</a:t>
            </a:r>
          </a:p>
          <a:p>
            <a:pPr marL="342900" indent="-342900">
              <a:buFont typeface="+mj-lt"/>
              <a:buAutoNum type="arabicParenR"/>
            </a:pPr>
            <a:endParaRPr lang="en-US" dirty="0"/>
          </a:p>
          <a:p>
            <a:pPr marL="342900" indent="-342900">
              <a:buFont typeface="+mj-lt"/>
              <a:buAutoNum type="arabicParenR"/>
            </a:pPr>
            <a:r>
              <a:rPr lang="en-US" dirty="0"/>
              <a:t>Index focus in Texas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4F5E2-DE2F-48CD-8E6A-FB212AB622E8}"/>
              </a:ext>
            </a:extLst>
          </p:cNvPr>
          <p:cNvSpPr>
            <a:spLocks noGrp="1"/>
          </p:cNvSpPr>
          <p:nvPr>
            <p:ph type="title"/>
          </p:nvPr>
        </p:nvSpPr>
        <p:spPr/>
        <p:txBody>
          <a:bodyPr/>
          <a:lstStyle/>
          <a:p>
            <a:r>
              <a:rPr lang="en-US" dirty="0"/>
              <a:t>Example: Texas</a:t>
            </a:r>
          </a:p>
        </p:txBody>
      </p:sp>
      <p:pic>
        <p:nvPicPr>
          <p:cNvPr id="4" name="Content Placeholder 3">
            <a:extLst>
              <a:ext uri="{FF2B5EF4-FFF2-40B4-BE49-F238E27FC236}">
                <a16:creationId xmlns:a16="http://schemas.microsoft.com/office/drawing/2014/main" id="{9BA7D8C7-E8CC-42B6-9C86-EBA68777AF7E}"/>
              </a:ext>
            </a:extLst>
          </p:cNvPr>
          <p:cNvPicPr>
            <a:picLocks noGrp="1"/>
          </p:cNvPicPr>
          <p:nvPr>
            <p:ph idx="1"/>
          </p:nvPr>
        </p:nvPicPr>
        <p:blipFill>
          <a:blip r:embed="rId3"/>
          <a:stretch/>
        </p:blipFill>
        <p:spPr>
          <a:xfrm>
            <a:off x="1717234" y="1160463"/>
            <a:ext cx="5695244" cy="3203575"/>
          </a:xfrm>
        </p:spPr>
      </p:pic>
    </p:spTree>
    <p:extLst>
      <p:ext uri="{BB962C8B-B14F-4D97-AF65-F5344CB8AC3E}">
        <p14:creationId xmlns:p14="http://schemas.microsoft.com/office/powerpoint/2010/main" val="1526995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1F318-ADBE-4973-ADE9-52FAB06099D8}"/>
              </a:ext>
            </a:extLst>
          </p:cNvPr>
          <p:cNvSpPr>
            <a:spLocks noGrp="1"/>
          </p:cNvSpPr>
          <p:nvPr>
            <p:ph type="title"/>
          </p:nvPr>
        </p:nvSpPr>
        <p:spPr/>
        <p:txBody>
          <a:bodyPr/>
          <a:lstStyle/>
          <a:p>
            <a:r>
              <a:rPr lang="en-US" dirty="0"/>
              <a:t>Example: Texas</a:t>
            </a:r>
          </a:p>
        </p:txBody>
      </p:sp>
      <p:sp>
        <p:nvSpPr>
          <p:cNvPr id="3" name="Content Placeholder 2">
            <a:extLst>
              <a:ext uri="{FF2B5EF4-FFF2-40B4-BE49-F238E27FC236}">
                <a16:creationId xmlns:a16="http://schemas.microsoft.com/office/drawing/2014/main" id="{69A79B90-4D24-40B9-8A97-F5A2AFE79B09}"/>
              </a:ext>
            </a:extLst>
          </p:cNvPr>
          <p:cNvSpPr>
            <a:spLocks noGrp="1"/>
          </p:cNvSpPr>
          <p:nvPr>
            <p:ph idx="1"/>
          </p:nvPr>
        </p:nvSpPr>
        <p:spPr/>
        <p:txBody>
          <a:bodyPr/>
          <a:lstStyle/>
          <a:p>
            <a:pPr marL="0" indent="0">
              <a:buNone/>
            </a:pPr>
            <a:r>
              <a:rPr lang="en-US" dirty="0"/>
              <a:t>Important to remember</a:t>
            </a:r>
          </a:p>
          <a:p>
            <a:pPr lvl="1"/>
            <a:r>
              <a:rPr lang="en-US" dirty="0"/>
              <a:t>HIV variable is suppressed</a:t>
            </a:r>
          </a:p>
          <a:p>
            <a:endParaRPr lang="en-US" dirty="0"/>
          </a:p>
        </p:txBody>
      </p:sp>
    </p:spTree>
    <p:extLst>
      <p:ext uri="{BB962C8B-B14F-4D97-AF65-F5344CB8AC3E}">
        <p14:creationId xmlns:p14="http://schemas.microsoft.com/office/powerpoint/2010/main" val="2205374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8DF5E-4A6D-4836-9E89-A33971DD3A25}"/>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02697E18-C457-415E-9A9B-DF185EF820FA}"/>
              </a:ext>
            </a:extLst>
          </p:cNvPr>
          <p:cNvSpPr>
            <a:spLocks noGrp="1"/>
          </p:cNvSpPr>
          <p:nvPr>
            <p:ph idx="1"/>
          </p:nvPr>
        </p:nvSpPr>
        <p:spPr/>
        <p:txBody>
          <a:bodyPr/>
          <a:lstStyle/>
          <a:p>
            <a:pPr marL="342900" indent="-342900">
              <a:buFont typeface="+mj-lt"/>
              <a:buAutoNum type="arabicParenR"/>
            </a:pPr>
            <a:r>
              <a:rPr lang="en-US" dirty="0"/>
              <a:t>Focus on areas with high metric / high vulnerability</a:t>
            </a:r>
          </a:p>
          <a:p>
            <a:pPr marL="342900" indent="-342900">
              <a:buFont typeface="+mj-lt"/>
              <a:buAutoNum type="arabicParenR"/>
            </a:pPr>
            <a:endParaRPr lang="en-US" dirty="0"/>
          </a:p>
          <a:p>
            <a:pPr marL="342900" indent="-342900">
              <a:buFont typeface="+mj-lt"/>
              <a:buAutoNum type="arabicParenR"/>
            </a:pPr>
            <a:r>
              <a:rPr lang="en-US" dirty="0"/>
              <a:t>Focus on areas with low metric / high vulnerability</a:t>
            </a:r>
          </a:p>
          <a:p>
            <a:pPr marL="342900" indent="-342900">
              <a:buFont typeface="+mj-lt"/>
              <a:buAutoNum type="arabicParenR"/>
            </a:pPr>
            <a:endParaRPr lang="en-US" dirty="0"/>
          </a:p>
          <a:p>
            <a:pPr marL="342900" indent="-342900">
              <a:buFont typeface="+mj-lt"/>
              <a:buAutoNum type="arabicParenR"/>
            </a:pPr>
            <a:r>
              <a:rPr lang="en-US" dirty="0"/>
              <a:t>Focus on areas with high metric / low vulnerability</a:t>
            </a:r>
          </a:p>
          <a:p>
            <a:pPr marL="0" indent="0">
              <a:buNone/>
            </a:pPr>
            <a:endParaRPr lang="en-US" dirty="0"/>
          </a:p>
        </p:txBody>
      </p:sp>
    </p:spTree>
    <p:extLst>
      <p:ext uri="{BB962C8B-B14F-4D97-AF65-F5344CB8AC3E}">
        <p14:creationId xmlns:p14="http://schemas.microsoft.com/office/powerpoint/2010/main" val="217863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BD1AE-85E8-4DCD-B391-E1B8DB1F3A68}"/>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C2F06526-1856-4CBF-AD21-457D8480DBB0}"/>
              </a:ext>
            </a:extLst>
          </p:cNvPr>
          <p:cNvSpPr>
            <a:spLocks noGrp="1"/>
          </p:cNvSpPr>
          <p:nvPr>
            <p:ph idx="1"/>
          </p:nvPr>
        </p:nvSpPr>
        <p:spPr/>
        <p:txBody>
          <a:bodyPr/>
          <a:lstStyle/>
          <a:p>
            <a:pPr marL="0" indent="0">
              <a:buNone/>
            </a:pPr>
            <a:r>
              <a:rPr lang="en-US" dirty="0"/>
              <a:t>Focus on areas with high metric / high vulnerability</a:t>
            </a:r>
          </a:p>
          <a:p>
            <a:pPr lvl="1"/>
            <a:endParaRPr lang="en-US" dirty="0"/>
          </a:p>
          <a:p>
            <a:pPr lvl="1"/>
            <a:r>
              <a:rPr lang="en-US" dirty="0"/>
              <a:t>Are there resources in these localities?</a:t>
            </a:r>
          </a:p>
          <a:p>
            <a:pPr lvl="1"/>
            <a:r>
              <a:rPr lang="en-US" dirty="0"/>
              <a:t>What steps are being taken?</a:t>
            </a:r>
          </a:p>
          <a:p>
            <a:endParaRPr lang="en-US" dirty="0"/>
          </a:p>
        </p:txBody>
      </p:sp>
    </p:spTree>
    <p:extLst>
      <p:ext uri="{BB962C8B-B14F-4D97-AF65-F5344CB8AC3E}">
        <p14:creationId xmlns:p14="http://schemas.microsoft.com/office/powerpoint/2010/main" val="1502649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D3433-EFBF-4362-8157-C43300C4377B}"/>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E56BB4D2-F925-499E-9304-1F3456A8078B}"/>
              </a:ext>
            </a:extLst>
          </p:cNvPr>
          <p:cNvSpPr>
            <a:spLocks noGrp="1"/>
          </p:cNvSpPr>
          <p:nvPr>
            <p:ph idx="1"/>
          </p:nvPr>
        </p:nvSpPr>
        <p:spPr/>
        <p:txBody>
          <a:bodyPr/>
          <a:lstStyle/>
          <a:p>
            <a:pPr marL="0" indent="0">
              <a:buNone/>
            </a:pPr>
            <a:r>
              <a:rPr lang="en-US" dirty="0"/>
              <a:t>Focus on areas with low metric / high vulnerability</a:t>
            </a:r>
          </a:p>
          <a:p>
            <a:pPr lvl="1"/>
            <a:endParaRPr lang="en-US" dirty="0"/>
          </a:p>
          <a:p>
            <a:pPr lvl="1"/>
            <a:r>
              <a:rPr lang="en-US" dirty="0"/>
              <a:t>Are there protective factors?</a:t>
            </a:r>
          </a:p>
          <a:p>
            <a:pPr lvl="1"/>
            <a:r>
              <a:rPr lang="en-US" dirty="0"/>
              <a:t>Are the outcome metrics being measured? </a:t>
            </a:r>
          </a:p>
          <a:p>
            <a:endParaRPr lang="en-US" dirty="0"/>
          </a:p>
          <a:p>
            <a:endParaRPr lang="en-US" dirty="0"/>
          </a:p>
        </p:txBody>
      </p:sp>
    </p:spTree>
    <p:extLst>
      <p:ext uri="{BB962C8B-B14F-4D97-AF65-F5344CB8AC3E}">
        <p14:creationId xmlns:p14="http://schemas.microsoft.com/office/powerpoint/2010/main" val="1488618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DAFDD-BA57-4016-8702-14ACBE6468CA}"/>
              </a:ext>
            </a:extLst>
          </p:cNvPr>
          <p:cNvSpPr>
            <a:spLocks noGrp="1"/>
          </p:cNvSpPr>
          <p:nvPr>
            <p:ph type="title"/>
          </p:nvPr>
        </p:nvSpPr>
        <p:spPr/>
        <p:txBody>
          <a:bodyPr/>
          <a:lstStyle/>
          <a:p>
            <a:r>
              <a:rPr lang="en-US" dirty="0"/>
              <a:t>Vulnerability Index: Interpretation</a:t>
            </a:r>
          </a:p>
        </p:txBody>
      </p:sp>
      <p:sp>
        <p:nvSpPr>
          <p:cNvPr id="3" name="Content Placeholder 2">
            <a:extLst>
              <a:ext uri="{FF2B5EF4-FFF2-40B4-BE49-F238E27FC236}">
                <a16:creationId xmlns:a16="http://schemas.microsoft.com/office/drawing/2014/main" id="{8C6E183F-8EA6-474C-882E-5565499C780E}"/>
              </a:ext>
            </a:extLst>
          </p:cNvPr>
          <p:cNvSpPr>
            <a:spLocks noGrp="1"/>
          </p:cNvSpPr>
          <p:nvPr>
            <p:ph idx="1"/>
          </p:nvPr>
        </p:nvSpPr>
        <p:spPr/>
        <p:txBody>
          <a:bodyPr/>
          <a:lstStyle/>
          <a:p>
            <a:pPr marL="0" indent="0">
              <a:buNone/>
            </a:pPr>
            <a:r>
              <a:rPr lang="en-US" dirty="0"/>
              <a:t>Focus on areas with high metric / low vulnerability</a:t>
            </a:r>
          </a:p>
          <a:p>
            <a:pPr lvl="1"/>
            <a:endParaRPr lang="en-US" dirty="0"/>
          </a:p>
          <a:p>
            <a:pPr lvl="1"/>
            <a:r>
              <a:rPr lang="en-US" dirty="0"/>
              <a:t>Additional indicators</a:t>
            </a:r>
          </a:p>
          <a:p>
            <a:pPr lvl="1"/>
            <a:r>
              <a:rPr lang="en-US" dirty="0"/>
              <a:t>Unusual events: (changes in drug traffic patterns)</a:t>
            </a:r>
          </a:p>
          <a:p>
            <a:endParaRPr lang="en-US" dirty="0"/>
          </a:p>
        </p:txBody>
      </p:sp>
    </p:spTree>
    <p:extLst>
      <p:ext uri="{BB962C8B-B14F-4D97-AF65-F5344CB8AC3E}">
        <p14:creationId xmlns:p14="http://schemas.microsoft.com/office/powerpoint/2010/main" val="2411023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4D3E7C4-7DE1-F242-825D-430EABA08551}"/>
              </a:ext>
            </a:extLst>
          </p:cNvPr>
          <p:cNvGrpSpPr/>
          <p:nvPr/>
        </p:nvGrpSpPr>
        <p:grpSpPr>
          <a:xfrm>
            <a:off x="4656764" y="3755240"/>
            <a:ext cx="3130087" cy="1159741"/>
            <a:chOff x="4685018" y="4186104"/>
            <a:chExt cx="4173449" cy="1546321"/>
          </a:xfrm>
        </p:grpSpPr>
        <p:sp>
          <p:nvSpPr>
            <p:cNvPr id="3" name="TextBox 2"/>
            <p:cNvSpPr txBox="1"/>
            <p:nvPr/>
          </p:nvSpPr>
          <p:spPr>
            <a:xfrm>
              <a:off x="4685018" y="4186104"/>
              <a:ext cx="4173449" cy="1546321"/>
            </a:xfrm>
            <a:prstGeom prst="rect">
              <a:avLst/>
            </a:prstGeom>
            <a:noFill/>
          </p:spPr>
          <p:txBody>
            <a:bodyPr wrap="square" rtlCol="0">
              <a:spAutoFit/>
            </a:bodyPr>
            <a:lstStyle/>
            <a:p>
              <a:pPr algn="r"/>
              <a:r>
                <a:rPr lang="en-US" sz="1238" dirty="0">
                  <a:solidFill>
                    <a:srgbClr val="152754"/>
                  </a:solidFill>
                  <a:latin typeface="Arial" panose="020B0604020202020204" pitchFamily="34" charset="0"/>
                  <a:cs typeface="Arial" panose="020B0604020202020204" pitchFamily="34" charset="0"/>
                </a:rPr>
                <a:t>CSTE National Office</a:t>
              </a:r>
            </a:p>
            <a:p>
              <a:pPr algn="r"/>
              <a:r>
                <a:rPr lang="en-US" sz="1050" dirty="0">
                  <a:solidFill>
                    <a:schemeClr val="tx1">
                      <a:lumMod val="65000"/>
                      <a:lumOff val="35000"/>
                    </a:schemeClr>
                  </a:solidFill>
                  <a:latin typeface="Arial" panose="020B0604020202020204" pitchFamily="34" charset="0"/>
                  <a:cs typeface="Arial" panose="020B0604020202020204" pitchFamily="34" charset="0"/>
                </a:rPr>
                <a:t>2635 Century Parkway NE, Suite 700</a:t>
              </a:r>
            </a:p>
            <a:p>
              <a:pPr algn="r"/>
              <a:r>
                <a:rPr lang="en-US" sz="1050" dirty="0">
                  <a:solidFill>
                    <a:schemeClr val="tx1">
                      <a:lumMod val="65000"/>
                      <a:lumOff val="35000"/>
                    </a:schemeClr>
                  </a:solidFill>
                  <a:latin typeface="Arial" panose="020B0604020202020204" pitchFamily="34" charset="0"/>
                  <a:cs typeface="Arial" panose="020B0604020202020204" pitchFamily="34" charset="0"/>
                </a:rPr>
                <a:t>Atlanta, Georgia 30345</a:t>
              </a:r>
            </a:p>
            <a:p>
              <a:pPr algn="r"/>
              <a:endParaRPr lang="en-US" sz="731" dirty="0">
                <a:solidFill>
                  <a:schemeClr val="tx1">
                    <a:lumMod val="65000"/>
                    <a:lumOff val="35000"/>
                  </a:schemeClr>
                </a:solidFill>
                <a:latin typeface="Arial" panose="020B0604020202020204" pitchFamily="34" charset="0"/>
                <a:cs typeface="Arial-Lgt-FC"/>
              </a:endParaRPr>
            </a:p>
            <a:p>
              <a:pPr algn="r"/>
              <a:r>
                <a:rPr lang="en-US" sz="956" dirty="0">
                  <a:solidFill>
                    <a:schemeClr val="tx1">
                      <a:lumMod val="65000"/>
                      <a:lumOff val="35000"/>
                    </a:schemeClr>
                  </a:solidFill>
                  <a:latin typeface="Arial" panose="020B0604020202020204" pitchFamily="34" charset="0"/>
                  <a:cs typeface="Arial" panose="020B0604020202020204" pitchFamily="34" charset="0"/>
                </a:rPr>
                <a:t>770.458.3811</a:t>
              </a:r>
            </a:p>
            <a:p>
              <a:pPr algn="r"/>
              <a:r>
                <a:rPr lang="en-US" sz="956" b="1" dirty="0">
                  <a:solidFill>
                    <a:schemeClr val="tx1">
                      <a:lumMod val="65000"/>
                      <a:lumOff val="35000"/>
                    </a:schemeClr>
                  </a:solidFill>
                  <a:latin typeface="Arial" panose="020B0604020202020204" pitchFamily="34" charset="0"/>
                  <a:cs typeface="Arial" panose="020B0604020202020204" pitchFamily="34" charset="0"/>
                </a:rPr>
                <a:t> </a:t>
              </a:r>
              <a:r>
                <a:rPr lang="en-US" sz="956" dirty="0">
                  <a:solidFill>
                    <a:schemeClr val="tx1">
                      <a:lumMod val="65000"/>
                      <a:lumOff val="35000"/>
                    </a:schemeClr>
                  </a:solidFill>
                  <a:latin typeface="Arial" panose="020B0604020202020204" pitchFamily="34" charset="0"/>
                  <a:cs typeface="Arial" panose="020B0604020202020204" pitchFamily="34" charset="0"/>
                </a:rPr>
                <a:t>770.458.8516</a:t>
              </a:r>
            </a:p>
            <a:p>
              <a:pPr algn="r"/>
              <a:r>
                <a:rPr lang="en-US" sz="956" dirty="0" err="1">
                  <a:solidFill>
                    <a:schemeClr val="tx1">
                      <a:lumMod val="65000"/>
                      <a:lumOff val="35000"/>
                    </a:schemeClr>
                  </a:solidFill>
                  <a:latin typeface="Arial" panose="020B0604020202020204" pitchFamily="34" charset="0"/>
                  <a:cs typeface="Arial" panose="020B0604020202020204" pitchFamily="34" charset="0"/>
                </a:rPr>
                <a:t>jarieh@cste.org</a:t>
              </a:r>
              <a:endParaRPr lang="en-US" sz="956"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9" name="Picture 8" descr="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983" y="5258450"/>
              <a:ext cx="159587" cy="184139"/>
            </a:xfrm>
            <a:prstGeom prst="rect">
              <a:avLst/>
            </a:prstGeom>
          </p:spPr>
        </p:pic>
        <p:pic>
          <p:nvPicPr>
            <p:cNvPr id="10" name="Picture 9" descr="T.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9983" y="5068781"/>
              <a:ext cx="159587" cy="184139"/>
            </a:xfrm>
            <a:prstGeom prst="rect">
              <a:avLst/>
            </a:prstGeom>
          </p:spPr>
        </p:pic>
      </p:grpSp>
      <p:sp>
        <p:nvSpPr>
          <p:cNvPr id="4" name="Rectangle 3">
            <a:extLst>
              <a:ext uri="{FF2B5EF4-FFF2-40B4-BE49-F238E27FC236}">
                <a16:creationId xmlns:a16="http://schemas.microsoft.com/office/drawing/2014/main" id="{E7CF7E9A-29A5-4FDE-B539-F01D5CAB2FB4}"/>
              </a:ext>
            </a:extLst>
          </p:cNvPr>
          <p:cNvSpPr/>
          <p:nvPr/>
        </p:nvSpPr>
        <p:spPr>
          <a:xfrm>
            <a:off x="1381126" y="228328"/>
            <a:ext cx="6405725" cy="715581"/>
          </a:xfrm>
          <a:prstGeom prst="rect">
            <a:avLst/>
          </a:prstGeom>
        </p:spPr>
        <p:txBody>
          <a:bodyPr wrap="square">
            <a:spAutoFit/>
          </a:bodyPr>
          <a:lstStyle/>
          <a:p>
            <a:r>
              <a:rPr lang="en-US" sz="1350" dirty="0">
                <a:latin typeface="Calibri Light" panose="020F0302020204030204" pitchFamily="34" charset="0"/>
                <a:ea typeface="Calibri" panose="020F0502020204030204" pitchFamily="34" charset="0"/>
              </a:rPr>
              <a:t>Funding by Cooperative Agreement number 1NU1ROT000018-00. The conclusions in this presentation are those of the authors and do not necessarily represent the official position of the Centers for Disease Control and Prevention.</a:t>
            </a:r>
            <a:endParaRPr lang="en-US" sz="1350" dirty="0"/>
          </a:p>
        </p:txBody>
      </p:sp>
    </p:spTree>
    <p:extLst>
      <p:ext uri="{BB962C8B-B14F-4D97-AF65-F5344CB8AC3E}">
        <p14:creationId xmlns:p14="http://schemas.microsoft.com/office/powerpoint/2010/main" val="281379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ECACD-0C79-4405-8EA9-FF061E7E0FAC}"/>
              </a:ext>
            </a:extLst>
          </p:cNvPr>
          <p:cNvSpPr>
            <a:spLocks noGrp="1"/>
          </p:cNvSpPr>
          <p:nvPr>
            <p:ph type="title"/>
          </p:nvPr>
        </p:nvSpPr>
        <p:spPr/>
        <p:txBody>
          <a:bodyPr/>
          <a:lstStyle/>
          <a:p>
            <a:r>
              <a:rPr lang="en-US" dirty="0"/>
              <a:t>Jurisdiction Vulnerability Indicators </a:t>
            </a:r>
          </a:p>
        </p:txBody>
      </p:sp>
      <p:sp>
        <p:nvSpPr>
          <p:cNvPr id="3" name="Content Placeholder 2">
            <a:extLst>
              <a:ext uri="{FF2B5EF4-FFF2-40B4-BE49-F238E27FC236}">
                <a16:creationId xmlns:a16="http://schemas.microsoft.com/office/drawing/2014/main" id="{FA8932E3-B91C-4689-9BAD-BD5AD76512A6}"/>
              </a:ext>
            </a:extLst>
          </p:cNvPr>
          <p:cNvSpPr>
            <a:spLocks noGrp="1"/>
          </p:cNvSpPr>
          <p:nvPr>
            <p:ph idx="1"/>
          </p:nvPr>
        </p:nvSpPr>
        <p:spPr/>
        <p:txBody>
          <a:bodyPr/>
          <a:lstStyle/>
          <a:p>
            <a:pPr marL="0" indent="0">
              <a:buNone/>
            </a:pPr>
            <a:r>
              <a:rPr lang="en-US" dirty="0"/>
              <a:t>What factors make a jurisdiction vulnerable?</a:t>
            </a:r>
          </a:p>
          <a:p>
            <a:pPr lvl="1"/>
            <a:endParaRPr lang="en-US" dirty="0"/>
          </a:p>
          <a:p>
            <a:pPr lvl="1"/>
            <a:r>
              <a:rPr lang="en-US" dirty="0"/>
              <a:t>Social Vulnerability Index 2016 (Disaster response):</a:t>
            </a:r>
          </a:p>
          <a:p>
            <a:pPr lvl="1"/>
            <a:r>
              <a:rPr lang="en-US" dirty="0"/>
              <a:t>Socioeconomic status: (Income, Unemployed, Below Poverty, No High School Diploma)</a:t>
            </a:r>
          </a:p>
          <a:p>
            <a:pPr lvl="1"/>
            <a:r>
              <a:rPr lang="en-US" dirty="0"/>
              <a:t>Household composition and disability: (Aged 65 or Older, Aged 17 or Younger, Civilian with a Disability, Single-Parent Households)</a:t>
            </a:r>
          </a:p>
          <a:p>
            <a:pPr lvl="1"/>
            <a:r>
              <a:rPr lang="en-US" dirty="0"/>
              <a:t>Minority Status and Language</a:t>
            </a:r>
          </a:p>
          <a:p>
            <a:pPr lvl="1"/>
            <a:r>
              <a:rPr lang="en-US" dirty="0"/>
              <a:t>Housing and Transportation</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spcBef>
                <a:spcPts val="1599"/>
              </a:spcBef>
              <a:spcAft>
                <a:spcPts val="1599"/>
              </a:spcAft>
            </a:pPr>
            <a:r>
              <a:rPr lang="en-US" sz="1800" b="0" strike="noStrike" spc="-1" dirty="0">
                <a:solidFill>
                  <a:srgbClr val="595959"/>
                </a:solidFill>
                <a:latin typeface="Arial"/>
                <a:ea typeface="Arial"/>
              </a:rPr>
              <a:t>	</a:t>
            </a:r>
            <a:endParaRPr lang="en-US" sz="1800" b="0" strike="noStrike" spc="-1" dirty="0">
              <a:solidFill>
                <a:srgbClr val="000000"/>
              </a:solidFill>
              <a:latin typeface="Arial"/>
            </a:endParaRPr>
          </a:p>
        </p:txBody>
      </p:sp>
      <p:sp>
        <p:nvSpPr>
          <p:cNvPr id="4" name="Title 3">
            <a:extLst>
              <a:ext uri="{FF2B5EF4-FFF2-40B4-BE49-F238E27FC236}">
                <a16:creationId xmlns:a16="http://schemas.microsoft.com/office/drawing/2014/main" id="{BDBE020C-357B-4E39-8ADB-9D8C9D75906F}"/>
              </a:ext>
            </a:extLst>
          </p:cNvPr>
          <p:cNvSpPr>
            <a:spLocks noGrp="1"/>
          </p:cNvSpPr>
          <p:nvPr>
            <p:ph type="title"/>
          </p:nvPr>
        </p:nvSpPr>
        <p:spPr/>
        <p:txBody>
          <a:bodyPr/>
          <a:lstStyle/>
          <a:p>
            <a:r>
              <a:rPr lang="en-US" dirty="0"/>
              <a:t>Jurisdiction Vulnerability Indicators</a:t>
            </a:r>
          </a:p>
        </p:txBody>
      </p:sp>
      <p:sp>
        <p:nvSpPr>
          <p:cNvPr id="5" name="Content Placeholder 4">
            <a:extLst>
              <a:ext uri="{FF2B5EF4-FFF2-40B4-BE49-F238E27FC236}">
                <a16:creationId xmlns:a16="http://schemas.microsoft.com/office/drawing/2014/main" id="{57133FFA-5E5F-480C-B2C7-FAAA4A749BCA}"/>
              </a:ext>
            </a:extLst>
          </p:cNvPr>
          <p:cNvSpPr>
            <a:spLocks noGrp="1"/>
          </p:cNvSpPr>
          <p:nvPr>
            <p:ph idx="1"/>
          </p:nvPr>
        </p:nvSpPr>
        <p:spPr/>
        <p:txBody>
          <a:bodyPr/>
          <a:lstStyle/>
          <a:p>
            <a:pPr marL="0" indent="0">
              <a:buNone/>
            </a:pPr>
            <a:r>
              <a:rPr lang="en-US" dirty="0"/>
              <a:t>Outcome Metrics (IDU):</a:t>
            </a:r>
          </a:p>
          <a:p>
            <a:pPr lvl="1"/>
            <a:endParaRPr lang="en-US" dirty="0"/>
          </a:p>
          <a:p>
            <a:pPr lvl="1"/>
            <a:r>
              <a:rPr lang="en-US" dirty="0"/>
              <a:t>Hepatitis C Infection</a:t>
            </a:r>
          </a:p>
          <a:p>
            <a:pPr lvl="1"/>
            <a:r>
              <a:rPr lang="en-US" dirty="0"/>
              <a:t>HIV Infection</a:t>
            </a:r>
          </a:p>
          <a:p>
            <a:pPr lvl="1"/>
            <a:r>
              <a:rPr lang="en-US" dirty="0"/>
              <a:t>Opioid Overdose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2CF9A545-41C5-4685-A8B2-6D5AA43B65F2}"/>
              </a:ext>
            </a:extLst>
          </p:cNvPr>
          <p:cNvSpPr>
            <a:spLocks noGrp="1"/>
          </p:cNvSpPr>
          <p:nvPr>
            <p:ph type="title"/>
          </p:nvPr>
        </p:nvSpPr>
        <p:spPr/>
        <p:txBody>
          <a:bodyPr/>
          <a:lstStyle/>
          <a:p>
            <a:r>
              <a:rPr lang="en-US" dirty="0"/>
              <a:t>Jurisdiction Vulnerability Indicators</a:t>
            </a:r>
          </a:p>
        </p:txBody>
      </p:sp>
      <p:sp>
        <p:nvSpPr>
          <p:cNvPr id="3" name="Content Placeholder 2">
            <a:extLst>
              <a:ext uri="{FF2B5EF4-FFF2-40B4-BE49-F238E27FC236}">
                <a16:creationId xmlns:a16="http://schemas.microsoft.com/office/drawing/2014/main" id="{B3A80DFD-C136-459E-ABF3-8BEAE3B6DDCC}"/>
              </a:ext>
            </a:extLst>
          </p:cNvPr>
          <p:cNvSpPr>
            <a:spLocks noGrp="1"/>
          </p:cNvSpPr>
          <p:nvPr>
            <p:ph idx="1"/>
          </p:nvPr>
        </p:nvSpPr>
        <p:spPr/>
        <p:txBody>
          <a:bodyPr/>
          <a:lstStyle/>
          <a:p>
            <a:pPr marL="0" indent="0">
              <a:buNone/>
            </a:pPr>
            <a:r>
              <a:rPr lang="en-US" dirty="0"/>
              <a:t>What factors make a jurisdiction vulnerable (IDU)?  (Van Handel 2016)</a:t>
            </a:r>
          </a:p>
          <a:p>
            <a:pPr lvl="1"/>
            <a:endParaRPr lang="en-US" dirty="0"/>
          </a:p>
          <a:p>
            <a:pPr lvl="1"/>
            <a:r>
              <a:rPr lang="en-US" dirty="0"/>
              <a:t>Drug overdose deaths</a:t>
            </a:r>
          </a:p>
          <a:p>
            <a:pPr lvl="1"/>
            <a:r>
              <a:rPr lang="en-US" dirty="0"/>
              <a:t>Prescription opioid sales</a:t>
            </a:r>
          </a:p>
          <a:p>
            <a:pPr lvl="1"/>
            <a:r>
              <a:rPr lang="en-US" dirty="0"/>
              <a:t>Per capita income</a:t>
            </a:r>
          </a:p>
          <a:p>
            <a:pPr lvl="1"/>
            <a:r>
              <a:rPr lang="en-US" dirty="0"/>
              <a:t>Percent population white, non-Hispanic</a:t>
            </a:r>
          </a:p>
          <a:p>
            <a:pPr lvl="1"/>
            <a:r>
              <a:rPr lang="en-US" dirty="0"/>
              <a:t>Unemployment</a:t>
            </a:r>
          </a:p>
          <a:p>
            <a:pPr lvl="1"/>
            <a:r>
              <a:rPr lang="en-US" dirty="0"/>
              <a:t>Buprenorphine waivers</a:t>
            </a:r>
          </a:p>
          <a:p>
            <a:pPr marL="685800" lvl="2" indent="0">
              <a:buNone/>
            </a:pPr>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9260D6B4-5729-4279-9662-CD9A3F9FF96A}"/>
              </a:ext>
            </a:extLst>
          </p:cNvPr>
          <p:cNvSpPr>
            <a:spLocks noGrp="1"/>
          </p:cNvSpPr>
          <p:nvPr>
            <p:ph type="title"/>
          </p:nvPr>
        </p:nvSpPr>
        <p:spPr/>
        <p:txBody>
          <a:bodyPr/>
          <a:lstStyle/>
          <a:p>
            <a:r>
              <a:rPr lang="en-US" dirty="0"/>
              <a:t>Jurisdiction Vulnerability Indicators</a:t>
            </a:r>
          </a:p>
        </p:txBody>
      </p:sp>
      <p:sp>
        <p:nvSpPr>
          <p:cNvPr id="3" name="Content Placeholder 2">
            <a:extLst>
              <a:ext uri="{FF2B5EF4-FFF2-40B4-BE49-F238E27FC236}">
                <a16:creationId xmlns:a16="http://schemas.microsoft.com/office/drawing/2014/main" id="{FBA8B333-C151-4139-9D32-A48141451658}"/>
              </a:ext>
            </a:extLst>
          </p:cNvPr>
          <p:cNvSpPr>
            <a:spLocks noGrp="1"/>
          </p:cNvSpPr>
          <p:nvPr>
            <p:ph idx="1"/>
          </p:nvPr>
        </p:nvSpPr>
        <p:spPr/>
        <p:txBody>
          <a:bodyPr/>
          <a:lstStyle/>
          <a:p>
            <a:pPr marL="0" indent="0">
              <a:buNone/>
            </a:pPr>
            <a:r>
              <a:rPr lang="en-US" dirty="0"/>
              <a:t>What factors make a jurisdiction vulnerable?</a:t>
            </a:r>
          </a:p>
          <a:p>
            <a:pPr lvl="1"/>
            <a:endParaRPr lang="en-US" dirty="0"/>
          </a:p>
          <a:p>
            <a:pPr lvl="1"/>
            <a:r>
              <a:rPr lang="en-US" dirty="0"/>
              <a:t>State X (Jurisdiction Vulnerability Index)</a:t>
            </a:r>
          </a:p>
          <a:p>
            <a:pPr lvl="1"/>
            <a:r>
              <a:rPr lang="en-US" dirty="0"/>
              <a:t>Opioid Prescriptions</a:t>
            </a:r>
          </a:p>
          <a:p>
            <a:pPr lvl="1"/>
            <a:r>
              <a:rPr lang="en-US" dirty="0"/>
              <a:t>Drug Arrests</a:t>
            </a:r>
          </a:p>
          <a:p>
            <a:pPr lvl="1"/>
            <a:r>
              <a:rPr lang="en-US" dirty="0"/>
              <a:t>Per Capita Income</a:t>
            </a:r>
          </a:p>
          <a:p>
            <a:pPr lvl="1"/>
            <a:r>
              <a:rPr lang="en-US" dirty="0"/>
              <a:t>Drug Overdose Deaths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1E000ADD-5124-4384-9833-5D95E66C3B83}"/>
              </a:ext>
            </a:extLst>
          </p:cNvPr>
          <p:cNvSpPr>
            <a:spLocks noGrp="1"/>
          </p:cNvSpPr>
          <p:nvPr>
            <p:ph type="title"/>
          </p:nvPr>
        </p:nvSpPr>
        <p:spPr/>
        <p:txBody>
          <a:bodyPr/>
          <a:lstStyle/>
          <a:p>
            <a:r>
              <a:rPr lang="en-US" dirty="0"/>
              <a:t>Jurisdiction Vulnerability Indicators</a:t>
            </a:r>
          </a:p>
        </p:txBody>
      </p:sp>
      <p:sp>
        <p:nvSpPr>
          <p:cNvPr id="3" name="Content Placeholder 2">
            <a:extLst>
              <a:ext uri="{FF2B5EF4-FFF2-40B4-BE49-F238E27FC236}">
                <a16:creationId xmlns:a16="http://schemas.microsoft.com/office/drawing/2014/main" id="{6958580C-CEF9-4377-AC40-E841A2E9448D}"/>
              </a:ext>
            </a:extLst>
          </p:cNvPr>
          <p:cNvSpPr>
            <a:spLocks noGrp="1"/>
          </p:cNvSpPr>
          <p:nvPr>
            <p:ph idx="1"/>
          </p:nvPr>
        </p:nvSpPr>
        <p:spPr/>
        <p:txBody>
          <a:bodyPr/>
          <a:lstStyle/>
          <a:p>
            <a:pPr marL="0" indent="0">
              <a:buNone/>
            </a:pPr>
            <a:r>
              <a:rPr lang="en-US" dirty="0"/>
              <a:t>Things to consider for selecting indicators</a:t>
            </a:r>
          </a:p>
          <a:p>
            <a:pPr lvl="1"/>
            <a:endParaRPr lang="en-US" dirty="0"/>
          </a:p>
          <a:p>
            <a:pPr lvl="1"/>
            <a:r>
              <a:rPr lang="en-US" dirty="0"/>
              <a:t>Ease of collecting variable data</a:t>
            </a:r>
          </a:p>
          <a:p>
            <a:pPr lvl="1"/>
            <a:r>
              <a:rPr lang="en-US" dirty="0"/>
              <a:t>Does subject matter expertise suggest a relationship?</a:t>
            </a:r>
          </a:p>
          <a:p>
            <a:pPr lvl="1"/>
            <a:r>
              <a:rPr lang="en-US" dirty="0"/>
              <a:t>Does a variable have similarity to other variables in the model</a:t>
            </a:r>
          </a:p>
          <a:p>
            <a:pPr lvl="1"/>
            <a:r>
              <a:rPr lang="en-US" dirty="0"/>
              <a:t>How often is a variable missing?</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0CC4D9E2-F8B2-4D91-A6D5-458308EF1B3C}"/>
              </a:ext>
            </a:extLst>
          </p:cNvPr>
          <p:cNvSpPr>
            <a:spLocks noGrp="1"/>
          </p:cNvSpPr>
          <p:nvPr>
            <p:ph type="title"/>
          </p:nvPr>
        </p:nvSpPr>
        <p:spPr/>
        <p:txBody>
          <a:bodyPr/>
          <a:lstStyle/>
          <a:p>
            <a:r>
              <a:rPr lang="en-US" dirty="0"/>
              <a:t>Jurisdiction Vulnerability Index</a:t>
            </a:r>
          </a:p>
        </p:txBody>
      </p:sp>
      <p:sp>
        <p:nvSpPr>
          <p:cNvPr id="3" name="Content Placeholder 2">
            <a:extLst>
              <a:ext uri="{FF2B5EF4-FFF2-40B4-BE49-F238E27FC236}">
                <a16:creationId xmlns:a16="http://schemas.microsoft.com/office/drawing/2014/main" id="{51F0897F-AF09-4802-8306-66166E14C5EB}"/>
              </a:ext>
            </a:extLst>
          </p:cNvPr>
          <p:cNvSpPr>
            <a:spLocks noGrp="1"/>
          </p:cNvSpPr>
          <p:nvPr>
            <p:ph idx="1"/>
          </p:nvPr>
        </p:nvSpPr>
        <p:spPr/>
        <p:txBody>
          <a:bodyPr/>
          <a:lstStyle/>
          <a:p>
            <a:pPr marL="0" indent="0">
              <a:buNone/>
            </a:pPr>
            <a:r>
              <a:rPr lang="en-US" dirty="0"/>
              <a:t>Multiple methods to consider</a:t>
            </a:r>
          </a:p>
          <a:p>
            <a:pPr lvl="1"/>
            <a:endParaRPr lang="en-US" dirty="0"/>
          </a:p>
          <a:p>
            <a:pPr lvl="1"/>
            <a:r>
              <a:rPr lang="en-US" dirty="0"/>
              <a:t>Jurisdiction Vulnerability Index: Rankings</a:t>
            </a:r>
          </a:p>
          <a:p>
            <a:pPr lvl="1"/>
            <a:r>
              <a:rPr lang="en-US" dirty="0"/>
              <a:t>Van Handel / Tennessee: Poisson regression</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2"/>
          <p:cNvSpPr txBox="1"/>
          <p:nvPr/>
        </p:nvSpPr>
        <p:spPr>
          <a:xfrm>
            <a:off x="311760" y="1152360"/>
            <a:ext cx="8520120" cy="3416040"/>
          </a:xfrm>
          <a:prstGeom prst="rect">
            <a:avLst/>
          </a:prstGeom>
          <a:noFill/>
          <a:ln>
            <a:noFill/>
          </a:ln>
        </p:spPr>
        <p:txBody>
          <a:bodyPr tIns="91440" bIns="91440">
            <a:noAutofit/>
          </a:bodyPr>
          <a:lstStyle/>
          <a:p>
            <a:pPr>
              <a:lnSpc>
                <a:spcPct val="115000"/>
              </a:lnSpc>
            </a:pPr>
            <a:endParaRPr lang="en-US" sz="1800" b="0" strike="noStrike" spc="-1" dirty="0">
              <a:solidFill>
                <a:srgbClr val="000000"/>
              </a:solidFill>
              <a:latin typeface="Arial"/>
            </a:endParaRPr>
          </a:p>
        </p:txBody>
      </p:sp>
      <p:sp>
        <p:nvSpPr>
          <p:cNvPr id="2" name="Title 1">
            <a:extLst>
              <a:ext uri="{FF2B5EF4-FFF2-40B4-BE49-F238E27FC236}">
                <a16:creationId xmlns:a16="http://schemas.microsoft.com/office/drawing/2014/main" id="{2486E261-24C1-4554-8149-068D1A8E13F1}"/>
              </a:ext>
            </a:extLst>
          </p:cNvPr>
          <p:cNvSpPr>
            <a:spLocks noGrp="1"/>
          </p:cNvSpPr>
          <p:nvPr>
            <p:ph type="title"/>
          </p:nvPr>
        </p:nvSpPr>
        <p:spPr/>
        <p:txBody>
          <a:bodyPr/>
          <a:lstStyle/>
          <a:p>
            <a:r>
              <a:rPr lang="en-US" dirty="0"/>
              <a:t>Jurisdiction Vulnerability Index</a:t>
            </a:r>
          </a:p>
        </p:txBody>
      </p:sp>
      <p:sp>
        <p:nvSpPr>
          <p:cNvPr id="3" name="Content Placeholder 2">
            <a:extLst>
              <a:ext uri="{FF2B5EF4-FFF2-40B4-BE49-F238E27FC236}">
                <a16:creationId xmlns:a16="http://schemas.microsoft.com/office/drawing/2014/main" id="{B329BF25-CCC4-4215-9D99-CFA7E580EBDE}"/>
              </a:ext>
            </a:extLst>
          </p:cNvPr>
          <p:cNvSpPr>
            <a:spLocks noGrp="1"/>
          </p:cNvSpPr>
          <p:nvPr>
            <p:ph idx="1"/>
          </p:nvPr>
        </p:nvSpPr>
        <p:spPr/>
        <p:txBody>
          <a:bodyPr/>
          <a:lstStyle/>
          <a:p>
            <a:pPr marL="0" indent="0">
              <a:buNone/>
            </a:pPr>
            <a:r>
              <a:rPr lang="en-US" dirty="0"/>
              <a:t>Jurisdiction Vulnerability Index (IDU):</a:t>
            </a:r>
          </a:p>
          <a:p>
            <a:pPr lvl="1"/>
            <a:endParaRPr lang="en-US" dirty="0"/>
          </a:p>
          <a:p>
            <a:pPr lvl="1"/>
            <a:r>
              <a:rPr lang="en-US" dirty="0"/>
              <a:t>Easy to construct</a:t>
            </a:r>
          </a:p>
          <a:p>
            <a:pPr lvl="1"/>
            <a:r>
              <a:rPr lang="en-US" dirty="0"/>
              <a:t>Easy to explain</a:t>
            </a:r>
          </a:p>
          <a:p>
            <a:pPr lvl="1"/>
            <a:r>
              <a:rPr lang="en-US" dirty="0"/>
              <a:t>Requires care in choosing variables</a:t>
            </a:r>
          </a:p>
          <a:p>
            <a:pPr lvl="1"/>
            <a:r>
              <a:rPr lang="en-US" dirty="0"/>
              <a:t>Forces each variable (or theme) to have equal weight (or weight chosen by modeler)</a:t>
            </a:r>
          </a:p>
          <a:p>
            <a:endParaRPr lang="en-US" dirty="0"/>
          </a:p>
        </p:txBody>
      </p:sp>
    </p:spTree>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TE Standard.potx" id="{A2EAD8E9-3A6E-9B42-A460-2E546A7FC0B1}" vid="{AE91A922-1CCC-CD42-9EBD-5F738BC682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895</TotalTime>
  <Words>1944</Words>
  <Application>Microsoft Office PowerPoint</Application>
  <PresentationFormat>On-screen Show (16:9)</PresentationFormat>
  <Paragraphs>369</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Times New Roman</vt:lpstr>
      <vt:lpstr>1_Office Theme</vt:lpstr>
      <vt:lpstr>Jurisdiction Vulnerability Index Models</vt:lpstr>
      <vt:lpstr>Roadmap</vt:lpstr>
      <vt:lpstr>Jurisdiction Vulnerability Indicators </vt:lpstr>
      <vt:lpstr>Jurisdiction Vulnerability Indicators</vt:lpstr>
      <vt:lpstr>Jurisdiction Vulnerability Indicators</vt:lpstr>
      <vt:lpstr>Jurisdiction Vulnerability Indicators</vt:lpstr>
      <vt:lpstr>Jurisdiction Vulnerability Indicators</vt:lpstr>
      <vt:lpstr>Jurisdiction Vulnerability Index</vt:lpstr>
      <vt:lpstr>Jurisdiction Vulnerability Index</vt:lpstr>
      <vt:lpstr>Example: Texas</vt:lpstr>
      <vt:lpstr>Example: Texas</vt:lpstr>
      <vt:lpstr>Example: Texas</vt:lpstr>
      <vt:lpstr>Example: Texas</vt:lpstr>
      <vt:lpstr>Example: Texas</vt:lpstr>
      <vt:lpstr>Example: Texas</vt:lpstr>
      <vt:lpstr>Example: Texas</vt:lpstr>
      <vt:lpstr>Example: Texas</vt:lpstr>
      <vt:lpstr>Example: Texas</vt:lpstr>
      <vt:lpstr>Example: Texas</vt:lpstr>
      <vt:lpstr>Example: Texas</vt:lpstr>
      <vt:lpstr>Example: Texas</vt:lpstr>
      <vt:lpstr>Vulnerability Index: Interpretation</vt:lpstr>
      <vt:lpstr>Vulnerability Index: Interpretation</vt:lpstr>
      <vt:lpstr>Vulnerability Index: Interpretation</vt:lpstr>
      <vt:lpstr>Vulnerability Index: Interpretation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Jurisdiction Vulnerability Using Social Vulnerability Index</dc:title>
  <dc:subject/>
  <dc:creator>Cailyn Lingwall</dc:creator>
  <dc:description/>
  <cp:lastModifiedBy>Jordan Larson</cp:lastModifiedBy>
  <cp:revision>21</cp:revision>
  <cp:lastPrinted>2019-07-01T13:15:53Z</cp:lastPrinted>
  <dcterms:modified xsi:type="dcterms:W3CDTF">2019-07-11T20:30:44Z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16</vt:i4>
  </property>
  <property fmtid="{D5CDD505-2E9C-101B-9397-08002B2CF9AE}" pid="8" name="PresentationFormat">
    <vt:lpwstr>On-screen Show (16:9)</vt:lpwstr>
  </property>
  <property fmtid="{D5CDD505-2E9C-101B-9397-08002B2CF9AE}" pid="9" name="ScaleCrop">
    <vt:bool>false</vt:bool>
  </property>
  <property fmtid="{D5CDD505-2E9C-101B-9397-08002B2CF9AE}" pid="10" name="ShareDoc">
    <vt:bool>false</vt:bool>
  </property>
  <property fmtid="{D5CDD505-2E9C-101B-9397-08002B2CF9AE}" pid="11" name="Slides">
    <vt:i4>29</vt:i4>
  </property>
</Properties>
</file>