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4" r:id="rId1"/>
  </p:sldMasterIdLst>
  <p:notesMasterIdLst>
    <p:notesMasterId r:id="rId27"/>
  </p:notesMasterIdLst>
  <p:sldIdLst>
    <p:sldId id="256" r:id="rId2"/>
    <p:sldId id="257" r:id="rId3"/>
    <p:sldId id="259" r:id="rId4"/>
    <p:sldId id="258" r:id="rId5"/>
    <p:sldId id="260" r:id="rId6"/>
    <p:sldId id="262" r:id="rId7"/>
    <p:sldId id="263" r:id="rId8"/>
    <p:sldId id="265" r:id="rId9"/>
    <p:sldId id="266" r:id="rId10"/>
    <p:sldId id="268" r:id="rId11"/>
    <p:sldId id="269" r:id="rId12"/>
    <p:sldId id="270" r:id="rId13"/>
    <p:sldId id="271" r:id="rId14"/>
    <p:sldId id="272" r:id="rId15"/>
    <p:sldId id="273" r:id="rId16"/>
    <p:sldId id="274" r:id="rId17"/>
    <p:sldId id="275" r:id="rId18"/>
    <p:sldId id="276" r:id="rId19"/>
    <p:sldId id="286" r:id="rId20"/>
    <p:sldId id="287" r:id="rId21"/>
    <p:sldId id="289" r:id="rId22"/>
    <p:sldId id="290" r:id="rId23"/>
    <p:sldId id="291" r:id="rId24"/>
    <p:sldId id="292" r:id="rId25"/>
    <p:sldId id="293" r:id="rId26"/>
  </p:sldIdLst>
  <p:sldSz cx="9144000" cy="5143500" type="screen16x9"/>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n Handel, Michelle (CDC/DDID/NCHHSTP/OD)" initials="VHM(" lastIdx="2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F7ECA2-503D-4F6B-B578-3C1D0090B20B}" v="1" dt="2019-07-12T00:59:08.2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854" autoAdjust="0"/>
  </p:normalViewPr>
  <p:slideViewPr>
    <p:cSldViewPr snapToGrid="0">
      <p:cViewPr varScale="1">
        <p:scale>
          <a:sx n="115" d="100"/>
          <a:sy n="115" d="100"/>
        </p:scale>
        <p:origin x="149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8" name="PlaceHolder 1"/>
          <p:cNvSpPr>
            <a:spLocks noGrp="1" noRot="1" noChangeAspect="1"/>
          </p:cNvSpPr>
          <p:nvPr>
            <p:ph type="sldImg"/>
          </p:nvPr>
        </p:nvSpPr>
        <p:spPr>
          <a:xfrm>
            <a:off x="533520" y="764280"/>
            <a:ext cx="6704640" cy="3771360"/>
          </a:xfrm>
          <a:prstGeom prst="rect">
            <a:avLst/>
          </a:prstGeom>
        </p:spPr>
        <p:txBody>
          <a:bodyPr lIns="0" tIns="0" rIns="0" bIns="0" anchor="ctr">
            <a:noAutofit/>
          </a:bodyPr>
          <a:lstStyle/>
          <a:p>
            <a:r>
              <a:rPr lang="en-US" sz="1400" b="0" strike="noStrike" spc="-1">
                <a:solidFill>
                  <a:srgbClr val="000000"/>
                </a:solidFill>
                <a:latin typeface="Arial"/>
              </a:rPr>
              <a:t>Click to move the slide</a:t>
            </a:r>
          </a:p>
        </p:txBody>
      </p:sp>
      <p:sp>
        <p:nvSpPr>
          <p:cNvPr id="79" name="PlaceHolder 2"/>
          <p:cNvSpPr>
            <a:spLocks noGrp="1"/>
          </p:cNvSpPr>
          <p:nvPr>
            <p:ph type="body"/>
          </p:nvPr>
        </p:nvSpPr>
        <p:spPr>
          <a:xfrm>
            <a:off x="777240" y="4777560"/>
            <a:ext cx="6217560" cy="4525920"/>
          </a:xfrm>
          <a:prstGeom prst="rect">
            <a:avLst/>
          </a:prstGeom>
        </p:spPr>
        <p:txBody>
          <a:bodyPr lIns="0" tIns="0" rIns="0" bIns="0">
            <a:noAutofit/>
          </a:bodyPr>
          <a:lstStyle/>
          <a:p>
            <a:r>
              <a:rPr lang="en-US" sz="2000" b="0" strike="noStrike" spc="-1">
                <a:latin typeface="Arial"/>
              </a:rPr>
              <a:t>Click to edit the notes format</a:t>
            </a:r>
          </a:p>
        </p:txBody>
      </p:sp>
      <p:sp>
        <p:nvSpPr>
          <p:cNvPr id="80" name="PlaceHolder 3"/>
          <p:cNvSpPr>
            <a:spLocks noGrp="1"/>
          </p:cNvSpPr>
          <p:nvPr>
            <p:ph type="hdr"/>
          </p:nvPr>
        </p:nvSpPr>
        <p:spPr>
          <a:xfrm>
            <a:off x="0" y="0"/>
            <a:ext cx="3372840" cy="502560"/>
          </a:xfrm>
          <a:prstGeom prst="rect">
            <a:avLst/>
          </a:prstGeom>
        </p:spPr>
        <p:txBody>
          <a:bodyPr lIns="0" tIns="0" rIns="0" bIns="0">
            <a:noAutofit/>
          </a:bodyPr>
          <a:lstStyle/>
          <a:p>
            <a:r>
              <a:rPr lang="en-US" sz="1400" b="0" strike="noStrike" spc="-1">
                <a:latin typeface="Times New Roman"/>
              </a:rPr>
              <a:t> </a:t>
            </a:r>
          </a:p>
        </p:txBody>
      </p:sp>
      <p:sp>
        <p:nvSpPr>
          <p:cNvPr id="81" name="PlaceHolder 4"/>
          <p:cNvSpPr>
            <a:spLocks noGrp="1"/>
          </p:cNvSpPr>
          <p:nvPr>
            <p:ph type="dt"/>
          </p:nvPr>
        </p:nvSpPr>
        <p:spPr>
          <a:xfrm>
            <a:off x="4399200" y="0"/>
            <a:ext cx="3372840" cy="502560"/>
          </a:xfrm>
          <a:prstGeom prst="rect">
            <a:avLst/>
          </a:prstGeom>
        </p:spPr>
        <p:txBody>
          <a:bodyPr lIns="0" tIns="0" rIns="0" bIns="0">
            <a:noAutofit/>
          </a:bodyPr>
          <a:lstStyle/>
          <a:p>
            <a:pPr algn="r"/>
            <a:r>
              <a:rPr lang="en-US" sz="1400" b="0" strike="noStrike" spc="-1">
                <a:latin typeface="Times New Roman"/>
              </a:rPr>
              <a:t> </a:t>
            </a:r>
          </a:p>
        </p:txBody>
      </p:sp>
      <p:sp>
        <p:nvSpPr>
          <p:cNvPr id="82" name="PlaceHolder 5"/>
          <p:cNvSpPr>
            <a:spLocks noGrp="1"/>
          </p:cNvSpPr>
          <p:nvPr>
            <p:ph type="ftr"/>
          </p:nvPr>
        </p:nvSpPr>
        <p:spPr>
          <a:xfrm>
            <a:off x="0" y="9555480"/>
            <a:ext cx="3372840" cy="502560"/>
          </a:xfrm>
          <a:prstGeom prst="rect">
            <a:avLst/>
          </a:prstGeom>
        </p:spPr>
        <p:txBody>
          <a:bodyPr lIns="0" tIns="0" rIns="0" bIns="0" anchor="b">
            <a:noAutofit/>
          </a:bodyPr>
          <a:lstStyle/>
          <a:p>
            <a:r>
              <a:rPr lang="en-US" sz="1400" b="0" strike="noStrike" spc="-1">
                <a:latin typeface="Times New Roman"/>
              </a:rPr>
              <a:t> </a:t>
            </a:r>
          </a:p>
        </p:txBody>
      </p:sp>
      <p:sp>
        <p:nvSpPr>
          <p:cNvPr id="83" name="PlaceHolder 6"/>
          <p:cNvSpPr>
            <a:spLocks noGrp="1"/>
          </p:cNvSpPr>
          <p:nvPr>
            <p:ph type="sldNum"/>
          </p:nvPr>
        </p:nvSpPr>
        <p:spPr>
          <a:xfrm>
            <a:off x="4399200" y="9555480"/>
            <a:ext cx="3372840" cy="502560"/>
          </a:xfrm>
          <a:prstGeom prst="rect">
            <a:avLst/>
          </a:prstGeom>
        </p:spPr>
        <p:txBody>
          <a:bodyPr lIns="0" tIns="0" rIns="0" bIns="0" anchor="b">
            <a:noAutofit/>
          </a:bodyPr>
          <a:lstStyle/>
          <a:p>
            <a:pPr algn="r"/>
            <a:fld id="{E6693B7A-E316-4BAA-B86A-FB26007A85D3}" type="slidenum">
              <a:rPr lang="en-US" sz="1400" b="0" strike="noStrike" spc="-1">
                <a:latin typeface="Times New Roman"/>
              </a:rPr>
              <a:t>‹#›</a:t>
            </a:fld>
            <a:endParaRPr lang="en-US"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Good day, my name is Jordan Larson and joining me is Cody Custis and we are here as </a:t>
            </a:r>
            <a:r>
              <a:rPr lang="en-US" dirty="0" err="1"/>
              <a:t>Tsuro</a:t>
            </a:r>
            <a:r>
              <a:rPr lang="en-US" dirty="0"/>
              <a:t> Consulting, a public health firm working with CSTE to provide technical consulting on jurisdiction CDC Opioid Vulnerability Assessments.  Today, we will be presenting on Jurisdiction VA indicators and index calculations, along with a focus case study of a state-level analysis in Texas.  </a:t>
            </a:r>
          </a:p>
          <a:p>
            <a:endParaRPr lang="en-US" dirty="0"/>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a:t>
            </a:fld>
            <a:endParaRPr lang="en-US" sz="1400" b="0" strike="noStrike" spc="-1">
              <a:latin typeface="Times New Roman"/>
            </a:endParaRPr>
          </a:p>
        </p:txBody>
      </p:sp>
    </p:spTree>
    <p:extLst>
      <p:ext uri="{BB962C8B-B14F-4D97-AF65-F5344CB8AC3E}">
        <p14:creationId xmlns:p14="http://schemas.microsoft.com/office/powerpoint/2010/main" val="370698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Jumping into our second presentation segment today, we are going to review a ranking average index calculation for the state of Texas.  The indicator categories that we are looking at for our Texas model include the above list.  Notice we have narrowed the model down to one variable from each data category, to inform the index.</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10</a:t>
            </a:fld>
            <a:endParaRPr lang="en-US" sz="1400" b="0" strike="noStrike" spc="-1">
              <a:latin typeface="Times New Roman"/>
            </a:endParaRPr>
          </a:p>
        </p:txBody>
      </p:sp>
    </p:spTree>
    <p:extLst>
      <p:ext uri="{BB962C8B-B14F-4D97-AF65-F5344CB8AC3E}">
        <p14:creationId xmlns:p14="http://schemas.microsoft.com/office/powerpoint/2010/main" val="1212744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The raw data can be viewed in a spreadsheet, and looks like this.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11</a:t>
            </a:fld>
            <a:endParaRPr lang="en-US" sz="1400" b="0" strike="noStrike" spc="-1">
              <a:latin typeface="Times New Roman"/>
            </a:endParaRPr>
          </a:p>
        </p:txBody>
      </p:sp>
    </p:spTree>
    <p:extLst>
      <p:ext uri="{BB962C8B-B14F-4D97-AF65-F5344CB8AC3E}">
        <p14:creationId xmlns:p14="http://schemas.microsoft.com/office/powerpoint/2010/main" val="32417384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The first thing we need to do in terms of managing data quality is to treat missing or zero data so it does not influence our statistical measurements.   One reasonable and simple approach is to assign N/A values to the statewide median.</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12</a:t>
            </a:fld>
            <a:endParaRPr lang="en-US" sz="1400" b="0" strike="noStrike" spc="-1">
              <a:latin typeface="Times New Roman"/>
            </a:endParaRPr>
          </a:p>
        </p:txBody>
      </p:sp>
    </p:spTree>
    <p:extLst>
      <p:ext uri="{BB962C8B-B14F-4D97-AF65-F5344CB8AC3E}">
        <p14:creationId xmlns:p14="http://schemas.microsoft.com/office/powerpoint/2010/main" val="18009866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Next we create the rank for each indicator (predictor), and then simply aggregate the ranks by taking a mean of all ranks for each administrative unit in the dataset.  For context, there are 254 counties in Texas, so 239, for example, would represent relatively high vulnerability.</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13</a:t>
            </a:fld>
            <a:endParaRPr lang="en-US" sz="1400" b="0" strike="noStrike" spc="-1">
              <a:latin typeface="Times New Roman"/>
            </a:endParaRPr>
          </a:p>
        </p:txBody>
      </p:sp>
    </p:spTree>
    <p:extLst>
      <p:ext uri="{BB962C8B-B14F-4D97-AF65-F5344CB8AC3E}">
        <p14:creationId xmlns:p14="http://schemas.microsoft.com/office/powerpoint/2010/main" val="4274218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The process will yield some interesting results that can be observed geographically, as well as via a histogram; showing the rank average index, and the individual indicator ranks by county, respectively.  Childress, circled in this slide, ranks highest among counties in the state.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14</a:t>
            </a:fld>
            <a:endParaRPr lang="en-US" sz="1400" b="0" strike="noStrike" spc="-1">
              <a:latin typeface="Times New Roman"/>
            </a:endParaRPr>
          </a:p>
        </p:txBody>
      </p:sp>
    </p:spTree>
    <p:extLst>
      <p:ext uri="{BB962C8B-B14F-4D97-AF65-F5344CB8AC3E}">
        <p14:creationId xmlns:p14="http://schemas.microsoft.com/office/powerpoint/2010/main" val="20273752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Zooming in on one particular unit, Childress County appears as a county of concern because of high vulnerability observations for arrests, income, prescriptions and drug overdoes.  Upon investigation, it has a missing value of drug overdose deaths.</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15</a:t>
            </a:fld>
            <a:endParaRPr lang="en-US" sz="1400" b="0" strike="noStrike" spc="-1">
              <a:latin typeface="Times New Roman"/>
            </a:endParaRPr>
          </a:p>
        </p:txBody>
      </p:sp>
    </p:spTree>
    <p:extLst>
      <p:ext uri="{BB962C8B-B14F-4D97-AF65-F5344CB8AC3E}">
        <p14:creationId xmlns:p14="http://schemas.microsoft.com/office/powerpoint/2010/main" val="3353017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Zooming in on another unit, Kleberg County (red and south of San Antonio) appears also as a region of concern because of high and medium vulnerability observations for arrests, income, and prescriptions.  </a:t>
            </a:r>
          </a:p>
          <a:p>
            <a:endParaRPr lang="en-US" dirty="0"/>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16</a:t>
            </a:fld>
            <a:endParaRPr lang="en-US" sz="1400" b="0" strike="noStrike" spc="-1">
              <a:latin typeface="Times New Roman"/>
            </a:endParaRPr>
          </a:p>
        </p:txBody>
      </p:sp>
    </p:spTree>
    <p:extLst>
      <p:ext uri="{BB962C8B-B14F-4D97-AF65-F5344CB8AC3E}">
        <p14:creationId xmlns:p14="http://schemas.microsoft.com/office/powerpoint/2010/main" val="34092284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Index methods can be built using widely available spreadsheet tools, such as Microsoft Excel.  The maps in this presentation we made using Microsoft Power BI, which, as we remember from our presentation on software, is free for use and display of public data.</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17</a:t>
            </a:fld>
            <a:endParaRPr lang="en-US" sz="1400" b="0" strike="noStrike" spc="-1">
              <a:latin typeface="Times New Roman"/>
            </a:endParaRPr>
          </a:p>
        </p:txBody>
      </p:sp>
    </p:spTree>
    <p:extLst>
      <p:ext uri="{BB962C8B-B14F-4D97-AF65-F5344CB8AC3E}">
        <p14:creationId xmlns:p14="http://schemas.microsoft.com/office/powerpoint/2010/main" val="36986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HIV incidence is a bit different than Hep C, or overdose.  In this next part of the Texas case study, we will be looking at results for HIV diagnoses data.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18</a:t>
            </a:fld>
            <a:endParaRPr lang="en-US" sz="1400" b="0" strike="noStrike" spc="-1">
              <a:latin typeface="Times New Roman"/>
            </a:endParaRPr>
          </a:p>
        </p:txBody>
      </p:sp>
    </p:spTree>
    <p:extLst>
      <p:ext uri="{BB962C8B-B14F-4D97-AF65-F5344CB8AC3E}">
        <p14:creationId xmlns:p14="http://schemas.microsoft.com/office/powerpoint/2010/main" val="28143070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Again, the county-level data can be reviewed in a spreadsheet format.  Note that many counties have suppressed (but non-zero) rates.  The data source suppresses data with counts between 1 and 4.</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19</a:t>
            </a:fld>
            <a:endParaRPr lang="en-US" sz="1400" b="0" strike="noStrike" spc="-1">
              <a:latin typeface="Times New Roman"/>
            </a:endParaRPr>
          </a:p>
        </p:txBody>
      </p:sp>
    </p:spTree>
    <p:extLst>
      <p:ext uri="{BB962C8B-B14F-4D97-AF65-F5344CB8AC3E}">
        <p14:creationId xmlns:p14="http://schemas.microsoft.com/office/powerpoint/2010/main" val="1190272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PlaceHolder 1"/>
          <p:cNvSpPr>
            <a:spLocks noGrp="1" noRot="1" noChangeAspect="1"/>
          </p:cNvSpPr>
          <p:nvPr>
            <p:ph type="sldImg"/>
          </p:nvPr>
        </p:nvSpPr>
        <p:spPr>
          <a:xfrm>
            <a:off x="533400" y="763588"/>
            <a:ext cx="6704013" cy="3771900"/>
          </a:xfrm>
          <a:prstGeom prst="rect">
            <a:avLst/>
          </a:prstGeom>
        </p:spPr>
      </p:sp>
      <p:sp>
        <p:nvSpPr>
          <p:cNvPr id="149" name="PlaceHolder 2"/>
          <p:cNvSpPr>
            <a:spLocks noGrp="1"/>
          </p:cNvSpPr>
          <p:nvPr>
            <p:ph type="body"/>
          </p:nvPr>
        </p:nvSpPr>
        <p:spPr>
          <a:xfrm>
            <a:off x="777240" y="4777560"/>
            <a:ext cx="6217560" cy="4525920"/>
          </a:xfrm>
          <a:prstGeom prst="rect">
            <a:avLst/>
          </a:prstGeom>
        </p:spPr>
        <p:txBody>
          <a:bodyPr lIns="0" tIns="0" rIns="0" bIns="0">
            <a:spAutoFit/>
          </a:bodyPr>
          <a:lstStyle/>
          <a:p>
            <a:r>
              <a:rPr lang="en-US" sz="2000" b="0" strike="noStrike" spc="-1" dirty="0">
                <a:latin typeface="Arial"/>
              </a:rPr>
              <a:t>The term model does not always imply a formal mathematical or statistical model, but in this case can be considered just a way of linking the outcome to the indicators.  Today we will be looking closer at two different approaches to modeling vulnerability in jurisdictions.  We will begin with an overview of factors, data categories, and indicators useful for vulnerability indexes related to intravenous drug use.  Then, in the second part of the presentation, we will look at how the actual index can be calculated, using the ranking approach.  And finally, in the third and final part of the presentation, we will take a focused look at results from these models for counties in Texas.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Mapping and graphing the results, we see some areas with higher HIV infection, the outcome metric.</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20</a:t>
            </a:fld>
            <a:endParaRPr lang="en-US" sz="1400" b="0" strike="noStrike" spc="-1">
              <a:latin typeface="Times New Roman"/>
            </a:endParaRPr>
          </a:p>
        </p:txBody>
      </p:sp>
    </p:spTree>
    <p:extLst>
      <p:ext uri="{BB962C8B-B14F-4D97-AF65-F5344CB8AC3E}">
        <p14:creationId xmlns:p14="http://schemas.microsoft.com/office/powerpoint/2010/main" val="29726224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These are three interpretations worth figuring out and reviewing for each rank average model index built out, or for any model.  Sometimes mapping the results can help you visualize these focus areas and understand why they matter and why they are uniquely important.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21</a:t>
            </a:fld>
            <a:endParaRPr lang="en-US" sz="1400" b="0" strike="noStrike" spc="-1">
              <a:latin typeface="Times New Roman"/>
            </a:endParaRPr>
          </a:p>
        </p:txBody>
      </p:sp>
    </p:spTree>
    <p:extLst>
      <p:ext uri="{BB962C8B-B14F-4D97-AF65-F5344CB8AC3E}">
        <p14:creationId xmlns:p14="http://schemas.microsoft.com/office/powerpoint/2010/main" val="15659458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The process of moving from the model results to program resources is unique to each State and jurisdiction, but the process usually involves these kinds of questions.  </a:t>
            </a:r>
          </a:p>
          <a:p>
            <a:endParaRPr lang="en-US" dirty="0"/>
          </a:p>
          <a:p>
            <a:r>
              <a:rPr lang="en-US" dirty="0"/>
              <a:t>In areas with high metric and high vulnerability, it is important to look for what resources are available in those areas and what steps are being taken.  Are local partners aware of the problem?  What steps are they taking?</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22</a:t>
            </a:fld>
            <a:endParaRPr lang="en-US" sz="1400" b="0" strike="noStrike" spc="-1">
              <a:latin typeface="Times New Roman"/>
            </a:endParaRPr>
          </a:p>
        </p:txBody>
      </p:sp>
    </p:spTree>
    <p:extLst>
      <p:ext uri="{BB962C8B-B14F-4D97-AF65-F5344CB8AC3E}">
        <p14:creationId xmlns:p14="http://schemas.microsoft.com/office/powerpoint/2010/main" val="24690448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Protective factors are a good thing.  A locality might have very active local health partners and take steps such as HIV / HCV testing, allow first responders to carry Naloxone, or needle exchange programs.  On the other hand, some areas may have high vulnerability and low HIV / HCV co-infection rates due to a lack of testing facilities.</a:t>
            </a:r>
          </a:p>
          <a:p>
            <a:endParaRPr lang="en-US" dirty="0"/>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23</a:t>
            </a:fld>
            <a:endParaRPr lang="en-US" sz="1400" b="0" strike="noStrike" spc="-1">
              <a:latin typeface="Times New Roman"/>
            </a:endParaRPr>
          </a:p>
        </p:txBody>
      </p:sp>
    </p:spTree>
    <p:extLst>
      <p:ext uri="{BB962C8B-B14F-4D97-AF65-F5344CB8AC3E}">
        <p14:creationId xmlns:p14="http://schemas.microsoft.com/office/powerpoint/2010/main" val="31703702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working with State X, we showed a county with very high Acute Hepatitis C incidence.  That county was located near a large urban area in another state.  It’s not something that easily models, but something that policy makers in that state are aware of.  </a:t>
            </a:r>
          </a:p>
          <a:p>
            <a:endParaRPr lang="en-US" dirty="0"/>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24</a:t>
            </a:fld>
            <a:endParaRPr lang="en-US" sz="1400" b="0" strike="noStrike" spc="-1">
              <a:latin typeface="Times New Roman"/>
            </a:endParaRPr>
          </a:p>
        </p:txBody>
      </p:sp>
    </p:spTree>
    <p:extLst>
      <p:ext uri="{BB962C8B-B14F-4D97-AF65-F5344CB8AC3E}">
        <p14:creationId xmlns:p14="http://schemas.microsoft.com/office/powerpoint/2010/main" val="38169869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Thank you for your time, we are now opening up the call for questions.  If anyone is hoping to get ahold of Jordan or myself, after the call, </a:t>
            </a:r>
            <a:r>
              <a:rPr lang="en-US" dirty="0" err="1"/>
              <a:t>Tsuro</a:t>
            </a:r>
            <a:r>
              <a:rPr lang="en-US" dirty="0"/>
              <a:t> Consulting can be reached through contacting CSTE.  </a:t>
            </a:r>
            <a:r>
              <a:rPr lang="en-US"/>
              <a:t>Thank you again. </a:t>
            </a:r>
            <a:endParaRPr lang="en-US" dirty="0"/>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25</a:t>
            </a:fld>
            <a:endParaRPr lang="en-US" sz="1400" b="0" strike="noStrike" spc="-1">
              <a:latin typeface="Times New Roman"/>
            </a:endParaRPr>
          </a:p>
        </p:txBody>
      </p:sp>
    </p:spTree>
    <p:extLst>
      <p:ext uri="{BB962C8B-B14F-4D97-AF65-F5344CB8AC3E}">
        <p14:creationId xmlns:p14="http://schemas.microsoft.com/office/powerpoint/2010/main" val="52763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The Social Vulnerability Index is a specific method used by the </a:t>
            </a:r>
            <a:r>
              <a:rPr lang="en-US" sz="1200" b="0" i="0" kern="1200" dirty="0">
                <a:solidFill>
                  <a:schemeClr val="tx1"/>
                </a:solidFill>
                <a:effectLst/>
                <a:latin typeface="+mn-lt"/>
                <a:ea typeface="+mn-ea"/>
                <a:cs typeface="+mn-cs"/>
              </a:rPr>
              <a:t>Geospatial Research, Analysis, and Services Program, (GRASP), that looks at the vulnerability of communities to disasters, such as earthquakes, hurricanes, and floods.  The mechanics behind jurisdiction vulnerability are similar, but the topic area is very different</a:t>
            </a:r>
            <a:endParaRPr lang="en-US" dirty="0"/>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3</a:t>
            </a:fld>
            <a:endParaRPr lang="en-US" sz="1400" b="0" strike="noStrike" spc="-1">
              <a:latin typeface="Times New Roman"/>
            </a:endParaRPr>
          </a:p>
        </p:txBody>
      </p:sp>
    </p:spTree>
    <p:extLst>
      <p:ext uri="{BB962C8B-B14F-4D97-AF65-F5344CB8AC3E}">
        <p14:creationId xmlns:p14="http://schemas.microsoft.com/office/powerpoint/2010/main" val="2321299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PlaceHolder 1"/>
          <p:cNvSpPr>
            <a:spLocks noGrp="1" noRot="1" noChangeAspect="1"/>
          </p:cNvSpPr>
          <p:nvPr>
            <p:ph type="sldImg"/>
          </p:nvPr>
        </p:nvSpPr>
        <p:spPr>
          <a:xfrm>
            <a:off x="2311400" y="525463"/>
            <a:ext cx="4673600" cy="2628900"/>
          </a:xfrm>
          <a:prstGeom prst="rect">
            <a:avLst/>
          </a:prstGeom>
        </p:spPr>
      </p:sp>
      <p:sp>
        <p:nvSpPr>
          <p:cNvPr id="151" name="PlaceHolder 2"/>
          <p:cNvSpPr>
            <a:spLocks noGrp="1"/>
          </p:cNvSpPr>
          <p:nvPr>
            <p:ph type="body"/>
          </p:nvPr>
        </p:nvSpPr>
        <p:spPr>
          <a:xfrm>
            <a:off x="929520" y="3330000"/>
            <a:ext cx="7436880" cy="3154320"/>
          </a:xfrm>
          <a:prstGeom prst="rect">
            <a:avLst/>
          </a:prstGeom>
        </p:spPr>
        <p:txBody>
          <a:bodyPr lIns="93240" tIns="93240" rIns="93240" bIns="93240">
            <a:noAutofit/>
          </a:bodyPr>
          <a:lstStyle/>
          <a:p>
            <a:pPr>
              <a:lnSpc>
                <a:spcPct val="100000"/>
              </a:lnSpc>
            </a:pPr>
            <a:r>
              <a:rPr lang="en-US" sz="1100" b="0" strike="noStrike" spc="-1" dirty="0">
                <a:latin typeface="Arial"/>
              </a:rPr>
              <a:t>Hep C incidence, HIV incidence, and opioid overdose and hospitalization are all outcomes associated with intravenous drug use that are the targeted focus of our modeling and analysis efforts.  While intravenous drug use is difficult to measure, these outcomes can provide some evidence of needle use patterns.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Key indicators include those sourced from Van Handel 2016; Drug overdose deaths, prescription opioid sales, per capita income, percent population white, unemployment and buprenorphine waivers.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5</a:t>
            </a:fld>
            <a:endParaRPr lang="en-US" sz="1400" b="0" strike="noStrike" spc="-1">
              <a:latin typeface="Times New Roman"/>
            </a:endParaRPr>
          </a:p>
        </p:txBody>
      </p:sp>
    </p:spTree>
    <p:extLst>
      <p:ext uri="{BB962C8B-B14F-4D97-AF65-F5344CB8AC3E}">
        <p14:creationId xmlns:p14="http://schemas.microsoft.com/office/powerpoint/2010/main" val="125508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Likewise, we worked with a specific state as part of the current project.  That state used a custom selection of indicators including: opioid prescription data, drug arrests, per capita income, and drug overdose deaths as indicators for jurisdiction vulnerability.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6</a:t>
            </a:fld>
            <a:endParaRPr lang="en-US" sz="1400" b="0" strike="noStrike" spc="-1">
              <a:latin typeface="Times New Roman"/>
            </a:endParaRPr>
          </a:p>
        </p:txBody>
      </p:sp>
    </p:spTree>
    <p:extLst>
      <p:ext uri="{BB962C8B-B14F-4D97-AF65-F5344CB8AC3E}">
        <p14:creationId xmlns:p14="http://schemas.microsoft.com/office/powerpoint/2010/main" val="3623896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PlaceHolder 1"/>
          <p:cNvSpPr>
            <a:spLocks noGrp="1" noRot="1" noChangeAspect="1"/>
          </p:cNvSpPr>
          <p:nvPr>
            <p:ph type="sldImg"/>
          </p:nvPr>
        </p:nvSpPr>
        <p:spPr>
          <a:xfrm>
            <a:off x="2311400" y="525463"/>
            <a:ext cx="4673600" cy="2628900"/>
          </a:xfrm>
          <a:prstGeom prst="rect">
            <a:avLst/>
          </a:prstGeom>
        </p:spPr>
      </p:sp>
      <p:sp>
        <p:nvSpPr>
          <p:cNvPr id="153" name="PlaceHolder 2"/>
          <p:cNvSpPr>
            <a:spLocks noGrp="1"/>
          </p:cNvSpPr>
          <p:nvPr>
            <p:ph type="body"/>
          </p:nvPr>
        </p:nvSpPr>
        <p:spPr>
          <a:xfrm>
            <a:off x="929520" y="3330000"/>
            <a:ext cx="7436880" cy="3154320"/>
          </a:xfrm>
          <a:prstGeom prst="rect">
            <a:avLst/>
          </a:prstGeom>
        </p:spPr>
        <p:txBody>
          <a:bodyPr lIns="93240" tIns="93240" rIns="93240" bIns="93240">
            <a:noAutofit/>
          </a:bodyPr>
          <a:lstStyle/>
          <a:p>
            <a:pPr>
              <a:lnSpc>
                <a:spcPct val="100000"/>
              </a:lnSpc>
            </a:pPr>
            <a:r>
              <a:rPr lang="en-US" sz="1100" b="0" strike="noStrike" spc="-1" dirty="0">
                <a:latin typeface="Arial"/>
              </a:rPr>
              <a:t>Data sources that are challenging to collect, contain missing information often, or are likely correlated with other variables in the model may not work well, especially in statistical models.  When variables are highly similar, choose one from each similar grouping to include.  For example, for DEA Arcos data, IQVIA </a:t>
            </a:r>
            <a:r>
              <a:rPr lang="en-US" sz="1100" b="0" strike="noStrike" spc="-1" dirty="0" err="1">
                <a:latin typeface="Arial"/>
              </a:rPr>
              <a:t>Xponent</a:t>
            </a:r>
            <a:r>
              <a:rPr lang="en-US" sz="1100" b="0" strike="noStrike" spc="-1" dirty="0">
                <a:latin typeface="Arial"/>
              </a:rPr>
              <a:t>, PDMP, try not to include all three!  Though not always the case, an ideal variable will be relatively easy to gather the data for, have current data available, and will be consistently measured and available across counties, or jurisdictions.  </a:t>
            </a:r>
          </a:p>
          <a:p>
            <a:pPr>
              <a:lnSpc>
                <a:spcPct val="100000"/>
              </a:lnSpc>
            </a:pPr>
            <a:endParaRPr lang="en-US" sz="1100" b="0" strike="noStrike" spc="-1" dirty="0">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Within the scope of the current project, jurisdictions are using two approaches.  A ranking average method is non-statistical but is very adaptable and works well in applied situations.  A Poisson regression approach is a statistical approach and requires some increased technical abilities to calibrate, and run, but the results of such effort can include increased robustness in the model results, and improved prediction.  We’ll focus on the jurisdictional vulnerability index using ranked averages today; though we plan on producing material on Poisson regression in other presentations.</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8</a:t>
            </a:fld>
            <a:endParaRPr lang="en-US" sz="1400" b="0" strike="noStrike" spc="-1">
              <a:latin typeface="Times New Roman"/>
            </a:endParaRPr>
          </a:p>
        </p:txBody>
      </p:sp>
    </p:spTree>
    <p:extLst>
      <p:ext uri="{BB962C8B-B14F-4D97-AF65-F5344CB8AC3E}">
        <p14:creationId xmlns:p14="http://schemas.microsoft.com/office/powerpoint/2010/main" val="2209981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Taking a closer look and rank average approaches; they are easier to construct, explain, and deploy, but require care in terms of variable selection and by default weight each factor equally.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9</a:t>
            </a:fld>
            <a:endParaRPr lang="en-US" sz="1400" b="0" strike="noStrike" spc="-1">
              <a:latin typeface="Times New Roman"/>
            </a:endParaRPr>
          </a:p>
        </p:txBody>
      </p:sp>
    </p:spTree>
    <p:extLst>
      <p:ext uri="{BB962C8B-B14F-4D97-AF65-F5344CB8AC3E}">
        <p14:creationId xmlns:p14="http://schemas.microsoft.com/office/powerpoint/2010/main" val="17890629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76464" y="271557"/>
            <a:ext cx="8191072" cy="606884"/>
          </a:xfrm>
          <a:prstGeom prst="rect">
            <a:avLst/>
          </a:prstGeom>
        </p:spPr>
        <p:txBody>
          <a:bodyPr anchor="ctr">
            <a:normAutofit/>
          </a:bodyPr>
          <a:lstStyle>
            <a:lvl1pPr algn="l">
              <a:defRPr sz="3300">
                <a:solidFill>
                  <a:srgbClr val="15345A"/>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476464" y="983176"/>
            <a:ext cx="8191072" cy="403835"/>
          </a:xfrm>
          <a:prstGeom prst="rect">
            <a:avLst/>
          </a:prstGeom>
        </p:spPr>
        <p:txBody>
          <a:bodyPr anchor="ctr">
            <a:normAutofit/>
          </a:bodyPr>
          <a:lstStyle>
            <a:lvl1pPr marL="0" indent="0" algn="l">
              <a:buNone/>
              <a:defRPr sz="2400">
                <a:solidFill>
                  <a:schemeClr val="tx1">
                    <a:lumMod val="50000"/>
                    <a:lumOff val="50000"/>
                  </a:schemeClr>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511416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866490" y="1945618"/>
            <a:ext cx="6109650" cy="679847"/>
          </a:xfrm>
          <a:prstGeom prst="rect">
            <a:avLst/>
          </a:prstGeom>
        </p:spPr>
        <p:txBody>
          <a:bodyPr anchor="ctr">
            <a:normAutofit/>
          </a:bodyPr>
          <a:lstStyle>
            <a:lvl1pPr marL="0" indent="0" algn="ctr">
              <a:buNone/>
              <a:defRPr sz="2700" baseline="0">
                <a:solidFill>
                  <a:schemeClr val="bg1"/>
                </a:solidFill>
                <a:latin typeface="Arial" panose="020B0604020202020204" pitchFamily="34" charset="0"/>
                <a:cs typeface="Arial" panose="020B0604020202020204" pitchFamily="34" charset="0"/>
              </a:defRPr>
            </a:lvl1pPr>
          </a:lstStyle>
          <a:p>
            <a:pPr lvl="0"/>
            <a:r>
              <a:rPr lang="en-US" dirty="0"/>
              <a:t>Insert Title Here</a:t>
            </a:r>
          </a:p>
        </p:txBody>
      </p:sp>
    </p:spTree>
    <p:extLst>
      <p:ext uri="{BB962C8B-B14F-4D97-AF65-F5344CB8AC3E}">
        <p14:creationId xmlns:p14="http://schemas.microsoft.com/office/powerpoint/2010/main" val="3037515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debar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7FBF7-2FB9-4FB8-8F76-B165A6F979F6}"/>
              </a:ext>
            </a:extLst>
          </p:cNvPr>
          <p:cNvSpPr>
            <a:spLocks noGrp="1"/>
          </p:cNvSpPr>
          <p:nvPr>
            <p:ph type="title"/>
          </p:nvPr>
        </p:nvSpPr>
        <p:spPr>
          <a:xfrm>
            <a:off x="243659" y="191312"/>
            <a:ext cx="6208513" cy="653516"/>
          </a:xfrm>
          <a:prstGeom prst="rect">
            <a:avLst/>
          </a:prstGeom>
        </p:spPr>
        <p:txBody>
          <a:bodyPr anchor="ctr"/>
          <a:lstStyle>
            <a:lvl1pPr>
              <a:defRPr sz="2775">
                <a:solidFill>
                  <a:srgbClr val="15345A"/>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Text Placeholder 2">
            <a:extLst>
              <a:ext uri="{FF2B5EF4-FFF2-40B4-BE49-F238E27FC236}">
                <a16:creationId xmlns:a16="http://schemas.microsoft.com/office/drawing/2014/main" id="{42C74989-0ACC-E34D-9C96-CCEE213DE438}"/>
              </a:ext>
            </a:extLst>
          </p:cNvPr>
          <p:cNvSpPr>
            <a:spLocks noGrp="1"/>
          </p:cNvSpPr>
          <p:nvPr>
            <p:ph idx="1"/>
          </p:nvPr>
        </p:nvSpPr>
        <p:spPr>
          <a:xfrm>
            <a:off x="243659" y="1160483"/>
            <a:ext cx="5283838" cy="3203015"/>
          </a:xfrm>
          <a:prstGeom prst="rect">
            <a:avLst/>
          </a:prstGeom>
        </p:spPr>
        <p:txBody>
          <a:bodyPr vert="horz" lIns="91440" tIns="45720" rIns="91440" bIns="45720" rtlCol="0">
            <a:normAutofit/>
          </a:bodyPr>
          <a:lstStyle>
            <a:lvl1pPr>
              <a:defRPr sz="1800">
                <a:solidFill>
                  <a:schemeClr val="tx1">
                    <a:lumMod val="75000"/>
                    <a:lumOff val="25000"/>
                  </a:schemeClr>
                </a:solidFill>
              </a:defRPr>
            </a:lvl1pPr>
            <a:lvl2pPr>
              <a:defRPr sz="1500" b="0">
                <a:solidFill>
                  <a:schemeClr val="tx1">
                    <a:lumMod val="75000"/>
                    <a:lumOff val="25000"/>
                  </a:schemeClr>
                </a:solidFill>
              </a:defRPr>
            </a:lvl2pPr>
            <a:lvl3pPr>
              <a:defRPr sz="1350">
                <a:solidFill>
                  <a:schemeClr val="tx1">
                    <a:lumMod val="75000"/>
                    <a:lumOff val="25000"/>
                  </a:schemeClr>
                </a:solidFill>
              </a:defRPr>
            </a:lvl3pPr>
            <a:lvl4pPr>
              <a:defRPr sz="1200">
                <a:solidFill>
                  <a:schemeClr val="tx1">
                    <a:lumMod val="75000"/>
                    <a:lumOff val="25000"/>
                  </a:schemeClr>
                </a:solidFill>
              </a:defRPr>
            </a:lvl4pPr>
            <a:lvl5pPr>
              <a:defRPr sz="105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8721BDB5-4C90-4F4C-86A3-DF0414374DF6}"/>
              </a:ext>
            </a:extLst>
          </p:cNvPr>
          <p:cNvSpPr>
            <a:spLocks noGrp="1"/>
          </p:cNvSpPr>
          <p:nvPr>
            <p:ph type="pic" sz="quarter" idx="10"/>
          </p:nvPr>
        </p:nvSpPr>
        <p:spPr>
          <a:xfrm>
            <a:off x="5794375" y="1160483"/>
            <a:ext cx="3124200" cy="3200777"/>
          </a:xfrm>
          <a:solidFill>
            <a:schemeClr val="bg2"/>
          </a:solidFill>
        </p:spPr>
        <p:txBody>
          <a:bodyPr/>
          <a:lstStyle/>
          <a:p>
            <a:r>
              <a:rPr lang="en-US"/>
              <a:t>Click icon to add picture</a:t>
            </a:r>
          </a:p>
        </p:txBody>
      </p:sp>
    </p:spTree>
    <p:extLst>
      <p:ext uri="{BB962C8B-B14F-4D97-AF65-F5344CB8AC3E}">
        <p14:creationId xmlns:p14="http://schemas.microsoft.com/office/powerpoint/2010/main" val="2997869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Car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2939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311760" y="444960"/>
            <a:ext cx="8520120" cy="572400"/>
          </a:xfrm>
          <a:prstGeom prst="rect">
            <a:avLst/>
          </a:prstGeom>
        </p:spPr>
        <p:txBody>
          <a:bodyPr lIns="0" tIns="0" rIns="0" bIns="0" anchor="ctr">
            <a:spAutoFit/>
          </a:bodyPr>
          <a:lstStyle/>
          <a:p>
            <a:endParaRPr lang="en-US" sz="1400" b="0" strike="noStrike" spc="-1">
              <a:solidFill>
                <a:srgbClr val="000000"/>
              </a:solidFill>
              <a:latin typeface="Arial"/>
            </a:endParaRPr>
          </a:p>
        </p:txBody>
      </p:sp>
      <p:sp>
        <p:nvSpPr>
          <p:cNvPr id="4" name="PlaceHolder 2"/>
          <p:cNvSpPr>
            <a:spLocks noGrp="1"/>
          </p:cNvSpPr>
          <p:nvPr>
            <p:ph type="subTitle"/>
          </p:nvPr>
        </p:nvSpPr>
        <p:spPr>
          <a:xfrm>
            <a:off x="311760" y="1152360"/>
            <a:ext cx="8520120" cy="3416040"/>
          </a:xfrm>
          <a:prstGeom prst="rect">
            <a:avLst/>
          </a:prstGeom>
        </p:spPr>
        <p:txBody>
          <a:bodyPr lIns="0" tIns="0" rIns="0" bIns="0" anchor="ctr">
            <a:spAutoFit/>
          </a:bodyPr>
          <a:lstStyle/>
          <a:p>
            <a:pPr algn="ctr"/>
            <a:endParaRPr lang="en-US" sz="3200" b="0" strike="noStrike" spc="-1">
              <a:latin typeface="Arial"/>
            </a:endParaRPr>
          </a:p>
        </p:txBody>
      </p:sp>
    </p:spTree>
    <p:extLst>
      <p:ext uri="{BB962C8B-B14F-4D97-AF65-F5344CB8AC3E}">
        <p14:creationId xmlns:p14="http://schemas.microsoft.com/office/powerpoint/2010/main" val="1498303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ic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7FBF7-2FB9-4FB8-8F76-B165A6F979F6}"/>
              </a:ext>
            </a:extLst>
          </p:cNvPr>
          <p:cNvSpPr>
            <a:spLocks noGrp="1"/>
          </p:cNvSpPr>
          <p:nvPr>
            <p:ph type="title"/>
          </p:nvPr>
        </p:nvSpPr>
        <p:spPr>
          <a:xfrm>
            <a:off x="243659" y="191312"/>
            <a:ext cx="6208513" cy="653516"/>
          </a:xfrm>
          <a:prstGeom prst="rect">
            <a:avLst/>
          </a:prstGeom>
        </p:spPr>
        <p:txBody>
          <a:bodyPr anchor="ctr"/>
          <a:lstStyle>
            <a:lvl1pPr>
              <a:defRPr sz="2775">
                <a:solidFill>
                  <a:srgbClr val="15345A"/>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Text Placeholder 2">
            <a:extLst>
              <a:ext uri="{FF2B5EF4-FFF2-40B4-BE49-F238E27FC236}">
                <a16:creationId xmlns:a16="http://schemas.microsoft.com/office/drawing/2014/main" id="{42C74989-0ACC-E34D-9C96-CCEE213DE438}"/>
              </a:ext>
            </a:extLst>
          </p:cNvPr>
          <p:cNvSpPr>
            <a:spLocks noGrp="1"/>
          </p:cNvSpPr>
          <p:nvPr>
            <p:ph idx="1"/>
          </p:nvPr>
        </p:nvSpPr>
        <p:spPr>
          <a:xfrm>
            <a:off x="243659" y="1160483"/>
            <a:ext cx="8643488" cy="3203015"/>
          </a:xfrm>
          <a:prstGeom prst="rect">
            <a:avLst/>
          </a:prstGeom>
        </p:spPr>
        <p:txBody>
          <a:bodyPr vert="horz" lIns="91440" tIns="45720" rIns="91440" bIns="45720" rtlCol="0">
            <a:normAutofit/>
          </a:bodyPr>
          <a:lstStyle>
            <a:lvl1pPr>
              <a:defRPr sz="1800">
                <a:solidFill>
                  <a:schemeClr val="tx1">
                    <a:lumMod val="75000"/>
                    <a:lumOff val="25000"/>
                  </a:schemeClr>
                </a:solidFill>
              </a:defRPr>
            </a:lvl1pPr>
            <a:lvl2pPr>
              <a:defRPr sz="1500" b="0">
                <a:solidFill>
                  <a:schemeClr val="tx1">
                    <a:lumMod val="75000"/>
                    <a:lumOff val="25000"/>
                  </a:schemeClr>
                </a:solidFill>
              </a:defRPr>
            </a:lvl2pPr>
            <a:lvl3pPr>
              <a:defRPr sz="1350">
                <a:solidFill>
                  <a:schemeClr val="tx1">
                    <a:lumMod val="75000"/>
                    <a:lumOff val="25000"/>
                  </a:schemeClr>
                </a:solidFill>
              </a:defRPr>
            </a:lvl3pPr>
            <a:lvl4pPr>
              <a:defRPr sz="1200">
                <a:solidFill>
                  <a:schemeClr val="tx1">
                    <a:lumMod val="75000"/>
                    <a:lumOff val="25000"/>
                  </a:schemeClr>
                </a:solidFill>
              </a:defRPr>
            </a:lvl4pPr>
            <a:lvl5pPr>
              <a:defRPr sz="105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608642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8072943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8" r:id="rId3"/>
    <p:sldLayoutId id="2147483680" r:id="rId4"/>
    <p:sldLayoutId id="2147483681" r:id="rId5"/>
    <p:sldLayoutId id="2147483677" r:id="rId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www.cdc.gov/nchhstp/atlas/index.htm"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11.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311760" y="740469"/>
            <a:ext cx="8520120" cy="2052360"/>
          </a:xfrm>
          <a:prstGeom prst="rect">
            <a:avLst/>
          </a:prstGeom>
          <a:noFill/>
          <a:ln>
            <a:noFill/>
          </a:ln>
        </p:spPr>
        <p:txBody>
          <a:bodyPr tIns="91440" bIns="91440" anchor="b">
            <a:noAutofit/>
          </a:bodyPr>
          <a:lstStyle/>
          <a:p>
            <a:pPr algn="ctr">
              <a:lnSpc>
                <a:spcPct val="100000"/>
              </a:lnSpc>
            </a:pPr>
            <a:endParaRPr lang="en-US" sz="5200" b="0" strike="noStrike" spc="-1" dirty="0">
              <a:solidFill>
                <a:srgbClr val="000000"/>
              </a:solidFill>
              <a:latin typeface="Arial"/>
            </a:endParaRPr>
          </a:p>
        </p:txBody>
      </p:sp>
      <p:sp>
        <p:nvSpPr>
          <p:cNvPr id="2" name="Title 1">
            <a:extLst>
              <a:ext uri="{FF2B5EF4-FFF2-40B4-BE49-F238E27FC236}">
                <a16:creationId xmlns:a16="http://schemas.microsoft.com/office/drawing/2014/main" id="{1C853229-73A5-4219-9771-70662503DDEA}"/>
              </a:ext>
            </a:extLst>
          </p:cNvPr>
          <p:cNvSpPr>
            <a:spLocks noGrp="1"/>
          </p:cNvSpPr>
          <p:nvPr>
            <p:ph type="ctrTitle"/>
          </p:nvPr>
        </p:nvSpPr>
        <p:spPr/>
        <p:txBody>
          <a:bodyPr/>
          <a:lstStyle/>
          <a:p>
            <a:r>
              <a:rPr lang="en-US" sz="3200" spc="-1" dirty="0">
                <a:solidFill>
                  <a:srgbClr val="000000"/>
                </a:solidFill>
                <a:latin typeface="Arial"/>
                <a:ea typeface="Arial"/>
              </a:rPr>
              <a:t>Jurisdiction Vulnerability Index Models</a:t>
            </a:r>
            <a:endParaRPr lang="en-US" dirty="0"/>
          </a:p>
        </p:txBody>
      </p:sp>
      <p:sp>
        <p:nvSpPr>
          <p:cNvPr id="3" name="Subtitle 2">
            <a:extLst>
              <a:ext uri="{FF2B5EF4-FFF2-40B4-BE49-F238E27FC236}">
                <a16:creationId xmlns:a16="http://schemas.microsoft.com/office/drawing/2014/main" id="{062BA39D-0A9A-4E9D-A065-5B9B36902CBA}"/>
              </a:ext>
            </a:extLst>
          </p:cNvPr>
          <p:cNvSpPr>
            <a:spLocks noGrp="1"/>
          </p:cNvSpPr>
          <p:nvPr>
            <p:ph type="subTitle" idx="1"/>
          </p:nvPr>
        </p:nvSpPr>
        <p:spPr/>
        <p:txBody>
          <a:bodyPr>
            <a:normAutofit lnSpcReduction="10000"/>
          </a:bodyPr>
          <a:lstStyle/>
          <a:p>
            <a:r>
              <a:rPr lang="en-US" dirty="0"/>
              <a:t>Tsuro Consulting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extShape 2"/>
          <p:cNvSpPr txBox="1"/>
          <p:nvPr/>
        </p:nvSpPr>
        <p:spPr>
          <a:xfrm>
            <a:off x="311760" y="1152360"/>
            <a:ext cx="8520120" cy="3416040"/>
          </a:xfrm>
          <a:prstGeom prst="rect">
            <a:avLst/>
          </a:prstGeom>
          <a:noFill/>
          <a:ln>
            <a:noFill/>
          </a:ln>
        </p:spPr>
        <p:txBody>
          <a:bodyPr tIns="91440" bIns="91440">
            <a:noAutofit/>
          </a:bodyPr>
          <a:lstStyle/>
          <a:p>
            <a:pPr>
              <a:lnSpc>
                <a:spcPct val="115000"/>
              </a:lnSpc>
              <a:spcAft>
                <a:spcPts val="1599"/>
              </a:spcAft>
            </a:pPr>
            <a:endParaRPr lang="en-US" sz="1800" b="0" strike="noStrike" spc="-1" dirty="0">
              <a:solidFill>
                <a:srgbClr val="000000"/>
              </a:solidFill>
              <a:latin typeface="Arial"/>
            </a:endParaRPr>
          </a:p>
        </p:txBody>
      </p:sp>
      <p:sp>
        <p:nvSpPr>
          <p:cNvPr id="2" name="Title 1">
            <a:extLst>
              <a:ext uri="{FF2B5EF4-FFF2-40B4-BE49-F238E27FC236}">
                <a16:creationId xmlns:a16="http://schemas.microsoft.com/office/drawing/2014/main" id="{0FE8C5FE-1452-4FFA-833D-734AB837BE74}"/>
              </a:ext>
            </a:extLst>
          </p:cNvPr>
          <p:cNvSpPr>
            <a:spLocks noGrp="1"/>
          </p:cNvSpPr>
          <p:nvPr>
            <p:ph type="title"/>
          </p:nvPr>
        </p:nvSpPr>
        <p:spPr/>
        <p:txBody>
          <a:bodyPr/>
          <a:lstStyle/>
          <a:p>
            <a:r>
              <a:rPr lang="en-US" dirty="0"/>
              <a:t>Example: Texas</a:t>
            </a:r>
          </a:p>
        </p:txBody>
      </p:sp>
      <p:sp>
        <p:nvSpPr>
          <p:cNvPr id="3" name="Content Placeholder 2">
            <a:extLst>
              <a:ext uri="{FF2B5EF4-FFF2-40B4-BE49-F238E27FC236}">
                <a16:creationId xmlns:a16="http://schemas.microsoft.com/office/drawing/2014/main" id="{F67A24F6-DA36-4D0D-9892-10A30DAE0B71}"/>
              </a:ext>
            </a:extLst>
          </p:cNvPr>
          <p:cNvSpPr>
            <a:spLocks noGrp="1"/>
          </p:cNvSpPr>
          <p:nvPr>
            <p:ph idx="1"/>
          </p:nvPr>
        </p:nvSpPr>
        <p:spPr/>
        <p:txBody>
          <a:bodyPr/>
          <a:lstStyle/>
          <a:p>
            <a:pPr marL="0" indent="0">
              <a:buNone/>
            </a:pPr>
            <a:r>
              <a:rPr lang="en-US" dirty="0"/>
              <a:t>Indicator categories</a:t>
            </a:r>
          </a:p>
          <a:p>
            <a:pPr lvl="1"/>
            <a:endParaRPr lang="en-US" dirty="0"/>
          </a:p>
          <a:p>
            <a:pPr lvl="1"/>
            <a:r>
              <a:rPr lang="en-US" dirty="0"/>
              <a:t>Socioeconomics: Per Capita Income (2013-2017 American Community Survey)</a:t>
            </a:r>
          </a:p>
          <a:p>
            <a:pPr lvl="1"/>
            <a:r>
              <a:rPr lang="en-US" dirty="0"/>
              <a:t>Crime: Drug Arrest Rate (Uniform Crime Reporting Program Data, 2016)</a:t>
            </a:r>
          </a:p>
          <a:p>
            <a:pPr lvl="1"/>
            <a:r>
              <a:rPr lang="en-US" dirty="0"/>
              <a:t>Prescriptions: IQVIA </a:t>
            </a:r>
            <a:r>
              <a:rPr lang="en-US" dirty="0" err="1"/>
              <a:t>Xponent</a:t>
            </a:r>
            <a:r>
              <a:rPr lang="en-US" dirty="0"/>
              <a:t> (Per 100 Capita Prescriptions, 2017)</a:t>
            </a:r>
          </a:p>
          <a:p>
            <a:pPr lvl="1"/>
            <a:r>
              <a:rPr lang="en-US" dirty="0"/>
              <a:t>Mortality: Drug Overdose Rate (CDC Wonder, 2013-2017)</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FA6CC-C55A-4465-9AC8-4BBAEF250184}"/>
              </a:ext>
            </a:extLst>
          </p:cNvPr>
          <p:cNvSpPr>
            <a:spLocks noGrp="1"/>
          </p:cNvSpPr>
          <p:nvPr>
            <p:ph type="title"/>
          </p:nvPr>
        </p:nvSpPr>
        <p:spPr/>
        <p:txBody>
          <a:bodyPr/>
          <a:lstStyle/>
          <a:p>
            <a:r>
              <a:rPr lang="en-US" dirty="0"/>
              <a:t>Example: Texas</a:t>
            </a:r>
          </a:p>
        </p:txBody>
      </p:sp>
      <p:pic>
        <p:nvPicPr>
          <p:cNvPr id="6" name="Picture 6">
            <a:extLst>
              <a:ext uri="{FF2B5EF4-FFF2-40B4-BE49-F238E27FC236}">
                <a16:creationId xmlns:a16="http://schemas.microsoft.com/office/drawing/2014/main" id="{70AC93F8-ABB5-4AAD-AD1C-4DCD8A891BFA}"/>
              </a:ext>
            </a:extLst>
          </p:cNvPr>
          <p:cNvPicPr>
            <a:picLocks noGrp="1"/>
          </p:cNvPicPr>
          <p:nvPr>
            <p:ph idx="1"/>
          </p:nvPr>
        </p:nvPicPr>
        <p:blipFill>
          <a:blip r:embed="rId3"/>
          <a:stretch/>
        </p:blipFill>
        <p:spPr>
          <a:xfrm>
            <a:off x="1735422" y="1160463"/>
            <a:ext cx="5658869" cy="3203575"/>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A4CF6-2139-42C2-8AD7-2BC8C21001A7}"/>
              </a:ext>
            </a:extLst>
          </p:cNvPr>
          <p:cNvSpPr>
            <a:spLocks noGrp="1"/>
          </p:cNvSpPr>
          <p:nvPr>
            <p:ph type="title"/>
          </p:nvPr>
        </p:nvSpPr>
        <p:spPr/>
        <p:txBody>
          <a:bodyPr/>
          <a:lstStyle/>
          <a:p>
            <a:r>
              <a:rPr lang="en-US" dirty="0"/>
              <a:t>Example: Texas</a:t>
            </a:r>
          </a:p>
        </p:txBody>
      </p:sp>
      <p:sp>
        <p:nvSpPr>
          <p:cNvPr id="3" name="Content Placeholder 2">
            <a:extLst>
              <a:ext uri="{FF2B5EF4-FFF2-40B4-BE49-F238E27FC236}">
                <a16:creationId xmlns:a16="http://schemas.microsoft.com/office/drawing/2014/main" id="{45D5D0D1-972F-4779-AFE9-CA0B9A40F4AB}"/>
              </a:ext>
            </a:extLst>
          </p:cNvPr>
          <p:cNvSpPr>
            <a:spLocks noGrp="1"/>
          </p:cNvSpPr>
          <p:nvPr>
            <p:ph idx="1"/>
          </p:nvPr>
        </p:nvSpPr>
        <p:spPr/>
        <p:txBody>
          <a:bodyPr/>
          <a:lstStyle/>
          <a:p>
            <a:pPr marL="0" indent="0">
              <a:buNone/>
            </a:pPr>
            <a:r>
              <a:rPr lang="en-US" dirty="0"/>
              <a:t>Missing Data</a:t>
            </a:r>
          </a:p>
          <a:p>
            <a:pPr lvl="1"/>
            <a:endParaRPr lang="en-US" dirty="0"/>
          </a:p>
          <a:p>
            <a:pPr lvl="1"/>
            <a:r>
              <a:rPr lang="en-US" dirty="0"/>
              <a:t>Assume that zero reflects zero events</a:t>
            </a:r>
          </a:p>
          <a:p>
            <a:pPr lvl="1"/>
            <a:r>
              <a:rPr lang="en-US" dirty="0"/>
              <a:t>Assign N/A values to statewide median</a:t>
            </a:r>
          </a:p>
        </p:txBody>
      </p:sp>
      <p:graphicFrame>
        <p:nvGraphicFramePr>
          <p:cNvPr id="7" name="Table 3">
            <a:extLst>
              <a:ext uri="{FF2B5EF4-FFF2-40B4-BE49-F238E27FC236}">
                <a16:creationId xmlns:a16="http://schemas.microsoft.com/office/drawing/2014/main" id="{F754A8A5-800D-4828-BFEA-56FF88C47499}"/>
              </a:ext>
            </a:extLst>
          </p:cNvPr>
          <p:cNvGraphicFramePr/>
          <p:nvPr>
            <p:extLst>
              <p:ext uri="{D42A27DB-BD31-4B8C-83A1-F6EECF244321}">
                <p14:modId xmlns:p14="http://schemas.microsoft.com/office/powerpoint/2010/main" val="3680846904"/>
              </p:ext>
            </p:extLst>
          </p:nvPr>
        </p:nvGraphicFramePr>
        <p:xfrm>
          <a:off x="304803" y="2986290"/>
          <a:ext cx="8521200" cy="1785240"/>
        </p:xfrm>
        <a:graphic>
          <a:graphicData uri="http://schemas.openxmlformats.org/drawingml/2006/table">
            <a:tbl>
              <a:tblPr/>
              <a:tblGrid>
                <a:gridCol w="1477440">
                  <a:extLst>
                    <a:ext uri="{9D8B030D-6E8A-4147-A177-3AD203B41FA5}">
                      <a16:colId xmlns:a16="http://schemas.microsoft.com/office/drawing/2014/main" val="20000"/>
                    </a:ext>
                  </a:extLst>
                </a:gridCol>
                <a:gridCol w="1477440">
                  <a:extLst>
                    <a:ext uri="{9D8B030D-6E8A-4147-A177-3AD203B41FA5}">
                      <a16:colId xmlns:a16="http://schemas.microsoft.com/office/drawing/2014/main" val="20001"/>
                    </a:ext>
                  </a:extLst>
                </a:gridCol>
                <a:gridCol w="577800">
                  <a:extLst>
                    <a:ext uri="{9D8B030D-6E8A-4147-A177-3AD203B41FA5}">
                      <a16:colId xmlns:a16="http://schemas.microsoft.com/office/drawing/2014/main" val="20002"/>
                    </a:ext>
                  </a:extLst>
                </a:gridCol>
                <a:gridCol w="449280">
                  <a:extLst>
                    <a:ext uri="{9D8B030D-6E8A-4147-A177-3AD203B41FA5}">
                      <a16:colId xmlns:a16="http://schemas.microsoft.com/office/drawing/2014/main" val="20003"/>
                    </a:ext>
                  </a:extLst>
                </a:gridCol>
                <a:gridCol w="898920">
                  <a:extLst>
                    <a:ext uri="{9D8B030D-6E8A-4147-A177-3AD203B41FA5}">
                      <a16:colId xmlns:a16="http://schemas.microsoft.com/office/drawing/2014/main" val="20004"/>
                    </a:ext>
                  </a:extLst>
                </a:gridCol>
                <a:gridCol w="717120">
                  <a:extLst>
                    <a:ext uri="{9D8B030D-6E8A-4147-A177-3AD203B41FA5}">
                      <a16:colId xmlns:a16="http://schemas.microsoft.com/office/drawing/2014/main" val="20005"/>
                    </a:ext>
                  </a:extLst>
                </a:gridCol>
                <a:gridCol w="866880">
                  <a:extLst>
                    <a:ext uri="{9D8B030D-6E8A-4147-A177-3AD203B41FA5}">
                      <a16:colId xmlns:a16="http://schemas.microsoft.com/office/drawing/2014/main" val="20006"/>
                    </a:ext>
                  </a:extLst>
                </a:gridCol>
                <a:gridCol w="845640">
                  <a:extLst>
                    <a:ext uri="{9D8B030D-6E8A-4147-A177-3AD203B41FA5}">
                      <a16:colId xmlns:a16="http://schemas.microsoft.com/office/drawing/2014/main" val="20007"/>
                    </a:ext>
                  </a:extLst>
                </a:gridCol>
                <a:gridCol w="674280">
                  <a:extLst>
                    <a:ext uri="{9D8B030D-6E8A-4147-A177-3AD203B41FA5}">
                      <a16:colId xmlns:a16="http://schemas.microsoft.com/office/drawing/2014/main" val="20008"/>
                    </a:ext>
                  </a:extLst>
                </a:gridCol>
                <a:gridCol w="536400">
                  <a:extLst>
                    <a:ext uri="{9D8B030D-6E8A-4147-A177-3AD203B41FA5}">
                      <a16:colId xmlns:a16="http://schemas.microsoft.com/office/drawing/2014/main" val="20009"/>
                    </a:ext>
                  </a:extLst>
                </a:gridCol>
              </a:tblGrid>
              <a:tr h="642240">
                <a:tc>
                  <a:txBody>
                    <a:bodyPr/>
                    <a:lstStyle/>
                    <a:p>
                      <a:pPr>
                        <a:lnSpc>
                          <a:spcPct val="100000"/>
                        </a:lnSpc>
                      </a:pPr>
                      <a:r>
                        <a:rPr lang="en-US" sz="900" b="0" strike="noStrike" spc="-1">
                          <a:solidFill>
                            <a:srgbClr val="000000"/>
                          </a:solidFill>
                          <a:latin typeface="Arial"/>
                          <a:ea typeface="Arial"/>
                        </a:rPr>
                        <a:t>Geography</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State</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Per_Capita_Income</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Unemployment</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Drug_Arrest_Rate</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Prescription_Rate</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Drug_Overdose_Death_Rate</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Arrests_Imputed</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Prescriptions_Imputed</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Deaths_Imputed</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0"/>
                  </a:ext>
                </a:extLst>
              </a:tr>
              <a:tr h="154080">
                <a:tc>
                  <a:txBody>
                    <a:bodyPr/>
                    <a:lstStyle/>
                    <a:p>
                      <a:pPr>
                        <a:lnSpc>
                          <a:spcPct val="100000"/>
                        </a:lnSpc>
                      </a:pPr>
                      <a:r>
                        <a:rPr lang="en-US" sz="900" b="0" strike="noStrike" spc="-1">
                          <a:solidFill>
                            <a:srgbClr val="000000"/>
                          </a:solidFill>
                          <a:latin typeface="Arial"/>
                          <a:ea typeface="Arial"/>
                        </a:rPr>
                        <a:t>Anderson County, Texas</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Texas</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17466</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4.3</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45.15486574</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62.2</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14.89848243</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45.15486574</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62.2</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14.89848</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1"/>
                  </a:ext>
                </a:extLst>
              </a:tr>
              <a:tr h="154080">
                <a:tc>
                  <a:txBody>
                    <a:bodyPr/>
                    <a:lstStyle/>
                    <a:p>
                      <a:pPr>
                        <a:lnSpc>
                          <a:spcPct val="100000"/>
                        </a:lnSpc>
                      </a:pPr>
                      <a:r>
                        <a:rPr lang="en-US" sz="900" b="0" strike="noStrike" spc="-1">
                          <a:solidFill>
                            <a:srgbClr val="000000"/>
                          </a:solidFill>
                          <a:latin typeface="Arial"/>
                          <a:ea typeface="Arial"/>
                        </a:rPr>
                        <a:t>Andrews County, Texas</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Texas</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29903</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4.5</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53.84351014</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52.5</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NA</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53.84351014</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52.5</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10.88959</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2"/>
                  </a:ext>
                </a:extLst>
              </a:tr>
              <a:tr h="154080">
                <a:tc>
                  <a:txBody>
                    <a:bodyPr/>
                    <a:lstStyle/>
                    <a:p>
                      <a:pPr>
                        <a:lnSpc>
                          <a:spcPct val="100000"/>
                        </a:lnSpc>
                      </a:pPr>
                      <a:r>
                        <a:rPr lang="en-US" sz="900" b="0" strike="noStrike" spc="-1">
                          <a:solidFill>
                            <a:srgbClr val="000000"/>
                          </a:solidFill>
                          <a:latin typeface="Arial"/>
                          <a:ea typeface="Arial"/>
                        </a:rPr>
                        <a:t>Angelina County, Texas</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Texas</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21974</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7.6</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41.94725982</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88.7</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10.47735752</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41.94725982</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88.7</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dirty="0">
                          <a:solidFill>
                            <a:srgbClr val="000000"/>
                          </a:solidFill>
                          <a:latin typeface="Arial"/>
                          <a:ea typeface="Arial"/>
                        </a:rPr>
                        <a:t>10.47736</a:t>
                      </a:r>
                      <a:endParaRPr lang="en-US" sz="900" b="0" strike="noStrike" spc="-1" dirty="0">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3"/>
                  </a:ext>
                </a:extLst>
              </a:tr>
              <a:tr h="154080">
                <a:tc>
                  <a:txBody>
                    <a:bodyPr/>
                    <a:lstStyle/>
                    <a:p>
                      <a:pPr>
                        <a:lnSpc>
                          <a:spcPct val="100000"/>
                        </a:lnSpc>
                      </a:pPr>
                      <a:r>
                        <a:rPr lang="en-US" sz="900" b="0" strike="noStrike" spc="-1">
                          <a:solidFill>
                            <a:srgbClr val="000000"/>
                          </a:solidFill>
                          <a:latin typeface="Arial"/>
                          <a:ea typeface="Arial"/>
                        </a:rPr>
                        <a:t>Aransas County, Texas</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dirty="0">
                          <a:solidFill>
                            <a:srgbClr val="000000"/>
                          </a:solidFill>
                          <a:latin typeface="Arial"/>
                          <a:ea typeface="Arial"/>
                        </a:rPr>
                        <a:t>Texas</a:t>
                      </a:r>
                      <a:endParaRPr lang="en-US" sz="900" b="0" strike="noStrike" spc="-1" dirty="0">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29999</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6.7</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141.5818974</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83</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20.63967104</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141.5818974</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83</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20.63967</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4"/>
                  </a:ext>
                </a:extLst>
              </a:tr>
              <a:tr h="154080">
                <a:tc>
                  <a:txBody>
                    <a:bodyPr/>
                    <a:lstStyle/>
                    <a:p>
                      <a:pPr>
                        <a:lnSpc>
                          <a:spcPct val="100000"/>
                        </a:lnSpc>
                      </a:pPr>
                      <a:r>
                        <a:rPr lang="en-US" sz="900" b="0" strike="noStrike" spc="-1" dirty="0">
                          <a:solidFill>
                            <a:srgbClr val="000000"/>
                          </a:solidFill>
                          <a:latin typeface="Arial"/>
                          <a:ea typeface="Arial"/>
                        </a:rPr>
                        <a:t>Archer County, Texas</a:t>
                      </a:r>
                      <a:endParaRPr lang="en-US" sz="900" b="0" strike="noStrike" spc="-1" dirty="0">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Texas</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31103</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3</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53.16689783</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NA</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25.16068529</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53.16689783</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56.9</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dirty="0">
                          <a:solidFill>
                            <a:srgbClr val="000000"/>
                          </a:solidFill>
                          <a:latin typeface="Arial"/>
                          <a:ea typeface="Arial"/>
                        </a:rPr>
                        <a:t>25.16069</a:t>
                      </a:r>
                      <a:endParaRPr lang="en-US" sz="900" b="0" strike="noStrike" spc="-1" dirty="0">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 name="Table 3"/>
          <p:cNvGraphicFramePr/>
          <p:nvPr/>
        </p:nvGraphicFramePr>
        <p:xfrm>
          <a:off x="310680" y="2396880"/>
          <a:ext cx="8521200" cy="1587480"/>
        </p:xfrm>
        <a:graphic>
          <a:graphicData uri="http://schemas.openxmlformats.org/drawingml/2006/table">
            <a:tbl>
              <a:tblPr/>
              <a:tblGrid>
                <a:gridCol w="300600">
                  <a:extLst>
                    <a:ext uri="{9D8B030D-6E8A-4147-A177-3AD203B41FA5}">
                      <a16:colId xmlns:a16="http://schemas.microsoft.com/office/drawing/2014/main" val="20000"/>
                    </a:ext>
                  </a:extLst>
                </a:gridCol>
                <a:gridCol w="300600">
                  <a:extLst>
                    <a:ext uri="{9D8B030D-6E8A-4147-A177-3AD203B41FA5}">
                      <a16:colId xmlns:a16="http://schemas.microsoft.com/office/drawing/2014/main" val="20001"/>
                    </a:ext>
                  </a:extLst>
                </a:gridCol>
                <a:gridCol w="829800">
                  <a:extLst>
                    <a:ext uri="{9D8B030D-6E8A-4147-A177-3AD203B41FA5}">
                      <a16:colId xmlns:a16="http://schemas.microsoft.com/office/drawing/2014/main" val="20002"/>
                    </a:ext>
                  </a:extLst>
                </a:gridCol>
                <a:gridCol w="829800">
                  <a:extLst>
                    <a:ext uri="{9D8B030D-6E8A-4147-A177-3AD203B41FA5}">
                      <a16:colId xmlns:a16="http://schemas.microsoft.com/office/drawing/2014/main" val="20003"/>
                    </a:ext>
                  </a:extLst>
                </a:gridCol>
                <a:gridCol w="324720">
                  <a:extLst>
                    <a:ext uri="{9D8B030D-6E8A-4147-A177-3AD203B41FA5}">
                      <a16:colId xmlns:a16="http://schemas.microsoft.com/office/drawing/2014/main" val="20004"/>
                    </a:ext>
                  </a:extLst>
                </a:gridCol>
                <a:gridCol w="252360">
                  <a:extLst>
                    <a:ext uri="{9D8B030D-6E8A-4147-A177-3AD203B41FA5}">
                      <a16:colId xmlns:a16="http://schemas.microsoft.com/office/drawing/2014/main" val="20005"/>
                    </a:ext>
                  </a:extLst>
                </a:gridCol>
                <a:gridCol w="505080">
                  <a:extLst>
                    <a:ext uri="{9D8B030D-6E8A-4147-A177-3AD203B41FA5}">
                      <a16:colId xmlns:a16="http://schemas.microsoft.com/office/drawing/2014/main" val="20006"/>
                    </a:ext>
                  </a:extLst>
                </a:gridCol>
                <a:gridCol w="402840">
                  <a:extLst>
                    <a:ext uri="{9D8B030D-6E8A-4147-A177-3AD203B41FA5}">
                      <a16:colId xmlns:a16="http://schemas.microsoft.com/office/drawing/2014/main" val="20007"/>
                    </a:ext>
                  </a:extLst>
                </a:gridCol>
                <a:gridCol w="487080">
                  <a:extLst>
                    <a:ext uri="{9D8B030D-6E8A-4147-A177-3AD203B41FA5}">
                      <a16:colId xmlns:a16="http://schemas.microsoft.com/office/drawing/2014/main" val="20008"/>
                    </a:ext>
                  </a:extLst>
                </a:gridCol>
                <a:gridCol w="474840">
                  <a:extLst>
                    <a:ext uri="{9D8B030D-6E8A-4147-A177-3AD203B41FA5}">
                      <a16:colId xmlns:a16="http://schemas.microsoft.com/office/drawing/2014/main" val="20009"/>
                    </a:ext>
                  </a:extLst>
                </a:gridCol>
                <a:gridCol w="378720">
                  <a:extLst>
                    <a:ext uri="{9D8B030D-6E8A-4147-A177-3AD203B41FA5}">
                      <a16:colId xmlns:a16="http://schemas.microsoft.com/office/drawing/2014/main" val="20010"/>
                    </a:ext>
                  </a:extLst>
                </a:gridCol>
                <a:gridCol w="300600">
                  <a:extLst>
                    <a:ext uri="{9D8B030D-6E8A-4147-A177-3AD203B41FA5}">
                      <a16:colId xmlns:a16="http://schemas.microsoft.com/office/drawing/2014/main" val="20011"/>
                    </a:ext>
                  </a:extLst>
                </a:gridCol>
                <a:gridCol w="300600">
                  <a:extLst>
                    <a:ext uri="{9D8B030D-6E8A-4147-A177-3AD203B41FA5}">
                      <a16:colId xmlns:a16="http://schemas.microsoft.com/office/drawing/2014/main" val="20012"/>
                    </a:ext>
                  </a:extLst>
                </a:gridCol>
                <a:gridCol w="300600">
                  <a:extLst>
                    <a:ext uri="{9D8B030D-6E8A-4147-A177-3AD203B41FA5}">
                      <a16:colId xmlns:a16="http://schemas.microsoft.com/office/drawing/2014/main" val="20013"/>
                    </a:ext>
                  </a:extLst>
                </a:gridCol>
                <a:gridCol w="300600">
                  <a:extLst>
                    <a:ext uri="{9D8B030D-6E8A-4147-A177-3AD203B41FA5}">
                      <a16:colId xmlns:a16="http://schemas.microsoft.com/office/drawing/2014/main" val="20014"/>
                    </a:ext>
                  </a:extLst>
                </a:gridCol>
                <a:gridCol w="300600">
                  <a:extLst>
                    <a:ext uri="{9D8B030D-6E8A-4147-A177-3AD203B41FA5}">
                      <a16:colId xmlns:a16="http://schemas.microsoft.com/office/drawing/2014/main" val="20015"/>
                    </a:ext>
                  </a:extLst>
                </a:gridCol>
                <a:gridCol w="300600">
                  <a:extLst>
                    <a:ext uri="{9D8B030D-6E8A-4147-A177-3AD203B41FA5}">
                      <a16:colId xmlns:a16="http://schemas.microsoft.com/office/drawing/2014/main" val="20016"/>
                    </a:ext>
                  </a:extLst>
                </a:gridCol>
                <a:gridCol w="426960">
                  <a:extLst>
                    <a:ext uri="{9D8B030D-6E8A-4147-A177-3AD203B41FA5}">
                      <a16:colId xmlns:a16="http://schemas.microsoft.com/office/drawing/2014/main" val="20017"/>
                    </a:ext>
                  </a:extLst>
                </a:gridCol>
                <a:gridCol w="300600">
                  <a:extLst>
                    <a:ext uri="{9D8B030D-6E8A-4147-A177-3AD203B41FA5}">
                      <a16:colId xmlns:a16="http://schemas.microsoft.com/office/drawing/2014/main" val="20018"/>
                    </a:ext>
                  </a:extLst>
                </a:gridCol>
                <a:gridCol w="300600">
                  <a:extLst>
                    <a:ext uri="{9D8B030D-6E8A-4147-A177-3AD203B41FA5}">
                      <a16:colId xmlns:a16="http://schemas.microsoft.com/office/drawing/2014/main" val="20019"/>
                    </a:ext>
                  </a:extLst>
                </a:gridCol>
                <a:gridCol w="300600">
                  <a:extLst>
                    <a:ext uri="{9D8B030D-6E8A-4147-A177-3AD203B41FA5}">
                      <a16:colId xmlns:a16="http://schemas.microsoft.com/office/drawing/2014/main" val="20020"/>
                    </a:ext>
                  </a:extLst>
                </a:gridCol>
                <a:gridCol w="302400">
                  <a:extLst>
                    <a:ext uri="{9D8B030D-6E8A-4147-A177-3AD203B41FA5}">
                      <a16:colId xmlns:a16="http://schemas.microsoft.com/office/drawing/2014/main" val="20021"/>
                    </a:ext>
                  </a:extLst>
                </a:gridCol>
              </a:tblGrid>
              <a:tr h="368280">
                <a:tc>
                  <a:txBody>
                    <a:bodyPr/>
                    <a:lstStyle/>
                    <a:p>
                      <a:pPr>
                        <a:lnSpc>
                          <a:spcPct val="100000"/>
                        </a:lnSpc>
                      </a:pPr>
                      <a:r>
                        <a:rPr lang="en-US" sz="500" b="0" strike="noStrike" spc="-1">
                          <a:solidFill>
                            <a:srgbClr val="000000"/>
                          </a:solidFill>
                          <a:latin typeface="Arial"/>
                          <a:ea typeface="Arial"/>
                        </a:rPr>
                        <a:t>FIPS_Code</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GEOID</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Geography</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State</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Per_Capita_Income</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Unemployment</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Drug_Arrest_Rate</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dirty="0" err="1">
                          <a:solidFill>
                            <a:srgbClr val="000000"/>
                          </a:solidFill>
                          <a:latin typeface="Arial"/>
                          <a:ea typeface="Arial"/>
                        </a:rPr>
                        <a:t>Prescription_Rate</a:t>
                      </a:r>
                      <a:endParaRPr lang="en-US" sz="500" b="0" strike="noStrike" spc="-1" dirty="0">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Drug_Overdose_Death_Rate</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Arrests_Imputed</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Prescriptions_Imputed</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Deaths_Imputed</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Income_Rank</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Death_Rank</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Arrest_Rank</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Prescription_Rank</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Rank_Average</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1" strike="noStrike" spc="-1">
                          <a:solidFill>
                            <a:srgbClr val="000000"/>
                          </a:solidFill>
                          <a:latin typeface="Arial"/>
                          <a:ea typeface="Arial"/>
                        </a:rPr>
                        <a:t>ST_Income_Rank</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1" strike="noStrike" spc="-1">
                          <a:solidFill>
                            <a:srgbClr val="000000"/>
                          </a:solidFill>
                          <a:latin typeface="Arial"/>
                          <a:ea typeface="Arial"/>
                        </a:rPr>
                        <a:t>ST_Death_Rank</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1" strike="noStrike" spc="-1">
                          <a:solidFill>
                            <a:srgbClr val="000000"/>
                          </a:solidFill>
                          <a:latin typeface="Arial"/>
                          <a:ea typeface="Arial"/>
                        </a:rPr>
                        <a:t>ST_Arrest_Rank</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1" strike="noStrike" spc="-1">
                          <a:solidFill>
                            <a:srgbClr val="000000"/>
                          </a:solidFill>
                          <a:latin typeface="Arial"/>
                          <a:ea typeface="Arial"/>
                        </a:rPr>
                        <a:t>ST_Prescription_Rank</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1" strike="noStrike" spc="-1">
                          <a:solidFill>
                            <a:srgbClr val="000000"/>
                          </a:solidFill>
                          <a:latin typeface="Arial"/>
                          <a:ea typeface="Arial"/>
                        </a:rPr>
                        <a:t>ST_Rank_Average</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0"/>
                  </a:ext>
                </a:extLst>
              </a:tr>
              <a:tr h="160560">
                <a:tc>
                  <a:txBody>
                    <a:bodyPr/>
                    <a:lstStyle/>
                    <a:p>
                      <a:pPr algn="r">
                        <a:lnSpc>
                          <a:spcPct val="100000"/>
                        </a:lnSpc>
                      </a:pPr>
                      <a:r>
                        <a:rPr lang="en-US" sz="500" b="0" strike="noStrike" spc="-1">
                          <a:solidFill>
                            <a:srgbClr val="000000"/>
                          </a:solidFill>
                          <a:latin typeface="Arial"/>
                          <a:ea typeface="Arial"/>
                        </a:rPr>
                        <a:t>48001</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0500000US48001</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Anderson County, 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17466</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4.3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45.15486574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62.2</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14.89848243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45.15486574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62.2</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14.89848</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3015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1439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2014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1535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2000.75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239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227</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110</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168</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186</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1"/>
                  </a:ext>
                </a:extLst>
              </a:tr>
              <a:tr h="160560">
                <a:tc>
                  <a:txBody>
                    <a:bodyPr/>
                    <a:lstStyle/>
                    <a:p>
                      <a:pPr algn="r">
                        <a:lnSpc>
                          <a:spcPct val="100000"/>
                        </a:lnSpc>
                      </a:pPr>
                      <a:r>
                        <a:rPr lang="en-US" sz="500" b="0" strike="noStrike" spc="-1">
                          <a:solidFill>
                            <a:srgbClr val="000000"/>
                          </a:solidFill>
                          <a:latin typeface="Arial"/>
                          <a:ea typeface="Arial"/>
                        </a:rPr>
                        <a:t>48003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0500000US48003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Andrews County, 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29903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4.5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53.84351014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52.5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NA</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53.84351014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52.5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10.88959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661</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597</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2320</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1078</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1164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40</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62</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140</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96</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84.5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2"/>
                  </a:ext>
                </a:extLst>
              </a:tr>
              <a:tr h="160560">
                <a:tc>
                  <a:txBody>
                    <a:bodyPr/>
                    <a:lstStyle/>
                    <a:p>
                      <a:pPr algn="r">
                        <a:lnSpc>
                          <a:spcPct val="100000"/>
                        </a:lnSpc>
                      </a:pPr>
                      <a:r>
                        <a:rPr lang="en-US" sz="500" b="0" strike="noStrike" spc="-1">
                          <a:solidFill>
                            <a:srgbClr val="000000"/>
                          </a:solidFill>
                          <a:latin typeface="Arial"/>
                          <a:ea typeface="Arial"/>
                        </a:rPr>
                        <a:t>48005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0500000US48005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Angelina County, 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21974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7.6</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41.94725982</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88.7</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10.47735752</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41.94725982</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88.7</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10.47736</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2321</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558</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1900</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2408</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1796.75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182</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53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91</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233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139.75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3"/>
                  </a:ext>
                </a:extLst>
              </a:tr>
              <a:tr h="160560">
                <a:tc>
                  <a:txBody>
                    <a:bodyPr/>
                    <a:lstStyle/>
                    <a:p>
                      <a:pPr algn="r">
                        <a:lnSpc>
                          <a:spcPct val="100000"/>
                        </a:lnSpc>
                      </a:pPr>
                      <a:r>
                        <a:rPr lang="en-US" sz="500" b="0" strike="noStrike" spc="-1">
                          <a:solidFill>
                            <a:srgbClr val="000000"/>
                          </a:solidFill>
                          <a:latin typeface="Arial"/>
                          <a:ea typeface="Arial"/>
                        </a:rPr>
                        <a:t>48007</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0500000US48007</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Aransas County, 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29999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6.7</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141.5818974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83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20.63967104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141.5818974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83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20.63967</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646</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2310</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3107</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2242</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2076.25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36</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250</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248</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222</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189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4"/>
                  </a:ext>
                </a:extLst>
              </a:tr>
              <a:tr h="160560">
                <a:tc>
                  <a:txBody>
                    <a:bodyPr/>
                    <a:lstStyle/>
                    <a:p>
                      <a:pPr algn="r">
                        <a:lnSpc>
                          <a:spcPct val="100000"/>
                        </a:lnSpc>
                      </a:pPr>
                      <a:r>
                        <a:rPr lang="en-US" sz="500" b="0" strike="noStrike" spc="-1">
                          <a:solidFill>
                            <a:srgbClr val="000000"/>
                          </a:solidFill>
                          <a:latin typeface="Arial"/>
                          <a:ea typeface="Arial"/>
                        </a:rPr>
                        <a:t>48009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0500000US48009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Archer County, 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31103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53.16689783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NA</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25.16068529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53.16689783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56.9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25.16069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520</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2671</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2298</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1254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1685.75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29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253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139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109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dirty="0">
                          <a:solidFill>
                            <a:srgbClr val="000000"/>
                          </a:solidFill>
                          <a:latin typeface="Arial"/>
                          <a:ea typeface="Arial"/>
                        </a:rPr>
                        <a:t>132.5</a:t>
                      </a:r>
                      <a:endParaRPr lang="en-US" sz="500" b="0" strike="noStrike" spc="-1" dirty="0">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5"/>
                  </a:ext>
                </a:extLst>
              </a:tr>
            </a:tbl>
          </a:graphicData>
        </a:graphic>
      </p:graphicFrame>
      <p:sp>
        <p:nvSpPr>
          <p:cNvPr id="2" name="Title 1">
            <a:extLst>
              <a:ext uri="{FF2B5EF4-FFF2-40B4-BE49-F238E27FC236}">
                <a16:creationId xmlns:a16="http://schemas.microsoft.com/office/drawing/2014/main" id="{19385B31-DF86-41B1-BB44-B7BF3A91031B}"/>
              </a:ext>
            </a:extLst>
          </p:cNvPr>
          <p:cNvSpPr>
            <a:spLocks noGrp="1"/>
          </p:cNvSpPr>
          <p:nvPr>
            <p:ph type="title"/>
          </p:nvPr>
        </p:nvSpPr>
        <p:spPr/>
        <p:txBody>
          <a:bodyPr/>
          <a:lstStyle/>
          <a:p>
            <a:r>
              <a:rPr lang="en-US" dirty="0"/>
              <a:t>Example: Texas</a:t>
            </a:r>
          </a:p>
        </p:txBody>
      </p:sp>
      <p:sp>
        <p:nvSpPr>
          <p:cNvPr id="3" name="Content Placeholder 2">
            <a:extLst>
              <a:ext uri="{FF2B5EF4-FFF2-40B4-BE49-F238E27FC236}">
                <a16:creationId xmlns:a16="http://schemas.microsoft.com/office/drawing/2014/main" id="{9BE3483A-C8FF-4232-A95D-CBC8C8813CF6}"/>
              </a:ext>
            </a:extLst>
          </p:cNvPr>
          <p:cNvSpPr>
            <a:spLocks noGrp="1"/>
          </p:cNvSpPr>
          <p:nvPr>
            <p:ph idx="1"/>
          </p:nvPr>
        </p:nvSpPr>
        <p:spPr/>
        <p:txBody>
          <a:bodyPr/>
          <a:lstStyle/>
          <a:p>
            <a:pPr marL="0" indent="0">
              <a:buNone/>
            </a:pPr>
            <a:r>
              <a:rPr lang="en-US" dirty="0"/>
              <a:t>For each county</a:t>
            </a:r>
          </a:p>
          <a:p>
            <a:pPr lvl="1"/>
            <a:endParaRPr lang="en-US" dirty="0"/>
          </a:p>
          <a:p>
            <a:pPr lvl="1"/>
            <a:r>
              <a:rPr lang="en-US" dirty="0"/>
              <a:t>Rank each predictor</a:t>
            </a:r>
          </a:p>
          <a:p>
            <a:pPr lvl="1"/>
            <a:r>
              <a:rPr lang="en-US" dirty="0"/>
              <a:t>Take the mean of the ranks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21722-AE29-4807-96DC-A09F35F1296D}"/>
              </a:ext>
            </a:extLst>
          </p:cNvPr>
          <p:cNvSpPr>
            <a:spLocks noGrp="1"/>
          </p:cNvSpPr>
          <p:nvPr>
            <p:ph type="title"/>
          </p:nvPr>
        </p:nvSpPr>
        <p:spPr/>
        <p:txBody>
          <a:bodyPr/>
          <a:lstStyle/>
          <a:p>
            <a:r>
              <a:rPr lang="en-US" dirty="0"/>
              <a:t>Example: Texas</a:t>
            </a:r>
          </a:p>
        </p:txBody>
      </p:sp>
      <p:pic>
        <p:nvPicPr>
          <p:cNvPr id="6" name="Picture 6">
            <a:extLst>
              <a:ext uri="{FF2B5EF4-FFF2-40B4-BE49-F238E27FC236}">
                <a16:creationId xmlns:a16="http://schemas.microsoft.com/office/drawing/2014/main" id="{1559C80E-4789-4DAA-ADEA-3C04E33A5A42}"/>
              </a:ext>
            </a:extLst>
          </p:cNvPr>
          <p:cNvPicPr>
            <a:picLocks noGrp="1"/>
          </p:cNvPicPr>
          <p:nvPr>
            <p:ph idx="1"/>
          </p:nvPr>
        </p:nvPicPr>
        <p:blipFill>
          <a:blip r:embed="rId3"/>
          <a:stretch/>
        </p:blipFill>
        <p:spPr>
          <a:xfrm>
            <a:off x="1717234" y="1160463"/>
            <a:ext cx="5695244" cy="3203575"/>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7FDD3-710D-4D5A-BD55-B3C349719A3C}"/>
              </a:ext>
            </a:extLst>
          </p:cNvPr>
          <p:cNvSpPr>
            <a:spLocks noGrp="1"/>
          </p:cNvSpPr>
          <p:nvPr>
            <p:ph type="title"/>
          </p:nvPr>
        </p:nvSpPr>
        <p:spPr/>
        <p:txBody>
          <a:bodyPr/>
          <a:lstStyle/>
          <a:p>
            <a:r>
              <a:rPr lang="en-US" dirty="0"/>
              <a:t>Example: Texas</a:t>
            </a:r>
          </a:p>
        </p:txBody>
      </p:sp>
      <p:sp>
        <p:nvSpPr>
          <p:cNvPr id="3" name="Content Placeholder 2">
            <a:extLst>
              <a:ext uri="{FF2B5EF4-FFF2-40B4-BE49-F238E27FC236}">
                <a16:creationId xmlns:a16="http://schemas.microsoft.com/office/drawing/2014/main" id="{FA291AFB-A839-4FC9-923A-A940CBC09C6F}"/>
              </a:ext>
            </a:extLst>
          </p:cNvPr>
          <p:cNvSpPr>
            <a:spLocks noGrp="1"/>
          </p:cNvSpPr>
          <p:nvPr>
            <p:ph idx="1"/>
          </p:nvPr>
        </p:nvSpPr>
        <p:spPr/>
        <p:txBody>
          <a:bodyPr/>
          <a:lstStyle/>
          <a:p>
            <a:pPr marL="0" indent="0">
              <a:buNone/>
            </a:pPr>
            <a:r>
              <a:rPr lang="en-US" dirty="0"/>
              <a:t>Childress County</a:t>
            </a:r>
          </a:p>
          <a:p>
            <a:pPr marL="0" indent="0">
              <a:buNone/>
            </a:pPr>
            <a:endParaRPr lang="en-US" sz="1400" dirty="0"/>
          </a:p>
          <a:p>
            <a:pPr lvl="1"/>
            <a:r>
              <a:rPr lang="en-US" dirty="0"/>
              <a:t>High vulnerability: Arrests, Income, Prescriptions</a:t>
            </a:r>
          </a:p>
          <a:p>
            <a:pPr lvl="1"/>
            <a:r>
              <a:rPr lang="en-US" dirty="0"/>
              <a:t>Median vulnerability: Drug Overdose (Missing Data)</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45D0B-E04A-4079-9E68-5B0622444CF8}"/>
              </a:ext>
            </a:extLst>
          </p:cNvPr>
          <p:cNvSpPr>
            <a:spLocks noGrp="1"/>
          </p:cNvSpPr>
          <p:nvPr>
            <p:ph type="title"/>
          </p:nvPr>
        </p:nvSpPr>
        <p:spPr/>
        <p:txBody>
          <a:bodyPr/>
          <a:lstStyle/>
          <a:p>
            <a:r>
              <a:rPr lang="en-US" dirty="0"/>
              <a:t>Example: Texas</a:t>
            </a:r>
          </a:p>
        </p:txBody>
      </p:sp>
      <p:sp>
        <p:nvSpPr>
          <p:cNvPr id="3" name="Content Placeholder 2">
            <a:extLst>
              <a:ext uri="{FF2B5EF4-FFF2-40B4-BE49-F238E27FC236}">
                <a16:creationId xmlns:a16="http://schemas.microsoft.com/office/drawing/2014/main" id="{160542CC-CDDC-4375-AB79-A2ABF83C9168}"/>
              </a:ext>
            </a:extLst>
          </p:cNvPr>
          <p:cNvSpPr>
            <a:spLocks noGrp="1"/>
          </p:cNvSpPr>
          <p:nvPr>
            <p:ph idx="1"/>
          </p:nvPr>
        </p:nvSpPr>
        <p:spPr/>
        <p:txBody>
          <a:bodyPr/>
          <a:lstStyle/>
          <a:p>
            <a:pPr marL="0" indent="0">
              <a:buNone/>
            </a:pPr>
            <a:r>
              <a:rPr lang="en-US" dirty="0"/>
              <a:t>Kleberg </a:t>
            </a:r>
          </a:p>
          <a:p>
            <a:pPr lvl="1"/>
            <a:endParaRPr lang="en-US" dirty="0"/>
          </a:p>
          <a:p>
            <a:pPr lvl="1"/>
            <a:r>
              <a:rPr lang="en-US" dirty="0"/>
              <a:t>High vulnerability: Arrests and income</a:t>
            </a:r>
          </a:p>
          <a:p>
            <a:pPr lvl="1"/>
            <a:r>
              <a:rPr lang="en-US" dirty="0"/>
              <a:t>Median: Prescriptions </a:t>
            </a:r>
          </a:p>
          <a:p>
            <a:endParaRPr lang="en-US" dirty="0"/>
          </a:p>
        </p:txBody>
      </p:sp>
      <p:pic>
        <p:nvPicPr>
          <p:cNvPr id="7" name="Picture 3">
            <a:extLst>
              <a:ext uri="{FF2B5EF4-FFF2-40B4-BE49-F238E27FC236}">
                <a16:creationId xmlns:a16="http://schemas.microsoft.com/office/drawing/2014/main" id="{5313B8CA-5836-4B18-A7D2-96CC88CEFFEF}"/>
              </a:ext>
            </a:extLst>
          </p:cNvPr>
          <p:cNvPicPr/>
          <p:nvPr/>
        </p:nvPicPr>
        <p:blipFill>
          <a:blip r:embed="rId3"/>
          <a:stretch/>
        </p:blipFill>
        <p:spPr>
          <a:xfrm>
            <a:off x="1031596" y="2571750"/>
            <a:ext cx="5231880" cy="1847880"/>
          </a:xfrm>
          <a:prstGeom prst="rect">
            <a:avLst/>
          </a:prstGeom>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TextShape 2"/>
          <p:cNvSpPr txBox="1"/>
          <p:nvPr/>
        </p:nvSpPr>
        <p:spPr>
          <a:xfrm>
            <a:off x="311760" y="1152360"/>
            <a:ext cx="8520120" cy="3416040"/>
          </a:xfrm>
          <a:prstGeom prst="rect">
            <a:avLst/>
          </a:prstGeom>
          <a:noFill/>
          <a:ln>
            <a:noFill/>
          </a:ln>
        </p:spPr>
        <p:txBody>
          <a:bodyPr tIns="91440" bIns="91440">
            <a:noAutofit/>
          </a:bodyPr>
          <a:lstStyle/>
          <a:p>
            <a:pPr marL="457200" indent="-342720">
              <a:lnSpc>
                <a:spcPct val="115000"/>
              </a:lnSpc>
              <a:buClr>
                <a:srgbClr val="595959"/>
              </a:buClr>
              <a:buFont typeface="Arial"/>
              <a:buChar char="●"/>
            </a:pPr>
            <a:endParaRPr lang="en-US" sz="1400" b="0" strike="noStrike" spc="-1" dirty="0">
              <a:solidFill>
                <a:srgbClr val="000000"/>
              </a:solidFill>
              <a:latin typeface="Arial"/>
            </a:endParaRPr>
          </a:p>
        </p:txBody>
      </p:sp>
      <p:sp>
        <p:nvSpPr>
          <p:cNvPr id="2" name="Title 1">
            <a:extLst>
              <a:ext uri="{FF2B5EF4-FFF2-40B4-BE49-F238E27FC236}">
                <a16:creationId xmlns:a16="http://schemas.microsoft.com/office/drawing/2014/main" id="{9AF9D9AE-C709-4DED-9CE9-D7F8F882A586}"/>
              </a:ext>
            </a:extLst>
          </p:cNvPr>
          <p:cNvSpPr>
            <a:spLocks noGrp="1"/>
          </p:cNvSpPr>
          <p:nvPr>
            <p:ph type="title"/>
          </p:nvPr>
        </p:nvSpPr>
        <p:spPr/>
        <p:txBody>
          <a:bodyPr/>
          <a:lstStyle/>
          <a:p>
            <a:r>
              <a:rPr lang="en-US" dirty="0"/>
              <a:t>Example: Texas</a:t>
            </a:r>
          </a:p>
        </p:txBody>
      </p:sp>
      <p:sp>
        <p:nvSpPr>
          <p:cNvPr id="3" name="Content Placeholder 2">
            <a:extLst>
              <a:ext uri="{FF2B5EF4-FFF2-40B4-BE49-F238E27FC236}">
                <a16:creationId xmlns:a16="http://schemas.microsoft.com/office/drawing/2014/main" id="{E89520CA-72DF-4292-9F21-1EAB0A8BF318}"/>
              </a:ext>
            </a:extLst>
          </p:cNvPr>
          <p:cNvSpPr>
            <a:spLocks noGrp="1"/>
          </p:cNvSpPr>
          <p:nvPr>
            <p:ph idx="1"/>
          </p:nvPr>
        </p:nvSpPr>
        <p:spPr/>
        <p:txBody>
          <a:bodyPr/>
          <a:lstStyle/>
          <a:p>
            <a:pPr marL="0" indent="0">
              <a:buNone/>
            </a:pPr>
            <a:r>
              <a:rPr lang="en-US" dirty="0"/>
              <a:t>Index is built using Excel (can provide file for your state)</a:t>
            </a:r>
          </a:p>
          <a:p>
            <a:pPr marL="0" indent="0">
              <a:buNone/>
            </a:pPr>
            <a:endParaRPr lang="en-US" dirty="0"/>
          </a:p>
          <a:p>
            <a:pPr marL="0" indent="0">
              <a:buNone/>
            </a:pPr>
            <a:r>
              <a:rPr lang="en-US" dirty="0"/>
              <a:t>Mapped using linked Power BI Desktop (can map in other software)</a:t>
            </a:r>
          </a:p>
          <a:p>
            <a:endParaRPr lang="en-US" dirty="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06903-273C-413F-AB2E-840490B75224}"/>
              </a:ext>
            </a:extLst>
          </p:cNvPr>
          <p:cNvSpPr>
            <a:spLocks noGrp="1"/>
          </p:cNvSpPr>
          <p:nvPr>
            <p:ph type="title"/>
          </p:nvPr>
        </p:nvSpPr>
        <p:spPr/>
        <p:txBody>
          <a:bodyPr/>
          <a:lstStyle/>
          <a:p>
            <a:r>
              <a:rPr lang="en-US" dirty="0"/>
              <a:t>Example: Texas</a:t>
            </a:r>
          </a:p>
        </p:txBody>
      </p:sp>
      <p:sp>
        <p:nvSpPr>
          <p:cNvPr id="3" name="Content Placeholder 2">
            <a:extLst>
              <a:ext uri="{FF2B5EF4-FFF2-40B4-BE49-F238E27FC236}">
                <a16:creationId xmlns:a16="http://schemas.microsoft.com/office/drawing/2014/main" id="{54A72C9C-732A-4B1D-B817-E079FB03397F}"/>
              </a:ext>
            </a:extLst>
          </p:cNvPr>
          <p:cNvSpPr>
            <a:spLocks noGrp="1"/>
          </p:cNvSpPr>
          <p:nvPr>
            <p:ph idx="1"/>
          </p:nvPr>
        </p:nvSpPr>
        <p:spPr/>
        <p:txBody>
          <a:bodyPr/>
          <a:lstStyle/>
          <a:p>
            <a:pPr marL="0" indent="0">
              <a:buNone/>
            </a:pPr>
            <a:r>
              <a:rPr lang="en-US" dirty="0"/>
              <a:t>Outcome – HIV Diagnoses (</a:t>
            </a:r>
            <a:r>
              <a:rPr lang="en-US" dirty="0">
                <a:hlinkClick r:id="rId3"/>
              </a:rPr>
              <a:t>https://www.cdc.gov/nchhstp/atlas/index.htm</a:t>
            </a:r>
            <a:r>
              <a:rPr lang="en-US" dirty="0"/>
              <a:t>)</a:t>
            </a:r>
          </a:p>
          <a:p>
            <a:endParaRPr lang="en-US" dirty="0"/>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2CDD0-C162-4CBE-BA63-39AE8AB09677}"/>
              </a:ext>
            </a:extLst>
          </p:cNvPr>
          <p:cNvSpPr>
            <a:spLocks noGrp="1"/>
          </p:cNvSpPr>
          <p:nvPr>
            <p:ph type="title"/>
          </p:nvPr>
        </p:nvSpPr>
        <p:spPr/>
        <p:txBody>
          <a:bodyPr/>
          <a:lstStyle/>
          <a:p>
            <a:r>
              <a:rPr lang="en-US" dirty="0"/>
              <a:t>Example: Texas</a:t>
            </a:r>
          </a:p>
        </p:txBody>
      </p:sp>
      <p:pic>
        <p:nvPicPr>
          <p:cNvPr id="4" name="Content Placeholder 3">
            <a:extLst>
              <a:ext uri="{FF2B5EF4-FFF2-40B4-BE49-F238E27FC236}">
                <a16:creationId xmlns:a16="http://schemas.microsoft.com/office/drawing/2014/main" id="{48130DE9-CCB9-4373-902C-386ABFABDAE7}"/>
              </a:ext>
            </a:extLst>
          </p:cNvPr>
          <p:cNvPicPr>
            <a:picLocks noGrp="1"/>
          </p:cNvPicPr>
          <p:nvPr>
            <p:ph idx="1"/>
          </p:nvPr>
        </p:nvPicPr>
        <p:blipFill>
          <a:blip r:embed="rId3"/>
          <a:stretch/>
        </p:blipFill>
        <p:spPr>
          <a:xfrm>
            <a:off x="2137856" y="1160463"/>
            <a:ext cx="4854001" cy="3203575"/>
          </a:xfrm>
        </p:spPr>
      </p:pic>
    </p:spTree>
    <p:extLst>
      <p:ext uri="{BB962C8B-B14F-4D97-AF65-F5344CB8AC3E}">
        <p14:creationId xmlns:p14="http://schemas.microsoft.com/office/powerpoint/2010/main" val="3207790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1175C-7B95-4F0E-BC75-A10E221B46D1}"/>
              </a:ext>
            </a:extLst>
          </p:cNvPr>
          <p:cNvSpPr>
            <a:spLocks noGrp="1"/>
          </p:cNvSpPr>
          <p:nvPr>
            <p:ph type="title"/>
          </p:nvPr>
        </p:nvSpPr>
        <p:spPr/>
        <p:txBody>
          <a:bodyPr/>
          <a:lstStyle/>
          <a:p>
            <a:r>
              <a:rPr lang="en-US" dirty="0"/>
              <a:t>Roadmap</a:t>
            </a:r>
          </a:p>
        </p:txBody>
      </p:sp>
      <p:sp>
        <p:nvSpPr>
          <p:cNvPr id="3" name="Content Placeholder 2">
            <a:extLst>
              <a:ext uri="{FF2B5EF4-FFF2-40B4-BE49-F238E27FC236}">
                <a16:creationId xmlns:a16="http://schemas.microsoft.com/office/drawing/2014/main" id="{BE93C058-5A9C-4DF1-BA2F-48DEABCDF36F}"/>
              </a:ext>
            </a:extLst>
          </p:cNvPr>
          <p:cNvSpPr>
            <a:spLocks noGrp="1"/>
          </p:cNvSpPr>
          <p:nvPr>
            <p:ph idx="1"/>
          </p:nvPr>
        </p:nvSpPr>
        <p:spPr>
          <a:xfrm>
            <a:off x="243659" y="1160483"/>
            <a:ext cx="8643488" cy="2677739"/>
          </a:xfrm>
        </p:spPr>
        <p:txBody>
          <a:bodyPr/>
          <a:lstStyle/>
          <a:p>
            <a:pPr marL="0" indent="0">
              <a:buNone/>
            </a:pPr>
            <a:r>
              <a:rPr lang="en-US" dirty="0"/>
              <a:t>Jurisdiction Vulnerability Index Models:</a:t>
            </a:r>
          </a:p>
          <a:p>
            <a:pPr marL="0" indent="0">
              <a:buNone/>
            </a:pPr>
            <a:endParaRPr lang="en-US" dirty="0"/>
          </a:p>
          <a:p>
            <a:pPr marL="342900" indent="-342900">
              <a:buFont typeface="+mj-lt"/>
              <a:buAutoNum type="arabicParenR"/>
            </a:pPr>
            <a:r>
              <a:rPr lang="en-US" dirty="0"/>
              <a:t>Jurisdiction Vulnerability Indicators</a:t>
            </a:r>
          </a:p>
          <a:p>
            <a:pPr marL="342900" indent="-342900">
              <a:buFont typeface="+mj-lt"/>
              <a:buAutoNum type="arabicParenR"/>
            </a:pPr>
            <a:endParaRPr lang="en-US" dirty="0"/>
          </a:p>
          <a:p>
            <a:pPr marL="342900" indent="-342900">
              <a:buFont typeface="+mj-lt"/>
              <a:buAutoNum type="arabicParenR"/>
            </a:pPr>
            <a:r>
              <a:rPr lang="en-US" dirty="0"/>
              <a:t>Jurisdiction Vulnerability Index</a:t>
            </a:r>
          </a:p>
          <a:p>
            <a:pPr marL="342900" indent="-342900">
              <a:buFont typeface="+mj-lt"/>
              <a:buAutoNum type="arabicParenR"/>
            </a:pPr>
            <a:endParaRPr lang="en-US" dirty="0"/>
          </a:p>
          <a:p>
            <a:pPr marL="342900" indent="-342900">
              <a:buFont typeface="+mj-lt"/>
              <a:buAutoNum type="arabicParenR"/>
            </a:pPr>
            <a:r>
              <a:rPr lang="en-US" dirty="0"/>
              <a:t>Index focus in Texas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4F5E2-DE2F-48CD-8E6A-FB212AB622E8}"/>
              </a:ext>
            </a:extLst>
          </p:cNvPr>
          <p:cNvSpPr>
            <a:spLocks noGrp="1"/>
          </p:cNvSpPr>
          <p:nvPr>
            <p:ph type="title"/>
          </p:nvPr>
        </p:nvSpPr>
        <p:spPr/>
        <p:txBody>
          <a:bodyPr/>
          <a:lstStyle/>
          <a:p>
            <a:r>
              <a:rPr lang="en-US" dirty="0"/>
              <a:t>Example: Texas</a:t>
            </a:r>
          </a:p>
        </p:txBody>
      </p:sp>
      <p:pic>
        <p:nvPicPr>
          <p:cNvPr id="4" name="Content Placeholder 3">
            <a:extLst>
              <a:ext uri="{FF2B5EF4-FFF2-40B4-BE49-F238E27FC236}">
                <a16:creationId xmlns:a16="http://schemas.microsoft.com/office/drawing/2014/main" id="{9BA7D8C7-E8CC-42B6-9C86-EBA68777AF7E}"/>
              </a:ext>
            </a:extLst>
          </p:cNvPr>
          <p:cNvPicPr>
            <a:picLocks noGrp="1"/>
          </p:cNvPicPr>
          <p:nvPr>
            <p:ph idx="1"/>
          </p:nvPr>
        </p:nvPicPr>
        <p:blipFill>
          <a:blip r:embed="rId3"/>
          <a:stretch/>
        </p:blipFill>
        <p:spPr>
          <a:xfrm>
            <a:off x="1717234" y="1160463"/>
            <a:ext cx="5695244" cy="3203575"/>
          </a:xfrm>
        </p:spPr>
      </p:pic>
    </p:spTree>
    <p:extLst>
      <p:ext uri="{BB962C8B-B14F-4D97-AF65-F5344CB8AC3E}">
        <p14:creationId xmlns:p14="http://schemas.microsoft.com/office/powerpoint/2010/main" val="15269959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8DF5E-4A6D-4836-9E89-A33971DD3A25}"/>
              </a:ext>
            </a:extLst>
          </p:cNvPr>
          <p:cNvSpPr>
            <a:spLocks noGrp="1"/>
          </p:cNvSpPr>
          <p:nvPr>
            <p:ph type="title"/>
          </p:nvPr>
        </p:nvSpPr>
        <p:spPr/>
        <p:txBody>
          <a:bodyPr/>
          <a:lstStyle/>
          <a:p>
            <a:r>
              <a:rPr lang="en-US" dirty="0"/>
              <a:t>Vulnerability Index: Interpretation</a:t>
            </a:r>
          </a:p>
        </p:txBody>
      </p:sp>
      <p:sp>
        <p:nvSpPr>
          <p:cNvPr id="3" name="Content Placeholder 2">
            <a:extLst>
              <a:ext uri="{FF2B5EF4-FFF2-40B4-BE49-F238E27FC236}">
                <a16:creationId xmlns:a16="http://schemas.microsoft.com/office/drawing/2014/main" id="{02697E18-C457-415E-9A9B-DF185EF820FA}"/>
              </a:ext>
            </a:extLst>
          </p:cNvPr>
          <p:cNvSpPr>
            <a:spLocks noGrp="1"/>
          </p:cNvSpPr>
          <p:nvPr>
            <p:ph idx="1"/>
          </p:nvPr>
        </p:nvSpPr>
        <p:spPr/>
        <p:txBody>
          <a:bodyPr/>
          <a:lstStyle/>
          <a:p>
            <a:pPr marL="342900" indent="-342900">
              <a:buFont typeface="+mj-lt"/>
              <a:buAutoNum type="arabicParenR"/>
            </a:pPr>
            <a:r>
              <a:rPr lang="en-US" dirty="0"/>
              <a:t>Focus on areas with high metric / high vulnerability</a:t>
            </a:r>
          </a:p>
          <a:p>
            <a:pPr marL="342900" indent="-342900">
              <a:buFont typeface="+mj-lt"/>
              <a:buAutoNum type="arabicParenR"/>
            </a:pPr>
            <a:endParaRPr lang="en-US" dirty="0"/>
          </a:p>
          <a:p>
            <a:pPr marL="342900" indent="-342900">
              <a:buFont typeface="+mj-lt"/>
              <a:buAutoNum type="arabicParenR"/>
            </a:pPr>
            <a:r>
              <a:rPr lang="en-US" dirty="0"/>
              <a:t>Focus on areas with low metric / high vulnerability</a:t>
            </a:r>
          </a:p>
          <a:p>
            <a:pPr marL="342900" indent="-342900">
              <a:buFont typeface="+mj-lt"/>
              <a:buAutoNum type="arabicParenR"/>
            </a:pPr>
            <a:endParaRPr lang="en-US" dirty="0"/>
          </a:p>
          <a:p>
            <a:pPr marL="342900" indent="-342900">
              <a:buFont typeface="+mj-lt"/>
              <a:buAutoNum type="arabicParenR"/>
            </a:pPr>
            <a:r>
              <a:rPr lang="en-US" dirty="0"/>
              <a:t>Focus on areas with high metric / low vulnerability</a:t>
            </a:r>
          </a:p>
          <a:p>
            <a:pPr marL="0" indent="0">
              <a:buNone/>
            </a:pPr>
            <a:endParaRPr lang="en-US" dirty="0"/>
          </a:p>
        </p:txBody>
      </p:sp>
    </p:spTree>
    <p:extLst>
      <p:ext uri="{BB962C8B-B14F-4D97-AF65-F5344CB8AC3E}">
        <p14:creationId xmlns:p14="http://schemas.microsoft.com/office/powerpoint/2010/main" val="217863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BD1AE-85E8-4DCD-B391-E1B8DB1F3A68}"/>
              </a:ext>
            </a:extLst>
          </p:cNvPr>
          <p:cNvSpPr>
            <a:spLocks noGrp="1"/>
          </p:cNvSpPr>
          <p:nvPr>
            <p:ph type="title"/>
          </p:nvPr>
        </p:nvSpPr>
        <p:spPr/>
        <p:txBody>
          <a:bodyPr/>
          <a:lstStyle/>
          <a:p>
            <a:r>
              <a:rPr lang="en-US" dirty="0"/>
              <a:t>Vulnerability Index: Interpretation</a:t>
            </a:r>
          </a:p>
        </p:txBody>
      </p:sp>
      <p:sp>
        <p:nvSpPr>
          <p:cNvPr id="3" name="Content Placeholder 2">
            <a:extLst>
              <a:ext uri="{FF2B5EF4-FFF2-40B4-BE49-F238E27FC236}">
                <a16:creationId xmlns:a16="http://schemas.microsoft.com/office/drawing/2014/main" id="{C2F06526-1856-4CBF-AD21-457D8480DBB0}"/>
              </a:ext>
            </a:extLst>
          </p:cNvPr>
          <p:cNvSpPr>
            <a:spLocks noGrp="1"/>
          </p:cNvSpPr>
          <p:nvPr>
            <p:ph idx="1"/>
          </p:nvPr>
        </p:nvSpPr>
        <p:spPr/>
        <p:txBody>
          <a:bodyPr/>
          <a:lstStyle/>
          <a:p>
            <a:pPr marL="0" indent="0">
              <a:buNone/>
            </a:pPr>
            <a:r>
              <a:rPr lang="en-US" dirty="0"/>
              <a:t>Focus on areas with high metric / high vulnerability</a:t>
            </a:r>
          </a:p>
          <a:p>
            <a:pPr lvl="1"/>
            <a:endParaRPr lang="en-US" dirty="0"/>
          </a:p>
          <a:p>
            <a:pPr lvl="1"/>
            <a:r>
              <a:rPr lang="en-US" dirty="0"/>
              <a:t>Are there resources in these localities?</a:t>
            </a:r>
          </a:p>
          <a:p>
            <a:pPr lvl="1"/>
            <a:r>
              <a:rPr lang="en-US" dirty="0"/>
              <a:t>What steps are being taken?</a:t>
            </a:r>
          </a:p>
          <a:p>
            <a:endParaRPr lang="en-US" dirty="0"/>
          </a:p>
        </p:txBody>
      </p:sp>
    </p:spTree>
    <p:extLst>
      <p:ext uri="{BB962C8B-B14F-4D97-AF65-F5344CB8AC3E}">
        <p14:creationId xmlns:p14="http://schemas.microsoft.com/office/powerpoint/2010/main" val="1502649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D3433-EFBF-4362-8157-C43300C4377B}"/>
              </a:ext>
            </a:extLst>
          </p:cNvPr>
          <p:cNvSpPr>
            <a:spLocks noGrp="1"/>
          </p:cNvSpPr>
          <p:nvPr>
            <p:ph type="title"/>
          </p:nvPr>
        </p:nvSpPr>
        <p:spPr/>
        <p:txBody>
          <a:bodyPr/>
          <a:lstStyle/>
          <a:p>
            <a:r>
              <a:rPr lang="en-US" dirty="0"/>
              <a:t>Vulnerability Index: Interpretation</a:t>
            </a:r>
          </a:p>
        </p:txBody>
      </p:sp>
      <p:sp>
        <p:nvSpPr>
          <p:cNvPr id="3" name="Content Placeholder 2">
            <a:extLst>
              <a:ext uri="{FF2B5EF4-FFF2-40B4-BE49-F238E27FC236}">
                <a16:creationId xmlns:a16="http://schemas.microsoft.com/office/drawing/2014/main" id="{E56BB4D2-F925-499E-9304-1F3456A8078B}"/>
              </a:ext>
            </a:extLst>
          </p:cNvPr>
          <p:cNvSpPr>
            <a:spLocks noGrp="1"/>
          </p:cNvSpPr>
          <p:nvPr>
            <p:ph idx="1"/>
          </p:nvPr>
        </p:nvSpPr>
        <p:spPr/>
        <p:txBody>
          <a:bodyPr/>
          <a:lstStyle/>
          <a:p>
            <a:pPr marL="0" indent="0">
              <a:buNone/>
            </a:pPr>
            <a:r>
              <a:rPr lang="en-US" dirty="0"/>
              <a:t>Focus on areas with low metric / high vulnerability</a:t>
            </a:r>
          </a:p>
          <a:p>
            <a:pPr lvl="1"/>
            <a:endParaRPr lang="en-US" dirty="0"/>
          </a:p>
          <a:p>
            <a:pPr lvl="1"/>
            <a:r>
              <a:rPr lang="en-US" dirty="0"/>
              <a:t>Are there protective factors?</a:t>
            </a:r>
          </a:p>
          <a:p>
            <a:pPr lvl="1"/>
            <a:r>
              <a:rPr lang="en-US" dirty="0"/>
              <a:t>Are the outcome metrics being measured? </a:t>
            </a:r>
          </a:p>
          <a:p>
            <a:endParaRPr lang="en-US" dirty="0"/>
          </a:p>
          <a:p>
            <a:endParaRPr lang="en-US" dirty="0"/>
          </a:p>
        </p:txBody>
      </p:sp>
    </p:spTree>
    <p:extLst>
      <p:ext uri="{BB962C8B-B14F-4D97-AF65-F5344CB8AC3E}">
        <p14:creationId xmlns:p14="http://schemas.microsoft.com/office/powerpoint/2010/main" val="1488618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DAFDD-BA57-4016-8702-14ACBE6468CA}"/>
              </a:ext>
            </a:extLst>
          </p:cNvPr>
          <p:cNvSpPr>
            <a:spLocks noGrp="1"/>
          </p:cNvSpPr>
          <p:nvPr>
            <p:ph type="title"/>
          </p:nvPr>
        </p:nvSpPr>
        <p:spPr/>
        <p:txBody>
          <a:bodyPr/>
          <a:lstStyle/>
          <a:p>
            <a:r>
              <a:rPr lang="en-US" dirty="0"/>
              <a:t>Vulnerability Index: Interpretation</a:t>
            </a:r>
          </a:p>
        </p:txBody>
      </p:sp>
      <p:sp>
        <p:nvSpPr>
          <p:cNvPr id="3" name="Content Placeholder 2">
            <a:extLst>
              <a:ext uri="{FF2B5EF4-FFF2-40B4-BE49-F238E27FC236}">
                <a16:creationId xmlns:a16="http://schemas.microsoft.com/office/drawing/2014/main" id="{8C6E183F-8EA6-474C-882E-5565499C780E}"/>
              </a:ext>
            </a:extLst>
          </p:cNvPr>
          <p:cNvSpPr>
            <a:spLocks noGrp="1"/>
          </p:cNvSpPr>
          <p:nvPr>
            <p:ph idx="1"/>
          </p:nvPr>
        </p:nvSpPr>
        <p:spPr/>
        <p:txBody>
          <a:bodyPr/>
          <a:lstStyle/>
          <a:p>
            <a:pPr marL="0" indent="0">
              <a:buNone/>
            </a:pPr>
            <a:r>
              <a:rPr lang="en-US" dirty="0"/>
              <a:t>Focus on areas with high metric / low vulnerability</a:t>
            </a:r>
          </a:p>
          <a:p>
            <a:pPr lvl="1"/>
            <a:endParaRPr lang="en-US" dirty="0"/>
          </a:p>
          <a:p>
            <a:pPr lvl="1"/>
            <a:r>
              <a:rPr lang="en-US" dirty="0"/>
              <a:t>Additional indicators</a:t>
            </a:r>
          </a:p>
          <a:p>
            <a:pPr lvl="1"/>
            <a:r>
              <a:rPr lang="en-US" dirty="0"/>
              <a:t>Unusual events: (changes in drug traffic patterns)</a:t>
            </a:r>
          </a:p>
          <a:p>
            <a:endParaRPr lang="en-US" dirty="0"/>
          </a:p>
        </p:txBody>
      </p:sp>
    </p:spTree>
    <p:extLst>
      <p:ext uri="{BB962C8B-B14F-4D97-AF65-F5344CB8AC3E}">
        <p14:creationId xmlns:p14="http://schemas.microsoft.com/office/powerpoint/2010/main" val="2411023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4D3E7C4-7DE1-F242-825D-430EABA08551}"/>
              </a:ext>
            </a:extLst>
          </p:cNvPr>
          <p:cNvGrpSpPr/>
          <p:nvPr/>
        </p:nvGrpSpPr>
        <p:grpSpPr>
          <a:xfrm>
            <a:off x="4656764" y="3755240"/>
            <a:ext cx="3130087" cy="1159741"/>
            <a:chOff x="4685018" y="4186104"/>
            <a:chExt cx="4173449" cy="1546321"/>
          </a:xfrm>
        </p:grpSpPr>
        <p:sp>
          <p:nvSpPr>
            <p:cNvPr id="3" name="TextBox 2"/>
            <p:cNvSpPr txBox="1"/>
            <p:nvPr/>
          </p:nvSpPr>
          <p:spPr>
            <a:xfrm>
              <a:off x="4685018" y="4186104"/>
              <a:ext cx="4173449" cy="1546321"/>
            </a:xfrm>
            <a:prstGeom prst="rect">
              <a:avLst/>
            </a:prstGeom>
            <a:noFill/>
          </p:spPr>
          <p:txBody>
            <a:bodyPr wrap="square" rtlCol="0">
              <a:spAutoFit/>
            </a:bodyPr>
            <a:lstStyle/>
            <a:p>
              <a:pPr algn="r"/>
              <a:r>
                <a:rPr lang="en-US" sz="1238" dirty="0">
                  <a:solidFill>
                    <a:srgbClr val="152754"/>
                  </a:solidFill>
                  <a:latin typeface="Arial" panose="020B0604020202020204" pitchFamily="34" charset="0"/>
                  <a:cs typeface="Arial" panose="020B0604020202020204" pitchFamily="34" charset="0"/>
                </a:rPr>
                <a:t>CSTE National Office</a:t>
              </a:r>
            </a:p>
            <a:p>
              <a:pPr algn="r"/>
              <a:r>
                <a:rPr lang="en-US" sz="1050" dirty="0">
                  <a:solidFill>
                    <a:schemeClr val="tx1">
                      <a:lumMod val="65000"/>
                      <a:lumOff val="35000"/>
                    </a:schemeClr>
                  </a:solidFill>
                  <a:latin typeface="Arial" panose="020B0604020202020204" pitchFamily="34" charset="0"/>
                  <a:cs typeface="Arial" panose="020B0604020202020204" pitchFamily="34" charset="0"/>
                </a:rPr>
                <a:t>2635 Century Parkway NE, Suite 700</a:t>
              </a:r>
            </a:p>
            <a:p>
              <a:pPr algn="r"/>
              <a:r>
                <a:rPr lang="en-US" sz="1050" dirty="0">
                  <a:solidFill>
                    <a:schemeClr val="tx1">
                      <a:lumMod val="65000"/>
                      <a:lumOff val="35000"/>
                    </a:schemeClr>
                  </a:solidFill>
                  <a:latin typeface="Arial" panose="020B0604020202020204" pitchFamily="34" charset="0"/>
                  <a:cs typeface="Arial" panose="020B0604020202020204" pitchFamily="34" charset="0"/>
                </a:rPr>
                <a:t>Atlanta, Georgia 30345</a:t>
              </a:r>
            </a:p>
            <a:p>
              <a:pPr algn="r"/>
              <a:endParaRPr lang="en-US" sz="731" dirty="0">
                <a:solidFill>
                  <a:schemeClr val="tx1">
                    <a:lumMod val="65000"/>
                    <a:lumOff val="35000"/>
                  </a:schemeClr>
                </a:solidFill>
                <a:latin typeface="Arial" panose="020B0604020202020204" pitchFamily="34" charset="0"/>
                <a:cs typeface="Arial-Lgt-FC"/>
              </a:endParaRPr>
            </a:p>
            <a:p>
              <a:pPr algn="r"/>
              <a:r>
                <a:rPr lang="en-US" sz="956" dirty="0">
                  <a:solidFill>
                    <a:schemeClr val="tx1">
                      <a:lumMod val="65000"/>
                      <a:lumOff val="35000"/>
                    </a:schemeClr>
                  </a:solidFill>
                  <a:latin typeface="Arial" panose="020B0604020202020204" pitchFamily="34" charset="0"/>
                  <a:cs typeface="Arial" panose="020B0604020202020204" pitchFamily="34" charset="0"/>
                </a:rPr>
                <a:t>770.458.3811</a:t>
              </a:r>
            </a:p>
            <a:p>
              <a:pPr algn="r"/>
              <a:r>
                <a:rPr lang="en-US" sz="956" b="1" dirty="0">
                  <a:solidFill>
                    <a:schemeClr val="tx1">
                      <a:lumMod val="65000"/>
                      <a:lumOff val="35000"/>
                    </a:schemeClr>
                  </a:solidFill>
                  <a:latin typeface="Arial" panose="020B0604020202020204" pitchFamily="34" charset="0"/>
                  <a:cs typeface="Arial" panose="020B0604020202020204" pitchFamily="34" charset="0"/>
                </a:rPr>
                <a:t> </a:t>
              </a:r>
              <a:r>
                <a:rPr lang="en-US" sz="956" dirty="0">
                  <a:solidFill>
                    <a:schemeClr val="tx1">
                      <a:lumMod val="65000"/>
                      <a:lumOff val="35000"/>
                    </a:schemeClr>
                  </a:solidFill>
                  <a:latin typeface="Arial" panose="020B0604020202020204" pitchFamily="34" charset="0"/>
                  <a:cs typeface="Arial" panose="020B0604020202020204" pitchFamily="34" charset="0"/>
                </a:rPr>
                <a:t>770.458.8516</a:t>
              </a:r>
            </a:p>
            <a:p>
              <a:pPr algn="r"/>
              <a:r>
                <a:rPr lang="en-US" sz="956" dirty="0" err="1">
                  <a:solidFill>
                    <a:schemeClr val="tx1">
                      <a:lumMod val="65000"/>
                      <a:lumOff val="35000"/>
                    </a:schemeClr>
                  </a:solidFill>
                  <a:latin typeface="Arial" panose="020B0604020202020204" pitchFamily="34" charset="0"/>
                  <a:cs typeface="Arial" panose="020B0604020202020204" pitchFamily="34" charset="0"/>
                </a:rPr>
                <a:t>jarieh@cste.org</a:t>
              </a:r>
              <a:endParaRPr lang="en-US" sz="956"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9" name="Picture 8" descr="F.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9983" y="5258450"/>
              <a:ext cx="159587" cy="184139"/>
            </a:xfrm>
            <a:prstGeom prst="rect">
              <a:avLst/>
            </a:prstGeom>
          </p:spPr>
        </p:pic>
        <p:pic>
          <p:nvPicPr>
            <p:cNvPr id="10" name="Picture 9" descr="T.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9983" y="5068781"/>
              <a:ext cx="159587" cy="184139"/>
            </a:xfrm>
            <a:prstGeom prst="rect">
              <a:avLst/>
            </a:prstGeom>
          </p:spPr>
        </p:pic>
      </p:grpSp>
      <p:sp>
        <p:nvSpPr>
          <p:cNvPr id="4" name="Rectangle 3">
            <a:extLst>
              <a:ext uri="{FF2B5EF4-FFF2-40B4-BE49-F238E27FC236}">
                <a16:creationId xmlns:a16="http://schemas.microsoft.com/office/drawing/2014/main" id="{E7CF7E9A-29A5-4FDE-B539-F01D5CAB2FB4}"/>
              </a:ext>
            </a:extLst>
          </p:cNvPr>
          <p:cNvSpPr/>
          <p:nvPr/>
        </p:nvSpPr>
        <p:spPr>
          <a:xfrm>
            <a:off x="1381126" y="228328"/>
            <a:ext cx="6405725" cy="715581"/>
          </a:xfrm>
          <a:prstGeom prst="rect">
            <a:avLst/>
          </a:prstGeom>
        </p:spPr>
        <p:txBody>
          <a:bodyPr wrap="square">
            <a:spAutoFit/>
          </a:bodyPr>
          <a:lstStyle/>
          <a:p>
            <a:r>
              <a:rPr lang="en-US" sz="1350" dirty="0">
                <a:latin typeface="Calibri Light" panose="020F0302020204030204" pitchFamily="34" charset="0"/>
                <a:ea typeface="Calibri" panose="020F0502020204030204" pitchFamily="34" charset="0"/>
              </a:rPr>
              <a:t>Funding by Cooperative Agreement number 1NU1ROT000018-00. The conclusions in this presentation are those of the authors and do not necessarily represent the official position of the Centers for Disease Control and Prevention.</a:t>
            </a:r>
            <a:endParaRPr lang="en-US" sz="1350" dirty="0"/>
          </a:p>
        </p:txBody>
      </p:sp>
    </p:spTree>
    <p:extLst>
      <p:ext uri="{BB962C8B-B14F-4D97-AF65-F5344CB8AC3E}">
        <p14:creationId xmlns:p14="http://schemas.microsoft.com/office/powerpoint/2010/main" val="2813792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ECACD-0C79-4405-8EA9-FF061E7E0FAC}"/>
              </a:ext>
            </a:extLst>
          </p:cNvPr>
          <p:cNvSpPr>
            <a:spLocks noGrp="1"/>
          </p:cNvSpPr>
          <p:nvPr>
            <p:ph type="title"/>
          </p:nvPr>
        </p:nvSpPr>
        <p:spPr/>
        <p:txBody>
          <a:bodyPr/>
          <a:lstStyle/>
          <a:p>
            <a:r>
              <a:rPr lang="en-US" dirty="0"/>
              <a:t>Jurisdiction Vulnerability Indicators </a:t>
            </a:r>
          </a:p>
        </p:txBody>
      </p:sp>
      <p:sp>
        <p:nvSpPr>
          <p:cNvPr id="3" name="Content Placeholder 2">
            <a:extLst>
              <a:ext uri="{FF2B5EF4-FFF2-40B4-BE49-F238E27FC236}">
                <a16:creationId xmlns:a16="http://schemas.microsoft.com/office/drawing/2014/main" id="{FA8932E3-B91C-4689-9BAD-BD5AD76512A6}"/>
              </a:ext>
            </a:extLst>
          </p:cNvPr>
          <p:cNvSpPr>
            <a:spLocks noGrp="1"/>
          </p:cNvSpPr>
          <p:nvPr>
            <p:ph idx="1"/>
          </p:nvPr>
        </p:nvSpPr>
        <p:spPr/>
        <p:txBody>
          <a:bodyPr/>
          <a:lstStyle/>
          <a:p>
            <a:pPr marL="0" indent="0">
              <a:buNone/>
            </a:pPr>
            <a:r>
              <a:rPr lang="en-US" dirty="0"/>
              <a:t>What factors make a jurisdiction vulnerable?</a:t>
            </a:r>
          </a:p>
          <a:p>
            <a:pPr lvl="1"/>
            <a:endParaRPr lang="en-US" dirty="0"/>
          </a:p>
          <a:p>
            <a:pPr lvl="1"/>
            <a:r>
              <a:rPr lang="en-US" dirty="0"/>
              <a:t>Social Vulnerability Index 2016 (Disaster response):</a:t>
            </a:r>
          </a:p>
          <a:p>
            <a:pPr lvl="2"/>
            <a:r>
              <a:rPr lang="en-US" dirty="0"/>
              <a:t>Socioeconomic status: (Income, Unemployed, Below Poverty, No High School Diploma)</a:t>
            </a:r>
          </a:p>
          <a:p>
            <a:pPr lvl="2"/>
            <a:r>
              <a:rPr lang="en-US" dirty="0"/>
              <a:t>Household composition and disability: (Aged 65 or Older, Aged 17 or Younger, Civilian with a Disability, Single-Parent Households)</a:t>
            </a:r>
          </a:p>
          <a:p>
            <a:pPr lvl="2"/>
            <a:r>
              <a:rPr lang="en-US" dirty="0"/>
              <a:t>Minority Status and Language</a:t>
            </a:r>
          </a:p>
          <a:p>
            <a:pPr lvl="2"/>
            <a:r>
              <a:rPr lang="en-US" dirty="0"/>
              <a:t>Housing and Transportation</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extShape 2"/>
          <p:cNvSpPr txBox="1"/>
          <p:nvPr/>
        </p:nvSpPr>
        <p:spPr>
          <a:xfrm>
            <a:off x="311760" y="1152360"/>
            <a:ext cx="8520120" cy="3416040"/>
          </a:xfrm>
          <a:prstGeom prst="rect">
            <a:avLst/>
          </a:prstGeom>
          <a:noFill/>
          <a:ln>
            <a:noFill/>
          </a:ln>
        </p:spPr>
        <p:txBody>
          <a:bodyPr tIns="91440" bIns="91440">
            <a:noAutofit/>
          </a:bodyPr>
          <a:lstStyle/>
          <a:p>
            <a:pPr>
              <a:lnSpc>
                <a:spcPct val="115000"/>
              </a:lnSpc>
              <a:spcBef>
                <a:spcPts val="1599"/>
              </a:spcBef>
              <a:spcAft>
                <a:spcPts val="1599"/>
              </a:spcAft>
            </a:pPr>
            <a:r>
              <a:rPr lang="en-US" sz="1800" b="0" strike="noStrike" spc="-1" dirty="0">
                <a:solidFill>
                  <a:srgbClr val="595959"/>
                </a:solidFill>
                <a:latin typeface="Arial"/>
                <a:ea typeface="Arial"/>
              </a:rPr>
              <a:t>	</a:t>
            </a:r>
            <a:endParaRPr lang="en-US" sz="1800" b="0" strike="noStrike" spc="-1" dirty="0">
              <a:solidFill>
                <a:srgbClr val="000000"/>
              </a:solidFill>
              <a:latin typeface="Arial"/>
            </a:endParaRPr>
          </a:p>
        </p:txBody>
      </p:sp>
      <p:sp>
        <p:nvSpPr>
          <p:cNvPr id="4" name="Title 3">
            <a:extLst>
              <a:ext uri="{FF2B5EF4-FFF2-40B4-BE49-F238E27FC236}">
                <a16:creationId xmlns:a16="http://schemas.microsoft.com/office/drawing/2014/main" id="{BDBE020C-357B-4E39-8ADB-9D8C9D75906F}"/>
              </a:ext>
            </a:extLst>
          </p:cNvPr>
          <p:cNvSpPr>
            <a:spLocks noGrp="1"/>
          </p:cNvSpPr>
          <p:nvPr>
            <p:ph type="title"/>
          </p:nvPr>
        </p:nvSpPr>
        <p:spPr/>
        <p:txBody>
          <a:bodyPr/>
          <a:lstStyle/>
          <a:p>
            <a:r>
              <a:rPr lang="en-US" dirty="0"/>
              <a:t>Jurisdiction Vulnerability Indicators</a:t>
            </a:r>
          </a:p>
        </p:txBody>
      </p:sp>
      <p:sp>
        <p:nvSpPr>
          <p:cNvPr id="5" name="Content Placeholder 4">
            <a:extLst>
              <a:ext uri="{FF2B5EF4-FFF2-40B4-BE49-F238E27FC236}">
                <a16:creationId xmlns:a16="http://schemas.microsoft.com/office/drawing/2014/main" id="{57133FFA-5E5F-480C-B2C7-FAAA4A749BCA}"/>
              </a:ext>
            </a:extLst>
          </p:cNvPr>
          <p:cNvSpPr>
            <a:spLocks noGrp="1"/>
          </p:cNvSpPr>
          <p:nvPr>
            <p:ph idx="1"/>
          </p:nvPr>
        </p:nvSpPr>
        <p:spPr/>
        <p:txBody>
          <a:bodyPr/>
          <a:lstStyle/>
          <a:p>
            <a:pPr marL="0" indent="0">
              <a:buNone/>
            </a:pPr>
            <a:r>
              <a:rPr lang="en-US" dirty="0"/>
              <a:t>Outcome Metrics (IDU):</a:t>
            </a:r>
          </a:p>
          <a:p>
            <a:pPr lvl="1"/>
            <a:endParaRPr lang="en-US" dirty="0"/>
          </a:p>
          <a:p>
            <a:pPr lvl="1"/>
            <a:r>
              <a:rPr lang="en-US" dirty="0"/>
              <a:t>Hepatitis C Infection</a:t>
            </a:r>
          </a:p>
          <a:p>
            <a:pPr lvl="1"/>
            <a:r>
              <a:rPr lang="en-US" dirty="0"/>
              <a:t>HIV Infection</a:t>
            </a:r>
          </a:p>
          <a:p>
            <a:pPr lvl="1"/>
            <a:r>
              <a:rPr lang="en-US" dirty="0"/>
              <a:t>Opioid Overdose</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TextShape 2"/>
          <p:cNvSpPr txBox="1"/>
          <p:nvPr/>
        </p:nvSpPr>
        <p:spPr>
          <a:xfrm>
            <a:off x="311760" y="1152360"/>
            <a:ext cx="8520120" cy="3416040"/>
          </a:xfrm>
          <a:prstGeom prst="rect">
            <a:avLst/>
          </a:prstGeom>
          <a:noFill/>
          <a:ln>
            <a:noFill/>
          </a:ln>
        </p:spPr>
        <p:txBody>
          <a:bodyPr tIns="91440" bIns="91440">
            <a:noAutofit/>
          </a:bodyPr>
          <a:lstStyle/>
          <a:p>
            <a:pPr>
              <a:lnSpc>
                <a:spcPct val="115000"/>
              </a:lnSpc>
            </a:pPr>
            <a:endParaRPr lang="en-US" sz="1800" b="0" strike="noStrike" spc="-1" dirty="0">
              <a:solidFill>
                <a:srgbClr val="000000"/>
              </a:solidFill>
              <a:latin typeface="Arial"/>
            </a:endParaRPr>
          </a:p>
        </p:txBody>
      </p:sp>
      <p:sp>
        <p:nvSpPr>
          <p:cNvPr id="2" name="Title 1">
            <a:extLst>
              <a:ext uri="{FF2B5EF4-FFF2-40B4-BE49-F238E27FC236}">
                <a16:creationId xmlns:a16="http://schemas.microsoft.com/office/drawing/2014/main" id="{2CF9A545-41C5-4685-A8B2-6D5AA43B65F2}"/>
              </a:ext>
            </a:extLst>
          </p:cNvPr>
          <p:cNvSpPr>
            <a:spLocks noGrp="1"/>
          </p:cNvSpPr>
          <p:nvPr>
            <p:ph type="title"/>
          </p:nvPr>
        </p:nvSpPr>
        <p:spPr/>
        <p:txBody>
          <a:bodyPr/>
          <a:lstStyle/>
          <a:p>
            <a:r>
              <a:rPr lang="en-US" dirty="0"/>
              <a:t>Jurisdiction Vulnerability Indicators</a:t>
            </a:r>
          </a:p>
        </p:txBody>
      </p:sp>
      <p:sp>
        <p:nvSpPr>
          <p:cNvPr id="3" name="Content Placeholder 2">
            <a:extLst>
              <a:ext uri="{FF2B5EF4-FFF2-40B4-BE49-F238E27FC236}">
                <a16:creationId xmlns:a16="http://schemas.microsoft.com/office/drawing/2014/main" id="{B3A80DFD-C136-459E-ABF3-8BEAE3B6DDCC}"/>
              </a:ext>
            </a:extLst>
          </p:cNvPr>
          <p:cNvSpPr>
            <a:spLocks noGrp="1"/>
          </p:cNvSpPr>
          <p:nvPr>
            <p:ph idx="1"/>
          </p:nvPr>
        </p:nvSpPr>
        <p:spPr/>
        <p:txBody>
          <a:bodyPr/>
          <a:lstStyle/>
          <a:p>
            <a:pPr marL="0" indent="0">
              <a:buNone/>
            </a:pPr>
            <a:r>
              <a:rPr lang="en-US" dirty="0"/>
              <a:t>What factors make a jurisdiction vulnerable (IDU)?  (Van Handel 2016)</a:t>
            </a:r>
          </a:p>
          <a:p>
            <a:pPr lvl="1"/>
            <a:endParaRPr lang="en-US" dirty="0"/>
          </a:p>
          <a:p>
            <a:pPr lvl="1"/>
            <a:r>
              <a:rPr lang="en-US" dirty="0"/>
              <a:t>Nationwide</a:t>
            </a:r>
          </a:p>
          <a:p>
            <a:pPr lvl="2"/>
            <a:r>
              <a:rPr lang="en-US" dirty="0"/>
              <a:t>Drug overdose deaths</a:t>
            </a:r>
          </a:p>
          <a:p>
            <a:pPr lvl="2"/>
            <a:r>
              <a:rPr lang="en-US" dirty="0"/>
              <a:t>Prescription opioid sales</a:t>
            </a:r>
          </a:p>
          <a:p>
            <a:pPr lvl="2"/>
            <a:r>
              <a:rPr lang="en-US" dirty="0"/>
              <a:t>Per capita income</a:t>
            </a:r>
          </a:p>
          <a:p>
            <a:pPr lvl="2"/>
            <a:r>
              <a:rPr lang="en-US" dirty="0"/>
              <a:t>Percent population white, non-Hispanic</a:t>
            </a:r>
          </a:p>
          <a:p>
            <a:pPr lvl="2"/>
            <a:r>
              <a:rPr lang="en-US" dirty="0"/>
              <a:t>Unemployment</a:t>
            </a:r>
          </a:p>
          <a:p>
            <a:pPr lvl="2"/>
            <a:r>
              <a:rPr lang="en-US" dirty="0"/>
              <a:t>Buprenorphine waivers</a:t>
            </a:r>
          </a:p>
          <a:p>
            <a:pPr marL="685800" lvl="2" indent="0">
              <a:buNone/>
            </a:pPr>
            <a:endParaRPr lang="en-US" dirty="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Shape 2"/>
          <p:cNvSpPr txBox="1"/>
          <p:nvPr/>
        </p:nvSpPr>
        <p:spPr>
          <a:xfrm>
            <a:off x="311760" y="1152360"/>
            <a:ext cx="8520120" cy="3416040"/>
          </a:xfrm>
          <a:prstGeom prst="rect">
            <a:avLst/>
          </a:prstGeom>
          <a:noFill/>
          <a:ln>
            <a:noFill/>
          </a:ln>
        </p:spPr>
        <p:txBody>
          <a:bodyPr tIns="91440" bIns="91440">
            <a:noAutofit/>
          </a:bodyPr>
          <a:lstStyle/>
          <a:p>
            <a:pPr>
              <a:lnSpc>
                <a:spcPct val="115000"/>
              </a:lnSpc>
            </a:pPr>
            <a:endParaRPr lang="en-US" sz="1800" b="0" strike="noStrike" spc="-1" dirty="0">
              <a:solidFill>
                <a:srgbClr val="000000"/>
              </a:solidFill>
              <a:latin typeface="Arial"/>
            </a:endParaRPr>
          </a:p>
        </p:txBody>
      </p:sp>
      <p:sp>
        <p:nvSpPr>
          <p:cNvPr id="2" name="Title 1">
            <a:extLst>
              <a:ext uri="{FF2B5EF4-FFF2-40B4-BE49-F238E27FC236}">
                <a16:creationId xmlns:a16="http://schemas.microsoft.com/office/drawing/2014/main" id="{9260D6B4-5729-4279-9662-CD9A3F9FF96A}"/>
              </a:ext>
            </a:extLst>
          </p:cNvPr>
          <p:cNvSpPr>
            <a:spLocks noGrp="1"/>
          </p:cNvSpPr>
          <p:nvPr>
            <p:ph type="title"/>
          </p:nvPr>
        </p:nvSpPr>
        <p:spPr/>
        <p:txBody>
          <a:bodyPr/>
          <a:lstStyle/>
          <a:p>
            <a:r>
              <a:rPr lang="en-US" dirty="0"/>
              <a:t>Jurisdiction Vulnerability Indicators</a:t>
            </a:r>
          </a:p>
        </p:txBody>
      </p:sp>
      <p:sp>
        <p:nvSpPr>
          <p:cNvPr id="3" name="Content Placeholder 2">
            <a:extLst>
              <a:ext uri="{FF2B5EF4-FFF2-40B4-BE49-F238E27FC236}">
                <a16:creationId xmlns:a16="http://schemas.microsoft.com/office/drawing/2014/main" id="{FBA8B333-C151-4139-9D32-A48141451658}"/>
              </a:ext>
            </a:extLst>
          </p:cNvPr>
          <p:cNvSpPr>
            <a:spLocks noGrp="1"/>
          </p:cNvSpPr>
          <p:nvPr>
            <p:ph idx="1"/>
          </p:nvPr>
        </p:nvSpPr>
        <p:spPr/>
        <p:txBody>
          <a:bodyPr/>
          <a:lstStyle/>
          <a:p>
            <a:pPr marL="0" indent="0">
              <a:buNone/>
            </a:pPr>
            <a:r>
              <a:rPr lang="en-US" dirty="0"/>
              <a:t>What factors make a jurisdiction vulnerable? (custom State X indicators)</a:t>
            </a:r>
          </a:p>
          <a:p>
            <a:pPr lvl="1"/>
            <a:endParaRPr lang="en-US" dirty="0"/>
          </a:p>
          <a:p>
            <a:pPr lvl="1"/>
            <a:r>
              <a:rPr lang="en-US" dirty="0"/>
              <a:t>State X (Jurisdiction Vulnerability Index)</a:t>
            </a:r>
          </a:p>
          <a:p>
            <a:pPr lvl="2"/>
            <a:r>
              <a:rPr lang="en-US" dirty="0"/>
              <a:t>Opioid Prescriptions</a:t>
            </a:r>
          </a:p>
          <a:p>
            <a:pPr lvl="2"/>
            <a:r>
              <a:rPr lang="en-US" dirty="0"/>
              <a:t>Drug Arrests</a:t>
            </a:r>
          </a:p>
          <a:p>
            <a:pPr lvl="2"/>
            <a:r>
              <a:rPr lang="en-US" dirty="0"/>
              <a:t>Per Capita Income</a:t>
            </a:r>
          </a:p>
          <a:p>
            <a:pPr lvl="2"/>
            <a:r>
              <a:rPr lang="en-US" dirty="0"/>
              <a:t>Drug Overdose Deaths</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Shape 2"/>
          <p:cNvSpPr txBox="1"/>
          <p:nvPr/>
        </p:nvSpPr>
        <p:spPr>
          <a:xfrm>
            <a:off x="311760" y="1152360"/>
            <a:ext cx="8520120" cy="3416040"/>
          </a:xfrm>
          <a:prstGeom prst="rect">
            <a:avLst/>
          </a:prstGeom>
          <a:noFill/>
          <a:ln>
            <a:noFill/>
          </a:ln>
        </p:spPr>
        <p:txBody>
          <a:bodyPr tIns="91440" bIns="91440">
            <a:noAutofit/>
          </a:bodyPr>
          <a:lstStyle/>
          <a:p>
            <a:pPr>
              <a:lnSpc>
                <a:spcPct val="115000"/>
              </a:lnSpc>
            </a:pPr>
            <a:endParaRPr lang="en-US" sz="1800" b="0" strike="noStrike" spc="-1" dirty="0">
              <a:solidFill>
                <a:srgbClr val="000000"/>
              </a:solidFill>
              <a:latin typeface="Arial"/>
            </a:endParaRPr>
          </a:p>
        </p:txBody>
      </p:sp>
      <p:sp>
        <p:nvSpPr>
          <p:cNvPr id="2" name="Title 1">
            <a:extLst>
              <a:ext uri="{FF2B5EF4-FFF2-40B4-BE49-F238E27FC236}">
                <a16:creationId xmlns:a16="http://schemas.microsoft.com/office/drawing/2014/main" id="{1E000ADD-5124-4384-9833-5D95E66C3B83}"/>
              </a:ext>
            </a:extLst>
          </p:cNvPr>
          <p:cNvSpPr>
            <a:spLocks noGrp="1"/>
          </p:cNvSpPr>
          <p:nvPr>
            <p:ph type="title"/>
          </p:nvPr>
        </p:nvSpPr>
        <p:spPr/>
        <p:txBody>
          <a:bodyPr/>
          <a:lstStyle/>
          <a:p>
            <a:r>
              <a:rPr lang="en-US" dirty="0"/>
              <a:t>Jurisdiction Vulnerability Indicators</a:t>
            </a:r>
          </a:p>
        </p:txBody>
      </p:sp>
      <p:sp>
        <p:nvSpPr>
          <p:cNvPr id="3" name="Content Placeholder 2">
            <a:extLst>
              <a:ext uri="{FF2B5EF4-FFF2-40B4-BE49-F238E27FC236}">
                <a16:creationId xmlns:a16="http://schemas.microsoft.com/office/drawing/2014/main" id="{6958580C-CEF9-4377-AC40-E841A2E9448D}"/>
              </a:ext>
            </a:extLst>
          </p:cNvPr>
          <p:cNvSpPr>
            <a:spLocks noGrp="1"/>
          </p:cNvSpPr>
          <p:nvPr>
            <p:ph idx="1"/>
          </p:nvPr>
        </p:nvSpPr>
        <p:spPr/>
        <p:txBody>
          <a:bodyPr/>
          <a:lstStyle/>
          <a:p>
            <a:pPr marL="0" indent="0">
              <a:buNone/>
            </a:pPr>
            <a:r>
              <a:rPr lang="en-US" dirty="0"/>
              <a:t>Things to consider for selecting indicators</a:t>
            </a:r>
          </a:p>
          <a:p>
            <a:pPr lvl="1"/>
            <a:endParaRPr lang="en-US" dirty="0"/>
          </a:p>
          <a:p>
            <a:pPr lvl="1"/>
            <a:r>
              <a:rPr lang="en-US" dirty="0"/>
              <a:t>Ease of collecting variable data</a:t>
            </a:r>
          </a:p>
          <a:p>
            <a:pPr lvl="1"/>
            <a:r>
              <a:rPr lang="en-US" dirty="0"/>
              <a:t>Does subject matter expertise suggest a relationship?</a:t>
            </a:r>
          </a:p>
          <a:p>
            <a:pPr lvl="1"/>
            <a:r>
              <a:rPr lang="en-US" dirty="0"/>
              <a:t>Does a variable have similarity to other variables in the model?</a:t>
            </a:r>
          </a:p>
          <a:p>
            <a:pPr lvl="1"/>
            <a:r>
              <a:rPr lang="en-US" dirty="0"/>
              <a:t>How often is a variable missing?</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extShape 2"/>
          <p:cNvSpPr txBox="1"/>
          <p:nvPr/>
        </p:nvSpPr>
        <p:spPr>
          <a:xfrm>
            <a:off x="311760" y="1152360"/>
            <a:ext cx="8520120" cy="3416040"/>
          </a:xfrm>
          <a:prstGeom prst="rect">
            <a:avLst/>
          </a:prstGeom>
          <a:noFill/>
          <a:ln>
            <a:noFill/>
          </a:ln>
        </p:spPr>
        <p:txBody>
          <a:bodyPr tIns="91440" bIns="91440">
            <a:noAutofit/>
          </a:bodyPr>
          <a:lstStyle/>
          <a:p>
            <a:pPr>
              <a:lnSpc>
                <a:spcPct val="115000"/>
              </a:lnSpc>
            </a:pPr>
            <a:endParaRPr lang="en-US" sz="1800" b="0" strike="noStrike" spc="-1" dirty="0">
              <a:solidFill>
                <a:srgbClr val="000000"/>
              </a:solidFill>
              <a:latin typeface="Arial"/>
            </a:endParaRPr>
          </a:p>
        </p:txBody>
      </p:sp>
      <p:sp>
        <p:nvSpPr>
          <p:cNvPr id="2" name="Title 1">
            <a:extLst>
              <a:ext uri="{FF2B5EF4-FFF2-40B4-BE49-F238E27FC236}">
                <a16:creationId xmlns:a16="http://schemas.microsoft.com/office/drawing/2014/main" id="{0CC4D9E2-F8B2-4D91-A6D5-458308EF1B3C}"/>
              </a:ext>
            </a:extLst>
          </p:cNvPr>
          <p:cNvSpPr>
            <a:spLocks noGrp="1"/>
          </p:cNvSpPr>
          <p:nvPr>
            <p:ph type="title"/>
          </p:nvPr>
        </p:nvSpPr>
        <p:spPr/>
        <p:txBody>
          <a:bodyPr/>
          <a:lstStyle/>
          <a:p>
            <a:r>
              <a:rPr lang="en-US" dirty="0"/>
              <a:t>Jurisdiction Vulnerability Index</a:t>
            </a:r>
          </a:p>
        </p:txBody>
      </p:sp>
      <p:sp>
        <p:nvSpPr>
          <p:cNvPr id="3" name="Content Placeholder 2">
            <a:extLst>
              <a:ext uri="{FF2B5EF4-FFF2-40B4-BE49-F238E27FC236}">
                <a16:creationId xmlns:a16="http://schemas.microsoft.com/office/drawing/2014/main" id="{51F0897F-AF09-4802-8306-66166E14C5EB}"/>
              </a:ext>
            </a:extLst>
          </p:cNvPr>
          <p:cNvSpPr>
            <a:spLocks noGrp="1"/>
          </p:cNvSpPr>
          <p:nvPr>
            <p:ph idx="1"/>
          </p:nvPr>
        </p:nvSpPr>
        <p:spPr/>
        <p:txBody>
          <a:bodyPr/>
          <a:lstStyle/>
          <a:p>
            <a:pPr marL="0" indent="0">
              <a:buNone/>
            </a:pPr>
            <a:r>
              <a:rPr lang="en-US" dirty="0"/>
              <a:t>Multiple methods to consider</a:t>
            </a:r>
          </a:p>
          <a:p>
            <a:pPr lvl="1"/>
            <a:endParaRPr lang="en-US" dirty="0"/>
          </a:p>
          <a:p>
            <a:pPr lvl="1"/>
            <a:r>
              <a:rPr lang="en-US" b="1" dirty="0"/>
              <a:t>Jurisdiction Vulnerability Index: Rankings</a:t>
            </a:r>
          </a:p>
          <a:p>
            <a:pPr lvl="1"/>
            <a:r>
              <a:rPr lang="en-US" dirty="0"/>
              <a:t>Van Handel / Tennessee: Poisson regression</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extShape 2"/>
          <p:cNvSpPr txBox="1"/>
          <p:nvPr/>
        </p:nvSpPr>
        <p:spPr>
          <a:xfrm>
            <a:off x="311760" y="1152360"/>
            <a:ext cx="8520120" cy="3416040"/>
          </a:xfrm>
          <a:prstGeom prst="rect">
            <a:avLst/>
          </a:prstGeom>
          <a:noFill/>
          <a:ln>
            <a:noFill/>
          </a:ln>
        </p:spPr>
        <p:txBody>
          <a:bodyPr tIns="91440" bIns="91440">
            <a:noAutofit/>
          </a:bodyPr>
          <a:lstStyle/>
          <a:p>
            <a:pPr>
              <a:lnSpc>
                <a:spcPct val="115000"/>
              </a:lnSpc>
            </a:pPr>
            <a:endParaRPr lang="en-US" sz="1800" b="0" strike="noStrike" spc="-1" dirty="0">
              <a:solidFill>
                <a:srgbClr val="000000"/>
              </a:solidFill>
              <a:latin typeface="Arial"/>
            </a:endParaRPr>
          </a:p>
        </p:txBody>
      </p:sp>
      <p:sp>
        <p:nvSpPr>
          <p:cNvPr id="2" name="Title 1">
            <a:extLst>
              <a:ext uri="{FF2B5EF4-FFF2-40B4-BE49-F238E27FC236}">
                <a16:creationId xmlns:a16="http://schemas.microsoft.com/office/drawing/2014/main" id="{2486E261-24C1-4554-8149-068D1A8E13F1}"/>
              </a:ext>
            </a:extLst>
          </p:cNvPr>
          <p:cNvSpPr>
            <a:spLocks noGrp="1"/>
          </p:cNvSpPr>
          <p:nvPr>
            <p:ph type="title"/>
          </p:nvPr>
        </p:nvSpPr>
        <p:spPr/>
        <p:txBody>
          <a:bodyPr/>
          <a:lstStyle/>
          <a:p>
            <a:r>
              <a:rPr lang="en-US" dirty="0"/>
              <a:t>Jurisdiction Vulnerability Index</a:t>
            </a:r>
          </a:p>
        </p:txBody>
      </p:sp>
      <p:sp>
        <p:nvSpPr>
          <p:cNvPr id="3" name="Content Placeholder 2">
            <a:extLst>
              <a:ext uri="{FF2B5EF4-FFF2-40B4-BE49-F238E27FC236}">
                <a16:creationId xmlns:a16="http://schemas.microsoft.com/office/drawing/2014/main" id="{B329BF25-CCC4-4215-9D99-CFA7E580EBDE}"/>
              </a:ext>
            </a:extLst>
          </p:cNvPr>
          <p:cNvSpPr>
            <a:spLocks noGrp="1"/>
          </p:cNvSpPr>
          <p:nvPr>
            <p:ph idx="1"/>
          </p:nvPr>
        </p:nvSpPr>
        <p:spPr/>
        <p:txBody>
          <a:bodyPr/>
          <a:lstStyle/>
          <a:p>
            <a:pPr marL="0" indent="0">
              <a:buNone/>
            </a:pPr>
            <a:r>
              <a:rPr lang="en-US" dirty="0"/>
              <a:t>Jurisdiction Vulnerability Index (IDU):</a:t>
            </a:r>
          </a:p>
          <a:p>
            <a:pPr lvl="1"/>
            <a:endParaRPr lang="en-US" dirty="0"/>
          </a:p>
          <a:p>
            <a:pPr lvl="1"/>
            <a:r>
              <a:rPr lang="en-US" dirty="0"/>
              <a:t>Easy to construct</a:t>
            </a:r>
          </a:p>
          <a:p>
            <a:pPr lvl="1"/>
            <a:r>
              <a:rPr lang="en-US" dirty="0"/>
              <a:t>Easy to explain</a:t>
            </a:r>
          </a:p>
          <a:p>
            <a:pPr lvl="1"/>
            <a:r>
              <a:rPr lang="en-US" dirty="0"/>
              <a:t>Requires care in choosing variables</a:t>
            </a:r>
          </a:p>
          <a:p>
            <a:pPr lvl="1"/>
            <a:r>
              <a:rPr lang="en-US" dirty="0"/>
              <a:t>Each variable (or theme) has equal weight</a:t>
            </a:r>
          </a:p>
          <a:p>
            <a:endParaRPr lang="en-US" dirty="0"/>
          </a:p>
        </p:txBody>
      </p:sp>
    </p:spTree>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STE Standard.potx" id="{A2EAD8E9-3A6E-9B42-A460-2E546A7FC0B1}" vid="{AE91A922-1CCC-CD42-9EBD-5F738BC6821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934</TotalTime>
  <Words>2270</Words>
  <Application>Microsoft Office PowerPoint</Application>
  <PresentationFormat>On-screen Show (16:9)</PresentationFormat>
  <Paragraphs>369</Paragraphs>
  <Slides>25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Times New Roman</vt:lpstr>
      <vt:lpstr>1_Office Theme</vt:lpstr>
      <vt:lpstr>Jurisdiction Vulnerability Index Models</vt:lpstr>
      <vt:lpstr>Roadmap</vt:lpstr>
      <vt:lpstr>Jurisdiction Vulnerability Indicators </vt:lpstr>
      <vt:lpstr>Jurisdiction Vulnerability Indicators</vt:lpstr>
      <vt:lpstr>Jurisdiction Vulnerability Indicators</vt:lpstr>
      <vt:lpstr>Jurisdiction Vulnerability Indicators</vt:lpstr>
      <vt:lpstr>Jurisdiction Vulnerability Indicators</vt:lpstr>
      <vt:lpstr>Jurisdiction Vulnerability Index</vt:lpstr>
      <vt:lpstr>Jurisdiction Vulnerability Index</vt:lpstr>
      <vt:lpstr>Example: Texas</vt:lpstr>
      <vt:lpstr>Example: Texas</vt:lpstr>
      <vt:lpstr>Example: Texas</vt:lpstr>
      <vt:lpstr>Example: Texas</vt:lpstr>
      <vt:lpstr>Example: Texas</vt:lpstr>
      <vt:lpstr>Example: Texas</vt:lpstr>
      <vt:lpstr>Example: Texas</vt:lpstr>
      <vt:lpstr>Example: Texas</vt:lpstr>
      <vt:lpstr>Example: Texas</vt:lpstr>
      <vt:lpstr>Example: Texas</vt:lpstr>
      <vt:lpstr>Example: Texas</vt:lpstr>
      <vt:lpstr>Vulnerability Index: Interpretation</vt:lpstr>
      <vt:lpstr>Vulnerability Index: Interpretation</vt:lpstr>
      <vt:lpstr>Vulnerability Index: Interpretation</vt:lpstr>
      <vt:lpstr>Vulnerability Index: Interpretation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Jurisdiction Vulnerability Using Social Vulnerability Index</dc:title>
  <dc:subject/>
  <dc:creator>Cailyn Lingwall</dc:creator>
  <dc:description/>
  <cp:lastModifiedBy>Jordan Larson</cp:lastModifiedBy>
  <cp:revision>23</cp:revision>
  <cp:lastPrinted>2019-07-01T13:15:53Z</cp:lastPrinted>
  <dcterms:modified xsi:type="dcterms:W3CDTF">2019-07-18T04:27:59Z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16</vt:i4>
  </property>
  <property fmtid="{D5CDD505-2E9C-101B-9397-08002B2CF9AE}" pid="8" name="PresentationFormat">
    <vt:lpwstr>On-screen Show (16:9)</vt:lpwstr>
  </property>
  <property fmtid="{D5CDD505-2E9C-101B-9397-08002B2CF9AE}" pid="9" name="ScaleCrop">
    <vt:bool>false</vt:bool>
  </property>
  <property fmtid="{D5CDD505-2E9C-101B-9397-08002B2CF9AE}" pid="10" name="ShareDoc">
    <vt:bool>false</vt:bool>
  </property>
  <property fmtid="{D5CDD505-2E9C-101B-9397-08002B2CF9AE}" pid="11" name="Slides">
    <vt:i4>29</vt:i4>
  </property>
</Properties>
</file>