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9"/>
  </p:notesMasterIdLst>
  <p:handoutMasterIdLst>
    <p:handoutMasterId r:id="rId30"/>
  </p:handoutMasterIdLst>
  <p:sldIdLst>
    <p:sldId id="325" r:id="rId3"/>
    <p:sldId id="348" r:id="rId4"/>
    <p:sldId id="331" r:id="rId5"/>
    <p:sldId id="362" r:id="rId6"/>
    <p:sldId id="364" r:id="rId7"/>
    <p:sldId id="365" r:id="rId8"/>
    <p:sldId id="333" r:id="rId9"/>
    <p:sldId id="334" r:id="rId10"/>
    <p:sldId id="335" r:id="rId11"/>
    <p:sldId id="336" r:id="rId12"/>
    <p:sldId id="371" r:id="rId13"/>
    <p:sldId id="372" r:id="rId14"/>
    <p:sldId id="367" r:id="rId15"/>
    <p:sldId id="368" r:id="rId16"/>
    <p:sldId id="369" r:id="rId17"/>
    <p:sldId id="370" r:id="rId18"/>
    <p:sldId id="374" r:id="rId19"/>
    <p:sldId id="375" r:id="rId20"/>
    <p:sldId id="373" r:id="rId21"/>
    <p:sldId id="363" r:id="rId22"/>
    <p:sldId id="339" r:id="rId23"/>
    <p:sldId id="355" r:id="rId24"/>
    <p:sldId id="356" r:id="rId25"/>
    <p:sldId id="358" r:id="rId26"/>
    <p:sldId id="357" r:id="rId27"/>
    <p:sldId id="366" r:id="rId28"/>
  </p:sldIdLst>
  <p:sldSz cx="9144000" cy="6858000" type="screen4x3"/>
  <p:notesSz cx="9418638"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538D"/>
    <a:srgbClr val="285EA0"/>
    <a:srgbClr val="E5E5FF"/>
    <a:srgbClr val="0000CC"/>
    <a:srgbClr val="0000FF"/>
    <a:srgbClr val="3A1BF1"/>
    <a:srgbClr val="FFFFCC"/>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36" autoAdjust="0"/>
    <p:restoredTop sz="91349" autoAdjust="0"/>
  </p:normalViewPr>
  <p:slideViewPr>
    <p:cSldViewPr>
      <p:cViewPr>
        <p:scale>
          <a:sx n="100" d="100"/>
          <a:sy n="100" d="100"/>
        </p:scale>
        <p:origin x="-1992" y="-564"/>
      </p:cViewPr>
      <p:guideLst>
        <p:guide orient="horz" pos="2160"/>
        <p:guide pos="2880"/>
      </p:guideLst>
    </p:cSldViewPr>
  </p:slideViewPr>
  <p:outlineViewPr>
    <p:cViewPr>
      <p:scale>
        <a:sx n="33" d="100"/>
        <a:sy n="33" d="100"/>
      </p:scale>
      <p:origin x="24"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81410" cy="34330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335049" y="1"/>
            <a:ext cx="4081410" cy="343305"/>
          </a:xfrm>
          <a:prstGeom prst="rect">
            <a:avLst/>
          </a:prstGeom>
        </p:spPr>
        <p:txBody>
          <a:bodyPr vert="horz" lIns="91440" tIns="45720" rIns="91440" bIns="45720" rtlCol="0"/>
          <a:lstStyle>
            <a:lvl1pPr algn="r">
              <a:defRPr sz="1200"/>
            </a:lvl1pPr>
          </a:lstStyle>
          <a:p>
            <a:fld id="{DA7158FD-D3E3-49F1-BC3B-E513F80808AF}" type="datetimeFigureOut">
              <a:rPr lang="en-US" smtClean="0"/>
              <a:pPr/>
              <a:t>8/24/2016</a:t>
            </a:fld>
            <a:endParaRPr lang="en-US"/>
          </a:p>
        </p:txBody>
      </p:sp>
      <p:sp>
        <p:nvSpPr>
          <p:cNvPr id="4" name="Footer Placeholder 3"/>
          <p:cNvSpPr>
            <a:spLocks noGrp="1"/>
          </p:cNvSpPr>
          <p:nvPr>
            <p:ph type="ftr" sz="quarter" idx="2"/>
          </p:nvPr>
        </p:nvSpPr>
        <p:spPr>
          <a:xfrm>
            <a:off x="0" y="6513541"/>
            <a:ext cx="4081410" cy="34330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335049" y="6513541"/>
            <a:ext cx="4081410" cy="343304"/>
          </a:xfrm>
          <a:prstGeom prst="rect">
            <a:avLst/>
          </a:prstGeom>
        </p:spPr>
        <p:txBody>
          <a:bodyPr vert="horz" lIns="91440" tIns="45720" rIns="91440" bIns="45720" rtlCol="0" anchor="b"/>
          <a:lstStyle>
            <a:lvl1pPr algn="r">
              <a:defRPr sz="1200"/>
            </a:lvl1pPr>
          </a:lstStyle>
          <a:p>
            <a:fld id="{6248F947-3215-4DB0-BB71-9F49D532AEAA}" type="slidenum">
              <a:rPr lang="en-US" smtClean="0"/>
              <a:pPr/>
              <a:t>‹#›</a:t>
            </a:fld>
            <a:endParaRPr lang="en-US"/>
          </a:p>
        </p:txBody>
      </p:sp>
    </p:spTree>
    <p:extLst>
      <p:ext uri="{BB962C8B-B14F-4D97-AF65-F5344CB8AC3E}">
        <p14:creationId xmlns:p14="http://schemas.microsoft.com/office/powerpoint/2010/main" val="40726709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4081555" cy="34284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334911" y="2"/>
            <a:ext cx="4081555" cy="342841"/>
          </a:xfrm>
          <a:prstGeom prst="rect">
            <a:avLst/>
          </a:prstGeom>
        </p:spPr>
        <p:txBody>
          <a:bodyPr vert="horz" lIns="91440" tIns="45720" rIns="91440" bIns="45720" rtlCol="0"/>
          <a:lstStyle>
            <a:lvl1pPr algn="r">
              <a:defRPr sz="1200"/>
            </a:lvl1pPr>
          </a:lstStyle>
          <a:p>
            <a:fld id="{2B4A5D64-C356-4F77-A1E4-380CC8E91939}" type="datetimeFigureOut">
              <a:rPr lang="en-US" smtClean="0"/>
              <a:pPr/>
              <a:t>8/24/2016</a:t>
            </a:fld>
            <a:endParaRPr lang="en-US"/>
          </a:p>
        </p:txBody>
      </p:sp>
      <p:sp>
        <p:nvSpPr>
          <p:cNvPr id="4" name="Slide Image Placeholder 3"/>
          <p:cNvSpPr>
            <a:spLocks noGrp="1" noRot="1" noChangeAspect="1"/>
          </p:cNvSpPr>
          <p:nvPr>
            <p:ph type="sldImg" idx="2"/>
          </p:nvPr>
        </p:nvSpPr>
        <p:spPr>
          <a:xfrm>
            <a:off x="2995613" y="514350"/>
            <a:ext cx="3427412" cy="25701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42735" y="3257581"/>
            <a:ext cx="7533173" cy="308556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982"/>
            <a:ext cx="4081555" cy="34284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334911" y="6513982"/>
            <a:ext cx="4081555" cy="342840"/>
          </a:xfrm>
          <a:prstGeom prst="rect">
            <a:avLst/>
          </a:prstGeom>
        </p:spPr>
        <p:txBody>
          <a:bodyPr vert="horz" lIns="91440" tIns="45720" rIns="91440" bIns="45720" rtlCol="0" anchor="b"/>
          <a:lstStyle>
            <a:lvl1pPr algn="r">
              <a:defRPr sz="1200"/>
            </a:lvl1pPr>
          </a:lstStyle>
          <a:p>
            <a:fld id="{3C39E247-B35B-40C5-8A4D-16D78310AB8E}" type="slidenum">
              <a:rPr lang="en-US" smtClean="0"/>
              <a:pPr/>
              <a:t>‹#›</a:t>
            </a:fld>
            <a:endParaRPr lang="en-US"/>
          </a:p>
        </p:txBody>
      </p:sp>
    </p:spTree>
    <p:extLst>
      <p:ext uri="{BB962C8B-B14F-4D97-AF65-F5344CB8AC3E}">
        <p14:creationId xmlns:p14="http://schemas.microsoft.com/office/powerpoint/2010/main" val="2590842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latin typeface="Arial" pitchFamily="34" charset="0"/>
            </a:endParaRPr>
          </a:p>
        </p:txBody>
      </p:sp>
      <p:sp>
        <p:nvSpPr>
          <p:cNvPr id="4" name="Slide Number Placeholder 3"/>
          <p:cNvSpPr>
            <a:spLocks noGrp="1"/>
          </p:cNvSpPr>
          <p:nvPr>
            <p:ph type="sldNum" sz="quarter" idx="10"/>
          </p:nvPr>
        </p:nvSpPr>
        <p:spPr/>
        <p:txBody>
          <a:bodyPr/>
          <a:lstStyle/>
          <a:p>
            <a:fld id="{3C39E247-B35B-40C5-8A4D-16D78310AB8E}" type="slidenum">
              <a:rPr lang="en-US" smtClean="0"/>
              <a:pPr/>
              <a:t>1</a:t>
            </a:fld>
            <a:endParaRPr lang="en-US"/>
          </a:p>
        </p:txBody>
      </p:sp>
    </p:spTree>
    <p:extLst>
      <p:ext uri="{BB962C8B-B14F-4D97-AF65-F5344CB8AC3E}">
        <p14:creationId xmlns:p14="http://schemas.microsoft.com/office/powerpoint/2010/main" val="29920350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page</a:t>
            </a:r>
            <a:r>
              <a:rPr lang="en-US" baseline="0" dirty="0" smtClean="0"/>
              <a:t> form to report CRE</a:t>
            </a:r>
            <a:endParaRPr lang="en-US" dirty="0"/>
          </a:p>
        </p:txBody>
      </p:sp>
      <p:sp>
        <p:nvSpPr>
          <p:cNvPr id="4" name="Slide Number Placeholder 3"/>
          <p:cNvSpPr>
            <a:spLocks noGrp="1"/>
          </p:cNvSpPr>
          <p:nvPr>
            <p:ph type="sldNum" sz="quarter" idx="10"/>
          </p:nvPr>
        </p:nvSpPr>
        <p:spPr/>
        <p:txBody>
          <a:bodyPr/>
          <a:lstStyle/>
          <a:p>
            <a:fld id="{7E82054C-5FFB-4925-88B8-34BFE44764D6}" type="slidenum">
              <a:rPr lang="en-US" smtClean="0"/>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view any reports that the user’s facility has submitted</a:t>
            </a:r>
            <a:endParaRPr lang="en-US" dirty="0"/>
          </a:p>
        </p:txBody>
      </p:sp>
      <p:sp>
        <p:nvSpPr>
          <p:cNvPr id="4" name="Slide Number Placeholder 3"/>
          <p:cNvSpPr>
            <a:spLocks noGrp="1"/>
          </p:cNvSpPr>
          <p:nvPr>
            <p:ph type="sldNum" sz="quarter" idx="10"/>
          </p:nvPr>
        </p:nvSpPr>
        <p:spPr/>
        <p:txBody>
          <a:bodyPr/>
          <a:lstStyle/>
          <a:p>
            <a:fld id="{3C39E247-B35B-40C5-8A4D-16D78310AB8E}" type="slidenum">
              <a:rPr lang="en-US" smtClean="0"/>
              <a:pPr/>
              <a:t>13</a:t>
            </a:fld>
            <a:endParaRPr lang="en-US"/>
          </a:p>
        </p:txBody>
      </p:sp>
    </p:spTree>
    <p:extLst>
      <p:ext uri="{BB962C8B-B14F-4D97-AF65-F5344CB8AC3E}">
        <p14:creationId xmlns:p14="http://schemas.microsoft.com/office/powerpoint/2010/main" val="5762521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7500E13-8A4C-481B-BE28-668CBF1EC5CE}" type="slidenum">
              <a:rPr lang="en-US" smtClean="0"/>
              <a:pPr>
                <a:defRPr/>
              </a:pPr>
              <a:t>14</a:t>
            </a:fld>
            <a:endParaRPr lang="en-US"/>
          </a:p>
        </p:txBody>
      </p:sp>
    </p:spTree>
    <p:extLst>
      <p:ext uri="{BB962C8B-B14F-4D97-AF65-F5344CB8AC3E}">
        <p14:creationId xmlns:p14="http://schemas.microsoft.com/office/powerpoint/2010/main" val="3478636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Provides</a:t>
            </a:r>
            <a:r>
              <a:rPr lang="en-US" baseline="0" dirty="0" smtClean="0"/>
              <a:t> quick summary of facility and state data.</a:t>
            </a:r>
            <a:endParaRPr lang="en-US" dirty="0"/>
          </a:p>
        </p:txBody>
      </p:sp>
      <p:sp>
        <p:nvSpPr>
          <p:cNvPr id="4" name="Slide Number Placeholder 3"/>
          <p:cNvSpPr>
            <a:spLocks noGrp="1"/>
          </p:cNvSpPr>
          <p:nvPr>
            <p:ph type="sldNum" sz="quarter" idx="10"/>
          </p:nvPr>
        </p:nvSpPr>
        <p:spPr/>
        <p:txBody>
          <a:bodyPr/>
          <a:lstStyle/>
          <a:p>
            <a:fld id="{3C39E247-B35B-40C5-8A4D-16D78310AB8E}" type="slidenum">
              <a:rPr lang="en-US" smtClean="0"/>
              <a:pPr/>
              <a:t>16</a:t>
            </a:fld>
            <a:endParaRPr lang="en-US"/>
          </a:p>
        </p:txBody>
      </p:sp>
    </p:spTree>
    <p:extLst>
      <p:ext uri="{BB962C8B-B14F-4D97-AF65-F5344CB8AC3E}">
        <p14:creationId xmlns:p14="http://schemas.microsoft.com/office/powerpoint/2010/main" val="39074442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Search registry=</a:t>
            </a:r>
            <a:r>
              <a:rPr lang="en-US" dirty="0" err="1" smtClean="0"/>
              <a:t>interfacility</a:t>
            </a:r>
            <a:r>
              <a:rPr lang="en-US" dirty="0" smtClean="0"/>
              <a:t> communication. This is for manual queries.</a:t>
            </a:r>
            <a:endParaRPr lang="en-US" dirty="0"/>
          </a:p>
        </p:txBody>
      </p:sp>
      <p:sp>
        <p:nvSpPr>
          <p:cNvPr id="4" name="Slide Number Placeholder 3"/>
          <p:cNvSpPr>
            <a:spLocks noGrp="1"/>
          </p:cNvSpPr>
          <p:nvPr>
            <p:ph type="sldNum" sz="quarter" idx="10"/>
          </p:nvPr>
        </p:nvSpPr>
        <p:spPr/>
        <p:txBody>
          <a:bodyPr/>
          <a:lstStyle/>
          <a:p>
            <a:fld id="{7E82054C-5FFB-4925-88B8-34BFE44764D6}" type="slidenum">
              <a:rPr lang="en-US" smtClean="0"/>
              <a:pPr/>
              <a:t>17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Sample XDRO report</a:t>
            </a:r>
            <a:endParaRPr lang="en-US" dirty="0"/>
          </a:p>
        </p:txBody>
      </p:sp>
      <p:sp>
        <p:nvSpPr>
          <p:cNvPr id="4" name="Slide Number Placeholder 3"/>
          <p:cNvSpPr>
            <a:spLocks noGrp="1"/>
          </p:cNvSpPr>
          <p:nvPr>
            <p:ph type="sldNum" sz="quarter" idx="10"/>
          </p:nvPr>
        </p:nvSpPr>
        <p:spPr/>
        <p:txBody>
          <a:bodyPr/>
          <a:lstStyle/>
          <a:p>
            <a:fld id="{3C39E247-B35B-40C5-8A4D-16D78310AB8E}" type="slidenum">
              <a:rPr lang="en-US" smtClean="0"/>
              <a:pPr/>
              <a:t>19</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b="0" dirty="0" smtClean="0">
                <a:solidFill>
                  <a:schemeClr val="tx1"/>
                </a:solidFill>
                <a:ea typeface="Calibri"/>
                <a:cs typeface="Times New Roman"/>
              </a:rPr>
              <a:t>This</a:t>
            </a:r>
            <a:r>
              <a:rPr lang="en-US" b="0" baseline="0" dirty="0" smtClean="0">
                <a:solidFill>
                  <a:schemeClr val="tx1"/>
                </a:solidFill>
                <a:ea typeface="Calibri"/>
                <a:cs typeface="Times New Roman"/>
              </a:rPr>
              <a:t> diagram gives an overview of how the auto alert process works.</a:t>
            </a:r>
            <a:endParaRPr lang="en-US" b="0" dirty="0" smtClean="0">
              <a:solidFill>
                <a:schemeClr val="tx1"/>
              </a:solidFill>
              <a:ea typeface="Calibri"/>
              <a:cs typeface="Times New Roman"/>
            </a:endParaRPr>
          </a:p>
          <a:p>
            <a:pPr marL="0" marR="0">
              <a:spcBef>
                <a:spcPts val="0"/>
              </a:spcBef>
              <a:spcAft>
                <a:spcPts val="0"/>
              </a:spcAft>
            </a:pPr>
            <a:r>
              <a:rPr lang="en-US" b="0" dirty="0" smtClean="0">
                <a:solidFill>
                  <a:schemeClr val="tx1"/>
                </a:solidFill>
                <a:ea typeface="Calibri"/>
                <a:cs typeface="Times New Roman"/>
              </a:rPr>
              <a:t>1</a:t>
            </a:r>
            <a:r>
              <a:rPr lang="en-US" b="0" baseline="0" dirty="0" smtClean="0">
                <a:solidFill>
                  <a:schemeClr val="tx1"/>
                </a:solidFill>
                <a:ea typeface="Calibri"/>
                <a:cs typeface="Times New Roman"/>
              </a:rPr>
              <a:t> &amp; 2: </a:t>
            </a:r>
            <a:r>
              <a:rPr lang="en-US" b="0" dirty="0" smtClean="0">
                <a:solidFill>
                  <a:schemeClr val="tx1"/>
                </a:solidFill>
                <a:ea typeface="Calibri"/>
                <a:cs typeface="Times New Roman"/>
              </a:rPr>
              <a:t>Hospital A generates</a:t>
            </a:r>
            <a:r>
              <a:rPr lang="en-US" b="0" baseline="0" dirty="0" smtClean="0">
                <a:solidFill>
                  <a:schemeClr val="tx1"/>
                </a:solidFill>
                <a:ea typeface="Calibri"/>
                <a:cs typeface="Times New Roman"/>
              </a:rPr>
              <a:t> a list of patients admitted to the hospital. A hashing software converts identifiers to a series of unique numbers. </a:t>
            </a:r>
          </a:p>
          <a:p>
            <a:pPr marL="0" marR="0">
              <a:spcBef>
                <a:spcPts val="0"/>
              </a:spcBef>
              <a:spcAft>
                <a:spcPts val="0"/>
              </a:spcAft>
            </a:pPr>
            <a:r>
              <a:rPr lang="en-US" b="0" baseline="0" dirty="0" smtClean="0">
                <a:solidFill>
                  <a:schemeClr val="tx1"/>
                </a:solidFill>
                <a:ea typeface="Calibri"/>
                <a:cs typeface="Times New Roman"/>
              </a:rPr>
              <a:t>3: The XDRO registry data also undergo the same hashing process.</a:t>
            </a:r>
            <a:endParaRPr lang="en-US" b="0" dirty="0" smtClean="0">
              <a:solidFill>
                <a:schemeClr val="tx1"/>
              </a:solidFill>
              <a:ea typeface="Calibri"/>
              <a:cs typeface="Times New Roman"/>
            </a:endParaRPr>
          </a:p>
          <a:p>
            <a:pPr marL="0" marR="0">
              <a:spcBef>
                <a:spcPts val="0"/>
              </a:spcBef>
              <a:spcAft>
                <a:spcPts val="0"/>
              </a:spcAft>
            </a:pPr>
            <a:r>
              <a:rPr lang="en-US" b="0" baseline="0" dirty="0" smtClean="0">
                <a:solidFill>
                  <a:schemeClr val="tx1"/>
                </a:solidFill>
                <a:ea typeface="Calibri"/>
                <a:cs typeface="Times New Roman"/>
              </a:rPr>
              <a:t>    </a:t>
            </a:r>
            <a:r>
              <a:rPr lang="en-US" b="0" dirty="0" smtClean="0">
                <a:solidFill>
                  <a:schemeClr val="tx1"/>
                </a:solidFill>
                <a:ea typeface="Calibri"/>
                <a:cs typeface="Times New Roman"/>
              </a:rPr>
              <a:t>The patients in Hospital</a:t>
            </a:r>
            <a:r>
              <a:rPr lang="en-US" b="0" baseline="0" dirty="0" smtClean="0">
                <a:solidFill>
                  <a:schemeClr val="tx1"/>
                </a:solidFill>
                <a:ea typeface="Calibri"/>
                <a:cs typeface="Times New Roman"/>
              </a:rPr>
              <a:t> A’s</a:t>
            </a:r>
            <a:r>
              <a:rPr lang="en-US" b="0" dirty="0" smtClean="0">
                <a:solidFill>
                  <a:schemeClr val="tx1"/>
                </a:solidFill>
                <a:ea typeface="Calibri"/>
                <a:cs typeface="Times New Roman"/>
              </a:rPr>
              <a:t> encrypted list are checked against the XDRO registry’s list for a potential match</a:t>
            </a:r>
          </a:p>
          <a:p>
            <a:pPr marL="0" marR="0">
              <a:spcBef>
                <a:spcPts val="0"/>
              </a:spcBef>
              <a:spcAft>
                <a:spcPts val="0"/>
              </a:spcAft>
            </a:pPr>
            <a:r>
              <a:rPr lang="en-US" b="0" dirty="0" smtClean="0">
                <a:solidFill>
                  <a:schemeClr val="tx1"/>
                </a:solidFill>
                <a:ea typeface="Calibri"/>
                <a:cs typeface="Times New Roman"/>
              </a:rPr>
              <a:t>4: If there is a match: the XDRO registry will send an email alert to registered users, notifying them of the match and requesting that the user log in to the XDRO registry to find out more information</a:t>
            </a:r>
          </a:p>
          <a:p>
            <a:pPr marL="0" marR="0">
              <a:spcBef>
                <a:spcPts val="0"/>
              </a:spcBef>
              <a:spcAft>
                <a:spcPts val="0"/>
              </a:spcAft>
            </a:pPr>
            <a:r>
              <a:rPr lang="en-US" b="0" baseline="0" dirty="0" smtClean="0">
                <a:solidFill>
                  <a:schemeClr val="tx1"/>
                </a:solidFill>
                <a:ea typeface="Calibri"/>
                <a:cs typeface="Times New Roman"/>
              </a:rPr>
              <a:t>   </a:t>
            </a:r>
            <a:r>
              <a:rPr lang="en-US" b="0" dirty="0" smtClean="0">
                <a:solidFill>
                  <a:schemeClr val="tx1"/>
                </a:solidFill>
                <a:ea typeface="Calibri"/>
                <a:cs typeface="Times New Roman"/>
              </a:rPr>
              <a:t>Automated alerts will enable infection prevention staff to more quickly identify patients admitted with potential CRE, and place them on the appropriate contact precautions</a:t>
            </a:r>
          </a:p>
          <a:p>
            <a:endParaRPr lang="en-US" dirty="0"/>
          </a:p>
        </p:txBody>
      </p:sp>
    </p:spTree>
    <p:extLst>
      <p:ext uri="{BB962C8B-B14F-4D97-AF65-F5344CB8AC3E}">
        <p14:creationId xmlns:p14="http://schemas.microsoft.com/office/powerpoint/2010/main" val="5976541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None/>
            </a:pPr>
            <a:r>
              <a:rPr lang="en-US" dirty="0" smtClean="0"/>
              <a:t>This is a sample e-mail that is sent by</a:t>
            </a:r>
            <a:r>
              <a:rPr lang="en-US" baseline="0" dirty="0" smtClean="0"/>
              <a:t> the auto alert process.</a:t>
            </a:r>
            <a:endParaRPr lang="en-US" dirty="0" smtClean="0"/>
          </a:p>
          <a:p>
            <a:pPr>
              <a:buFontTx/>
              <a:buNone/>
            </a:pPr>
            <a:endParaRPr lang="en-US" dirty="0" smtClean="0"/>
          </a:p>
          <a:p>
            <a:pPr>
              <a:buFontTx/>
              <a:buChar char="-"/>
            </a:pPr>
            <a:r>
              <a:rPr lang="en-US" dirty="0" smtClean="0"/>
              <a:t> Everyone</a:t>
            </a:r>
            <a:r>
              <a:rPr lang="en-US" baseline="0" dirty="0" smtClean="0"/>
              <a:t> at the facility</a:t>
            </a:r>
            <a:r>
              <a:rPr lang="en-US" dirty="0" smtClean="0"/>
              <a:t> who signs up for the alerts (typically</a:t>
            </a:r>
            <a:r>
              <a:rPr lang="en-US" baseline="0" dirty="0" smtClean="0"/>
              <a:t> IPs)</a:t>
            </a:r>
            <a:r>
              <a:rPr lang="en-US" dirty="0" smtClean="0"/>
              <a:t> will get this email,</a:t>
            </a:r>
            <a:r>
              <a:rPr lang="en-US" baseline="0" dirty="0" smtClean="0"/>
              <a:t> so multiple IPs might get this email</a:t>
            </a:r>
          </a:p>
          <a:p>
            <a:pPr marL="0" marR="0" indent="0" algn="l" defTabSz="914400" rtl="0" eaLnBrk="1" fontAlgn="auto" latinLnBrk="0" hangingPunct="1">
              <a:lnSpc>
                <a:spcPct val="100000"/>
              </a:lnSpc>
              <a:spcBef>
                <a:spcPts val="0"/>
              </a:spcBef>
              <a:spcAft>
                <a:spcPts val="0"/>
              </a:spcAft>
              <a:buClrTx/>
              <a:buSzTx/>
              <a:buFontTx/>
              <a:buChar char="-"/>
              <a:tabLst/>
              <a:defRPr/>
            </a:pPr>
            <a:r>
              <a:rPr lang="en-US" dirty="0" smtClean="0"/>
              <a:t> Alert </a:t>
            </a:r>
            <a:r>
              <a:rPr lang="en-US" dirty="0" err="1" smtClean="0"/>
              <a:t>IDentification</a:t>
            </a:r>
            <a:r>
              <a:rPr lang="en-US" baseline="0" dirty="0" smtClean="0"/>
              <a:t> number</a:t>
            </a:r>
            <a:r>
              <a:rPr lang="en-US" dirty="0" smtClean="0"/>
              <a:t> (AID) will be added to e-mail to</a:t>
            </a:r>
            <a:r>
              <a:rPr lang="en-US" baseline="0" dirty="0" smtClean="0"/>
              <a:t> help differentiate between e-mails, especially if there are multiple alerts in one day</a:t>
            </a:r>
            <a:endParaRPr lang="en-US" dirty="0" smtClean="0"/>
          </a:p>
          <a:p>
            <a:pPr marL="0" marR="0" indent="0" algn="l" defTabSz="914400" rtl="0" eaLnBrk="1" fontAlgn="auto" latinLnBrk="0" hangingPunct="1">
              <a:lnSpc>
                <a:spcPct val="100000"/>
              </a:lnSpc>
              <a:spcBef>
                <a:spcPts val="0"/>
              </a:spcBef>
              <a:spcAft>
                <a:spcPts val="0"/>
              </a:spcAft>
              <a:buClrTx/>
              <a:buSzTx/>
              <a:buFontTx/>
              <a:buChar char="-"/>
              <a:tabLst/>
              <a:defRPr/>
            </a:pPr>
            <a:r>
              <a:rPr lang="en-US" sz="1200" kern="1200" baseline="0" dirty="0" smtClean="0">
                <a:solidFill>
                  <a:schemeClr val="tx1"/>
                </a:solidFill>
                <a:latin typeface="+mn-lt"/>
                <a:ea typeface="+mn-ea"/>
                <a:cs typeface="+mn-cs"/>
              </a:rPr>
              <a:t> E-mail has option to unsubscribe from alerts in the red text</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C39E247-B35B-40C5-8A4D-16D78310AB8E}" type="slidenum">
              <a:rPr lang="en-US" smtClean="0"/>
              <a:pPr/>
              <a:t>21</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solidFill>
                  <a:schemeClr val="tx1"/>
                </a:solidFill>
              </a:rPr>
              <a:t>The button should be </a:t>
            </a:r>
            <a:r>
              <a:rPr lang="en-US" sz="1200" dirty="0" smtClean="0">
                <a:solidFill>
                  <a:srgbClr val="FF0000"/>
                </a:solidFill>
              </a:rPr>
              <a:t>red</a:t>
            </a:r>
            <a:r>
              <a:rPr lang="en-US" sz="1200" dirty="0" smtClean="0">
                <a:solidFill>
                  <a:schemeClr val="tx1"/>
                </a:solidFill>
              </a:rPr>
              <a:t> if there are new automated alerts (i.e., ones that have not been acknowledged yet)</a:t>
            </a:r>
            <a:endParaRPr lang="en-US" dirty="0"/>
          </a:p>
        </p:txBody>
      </p:sp>
      <p:sp>
        <p:nvSpPr>
          <p:cNvPr id="4" name="Slide Number Placeholder 3"/>
          <p:cNvSpPr>
            <a:spLocks noGrp="1"/>
          </p:cNvSpPr>
          <p:nvPr>
            <p:ph type="sldNum" sz="quarter" idx="10"/>
          </p:nvPr>
        </p:nvSpPr>
        <p:spPr/>
        <p:txBody>
          <a:bodyPr/>
          <a:lstStyle/>
          <a:p>
            <a:fld id="{3C39E247-B35B-40C5-8A4D-16D78310AB8E}" type="slidenum">
              <a:rPr lang="en-US" smtClean="0"/>
              <a:pPr/>
              <a:t>22</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sz="1200" dirty="0" smtClean="0"/>
              <a:t>Alerts in </a:t>
            </a:r>
            <a:r>
              <a:rPr lang="en-US" sz="1200" dirty="0" smtClean="0">
                <a:solidFill>
                  <a:srgbClr val="FF0000"/>
                </a:solidFill>
              </a:rPr>
              <a:t>red</a:t>
            </a:r>
            <a:r>
              <a:rPr lang="en-US" sz="1200" dirty="0" smtClean="0"/>
              <a:t> have not been acknowledged yet. To acknowledge an alert, you must click the “acknowledge” button, which then creates an automatic initial and timestamp. It will also change the record color from red to black. </a:t>
            </a:r>
            <a:endParaRPr lang="en-US" sz="1200" kern="1200" dirty="0" smtClean="0">
              <a:solidFill>
                <a:schemeClr val="tx1"/>
              </a:solidFill>
              <a:latin typeface="+mn-lt"/>
              <a:ea typeface="+mn-ea"/>
              <a:cs typeface="+mn-cs"/>
            </a:endParaRPr>
          </a:p>
          <a:p>
            <a:pPr>
              <a:buFontTx/>
              <a:buChar char="-"/>
            </a:pPr>
            <a:r>
              <a:rPr lang="en-US" sz="1200" kern="1200" dirty="0" smtClean="0">
                <a:solidFill>
                  <a:schemeClr val="tx1"/>
                </a:solidFill>
                <a:latin typeface="+mn-lt"/>
                <a:ea typeface="+mn-ea"/>
                <a:cs typeface="+mn-cs"/>
              </a:rPr>
              <a:t>Acknowledge</a:t>
            </a:r>
            <a:r>
              <a:rPr lang="en-US" sz="1200" kern="1200" baseline="0" dirty="0" smtClean="0">
                <a:solidFill>
                  <a:schemeClr val="tx1"/>
                </a:solidFill>
                <a:latin typeface="+mn-lt"/>
                <a:ea typeface="+mn-ea"/>
                <a:cs typeface="+mn-cs"/>
              </a:rPr>
              <a:t> button was created to facilitate internal communication: It </a:t>
            </a:r>
            <a:r>
              <a:rPr lang="en-US" sz="1200" kern="1200" dirty="0" smtClean="0">
                <a:solidFill>
                  <a:schemeClr val="tx1"/>
                </a:solidFill>
                <a:latin typeface="+mn-lt"/>
                <a:ea typeface="+mn-ea"/>
                <a:cs typeface="+mn-cs"/>
              </a:rPr>
              <a:t>allows for multiple IP facilities to know that a colleague has seen and "acknowledged" the alert.</a:t>
            </a:r>
          </a:p>
          <a:p>
            <a:pPr>
              <a:buFontTx/>
              <a:buChar char="-"/>
            </a:pPr>
            <a:r>
              <a:rPr lang="en-US" sz="1200" kern="1200" dirty="0" smtClean="0">
                <a:solidFill>
                  <a:schemeClr val="tx1"/>
                </a:solidFill>
                <a:latin typeface="+mn-lt"/>
                <a:ea typeface="+mn-ea"/>
                <a:cs typeface="+mn-cs"/>
              </a:rPr>
              <a:t>If a patient has multiple records in the alert, hitting the acknowledge button for one record will acknowledge all records for that patient.</a:t>
            </a:r>
            <a:endParaRPr lang="en-US" dirty="0" smtClean="0"/>
          </a:p>
          <a:p>
            <a:pPr>
              <a:buFontTx/>
              <a:buChar char="-"/>
            </a:pPr>
            <a:r>
              <a:rPr lang="en-US" dirty="0" smtClean="0"/>
              <a:t> Matching column indicates if it’s a full or partial match</a:t>
            </a:r>
            <a:endParaRPr lang="en-US" dirty="0"/>
          </a:p>
        </p:txBody>
      </p:sp>
      <p:sp>
        <p:nvSpPr>
          <p:cNvPr id="4" name="Slide Number Placeholder 3"/>
          <p:cNvSpPr>
            <a:spLocks noGrp="1"/>
          </p:cNvSpPr>
          <p:nvPr>
            <p:ph type="sldNum" sz="quarter" idx="10"/>
          </p:nvPr>
        </p:nvSpPr>
        <p:spPr/>
        <p:txBody>
          <a:bodyPr/>
          <a:lstStyle/>
          <a:p>
            <a:fld id="{3C39E247-B35B-40C5-8A4D-16D78310AB8E}" type="slidenum">
              <a:rPr lang="en-US" smtClean="0"/>
              <a:pPr/>
              <a:t>23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879744">
              <a:buFontTx/>
              <a:buChar char="-"/>
              <a:defRPr/>
            </a:pPr>
            <a:r>
              <a:rPr lang="en-US" baseline="0" dirty="0" smtClean="0"/>
              <a:t> As of 11/1/13, all Illinois acute and long-term acute care hospitals, skilled nursing facilities, and laboratories are required to report CRE to the XDRO registry.</a:t>
            </a:r>
          </a:p>
          <a:p>
            <a:pPr defTabSz="879744">
              <a:buFontTx/>
              <a:buChar char="-"/>
              <a:defRPr/>
            </a:pPr>
            <a:r>
              <a:rPr lang="en-US" baseline="0" dirty="0" smtClean="0"/>
              <a:t> The XDRO Registry is a communication system, intended for actionable data. </a:t>
            </a:r>
          </a:p>
          <a:p>
            <a:pPr defTabSz="879744">
              <a:buFontTx/>
              <a:buChar char="-"/>
              <a:defRPr/>
            </a:pPr>
            <a:r>
              <a:rPr lang="en-US" baseline="0" dirty="0" smtClean="0"/>
              <a:t> The registry is also used for surveillance, and we can use XDRO registry data to help track CRE and prevent spread of CRE in Illinois. </a:t>
            </a:r>
            <a:endParaRPr lang="en-US" dirty="0" smtClean="0"/>
          </a:p>
        </p:txBody>
      </p:sp>
      <p:sp>
        <p:nvSpPr>
          <p:cNvPr id="4" name="Slide Number Placeholder 3"/>
          <p:cNvSpPr>
            <a:spLocks noGrp="1"/>
          </p:cNvSpPr>
          <p:nvPr>
            <p:ph type="sldNum" sz="quarter" idx="10"/>
          </p:nvPr>
        </p:nvSpPr>
        <p:spPr/>
        <p:txBody>
          <a:bodyPr/>
          <a:lstStyle/>
          <a:p>
            <a:fld id="{3C39E247-B35B-40C5-8A4D-16D78310AB8E}"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sz="1200" dirty="0" smtClean="0"/>
              <a:t>An alert tracking tool can be accessed from</a:t>
            </a:r>
            <a:r>
              <a:rPr lang="en-US" sz="1200" baseline="0" dirty="0" smtClean="0"/>
              <a:t> the alert history page</a:t>
            </a:r>
            <a:endParaRPr lang="en-US" dirty="0"/>
          </a:p>
        </p:txBody>
      </p:sp>
      <p:sp>
        <p:nvSpPr>
          <p:cNvPr id="4" name="Slide Number Placeholder 3"/>
          <p:cNvSpPr>
            <a:spLocks noGrp="1"/>
          </p:cNvSpPr>
          <p:nvPr>
            <p:ph type="sldNum" sz="quarter" idx="10"/>
          </p:nvPr>
        </p:nvSpPr>
        <p:spPr/>
        <p:txBody>
          <a:bodyPr/>
          <a:lstStyle/>
          <a:p>
            <a:fld id="{3C39E247-B35B-40C5-8A4D-16D78310AB8E}" type="slidenum">
              <a:rPr lang="en-US" smtClean="0"/>
              <a:pPr/>
              <a:t>24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None/>
            </a:pPr>
            <a:r>
              <a:rPr lang="en-US" dirty="0" smtClean="0"/>
              <a:t>- Users</a:t>
            </a:r>
            <a:r>
              <a:rPr lang="en-US" baseline="0" dirty="0" smtClean="0"/>
              <a:t> can fill out information on alerts to help track accuracy, usefulness of the system</a:t>
            </a:r>
            <a:endParaRPr lang="en-US" dirty="0" smtClean="0"/>
          </a:p>
        </p:txBody>
      </p:sp>
      <p:sp>
        <p:nvSpPr>
          <p:cNvPr id="4" name="Slide Number Placeholder 3"/>
          <p:cNvSpPr>
            <a:spLocks noGrp="1"/>
          </p:cNvSpPr>
          <p:nvPr>
            <p:ph type="sldNum" sz="quarter" idx="10"/>
          </p:nvPr>
        </p:nvSpPr>
        <p:spPr/>
        <p:txBody>
          <a:bodyPr/>
          <a:lstStyle/>
          <a:p>
            <a:fld id="{3C39E247-B35B-40C5-8A4D-16D78310AB8E}" type="slidenum">
              <a:rPr lang="en-US" smtClean="0"/>
              <a:pPr/>
              <a:t>25</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XDRO website (www.xdro.org) maintained</a:t>
            </a:r>
            <a:r>
              <a:rPr lang="en-US" baseline="0" dirty="0" smtClean="0"/>
              <a:t> to provide training, educational material, additional information on CRE and reporting to the registry.</a:t>
            </a:r>
            <a:endParaRPr lang="en-US" dirty="0"/>
          </a:p>
        </p:txBody>
      </p:sp>
      <p:sp>
        <p:nvSpPr>
          <p:cNvPr id="4" name="Slide Number Placeholder 3"/>
          <p:cNvSpPr>
            <a:spLocks noGrp="1"/>
          </p:cNvSpPr>
          <p:nvPr>
            <p:ph type="sldNum" sz="quarter" idx="10"/>
          </p:nvPr>
        </p:nvSpPr>
        <p:spPr/>
        <p:txBody>
          <a:bodyPr/>
          <a:lstStyle/>
          <a:p>
            <a:fld id="{3C39E247-B35B-40C5-8A4D-16D78310AB8E}" type="slidenum">
              <a:rPr lang="en-US" smtClean="0"/>
              <a:pPr/>
              <a:t>26</a:t>
            </a:fld>
            <a:endParaRPr lang="en-US"/>
          </a:p>
        </p:txBody>
      </p:sp>
    </p:spTree>
    <p:extLst>
      <p:ext uri="{BB962C8B-B14F-4D97-AF65-F5344CB8AC3E}">
        <p14:creationId xmlns:p14="http://schemas.microsoft.com/office/powerpoint/2010/main" val="162728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 potential user first needs to register for an IDPH web portal account through this website. </a:t>
            </a:r>
            <a:r>
              <a:rPr lang="en-US" baseline="0" dirty="0" smtClean="0"/>
              <a:t>IDPH Security will process the application, set up user name, assign facility site code, etc. for the IDPH web portal. </a:t>
            </a:r>
          </a:p>
          <a:p>
            <a:endParaRPr lang="en-US" dirty="0"/>
          </a:p>
        </p:txBody>
      </p:sp>
      <p:sp>
        <p:nvSpPr>
          <p:cNvPr id="4" name="Slide Number Placeholder 3"/>
          <p:cNvSpPr>
            <a:spLocks noGrp="1"/>
          </p:cNvSpPr>
          <p:nvPr>
            <p:ph type="sldNum" sz="quarter" idx="10"/>
          </p:nvPr>
        </p:nvSpPr>
        <p:spPr/>
        <p:txBody>
          <a:bodyPr/>
          <a:lstStyle/>
          <a:p>
            <a:fld id="{3C39E247-B35B-40C5-8A4D-16D78310AB8E}"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Each facility needs to designate</a:t>
            </a:r>
            <a:r>
              <a:rPr lang="en-US" baseline="0" dirty="0" smtClean="0"/>
              <a:t> a Portal Registration Authority (PRA). This is a staff person at the organization who approves web portal users who say they are affiliated with that agency. Every time an applicant from that organization submits a web portal application, the IDPH Security Team will send an e-mail to the PRA to confirm that the applicant should have access to the system on behalf of that agency.</a:t>
            </a:r>
            <a:endParaRPr lang="en-US" dirty="0"/>
          </a:p>
        </p:txBody>
      </p:sp>
      <p:sp>
        <p:nvSpPr>
          <p:cNvPr id="4" name="Slide Number Placeholder 3"/>
          <p:cNvSpPr>
            <a:spLocks noGrp="1"/>
          </p:cNvSpPr>
          <p:nvPr>
            <p:ph type="sldNum" sz="quarter" idx="10"/>
          </p:nvPr>
        </p:nvSpPr>
        <p:spPr/>
        <p:txBody>
          <a:bodyPr/>
          <a:lstStyle/>
          <a:p>
            <a:fld id="{3C39E247-B35B-40C5-8A4D-16D78310AB8E}" type="slidenum">
              <a:rPr lang="en-US" smtClean="0"/>
              <a:pPr/>
              <a:t>4</a:t>
            </a:fld>
            <a:endParaRPr lang="en-US"/>
          </a:p>
        </p:txBody>
      </p:sp>
    </p:spTree>
    <p:extLst>
      <p:ext uri="{BB962C8B-B14F-4D97-AF65-F5344CB8AC3E}">
        <p14:creationId xmlns:p14="http://schemas.microsoft.com/office/powerpoint/2010/main" val="2657328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3C39E247-B35B-40C5-8A4D-16D78310AB8E}"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Users authenticated here.</a:t>
            </a:r>
            <a:endParaRPr lang="en-US" dirty="0"/>
          </a:p>
        </p:txBody>
      </p:sp>
      <p:sp>
        <p:nvSpPr>
          <p:cNvPr id="4" name="Slide Number Placeholder 3"/>
          <p:cNvSpPr>
            <a:spLocks noGrp="1"/>
          </p:cNvSpPr>
          <p:nvPr>
            <p:ph type="sldNum" sz="quarter" idx="10"/>
          </p:nvPr>
        </p:nvSpPr>
        <p:spPr/>
        <p:txBody>
          <a:bodyPr/>
          <a:lstStyle/>
          <a:p>
            <a:fld id="{3C39E247-B35B-40C5-8A4D-16D78310AB8E}" type="slidenum">
              <a:rPr lang="en-US" smtClean="0"/>
              <a:pPr/>
              <a:t>6</a:t>
            </a:fld>
            <a:endParaRPr lang="en-US"/>
          </a:p>
        </p:txBody>
      </p:sp>
    </p:spTree>
    <p:extLst>
      <p:ext uri="{BB962C8B-B14F-4D97-AF65-F5344CB8AC3E}">
        <p14:creationId xmlns:p14="http://schemas.microsoft.com/office/powerpoint/2010/main" val="2164410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User is now logged in.</a:t>
            </a:r>
            <a:endParaRPr lang="en-US" dirty="0"/>
          </a:p>
        </p:txBody>
      </p:sp>
      <p:sp>
        <p:nvSpPr>
          <p:cNvPr id="4" name="Slide Number Placeholder 3"/>
          <p:cNvSpPr>
            <a:spLocks noGrp="1"/>
          </p:cNvSpPr>
          <p:nvPr>
            <p:ph type="sldNum" sz="quarter" idx="10"/>
          </p:nvPr>
        </p:nvSpPr>
        <p:spPr/>
        <p:txBody>
          <a:bodyPr/>
          <a:lstStyle/>
          <a:p>
            <a:fld id="{3C39E247-B35B-40C5-8A4D-16D78310AB8E}" type="slidenum">
              <a:rPr lang="en-US" smtClean="0"/>
              <a:pPr/>
              <a:t>7</a:t>
            </a:fld>
            <a:endParaRPr lang="en-US"/>
          </a:p>
        </p:txBody>
      </p:sp>
    </p:spTree>
    <p:extLst>
      <p:ext uri="{BB962C8B-B14F-4D97-AF65-F5344CB8AC3E}">
        <p14:creationId xmlns:p14="http://schemas.microsoft.com/office/powerpoint/2010/main" val="2099340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a:t>
            </a:r>
            <a:r>
              <a:rPr lang="en-US" baseline="0" dirty="0" smtClean="0"/>
              <a:t> few slides go through 5 functions.</a:t>
            </a:r>
            <a:endParaRPr lang="en-US" dirty="0"/>
          </a:p>
        </p:txBody>
      </p:sp>
      <p:sp>
        <p:nvSpPr>
          <p:cNvPr id="4" name="Slide Number Placeholder 3"/>
          <p:cNvSpPr>
            <a:spLocks noGrp="1"/>
          </p:cNvSpPr>
          <p:nvPr>
            <p:ph type="sldNum" sz="quarter" idx="10"/>
          </p:nvPr>
        </p:nvSpPr>
        <p:spPr/>
        <p:txBody>
          <a:bodyPr/>
          <a:lstStyle/>
          <a:p>
            <a:fld id="{3C39E247-B35B-40C5-8A4D-16D78310AB8E}" type="slidenum">
              <a:rPr lang="en-US" smtClean="0"/>
              <a:pPr/>
              <a:t>10</a:t>
            </a:fld>
            <a:endParaRPr lang="en-US"/>
          </a:p>
        </p:txBody>
      </p:sp>
    </p:spTree>
    <p:extLst>
      <p:ext uri="{BB962C8B-B14F-4D97-AF65-F5344CB8AC3E}">
        <p14:creationId xmlns:p14="http://schemas.microsoft.com/office/powerpoint/2010/main" val="3539510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E82054C-5FFB-4925-88B8-34BFE44764D6}"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rmAutofit/>
          </a:bodyPr>
          <a:lstStyle>
            <a:lvl1pPr>
              <a:defRPr sz="3200">
                <a:latin typeface="Trajan Pro"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587E583B-AF1B-404A-B819-6C5D2B22994C}" type="datetime1">
              <a:rPr lang="en-US" smtClean="0"/>
              <a:t>8/24/2016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038434-C2CC-4028-AD72-886E4ED36FC6}" type="slidenum">
              <a:rPr lang="en-US" smtClean="0"/>
              <a:pPr/>
              <a:t>‹#›</a:t>
            </a:fld>
            <a:endParaRPr lang="en-US"/>
          </a:p>
        </p:txBody>
      </p:sp>
      <p:pic>
        <p:nvPicPr>
          <p:cNvPr id="7"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676400" y="914400"/>
            <a:ext cx="5426765" cy="1600200"/>
          </a:xfrm>
          <a:prstGeom prst="rect">
            <a:avLst/>
          </a:prstGeom>
          <a:noFill/>
          <a:ln w="9525">
            <a:noFill/>
            <a:miter lim="800000"/>
            <a:headEnd/>
            <a:tailEnd/>
          </a:ln>
          <a:effectLst/>
        </p:spPr>
      </p:pic>
      <p:sp>
        <p:nvSpPr>
          <p:cNvPr id="8" name="Rectangle 7"/>
          <p:cNvSpPr/>
          <p:nvPr userDrawn="1"/>
        </p:nvSpPr>
        <p:spPr>
          <a:xfrm>
            <a:off x="6858000" y="6019800"/>
            <a:ext cx="190500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423849-69B1-4BA1-AF41-7EB86CD58655}" type="datetime1">
              <a:rPr lang="en-US" smtClean="0"/>
              <a:t>8/24/2016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038434-C2CC-4028-AD72-886E4ED36FC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B8D44A-CBE4-4BFE-B9E2-812E4475203E}" type="datetime1">
              <a:rPr lang="en-US" smtClean="0"/>
              <a:t>8/24/2016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038434-C2CC-4028-AD72-886E4ED36FC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a:prstGeom prst="rect">
            <a:avLst/>
          </a:prstGeom>
        </p:spPr>
        <p:txBody>
          <a:bodyPr anchor="b" anchorCtr="0"/>
          <a:lstStyle>
            <a:lvl1pPr>
              <a:lnSpc>
                <a:spcPts val="3000"/>
              </a:lnSpc>
              <a:defRPr sz="2800" b="1" baseline="0">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8"/>
          <p:cNvSpPr>
            <a:spLocks noGrp="1"/>
          </p:cNvSpPr>
          <p:nvPr>
            <p:ph type="body" sz="quarter" idx="10"/>
          </p:nvPr>
        </p:nvSpPr>
        <p:spPr>
          <a:xfrm>
            <a:off x="457200" y="59436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Click to edit Master text styles</a:t>
            </a:r>
          </a:p>
        </p:txBody>
      </p:sp>
    </p:spTree>
    <p:extLst>
      <p:ext uri="{BB962C8B-B14F-4D97-AF65-F5344CB8AC3E}">
        <p14:creationId xmlns:p14="http://schemas.microsoft.com/office/powerpoint/2010/main" val="3616403040"/>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250D884-6B19-4F9D-AABC-90B4DB4AD402}" type="datetime1">
              <a:rPr lang="en-US" smtClean="0"/>
              <a:t>8/24/2016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2E7D7B-A035-4D12-9EA5-BDE459D0546A}" type="slidenum">
              <a:rPr lang="en-US" smtClean="0"/>
              <a:t>‹#›</a:t>
            </a:fld>
            <a:endParaRPr lang="en-US"/>
          </a:p>
        </p:txBody>
      </p:sp>
    </p:spTree>
    <p:extLst>
      <p:ext uri="{BB962C8B-B14F-4D97-AF65-F5344CB8AC3E}">
        <p14:creationId xmlns:p14="http://schemas.microsoft.com/office/powerpoint/2010/main" val="27441883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0085FB-818C-4989-8681-FFAD5F3ECD99}" type="datetime1">
              <a:rPr lang="en-US" smtClean="0"/>
              <a:t>8/24/2016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2E7D7B-A035-4D12-9EA5-BDE459D0546A}" type="slidenum">
              <a:rPr lang="en-US" smtClean="0"/>
              <a:t>‹#›</a:t>
            </a:fld>
            <a:endParaRPr lang="en-US"/>
          </a:p>
        </p:txBody>
      </p:sp>
    </p:spTree>
    <p:extLst>
      <p:ext uri="{BB962C8B-B14F-4D97-AF65-F5344CB8AC3E}">
        <p14:creationId xmlns:p14="http://schemas.microsoft.com/office/powerpoint/2010/main" val="5418485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9405F9-911C-41CD-B9AA-A450ACE6E0AE}" type="datetime1">
              <a:rPr lang="en-US" smtClean="0"/>
              <a:t>8/24/2016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2E7D7B-A035-4D12-9EA5-BDE459D0546A}" type="slidenum">
              <a:rPr lang="en-US" smtClean="0"/>
              <a:t>‹#›</a:t>
            </a:fld>
            <a:endParaRPr lang="en-US"/>
          </a:p>
        </p:txBody>
      </p:sp>
    </p:spTree>
    <p:extLst>
      <p:ext uri="{BB962C8B-B14F-4D97-AF65-F5344CB8AC3E}">
        <p14:creationId xmlns:p14="http://schemas.microsoft.com/office/powerpoint/2010/main" val="42937525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87913FD-99CD-4514-A5F0-E49D3836647C}" type="datetime1">
              <a:rPr lang="en-US" smtClean="0"/>
              <a:t>8/24/2016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2E7D7B-A035-4D12-9EA5-BDE459D0546A}" type="slidenum">
              <a:rPr lang="en-US" smtClean="0"/>
              <a:t>‹#›</a:t>
            </a:fld>
            <a:endParaRPr lang="en-US"/>
          </a:p>
        </p:txBody>
      </p:sp>
    </p:spTree>
    <p:extLst>
      <p:ext uri="{BB962C8B-B14F-4D97-AF65-F5344CB8AC3E}">
        <p14:creationId xmlns:p14="http://schemas.microsoft.com/office/powerpoint/2010/main" val="10481034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64F4FA6-4ABB-44CE-ADF9-627148E8F6D4}" type="datetime1">
              <a:rPr lang="en-US" smtClean="0"/>
              <a:t>8/24/2016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2E7D7B-A035-4D12-9EA5-BDE459D0546A}" type="slidenum">
              <a:rPr lang="en-US" smtClean="0"/>
              <a:t>‹#›</a:t>
            </a:fld>
            <a:endParaRPr lang="en-US"/>
          </a:p>
        </p:txBody>
      </p:sp>
    </p:spTree>
    <p:extLst>
      <p:ext uri="{BB962C8B-B14F-4D97-AF65-F5344CB8AC3E}">
        <p14:creationId xmlns:p14="http://schemas.microsoft.com/office/powerpoint/2010/main" val="4439051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AF26E3-771A-40DB-BD0A-F1C4EFE5DEEA}" type="datetime1">
              <a:rPr lang="en-US" smtClean="0"/>
              <a:t>8/24/2016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2E7D7B-A035-4D12-9EA5-BDE459D0546A}" type="slidenum">
              <a:rPr lang="en-US" smtClean="0"/>
              <a:t>‹#›</a:t>
            </a:fld>
            <a:endParaRPr lang="en-US"/>
          </a:p>
        </p:txBody>
      </p:sp>
    </p:spTree>
    <p:extLst>
      <p:ext uri="{BB962C8B-B14F-4D97-AF65-F5344CB8AC3E}">
        <p14:creationId xmlns:p14="http://schemas.microsoft.com/office/powerpoint/2010/main" val="11465537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30EC18-EE81-4124-AC7F-6044ADBB4143}" type="datetime1">
              <a:rPr lang="en-US" smtClean="0"/>
              <a:t>8/24/2016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2E7D7B-A035-4D12-9EA5-BDE459D0546A}" type="slidenum">
              <a:rPr lang="en-US" smtClean="0"/>
              <a:t>‹#›</a:t>
            </a:fld>
            <a:endParaRPr lang="en-US"/>
          </a:p>
        </p:txBody>
      </p:sp>
    </p:spTree>
    <p:extLst>
      <p:ext uri="{BB962C8B-B14F-4D97-AF65-F5344CB8AC3E}">
        <p14:creationId xmlns:p14="http://schemas.microsoft.com/office/powerpoint/2010/main" val="1519806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D5CBF1-4570-43B5-91C1-FA345D6F2168}" type="datetime1">
              <a:rPr lang="en-US" smtClean="0"/>
              <a:t>8/24/2016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858000" y="6356350"/>
            <a:ext cx="2133600" cy="365125"/>
          </a:xfrm>
        </p:spPr>
        <p:txBody>
          <a:bodyPr/>
          <a:lstStyle/>
          <a:p>
            <a:fld id="{C7038434-C2CC-4028-AD72-886E4ED36FC6}"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24F424-C835-4A56-85AF-B57EB70FC8F2}" type="datetime1">
              <a:rPr lang="en-US" smtClean="0"/>
              <a:t>8/24/2016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2E7D7B-A035-4D12-9EA5-BDE459D0546A}" type="slidenum">
              <a:rPr lang="en-US" smtClean="0"/>
              <a:t>‹#›</a:t>
            </a:fld>
            <a:endParaRPr lang="en-US"/>
          </a:p>
        </p:txBody>
      </p:sp>
    </p:spTree>
    <p:extLst>
      <p:ext uri="{BB962C8B-B14F-4D97-AF65-F5344CB8AC3E}">
        <p14:creationId xmlns:p14="http://schemas.microsoft.com/office/powerpoint/2010/main" val="37969475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3FF386-851D-4D18-8F3A-D696FA464186}" type="datetime1">
              <a:rPr lang="en-US" smtClean="0"/>
              <a:t>8/24/2016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2E7D7B-A035-4D12-9EA5-BDE459D0546A}" type="slidenum">
              <a:rPr lang="en-US" smtClean="0"/>
              <a:t>‹#›</a:t>
            </a:fld>
            <a:endParaRPr lang="en-US"/>
          </a:p>
        </p:txBody>
      </p:sp>
    </p:spTree>
    <p:extLst>
      <p:ext uri="{BB962C8B-B14F-4D97-AF65-F5344CB8AC3E}">
        <p14:creationId xmlns:p14="http://schemas.microsoft.com/office/powerpoint/2010/main" val="10301350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CBF467-A10B-4C83-BD3B-2FFDA58F6DD0}" type="datetime1">
              <a:rPr lang="en-US" smtClean="0"/>
              <a:t>8/24/2016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2E7D7B-A035-4D12-9EA5-BDE459D0546A}" type="slidenum">
              <a:rPr lang="en-US" smtClean="0"/>
              <a:t>‹#›</a:t>
            </a:fld>
            <a:endParaRPr lang="en-US"/>
          </a:p>
        </p:txBody>
      </p:sp>
    </p:spTree>
    <p:extLst>
      <p:ext uri="{BB962C8B-B14F-4D97-AF65-F5344CB8AC3E}">
        <p14:creationId xmlns:p14="http://schemas.microsoft.com/office/powerpoint/2010/main" val="29065721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BF8683-8118-4D29-8496-418356BA0FD4}" type="datetime1">
              <a:rPr lang="en-US" smtClean="0"/>
              <a:t>8/24/2016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2E7D7B-A035-4D12-9EA5-BDE459D0546A}" type="slidenum">
              <a:rPr lang="en-US" smtClean="0"/>
              <a:t>‹#›</a:t>
            </a:fld>
            <a:endParaRPr lang="en-US"/>
          </a:p>
        </p:txBody>
      </p:sp>
    </p:spTree>
    <p:extLst>
      <p:ext uri="{BB962C8B-B14F-4D97-AF65-F5344CB8AC3E}">
        <p14:creationId xmlns:p14="http://schemas.microsoft.com/office/powerpoint/2010/main" val="37887748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a:prstGeom prst="rect">
            <a:avLst/>
          </a:prstGeom>
        </p:spPr>
        <p:txBody>
          <a:bodyPr anchor="b" anchorCtr="0"/>
          <a:lstStyle>
            <a:lvl1pPr>
              <a:lnSpc>
                <a:spcPts val="3000"/>
              </a:lnSpc>
              <a:defRPr sz="2800" b="1" baseline="0">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8"/>
          <p:cNvSpPr>
            <a:spLocks noGrp="1"/>
          </p:cNvSpPr>
          <p:nvPr>
            <p:ph type="body" sz="quarter" idx="10"/>
          </p:nvPr>
        </p:nvSpPr>
        <p:spPr>
          <a:xfrm>
            <a:off x="457200" y="59436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Click to edit Master text styles</a:t>
            </a:r>
          </a:p>
        </p:txBody>
      </p:sp>
    </p:spTree>
    <p:extLst>
      <p:ext uri="{BB962C8B-B14F-4D97-AF65-F5344CB8AC3E}">
        <p14:creationId xmlns:p14="http://schemas.microsoft.com/office/powerpoint/2010/main" val="67652974"/>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5F3A55-12ED-4335-AB63-309480E09ED0}" type="datetime1">
              <a:rPr lang="en-US" smtClean="0"/>
              <a:t>8/24/2016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858000" y="6356350"/>
            <a:ext cx="2133600" cy="365125"/>
          </a:xfrm>
        </p:spPr>
        <p:txBody>
          <a:bodyPr/>
          <a:lstStyle/>
          <a:p>
            <a:fld id="{C7038434-C2CC-4028-AD72-886E4ED36FC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46D95C5-3CE0-42D0-89C4-5FD6590D49D8}" type="datetime1">
              <a:rPr lang="en-US" smtClean="0"/>
              <a:t>8/24/2016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6858000" y="6356350"/>
            <a:ext cx="2133600" cy="365125"/>
          </a:xfrm>
        </p:spPr>
        <p:txBody>
          <a:bodyPr/>
          <a:lstStyle/>
          <a:p>
            <a:fld id="{C7038434-C2CC-4028-AD72-886E4ED36FC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EB6185A-EE77-4604-B39E-DF442C4CE1B9}" type="datetime1">
              <a:rPr lang="en-US" smtClean="0"/>
              <a:t>8/24/2016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038434-C2CC-4028-AD72-886E4ED36FC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F47843-EE9E-4B7D-AFDA-98B1D8CD0325}" type="datetime1">
              <a:rPr lang="en-US" smtClean="0"/>
              <a:t>8/24/2016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038434-C2CC-4028-AD72-886E4ED36FC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11B66D-8368-46E5-B861-0B64D5E3526E}" type="datetime1">
              <a:rPr lang="en-US" smtClean="0"/>
              <a:t>8/24/2016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038434-C2CC-4028-AD72-886E4ED36FC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1F1072-5D4B-4DF0-AD5D-1B48ED82B23E}" type="datetime1">
              <a:rPr lang="en-US" smtClean="0"/>
              <a:t>8/24/2016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038434-C2CC-4028-AD72-886E4ED36FC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62D1EB-D7FE-42B5-9C30-8A1BD8E423CE}" type="datetime1">
              <a:rPr lang="en-US" smtClean="0"/>
              <a:t>8/24/2016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038434-C2CC-4028-AD72-886E4ED36FC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88E693-C94C-4FCD-9F9B-0C01D0001433}" type="datetime1">
              <a:rPr lang="en-US" smtClean="0"/>
              <a:t>8/24/2016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8580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038434-C2CC-4028-AD72-886E4ED36FC6}" type="slidenum">
              <a:rPr lang="en-US" smtClean="0"/>
              <a:pPr/>
              <a:t>‹#›</a:t>
            </a:fld>
            <a:endParaRPr lang="en-US"/>
          </a:p>
        </p:txBody>
      </p:sp>
      <p:pic>
        <p:nvPicPr>
          <p:cNvPr id="9" name="Picture 8" descr="IDPH 1.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6934200" y="6166097"/>
            <a:ext cx="1676400" cy="46330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87B52B-2334-486D-8365-918C101350D0}" type="datetime1">
              <a:rPr lang="en-US" smtClean="0"/>
              <a:t>8/24/2016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2E7D7B-A035-4D12-9EA5-BDE459D0546A}" type="slidenum">
              <a:rPr lang="en-US" smtClean="0"/>
              <a:t>‹#›</a:t>
            </a:fld>
            <a:endParaRPr lang="en-US"/>
          </a:p>
        </p:txBody>
      </p:sp>
    </p:spTree>
    <p:extLst>
      <p:ext uri="{BB962C8B-B14F-4D97-AF65-F5344CB8AC3E}">
        <p14:creationId xmlns:p14="http://schemas.microsoft.com/office/powerpoint/2010/main" val="10879289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PH.XDROregistry@illinois.gov"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hyperlink" Target="http://www.xdro.or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mailto:xdro@mraia.org" TargetMode="External"/><Relationship Id="rId7" Type="http://schemas.openxmlformats.org/officeDocument/2006/relationships/hyperlink" Target="mailto:DPH.Security@illinois.gov"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hyperlink" Target="https://www.xdro.org/unsubscribe.html?key=1234" TargetMode="External"/><Relationship Id="rId5" Type="http://schemas.openxmlformats.org/officeDocument/2006/relationships/hyperlink" Target="mailto:DPH.XDROregistry@Illinois.gov" TargetMode="External"/><Relationship Id="rId4" Type="http://schemas.openxmlformats.org/officeDocument/2006/relationships/hyperlink" Target="file:///\\MICH-FS01\APPS\GROUPS\All\Patient%20Safety%20and%20Quality-NHSN\CRE%20&amp;amp;%20XDRO%202013\XDRO%20registry\Automated%20alerts\dph.partner.illinois.gov"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hyperlink" Target="http://portalhome.dph.illinois.gov/"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hyperlink" Target="http://portalhome.dph.illinois.gov/" TargetMode="External"/><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a:spLocks noGrp="1"/>
          </p:cNvSpPr>
          <p:nvPr>
            <p:ph type="ctrTitle" idx="4294967295"/>
          </p:nvPr>
        </p:nvSpPr>
        <p:spPr>
          <a:xfrm>
            <a:off x="457200" y="685800"/>
            <a:ext cx="8229600" cy="2362200"/>
          </a:xfrm>
          <a:ln w="57150">
            <a:solidFill>
              <a:schemeClr val="tx1"/>
            </a:solidFill>
          </a:ln>
        </p:spPr>
        <p:txBody>
          <a:bodyPr>
            <a:noAutofit/>
          </a:bodyPr>
          <a:lstStyle/>
          <a:p>
            <a:r>
              <a:rPr lang="en-US" sz="4000" b="1" dirty="0" smtClean="0">
                <a:latin typeface="+mj-lt"/>
              </a:rPr>
              <a:t>Illinois Extensively Drug-Resistant Organism (XDRO) Registry  </a:t>
            </a:r>
            <a:br>
              <a:rPr lang="en-US" sz="4000" b="1" dirty="0" smtClean="0">
                <a:latin typeface="+mj-lt"/>
              </a:rPr>
            </a:br>
            <a:r>
              <a:rPr lang="en-US" sz="3200" b="1" dirty="0" smtClean="0">
                <a:solidFill>
                  <a:srgbClr val="FF0000"/>
                </a:solidFill>
              </a:rPr>
              <a:t>Accompanying Guide to Process Map</a:t>
            </a:r>
            <a:endParaRPr lang="en-US" sz="4000" b="1" dirty="0">
              <a:solidFill>
                <a:srgbClr val="FF0000"/>
              </a:solidFill>
              <a:latin typeface="+mj-lt"/>
            </a:endParaRPr>
          </a:p>
        </p:txBody>
      </p:sp>
      <p:sp>
        <p:nvSpPr>
          <p:cNvPr id="19" name="Subtitle 2"/>
          <p:cNvSpPr>
            <a:spLocks noGrp="1"/>
          </p:cNvSpPr>
          <p:nvPr>
            <p:ph type="subTitle" idx="4294967295"/>
          </p:nvPr>
        </p:nvSpPr>
        <p:spPr>
          <a:xfrm>
            <a:off x="304800" y="3352800"/>
            <a:ext cx="8686800" cy="2514600"/>
          </a:xfrm>
        </p:spPr>
        <p:txBody>
          <a:bodyPr>
            <a:noAutofit/>
          </a:bodyPr>
          <a:lstStyle/>
          <a:p>
            <a:pPr algn="ctr">
              <a:buNone/>
            </a:pPr>
            <a:endParaRPr lang="en-US" sz="2000" dirty="0" smtClean="0">
              <a:solidFill>
                <a:schemeClr val="tx1"/>
              </a:solidFill>
            </a:endParaRPr>
          </a:p>
          <a:p>
            <a:pPr algn="ctr">
              <a:buNone/>
            </a:pPr>
            <a:r>
              <a:rPr lang="en-US" sz="2000" dirty="0" smtClean="0">
                <a:solidFill>
                  <a:schemeClr val="tx1"/>
                </a:solidFill>
                <a:hlinkClick r:id="rId3"/>
              </a:rPr>
              <a:t>DPH.XDROregistry@illinois.gov</a:t>
            </a:r>
            <a:endParaRPr lang="en-US" sz="2000" dirty="0" smtClean="0">
              <a:solidFill>
                <a:schemeClr val="tx1"/>
              </a:solidFill>
            </a:endParaRPr>
          </a:p>
          <a:p>
            <a:pPr algn="ctr">
              <a:buNone/>
            </a:pPr>
            <a:r>
              <a:rPr lang="en-US" sz="2000" dirty="0" smtClean="0">
                <a:solidFill>
                  <a:schemeClr val="tx1"/>
                </a:solidFill>
                <a:hlinkClick r:id="rId4"/>
              </a:rPr>
              <a:t>www.xdro.org</a:t>
            </a:r>
            <a:endParaRPr lang="en-US" sz="2000" dirty="0" smtClean="0">
              <a:solidFill>
                <a:schemeClr val="tx1"/>
              </a:solidFill>
            </a:endParaRPr>
          </a:p>
          <a:p>
            <a:pPr algn="ctr">
              <a:buNone/>
            </a:pPr>
            <a:endParaRPr lang="en-US" sz="2000" dirty="0" smtClean="0">
              <a:solidFill>
                <a:schemeClr val="tx1"/>
              </a:solidFill>
            </a:endParaRPr>
          </a:p>
          <a:p>
            <a:pPr algn="ctr">
              <a:buNone/>
            </a:pPr>
            <a:r>
              <a:rPr lang="en-US" sz="2000" dirty="0" smtClean="0">
                <a:solidFill>
                  <a:schemeClr val="tx1"/>
                </a:solidFill>
              </a:rPr>
              <a:t>Slides created by </a:t>
            </a:r>
            <a:r>
              <a:rPr lang="en-US" sz="2000" dirty="0" smtClean="0"/>
              <a:t>IDPH </a:t>
            </a:r>
            <a:r>
              <a:rPr lang="en-US" sz="2000" dirty="0" smtClean="0">
                <a:solidFill>
                  <a:schemeClr val="tx1"/>
                </a:solidFill>
              </a:rPr>
              <a:t>and the CDC </a:t>
            </a:r>
            <a:r>
              <a:rPr lang="en-US" sz="2000" dirty="0"/>
              <a:t>Chicago Prevention </a:t>
            </a:r>
            <a:r>
              <a:rPr lang="en-US" sz="2000" dirty="0" smtClean="0"/>
              <a:t>and Intervention </a:t>
            </a:r>
            <a:r>
              <a:rPr lang="en-US" sz="2000" dirty="0" smtClean="0">
                <a:solidFill>
                  <a:schemeClr val="tx1"/>
                </a:solidFill>
              </a:rPr>
              <a:t>Epicenter</a:t>
            </a:r>
          </a:p>
          <a:p>
            <a:pPr algn="ctr">
              <a:buNone/>
            </a:pPr>
            <a:r>
              <a:rPr lang="en-US" sz="2000" dirty="0" smtClean="0">
                <a:solidFill>
                  <a:schemeClr val="tx1"/>
                </a:solidFill>
              </a:rPr>
              <a:t>Created August 2016</a:t>
            </a:r>
            <a:endParaRPr lang="en-US" sz="2000" dirty="0">
              <a:solidFill>
                <a:schemeClr val="tx1"/>
              </a:solidFill>
            </a:endParaRPr>
          </a:p>
        </p:txBody>
      </p:sp>
      <p:pic>
        <p:nvPicPr>
          <p:cNvPr id="5" name="Content Placeholder 10" descr="XDROregistry_logo_v4_crop.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430646" y="5867400"/>
            <a:ext cx="1321954" cy="762000"/>
          </a:xfrm>
          <a:prstGeom prst="rect">
            <a:avLst/>
          </a:prstGeom>
          <a:solidFill>
            <a:schemeClr val="bg1"/>
          </a:solidFill>
          <a:ln w="25400" cmpd="thickThin">
            <a:solidFill>
              <a:srgbClr val="0000CC"/>
            </a:solidFill>
            <a:miter lim="800000"/>
            <a:headEnd/>
            <a:tailEnd/>
          </a:ln>
          <a:effectLst>
            <a:outerShdw blurRad="50800" dist="38100" dir="8100000" algn="tr" rotWithShape="0">
              <a:prstClr val="black">
                <a:alpha val="40000"/>
              </a:prstClr>
            </a:outerShdw>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3600" b="1" dirty="0" smtClean="0"/>
              <a:t>Registry Home Page</a:t>
            </a:r>
            <a:endParaRPr lang="en-US" sz="3600" b="1" dirty="0"/>
          </a:p>
        </p:txBody>
      </p:sp>
      <p:pic>
        <p:nvPicPr>
          <p:cNvPr id="7" name="Content Placeholder 6"/>
          <p:cNvPicPr>
            <a:picLocks noGrp="1"/>
          </p:cNvPicPr>
          <p:nvPr>
            <p:ph idx="1"/>
          </p:nvPr>
        </p:nvPicPr>
        <p:blipFill>
          <a:blip r:embed="rId3" cstate="print">
            <a:extLst>
              <a:ext uri="{28A0092B-C50C-407E-A947-70E740481C1C}">
                <a14:useLocalDpi xmlns:a14="http://schemas.microsoft.com/office/drawing/2010/main" val="0"/>
              </a:ext>
            </a:extLst>
          </a:blip>
          <a:srcRect r="-1505"/>
          <a:stretch>
            <a:fillRect/>
          </a:stretch>
        </p:blipFill>
        <p:spPr bwMode="auto">
          <a:xfrm>
            <a:off x="304800" y="1219200"/>
            <a:ext cx="8534400" cy="4724400"/>
          </a:xfrm>
          <a:prstGeom prst="rect">
            <a:avLst/>
          </a:prstGeom>
          <a:noFill/>
          <a:ln w="9525">
            <a:solidFill>
              <a:schemeClr val="accent1"/>
            </a:solid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028" y="420914"/>
            <a:ext cx="9043099" cy="5522686"/>
          </a:xfrm>
          <a:prstGeom prst="rect">
            <a:avLst/>
          </a:prstGeom>
          <a:noFill/>
          <a:ln w="9525">
            <a:noFill/>
            <a:miter lim="800000"/>
            <a:headEnd/>
            <a:tailEnd/>
          </a:ln>
        </p:spPr>
      </p:pic>
      <p:sp>
        <p:nvSpPr>
          <p:cNvPr id="3" name="Right Arrow 2"/>
          <p:cNvSpPr/>
          <p:nvPr/>
        </p:nvSpPr>
        <p:spPr>
          <a:xfrm>
            <a:off x="533400" y="2743200"/>
            <a:ext cx="827314" cy="275772"/>
          </a:xfrm>
          <a:prstGeom prst="rightArrow">
            <a:avLst/>
          </a:prstGeom>
          <a:solidFill>
            <a:srgbClr val="FF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Tree>
    <p:extLst>
      <p:ext uri="{BB962C8B-B14F-4D97-AF65-F5344CB8AC3E}">
        <p14:creationId xmlns:p14="http://schemas.microsoft.com/office/powerpoint/2010/main" val="29298615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100" name="Picture 4"/>
          <p:cNvPicPr>
            <a:picLocks noGrp="1" noChangeAspect="1" noChangeArrowheads="1"/>
          </p:cNvPicPr>
          <p:nvPr>
            <p:ph idx="4294967295"/>
          </p:nvPr>
        </p:nvPicPr>
        <p:blipFill>
          <a:blip r:embed="rId3" cstate="print">
            <a:extLst>
              <a:ext uri="{28A0092B-C50C-407E-A947-70E740481C1C}">
                <a14:useLocalDpi xmlns:a14="http://schemas.microsoft.com/office/drawing/2010/main" val="0"/>
              </a:ext>
            </a:extLst>
          </a:blip>
          <a:srcRect/>
          <a:stretch>
            <a:fillRect/>
          </a:stretch>
        </p:blipFill>
        <p:spPr bwMode="auto">
          <a:xfrm>
            <a:off x="1828800" y="-15875"/>
            <a:ext cx="6400800" cy="6729413"/>
          </a:xfrm>
          <a:prstGeom prst="rect">
            <a:avLst/>
          </a:prstGeom>
          <a:noFill/>
          <a:ln w="9525">
            <a:noFill/>
            <a:miter lim="800000"/>
            <a:headEnd/>
            <a:tailEnd/>
          </a:ln>
        </p:spPr>
      </p:pic>
    </p:spTree>
    <p:extLst>
      <p:ext uri="{BB962C8B-B14F-4D97-AF65-F5344CB8AC3E}">
        <p14:creationId xmlns:p14="http://schemas.microsoft.com/office/powerpoint/2010/main" val="19399266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701" y="666750"/>
            <a:ext cx="9043099" cy="5994400"/>
          </a:xfrm>
          <a:prstGeom prst="rect">
            <a:avLst/>
          </a:prstGeom>
          <a:noFill/>
          <a:ln w="9525">
            <a:noFill/>
            <a:miter lim="800000"/>
            <a:headEnd/>
            <a:tailEnd/>
          </a:ln>
        </p:spPr>
      </p:pic>
      <p:sp>
        <p:nvSpPr>
          <p:cNvPr id="3" name="Right Arrow 2"/>
          <p:cNvSpPr/>
          <p:nvPr/>
        </p:nvSpPr>
        <p:spPr>
          <a:xfrm>
            <a:off x="533400" y="3839028"/>
            <a:ext cx="827314" cy="275772"/>
          </a:xfrm>
          <a:prstGeom prst="rightArrow">
            <a:avLst/>
          </a:prstGeom>
          <a:solidFill>
            <a:srgbClr val="FF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44070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98145"/>
            <a:ext cx="9144000" cy="55797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16604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68116"/>
            <a:ext cx="9144000" cy="6061284"/>
          </a:xfrm>
          <a:prstGeom prst="rect">
            <a:avLst/>
          </a:prstGeom>
          <a:noFill/>
          <a:ln w="9525">
            <a:noFill/>
            <a:miter lim="800000"/>
            <a:headEnd/>
            <a:tailEnd/>
          </a:ln>
        </p:spPr>
      </p:pic>
      <p:sp>
        <p:nvSpPr>
          <p:cNvPr id="3" name="Right Arrow 2"/>
          <p:cNvSpPr/>
          <p:nvPr/>
        </p:nvSpPr>
        <p:spPr>
          <a:xfrm>
            <a:off x="530200" y="4503760"/>
            <a:ext cx="827314" cy="275772"/>
          </a:xfrm>
          <a:prstGeom prst="rightArrow">
            <a:avLst/>
          </a:prstGeom>
          <a:solidFill>
            <a:srgbClr val="FF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48961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169" y="0"/>
            <a:ext cx="8136490" cy="6858000"/>
          </a:xfrm>
          <a:prstGeom prst="rect">
            <a:avLst/>
          </a:prstGeom>
          <a:noFill/>
          <a:ln w="9525">
            <a:noFill/>
            <a:miter lim="800000"/>
            <a:headEnd/>
            <a:tailEnd/>
          </a:ln>
        </p:spPr>
      </p:pic>
    </p:spTree>
    <p:extLst>
      <p:ext uri="{BB962C8B-B14F-4D97-AF65-F5344CB8AC3E}">
        <p14:creationId xmlns:p14="http://schemas.microsoft.com/office/powerpoint/2010/main" val="12202436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027" y="635000"/>
            <a:ext cx="9043099" cy="5994400"/>
          </a:xfrm>
          <a:prstGeom prst="rect">
            <a:avLst/>
          </a:prstGeom>
          <a:noFill/>
          <a:ln w="9525">
            <a:noFill/>
            <a:miter lim="800000"/>
            <a:headEnd/>
            <a:tailEnd/>
          </a:ln>
        </p:spPr>
      </p:pic>
      <p:sp>
        <p:nvSpPr>
          <p:cNvPr id="3" name="Right Arrow 2"/>
          <p:cNvSpPr/>
          <p:nvPr/>
        </p:nvSpPr>
        <p:spPr>
          <a:xfrm flipH="1">
            <a:off x="7857576" y="3077028"/>
            <a:ext cx="768263" cy="275772"/>
          </a:xfrm>
          <a:prstGeom prst="rightArrow">
            <a:avLst/>
          </a:prstGeom>
          <a:solidFill>
            <a:srgbClr val="FF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a:solidFill>
                <a:prstClr val="white"/>
              </a:solidFill>
            </a:endParaRPr>
          </a:p>
        </p:txBody>
      </p:sp>
    </p:spTree>
    <p:extLst>
      <p:ext uri="{BB962C8B-B14F-4D97-AF65-F5344CB8AC3E}">
        <p14:creationId xmlns:p14="http://schemas.microsoft.com/office/powerpoint/2010/main" val="34566102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a:stretch/>
        </p:blipFill>
        <p:spPr bwMode="auto">
          <a:xfrm>
            <a:off x="291239" y="533400"/>
            <a:ext cx="8637721" cy="609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63426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14039"/>
            <a:ext cx="9144000" cy="6591561"/>
          </a:xfrm>
          <a:prstGeom prst="rect">
            <a:avLst/>
          </a:prstGeom>
          <a:noFill/>
          <a:ln w="9525">
            <a:solidFill>
              <a:srgbClr val="0000FF"/>
            </a:solidFill>
            <a:miter lim="800000"/>
            <a:headEnd/>
            <a:tailEnd/>
          </a:ln>
        </p:spPr>
      </p:pic>
    </p:spTree>
    <p:extLst>
      <p:ext uri="{BB962C8B-B14F-4D97-AF65-F5344CB8AC3E}">
        <p14:creationId xmlns:p14="http://schemas.microsoft.com/office/powerpoint/2010/main" val="17088399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29" y="1180247"/>
            <a:ext cx="7492635" cy="46773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81001" y="6019800"/>
            <a:ext cx="6553200" cy="646331"/>
          </a:xfrm>
          <a:prstGeom prst="rect">
            <a:avLst/>
          </a:prstGeom>
        </p:spPr>
        <p:txBody>
          <a:bodyPr wrap="square">
            <a:spAutoFit/>
          </a:bodyPr>
          <a:lstStyle/>
          <a:p>
            <a:pPr marL="514350" indent="-514350">
              <a:buNone/>
            </a:pPr>
            <a:r>
              <a:rPr lang="en-US" dirty="0" smtClean="0"/>
              <a:t>Participants: All </a:t>
            </a:r>
            <a:r>
              <a:rPr lang="en-US" dirty="0"/>
              <a:t>Illinois </a:t>
            </a:r>
            <a:r>
              <a:rPr lang="en-US" dirty="0" smtClean="0"/>
              <a:t>acute care and long-term acute care hospitals (~200), skilled nursing facilities (~800), laboratories</a:t>
            </a:r>
            <a:endParaRPr lang="en-US" dirty="0"/>
          </a:p>
        </p:txBody>
      </p:sp>
      <p:sp>
        <p:nvSpPr>
          <p:cNvPr id="5" name="Title 1"/>
          <p:cNvSpPr>
            <a:spLocks noGrp="1"/>
          </p:cNvSpPr>
          <p:nvPr>
            <p:ph type="title"/>
          </p:nvPr>
        </p:nvSpPr>
        <p:spPr>
          <a:xfrm>
            <a:off x="457200" y="274638"/>
            <a:ext cx="8229600" cy="744265"/>
          </a:xfrm>
        </p:spPr>
        <p:txBody>
          <a:bodyPr/>
          <a:lstStyle/>
          <a:p>
            <a:r>
              <a:rPr lang="en-US" sz="3600" b="1" dirty="0" smtClean="0"/>
              <a:t>XDRO registry overview</a:t>
            </a:r>
            <a:endParaRPr lang="en-US" sz="3600" b="1" dirty="0"/>
          </a:p>
        </p:txBody>
      </p:sp>
    </p:spTree>
    <p:extLst>
      <p:ext uri="{BB962C8B-B14F-4D97-AF65-F5344CB8AC3E}">
        <p14:creationId xmlns:p14="http://schemas.microsoft.com/office/powerpoint/2010/main" val="6221619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948134"/>
            <a:ext cx="9144000" cy="592510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14300" y="1091624"/>
            <a:ext cx="3162300" cy="2718375"/>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2" name="TextBox 1"/>
          <p:cNvSpPr txBox="1"/>
          <p:nvPr/>
        </p:nvSpPr>
        <p:spPr>
          <a:xfrm>
            <a:off x="658091" y="1091625"/>
            <a:ext cx="1932709" cy="584775"/>
          </a:xfrm>
          <a:prstGeom prst="rect">
            <a:avLst/>
          </a:prstGeom>
          <a:noFill/>
        </p:spPr>
        <p:txBody>
          <a:bodyPr wrap="none" rtlCol="0">
            <a:spAutoFit/>
          </a:bodyPr>
          <a:lstStyle/>
          <a:p>
            <a:r>
              <a:rPr lang="en-US" sz="3200" b="1" dirty="0"/>
              <a:t>Hospital </a:t>
            </a:r>
            <a:r>
              <a:rPr lang="en-US" sz="3200" b="1" dirty="0" smtClean="0"/>
              <a:t>A</a:t>
            </a:r>
          </a:p>
        </p:txBody>
      </p:sp>
      <p:sp>
        <p:nvSpPr>
          <p:cNvPr id="6" name="TextBox 5"/>
          <p:cNvSpPr txBox="1"/>
          <p:nvPr/>
        </p:nvSpPr>
        <p:spPr>
          <a:xfrm>
            <a:off x="6856040" y="1447800"/>
            <a:ext cx="2009775" cy="2123658"/>
          </a:xfrm>
          <a:prstGeom prst="rect">
            <a:avLst/>
          </a:prstGeom>
          <a:solidFill>
            <a:schemeClr val="bg1"/>
          </a:solidFill>
          <a:ln w="38100">
            <a:solidFill>
              <a:srgbClr val="00B050"/>
            </a:solidFill>
          </a:ln>
        </p:spPr>
        <p:txBody>
          <a:bodyPr wrap="square" rtlCol="0">
            <a:spAutoFit/>
          </a:bodyPr>
          <a:lstStyle/>
          <a:p>
            <a:pPr algn="ctr"/>
            <a:r>
              <a:rPr lang="en-US" sz="3200" b="1" dirty="0"/>
              <a:t>Hospital A</a:t>
            </a:r>
            <a:r>
              <a:rPr lang="en-US" sz="2800" b="1" dirty="0"/>
              <a:t> </a:t>
            </a:r>
            <a:endParaRPr lang="en-US" sz="2800" b="1" dirty="0" smtClean="0"/>
          </a:p>
          <a:p>
            <a:pPr algn="ctr"/>
            <a:endParaRPr lang="en-US" sz="1600" b="1" dirty="0" smtClean="0"/>
          </a:p>
          <a:p>
            <a:pPr algn="ctr"/>
            <a:r>
              <a:rPr lang="en-US" sz="2800" dirty="0" smtClean="0"/>
              <a:t>IP logs in to </a:t>
            </a:r>
            <a:r>
              <a:rPr lang="en-US" sz="2800" dirty="0"/>
              <a:t>registry to view </a:t>
            </a:r>
            <a:r>
              <a:rPr lang="en-US" sz="2800" dirty="0" smtClean="0"/>
              <a:t>alert</a:t>
            </a:r>
            <a:endParaRPr lang="en-US" sz="2800" dirty="0"/>
          </a:p>
        </p:txBody>
      </p:sp>
      <p:cxnSp>
        <p:nvCxnSpPr>
          <p:cNvPr id="9" name="Straight Arrow Connector 8"/>
          <p:cNvCxnSpPr>
            <a:stCxn id="3" idx="2"/>
            <a:endCxn id="36" idx="0"/>
          </p:cNvCxnSpPr>
          <p:nvPr/>
        </p:nvCxnSpPr>
        <p:spPr>
          <a:xfrm flipH="1">
            <a:off x="1686210" y="3809999"/>
            <a:ext cx="0" cy="45720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52400" y="1686342"/>
            <a:ext cx="3276600" cy="2123658"/>
          </a:xfrm>
          <a:prstGeom prst="rect">
            <a:avLst/>
          </a:prstGeom>
          <a:noFill/>
        </p:spPr>
        <p:txBody>
          <a:bodyPr wrap="square" rtlCol="0">
            <a:spAutoFit/>
          </a:bodyPr>
          <a:lstStyle/>
          <a:p>
            <a:r>
              <a:rPr lang="en-US" sz="2400" dirty="0"/>
              <a:t>Patient admission list (inpatient only</a:t>
            </a:r>
            <a:r>
              <a:rPr lang="en-US" sz="2400" dirty="0" smtClean="0"/>
              <a:t>)</a:t>
            </a:r>
          </a:p>
          <a:p>
            <a:endParaRPr lang="en-US" sz="1200" dirty="0"/>
          </a:p>
          <a:p>
            <a:pPr marL="228600" indent="-228600">
              <a:buFont typeface="+mj-lt"/>
              <a:buAutoNum type="arabicPeriod"/>
            </a:pPr>
            <a:r>
              <a:rPr lang="en-US" sz="2400" dirty="0" smtClean="0">
                <a:solidFill>
                  <a:srgbClr val="FF0000"/>
                </a:solidFill>
              </a:rPr>
              <a:t>  Smith</a:t>
            </a:r>
            <a:r>
              <a:rPr lang="en-US" sz="2400" dirty="0">
                <a:solidFill>
                  <a:srgbClr val="FF0000"/>
                </a:solidFill>
              </a:rPr>
              <a:t>, John </a:t>
            </a:r>
            <a:r>
              <a:rPr lang="en-US" sz="2400" dirty="0" smtClean="0">
                <a:solidFill>
                  <a:srgbClr val="FF0000"/>
                </a:solidFill>
              </a:rPr>
              <a:t> 1/5/67</a:t>
            </a:r>
            <a:endParaRPr lang="en-US" sz="2400" dirty="0">
              <a:solidFill>
                <a:srgbClr val="FF0000"/>
              </a:solidFill>
            </a:endParaRPr>
          </a:p>
          <a:p>
            <a:pPr marL="228600" indent="-228600">
              <a:buAutoNum type="arabicPeriod"/>
            </a:pPr>
            <a:r>
              <a:rPr lang="en-US" sz="2400" dirty="0" smtClean="0"/>
              <a:t>  Doe</a:t>
            </a:r>
            <a:r>
              <a:rPr lang="en-US" sz="2400" dirty="0"/>
              <a:t>, Jane </a:t>
            </a:r>
            <a:r>
              <a:rPr lang="en-US" sz="2400" dirty="0" smtClean="0"/>
              <a:t> 1/1/89</a:t>
            </a:r>
            <a:endParaRPr lang="en-US" sz="2400" dirty="0"/>
          </a:p>
          <a:p>
            <a:pPr marL="228600" indent="-228600">
              <a:buAutoNum type="arabicPeriod"/>
            </a:pPr>
            <a:r>
              <a:rPr lang="en-US" sz="2400" dirty="0" smtClean="0"/>
              <a:t>  Patient</a:t>
            </a:r>
            <a:r>
              <a:rPr lang="en-US" sz="2400" dirty="0"/>
              <a:t>, Test </a:t>
            </a:r>
            <a:r>
              <a:rPr lang="en-US" sz="2400" dirty="0" smtClean="0"/>
              <a:t> 1/2/77</a:t>
            </a:r>
            <a:endParaRPr lang="en-US" sz="2000" dirty="0"/>
          </a:p>
        </p:txBody>
      </p:sp>
      <p:sp>
        <p:nvSpPr>
          <p:cNvPr id="36" name="TextBox 35"/>
          <p:cNvSpPr txBox="1"/>
          <p:nvPr/>
        </p:nvSpPr>
        <p:spPr>
          <a:xfrm>
            <a:off x="553020" y="4267200"/>
            <a:ext cx="2266380" cy="1938992"/>
          </a:xfrm>
          <a:prstGeom prst="rect">
            <a:avLst/>
          </a:prstGeom>
          <a:solidFill>
            <a:schemeClr val="bg1"/>
          </a:solidFill>
          <a:ln>
            <a:solidFill>
              <a:schemeClr val="tx1"/>
            </a:solidFill>
          </a:ln>
        </p:spPr>
        <p:txBody>
          <a:bodyPr wrap="square" rtlCol="0">
            <a:spAutoFit/>
          </a:bodyPr>
          <a:lstStyle/>
          <a:p>
            <a:pPr algn="ctr"/>
            <a:r>
              <a:rPr lang="en-US" sz="2000" b="1" dirty="0" smtClean="0"/>
              <a:t>Hashing</a:t>
            </a:r>
          </a:p>
          <a:p>
            <a:pPr algn="ctr"/>
            <a:r>
              <a:rPr lang="en-US" sz="2000" b="1" dirty="0" smtClean="0"/>
              <a:t>software </a:t>
            </a:r>
          </a:p>
          <a:p>
            <a:pPr marL="228600" indent="-228600"/>
            <a:endParaRPr lang="en-US" sz="2000" dirty="0" smtClean="0">
              <a:solidFill>
                <a:srgbClr val="FF0000"/>
              </a:solidFill>
            </a:endParaRPr>
          </a:p>
          <a:p>
            <a:pPr marL="228600" indent="-228600">
              <a:buAutoNum type="arabicPeriod"/>
            </a:pPr>
            <a:r>
              <a:rPr lang="en-US" sz="2000" dirty="0" smtClean="0">
                <a:solidFill>
                  <a:srgbClr val="FF0000"/>
                </a:solidFill>
              </a:rPr>
              <a:t>15234234235235</a:t>
            </a:r>
            <a:endParaRPr lang="en-US" sz="2000" dirty="0">
              <a:solidFill>
                <a:srgbClr val="FF0000"/>
              </a:solidFill>
            </a:endParaRPr>
          </a:p>
          <a:p>
            <a:pPr marL="228600" indent="-228600">
              <a:buAutoNum type="arabicPeriod"/>
            </a:pPr>
            <a:r>
              <a:rPr lang="en-US" sz="2000" dirty="0"/>
              <a:t>23425252434325</a:t>
            </a:r>
          </a:p>
          <a:p>
            <a:pPr marL="228600" indent="-228600">
              <a:buAutoNum type="arabicPeriod"/>
            </a:pPr>
            <a:r>
              <a:rPr lang="en-US" sz="2000" dirty="0" smtClean="0"/>
              <a:t>62624535363466</a:t>
            </a:r>
            <a:endParaRPr lang="en-US" sz="2000" dirty="0"/>
          </a:p>
        </p:txBody>
      </p:sp>
      <p:sp>
        <p:nvSpPr>
          <p:cNvPr id="38" name="TextBox 37"/>
          <p:cNvSpPr txBox="1"/>
          <p:nvPr/>
        </p:nvSpPr>
        <p:spPr>
          <a:xfrm>
            <a:off x="6617072" y="5153471"/>
            <a:ext cx="1591979" cy="461665"/>
          </a:xfrm>
          <a:prstGeom prst="rect">
            <a:avLst/>
          </a:prstGeom>
          <a:noFill/>
        </p:spPr>
        <p:txBody>
          <a:bodyPr wrap="square" rtlCol="0">
            <a:spAutoFit/>
          </a:bodyPr>
          <a:lstStyle/>
          <a:p>
            <a:r>
              <a:rPr lang="en-US" sz="2400" dirty="0" smtClean="0"/>
              <a:t>Email alert</a:t>
            </a:r>
            <a:endParaRPr lang="en-US" sz="2400" dirty="0"/>
          </a:p>
        </p:txBody>
      </p:sp>
      <p:sp>
        <p:nvSpPr>
          <p:cNvPr id="28" name="Title 1"/>
          <p:cNvSpPr txBox="1">
            <a:spLocks/>
          </p:cNvSpPr>
          <p:nvPr/>
        </p:nvSpPr>
        <p:spPr>
          <a:xfrm>
            <a:off x="1262090" y="122238"/>
            <a:ext cx="6619820" cy="944562"/>
          </a:xfrm>
          <a:prstGeom prst="rect">
            <a:avLst/>
          </a:prstGeom>
        </p:spPr>
        <p:txBody>
          <a:bodyPr/>
          <a:lstStyle>
            <a:lvl1pPr algn="ctr" rtl="0" eaLnBrk="0" fontAlgn="base" hangingPunct="0">
              <a:spcBef>
                <a:spcPct val="0"/>
              </a:spcBef>
              <a:spcAft>
                <a:spcPct val="0"/>
              </a:spcAft>
              <a:defRPr sz="4400">
                <a:solidFill>
                  <a:srgbClr val="FFFF00"/>
                </a:solidFill>
                <a:latin typeface="+mj-lt"/>
                <a:ea typeface="+mj-ea"/>
                <a:cs typeface="+mj-cs"/>
              </a:defRPr>
            </a:lvl1pPr>
            <a:lvl2pPr algn="ctr" rtl="0" eaLnBrk="0" fontAlgn="base" hangingPunct="0">
              <a:spcBef>
                <a:spcPct val="0"/>
              </a:spcBef>
              <a:spcAft>
                <a:spcPct val="0"/>
              </a:spcAft>
              <a:defRPr sz="4400">
                <a:solidFill>
                  <a:srgbClr val="FFFF00"/>
                </a:solidFill>
                <a:latin typeface="Arial" charset="0"/>
              </a:defRPr>
            </a:lvl2pPr>
            <a:lvl3pPr algn="ctr" rtl="0" eaLnBrk="0" fontAlgn="base" hangingPunct="0">
              <a:spcBef>
                <a:spcPct val="0"/>
              </a:spcBef>
              <a:spcAft>
                <a:spcPct val="0"/>
              </a:spcAft>
              <a:defRPr sz="4400">
                <a:solidFill>
                  <a:srgbClr val="FFFF00"/>
                </a:solidFill>
                <a:latin typeface="Arial" charset="0"/>
              </a:defRPr>
            </a:lvl3pPr>
            <a:lvl4pPr algn="ctr" rtl="0" eaLnBrk="0" fontAlgn="base" hangingPunct="0">
              <a:spcBef>
                <a:spcPct val="0"/>
              </a:spcBef>
              <a:spcAft>
                <a:spcPct val="0"/>
              </a:spcAft>
              <a:defRPr sz="4400">
                <a:solidFill>
                  <a:srgbClr val="FFFF00"/>
                </a:solidFill>
                <a:latin typeface="Arial" charset="0"/>
              </a:defRPr>
            </a:lvl4pPr>
            <a:lvl5pPr algn="ctr" rtl="0" eaLnBrk="0" fontAlgn="base" hangingPunct="0">
              <a:spcBef>
                <a:spcPct val="0"/>
              </a:spcBef>
              <a:spcAft>
                <a:spcPct val="0"/>
              </a:spcAft>
              <a:defRPr sz="4400">
                <a:solidFill>
                  <a:srgbClr val="FFFF00"/>
                </a:solidFill>
                <a:latin typeface="Arial" charset="0"/>
              </a:defRPr>
            </a:lvl5pPr>
            <a:lvl6pPr marL="457200" algn="ctr" rtl="0" fontAlgn="base">
              <a:spcBef>
                <a:spcPct val="0"/>
              </a:spcBef>
              <a:spcAft>
                <a:spcPct val="0"/>
              </a:spcAft>
              <a:defRPr sz="4400">
                <a:solidFill>
                  <a:srgbClr val="FFFF00"/>
                </a:solidFill>
                <a:latin typeface="Arial" charset="0"/>
              </a:defRPr>
            </a:lvl6pPr>
            <a:lvl7pPr marL="914400" algn="ctr" rtl="0" fontAlgn="base">
              <a:spcBef>
                <a:spcPct val="0"/>
              </a:spcBef>
              <a:spcAft>
                <a:spcPct val="0"/>
              </a:spcAft>
              <a:defRPr sz="4400">
                <a:solidFill>
                  <a:srgbClr val="FFFF00"/>
                </a:solidFill>
                <a:latin typeface="Arial" charset="0"/>
              </a:defRPr>
            </a:lvl7pPr>
            <a:lvl8pPr marL="1371600" algn="ctr" rtl="0" fontAlgn="base">
              <a:spcBef>
                <a:spcPct val="0"/>
              </a:spcBef>
              <a:spcAft>
                <a:spcPct val="0"/>
              </a:spcAft>
              <a:defRPr sz="4400">
                <a:solidFill>
                  <a:srgbClr val="FFFF00"/>
                </a:solidFill>
                <a:latin typeface="Arial" charset="0"/>
              </a:defRPr>
            </a:lvl8pPr>
            <a:lvl9pPr marL="1828800" algn="ctr" rtl="0" fontAlgn="base">
              <a:spcBef>
                <a:spcPct val="0"/>
              </a:spcBef>
              <a:spcAft>
                <a:spcPct val="0"/>
              </a:spcAft>
              <a:defRPr sz="4400">
                <a:solidFill>
                  <a:srgbClr val="FFFF00"/>
                </a:solidFill>
                <a:latin typeface="Arial" charset="0"/>
              </a:defRPr>
            </a:lvl9pPr>
          </a:lstStyle>
          <a:p>
            <a:r>
              <a:rPr lang="en-US" sz="3600" b="1" kern="0" dirty="0" smtClean="0">
                <a:solidFill>
                  <a:schemeClr val="tx2"/>
                </a:solidFill>
              </a:rPr>
              <a:t>Automated Queries and Alerts</a:t>
            </a:r>
            <a:endParaRPr lang="en-US" sz="3600" b="1" kern="0" dirty="0">
              <a:solidFill>
                <a:schemeClr val="tx2"/>
              </a:solidFill>
            </a:endParaRPr>
          </a:p>
        </p:txBody>
      </p:sp>
      <p:cxnSp>
        <p:nvCxnSpPr>
          <p:cNvPr id="30" name="Straight Arrow Connector 29"/>
          <p:cNvCxnSpPr/>
          <p:nvPr/>
        </p:nvCxnSpPr>
        <p:spPr>
          <a:xfrm>
            <a:off x="2886075" y="5181600"/>
            <a:ext cx="923924"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3886200" y="2817435"/>
            <a:ext cx="2730872" cy="3354765"/>
          </a:xfrm>
          <a:prstGeom prst="rect">
            <a:avLst/>
          </a:prstGeom>
          <a:solidFill>
            <a:schemeClr val="bg1"/>
          </a:solidFill>
          <a:ln w="38100">
            <a:solidFill>
              <a:schemeClr val="tx2"/>
            </a:solidFill>
          </a:ln>
        </p:spPr>
        <p:txBody>
          <a:bodyPr wrap="square" rtlCol="0">
            <a:spAutoFit/>
          </a:bodyPr>
          <a:lstStyle/>
          <a:p>
            <a:pPr algn="ctr"/>
            <a:r>
              <a:rPr lang="en-US" sz="3200" b="1" dirty="0"/>
              <a:t>XDRO registry</a:t>
            </a:r>
          </a:p>
          <a:p>
            <a:endParaRPr lang="en-US" sz="2000" dirty="0" smtClean="0"/>
          </a:p>
          <a:p>
            <a:pPr marL="228600" indent="-228600">
              <a:buAutoNum type="arabicPeriod"/>
            </a:pPr>
            <a:r>
              <a:rPr lang="en-US" sz="2000" dirty="0" smtClean="0"/>
              <a:t>Duck, Daffy 3/5/71</a:t>
            </a:r>
            <a:endParaRPr lang="en-US" sz="2000" dirty="0"/>
          </a:p>
          <a:p>
            <a:pPr marL="228600" indent="-228600">
              <a:buAutoNum type="arabicPeriod"/>
            </a:pPr>
            <a:r>
              <a:rPr lang="en-US" sz="2000" dirty="0" err="1" smtClean="0"/>
              <a:t>Fudd</a:t>
            </a:r>
            <a:r>
              <a:rPr lang="en-US" sz="2000" dirty="0" smtClean="0"/>
              <a:t>, Elmer 11/3/50</a:t>
            </a:r>
            <a:endParaRPr lang="en-US" sz="2000" dirty="0"/>
          </a:p>
          <a:p>
            <a:pPr marL="228600" indent="-228600">
              <a:buAutoNum type="arabicPeriod"/>
            </a:pPr>
            <a:r>
              <a:rPr lang="en-US" sz="2000" dirty="0" smtClean="0">
                <a:solidFill>
                  <a:srgbClr val="FF0000"/>
                </a:solidFill>
              </a:rPr>
              <a:t>Smith, John 1/5/67</a:t>
            </a:r>
            <a:endParaRPr lang="en-US" sz="2000" dirty="0">
              <a:solidFill>
                <a:srgbClr val="FF0000"/>
              </a:solidFill>
            </a:endParaRPr>
          </a:p>
          <a:p>
            <a:pPr marL="228600" indent="-228600">
              <a:buAutoNum type="arabicPeriod"/>
            </a:pPr>
            <a:endParaRPr lang="en-US" sz="2000" dirty="0"/>
          </a:p>
          <a:p>
            <a:pPr algn="ctr"/>
            <a:r>
              <a:rPr lang="en-US" sz="2000" dirty="0"/>
              <a:t>Hash</a:t>
            </a:r>
          </a:p>
          <a:p>
            <a:pPr marL="228600" indent="-228600">
              <a:buAutoNum type="arabicPeriod"/>
            </a:pPr>
            <a:r>
              <a:rPr lang="en-US" sz="2000" dirty="0"/>
              <a:t>25234234235235</a:t>
            </a:r>
          </a:p>
          <a:p>
            <a:pPr marL="228600" indent="-228600">
              <a:buAutoNum type="arabicPeriod"/>
            </a:pPr>
            <a:r>
              <a:rPr lang="en-US" sz="2000" dirty="0"/>
              <a:t>23725252434325</a:t>
            </a:r>
          </a:p>
          <a:p>
            <a:pPr marL="228600" indent="-228600">
              <a:buFontTx/>
              <a:buAutoNum type="arabicPeriod"/>
            </a:pPr>
            <a:r>
              <a:rPr lang="en-US" sz="2000" dirty="0" smtClean="0">
                <a:solidFill>
                  <a:srgbClr val="FF0000"/>
                </a:solidFill>
              </a:rPr>
              <a:t>15234234235235</a:t>
            </a:r>
            <a:endParaRPr lang="en-US" sz="2000" dirty="0"/>
          </a:p>
        </p:txBody>
      </p:sp>
      <p:sp>
        <p:nvSpPr>
          <p:cNvPr id="15" name="TextBox 14"/>
          <p:cNvSpPr txBox="1"/>
          <p:nvPr/>
        </p:nvSpPr>
        <p:spPr>
          <a:xfrm>
            <a:off x="2861246" y="4610100"/>
            <a:ext cx="948753" cy="461665"/>
          </a:xfrm>
          <a:prstGeom prst="rect">
            <a:avLst/>
          </a:prstGeom>
          <a:noFill/>
        </p:spPr>
        <p:txBody>
          <a:bodyPr wrap="square" rtlCol="0">
            <a:spAutoFit/>
          </a:bodyPr>
          <a:lstStyle/>
          <a:p>
            <a:r>
              <a:rPr lang="en-US" sz="2400" dirty="0" smtClean="0"/>
              <a:t>Query</a:t>
            </a:r>
            <a:endParaRPr lang="en-US" sz="2400" dirty="0"/>
          </a:p>
        </p:txBody>
      </p:sp>
      <p:cxnSp>
        <p:nvCxnSpPr>
          <p:cNvPr id="8" name="Elbow Connector 7"/>
          <p:cNvCxnSpPr/>
          <p:nvPr/>
        </p:nvCxnSpPr>
        <p:spPr>
          <a:xfrm rot="5400000" flipH="1" flipV="1">
            <a:off x="6522663" y="3815206"/>
            <a:ext cx="1521202" cy="1155328"/>
          </a:xfrm>
          <a:prstGeom prst="bentConnector3">
            <a:avLst>
              <a:gd name="adj1" fmla="val -718"/>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3842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792161"/>
          </a:xfrm>
        </p:spPr>
        <p:txBody>
          <a:bodyPr anchor="ctr"/>
          <a:lstStyle/>
          <a:p>
            <a:r>
              <a:rPr lang="en-US" dirty="0" smtClean="0">
                <a:effectLst/>
              </a:rPr>
              <a:t>Sample alert email from </a:t>
            </a:r>
            <a:r>
              <a:rPr lang="en-US" dirty="0" smtClean="0">
                <a:effectLst/>
                <a:hlinkClick r:id="rId3"/>
              </a:rPr>
              <a:t>xdro@mraia.org</a:t>
            </a:r>
            <a:endParaRPr lang="en-US" dirty="0">
              <a:effectLst/>
            </a:endParaRPr>
          </a:p>
        </p:txBody>
      </p:sp>
      <p:sp>
        <p:nvSpPr>
          <p:cNvPr id="3" name="Content Placeholder 2"/>
          <p:cNvSpPr>
            <a:spLocks noGrp="1"/>
          </p:cNvSpPr>
          <p:nvPr>
            <p:ph idx="1"/>
          </p:nvPr>
        </p:nvSpPr>
        <p:spPr>
          <a:xfrm>
            <a:off x="609600" y="1143000"/>
            <a:ext cx="8229600" cy="4953000"/>
          </a:xfrm>
          <a:solidFill>
            <a:srgbClr val="FFFFFF"/>
          </a:solidFill>
          <a:ln w="25400">
            <a:solidFill>
              <a:schemeClr val="tx1"/>
            </a:solidFill>
          </a:ln>
          <a:effectLst>
            <a:outerShdw blurRad="50800" dist="241300" dir="7080000" algn="tl" rotWithShape="0">
              <a:prstClr val="black">
                <a:alpha val="40000"/>
              </a:prstClr>
            </a:outerShdw>
          </a:effectLst>
        </p:spPr>
        <p:txBody>
          <a:bodyPr>
            <a:normAutofit fontScale="25000" lnSpcReduction="20000"/>
          </a:bodyPr>
          <a:lstStyle/>
          <a:p>
            <a:pPr marL="0" indent="0">
              <a:buNone/>
            </a:pPr>
            <a:r>
              <a:rPr lang="en-US" sz="8000" dirty="0" smtClean="0">
                <a:solidFill>
                  <a:schemeClr val="tx1"/>
                </a:solidFill>
              </a:rPr>
              <a:t>Subject</a:t>
            </a:r>
            <a:r>
              <a:rPr lang="en-US" sz="8000" b="0" dirty="0" smtClean="0">
                <a:solidFill>
                  <a:schemeClr val="tx1"/>
                </a:solidFill>
              </a:rPr>
              <a:t>: Alert notification from XDRO registry </a:t>
            </a:r>
          </a:p>
          <a:p>
            <a:pPr marL="0" indent="0">
              <a:buNone/>
            </a:pPr>
            <a:r>
              <a:rPr lang="en-US" sz="8000" b="0" dirty="0" smtClean="0">
                <a:solidFill>
                  <a:schemeClr val="tx1"/>
                </a:solidFill>
              </a:rPr>
              <a:t> </a:t>
            </a:r>
          </a:p>
          <a:p>
            <a:pPr marL="0" indent="0">
              <a:buNone/>
            </a:pPr>
            <a:r>
              <a:rPr lang="en-US" sz="8000" b="0" dirty="0" smtClean="0">
                <a:solidFill>
                  <a:schemeClr val="tx1"/>
                </a:solidFill>
              </a:rPr>
              <a:t>The XDRO registry has identified that a patient recently admitted to &lt; hospital name&gt; may carry a bacterium that is highly resistant to antibiotics. Please log in to the XDRO registry (</a:t>
            </a:r>
            <a:r>
              <a:rPr lang="en-US" sz="8000" b="0" u="sng" dirty="0" smtClean="0">
                <a:solidFill>
                  <a:schemeClr val="tx1"/>
                </a:solidFill>
                <a:hlinkClick r:id="rId4" action="ppaction://hlinkfile"/>
              </a:rPr>
              <a:t>dph.partner.illinois.gov</a:t>
            </a:r>
            <a:r>
              <a:rPr lang="en-US" sz="8000" b="0" dirty="0" smtClean="0">
                <a:solidFill>
                  <a:schemeClr val="tx1"/>
                </a:solidFill>
              </a:rPr>
              <a:t>) for details. </a:t>
            </a:r>
          </a:p>
          <a:p>
            <a:pPr marL="0" indent="0">
              <a:buNone/>
            </a:pPr>
            <a:endParaRPr lang="en-US" sz="8000" b="0" dirty="0" smtClean="0">
              <a:solidFill>
                <a:schemeClr val="tx1"/>
              </a:solidFill>
            </a:endParaRPr>
          </a:p>
          <a:p>
            <a:pPr marL="0" indent="0">
              <a:buNone/>
            </a:pPr>
            <a:r>
              <a:rPr lang="en-US" sz="8000" b="0" dirty="0" smtClean="0">
                <a:solidFill>
                  <a:schemeClr val="tx1"/>
                </a:solidFill>
              </a:rPr>
              <a:t>For questions, email </a:t>
            </a:r>
            <a:r>
              <a:rPr lang="en-US" sz="8000" b="0" u="sng" dirty="0" smtClean="0">
                <a:solidFill>
                  <a:schemeClr val="tx1"/>
                </a:solidFill>
                <a:hlinkClick r:id="rId5"/>
              </a:rPr>
              <a:t>DPH.XDROregistry@Illinois.gov</a:t>
            </a:r>
            <a:r>
              <a:rPr lang="en-US" sz="8000" b="0" dirty="0" smtClean="0">
                <a:solidFill>
                  <a:schemeClr val="tx1"/>
                </a:solidFill>
              </a:rPr>
              <a:t>. </a:t>
            </a:r>
          </a:p>
          <a:p>
            <a:pPr marL="0" indent="0">
              <a:buNone/>
            </a:pPr>
            <a:endParaRPr lang="en-US" sz="8000" b="0" dirty="0" smtClean="0">
              <a:solidFill>
                <a:schemeClr val="tx1"/>
              </a:solidFill>
            </a:endParaRPr>
          </a:p>
          <a:p>
            <a:pPr marL="0" indent="0">
              <a:buNone/>
            </a:pPr>
            <a:r>
              <a:rPr lang="en-US" sz="4900" b="0" dirty="0" smtClean="0">
                <a:solidFill>
                  <a:schemeClr val="tx1"/>
                </a:solidFill>
              </a:rPr>
              <a:t> </a:t>
            </a:r>
          </a:p>
          <a:p>
            <a:pPr marL="0" indent="0">
              <a:buNone/>
            </a:pPr>
            <a:r>
              <a:rPr lang="en-US" sz="4800" b="0" dirty="0" smtClean="0">
                <a:solidFill>
                  <a:srgbClr val="FF0000"/>
                </a:solidFill>
              </a:rPr>
              <a:t>E-MAIL CONFIDENTIALITY NOTICE: This electronic mail message, including any attachments, is for the intended recipient(s) only and may not be forwarded or shared with anyone other than the intended recipient(s). If you are not the named recipient or if you believe that you received this e-mail in error, you are not authorized to view the alert. Please </a:t>
            </a:r>
            <a:r>
              <a:rPr lang="en-US" sz="4800" b="0" u="sng" dirty="0" smtClean="0">
                <a:solidFill>
                  <a:srgbClr val="FF0000"/>
                </a:solidFill>
                <a:hlinkClick r:id="rId6"/>
              </a:rPr>
              <a:t>unsubscribe</a:t>
            </a:r>
            <a:r>
              <a:rPr lang="en-US" sz="4800" b="0" dirty="0" smtClean="0">
                <a:solidFill>
                  <a:srgbClr val="FF0000"/>
                </a:solidFill>
              </a:rPr>
              <a:t> from the automated alert system, and also notify </a:t>
            </a:r>
            <a:r>
              <a:rPr lang="en-US" sz="4800" b="0" u="sng" dirty="0" smtClean="0">
                <a:solidFill>
                  <a:srgbClr val="FF0000"/>
                </a:solidFill>
                <a:hlinkClick r:id="rId7"/>
              </a:rPr>
              <a:t>DPH.Security@illinois.gov</a:t>
            </a:r>
            <a:r>
              <a:rPr lang="en-US" sz="4800" b="0" dirty="0" smtClean="0">
                <a:solidFill>
                  <a:srgbClr val="FF0000"/>
                </a:solidFill>
              </a:rPr>
              <a:t> if you need to change your facility status.</a:t>
            </a:r>
            <a:br>
              <a:rPr lang="en-US" sz="4800" b="0" dirty="0" smtClean="0">
                <a:solidFill>
                  <a:srgbClr val="FF0000"/>
                </a:solidFill>
              </a:rPr>
            </a:br>
            <a:r>
              <a:rPr lang="en-US" sz="4800" b="0" dirty="0" smtClean="0">
                <a:solidFill>
                  <a:srgbClr val="FF0000"/>
                </a:solidFill>
              </a:rPr>
              <a:t/>
            </a:r>
            <a:br>
              <a:rPr lang="en-US" sz="4800" b="0" dirty="0" smtClean="0">
                <a:solidFill>
                  <a:srgbClr val="FF0000"/>
                </a:solidFill>
              </a:rPr>
            </a:br>
            <a:r>
              <a:rPr lang="en-US" sz="4800" b="0" dirty="0" smtClean="0">
                <a:solidFill>
                  <a:srgbClr val="FF0000"/>
                </a:solidFill>
              </a:rPr>
              <a:t>If you are not the intended recipient, please be aware that any copying, distribution, dissemination, disclosure, or other use of this e-mail and any attachments is unauthorized and prohibited. This e-mail and any attachments contain information that is confidential, privileged and/or otherwise protected or exempt from disclosure under applicable law, including the Department of Public Health Act, the Communicable Disease Prevention Act, the Communicable Disease Report Act, the Control of Communicable Diseases Code, and the Health Insurance Portability and Accountability Act (HIPAA). Your receipt of this message is not intended to waive any applicable privilege or claim of confidentiality, and any prohibited or unauthorized disclosure is not binding on the sender or the Illinois Department of Public Health. Thank you for your cooperation.</a:t>
            </a:r>
            <a:br>
              <a:rPr lang="en-US" sz="4800" b="0" dirty="0" smtClean="0">
                <a:solidFill>
                  <a:srgbClr val="FF0000"/>
                </a:solidFill>
              </a:rPr>
            </a:br>
            <a:r>
              <a:rPr lang="en-US" sz="4800" b="0" dirty="0" smtClean="0">
                <a:solidFill>
                  <a:srgbClr val="FF0000"/>
                </a:solidFill>
              </a:rPr>
              <a:t/>
            </a:r>
            <a:br>
              <a:rPr lang="en-US" sz="4800" b="0" dirty="0" smtClean="0">
                <a:solidFill>
                  <a:srgbClr val="FF0000"/>
                </a:solidFill>
              </a:rPr>
            </a:br>
            <a:r>
              <a:rPr lang="en-US" sz="4800" b="0" dirty="0" smtClean="0">
                <a:solidFill>
                  <a:srgbClr val="FF0000"/>
                </a:solidFill>
              </a:rPr>
              <a:t>This e-mail may be exempt from disclosure under the Illinois Freedom of Information Act (5 ILCS 140) pursuant to exemptions under sections 7(1)(f) and/or 7(1)(m). </a:t>
            </a:r>
          </a:p>
          <a:p>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143000"/>
          </a:xfrm>
        </p:spPr>
        <p:txBody>
          <a:bodyPr>
            <a:normAutofit/>
          </a:bodyPr>
          <a:lstStyle/>
          <a:p>
            <a:r>
              <a:rPr lang="en-US" sz="3600" b="1" dirty="0" smtClean="0"/>
              <a:t>Log in to the registry to view alerts</a:t>
            </a:r>
            <a:endParaRPr lang="en-US" sz="3600" b="1" dirty="0"/>
          </a:p>
        </p:txBody>
      </p:sp>
      <p:pic>
        <p:nvPicPr>
          <p:cNvPr id="6" name="Content Placeholder 5"/>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0" y="990600"/>
            <a:ext cx="9144000" cy="4876800"/>
          </a:xfrm>
          <a:prstGeom prst="rect">
            <a:avLst/>
          </a:prstGeom>
          <a:noFill/>
          <a:ln w="9525">
            <a:solidFill>
              <a:schemeClr val="accent1"/>
            </a:solidFill>
            <a:miter lim="800000"/>
            <a:headEnd/>
            <a:tailEnd/>
          </a:ln>
        </p:spPr>
      </p:pic>
      <p:pic>
        <p:nvPicPr>
          <p:cNvPr id="7" name="Picture 6"/>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98720" y="4114800"/>
            <a:ext cx="2926080" cy="585216"/>
          </a:xfrm>
          <a:prstGeom prst="rect">
            <a:avLst/>
          </a:prstGeom>
          <a:noFill/>
          <a:ln w="9525">
            <a:noFill/>
            <a:miter lim="800000"/>
            <a:headEnd/>
            <a:tailEnd/>
          </a:ln>
        </p:spPr>
      </p:pic>
      <p:sp>
        <p:nvSpPr>
          <p:cNvPr id="8" name="Right Arrow 7"/>
          <p:cNvSpPr/>
          <p:nvPr/>
        </p:nvSpPr>
        <p:spPr>
          <a:xfrm flipH="1">
            <a:off x="8077200" y="4343400"/>
            <a:ext cx="914400" cy="22860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
            <a:ext cx="8229600" cy="838200"/>
          </a:xfrm>
        </p:spPr>
        <p:txBody>
          <a:bodyPr>
            <a:normAutofit/>
          </a:bodyPr>
          <a:lstStyle/>
          <a:p>
            <a:r>
              <a:rPr lang="en-US" sz="3600" b="1" dirty="0" smtClean="0"/>
              <a:t>Facility Alert Page</a:t>
            </a:r>
            <a:endParaRPr lang="en-US" sz="3600" b="1" dirty="0"/>
          </a:p>
        </p:txBody>
      </p:sp>
      <p:pic>
        <p:nvPicPr>
          <p:cNvPr id="5" name="Content Placeholder 4"/>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914400"/>
            <a:ext cx="8001000" cy="5791200"/>
          </a:xfrm>
          <a:prstGeom prst="rect">
            <a:avLst/>
          </a:prstGeom>
          <a:noFill/>
          <a:ln w="9525">
            <a:solidFill>
              <a:schemeClr val="accent1"/>
            </a:solid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914400"/>
            <a:ext cx="8001000" cy="5791200"/>
          </a:xfrm>
          <a:prstGeom prst="rect">
            <a:avLst/>
          </a:prstGeom>
          <a:noFill/>
          <a:ln w="9525">
            <a:solidFill>
              <a:schemeClr val="accent1"/>
            </a:solidFill>
            <a:miter lim="800000"/>
            <a:headEnd/>
            <a:tailEnd/>
          </a:ln>
        </p:spPr>
      </p:pic>
      <p:sp>
        <p:nvSpPr>
          <p:cNvPr id="6" name="Title 1"/>
          <p:cNvSpPr txBox="1">
            <a:spLocks/>
          </p:cNvSpPr>
          <p:nvPr/>
        </p:nvSpPr>
        <p:spPr>
          <a:xfrm>
            <a:off x="609600" y="304800"/>
            <a:ext cx="8229600" cy="1143000"/>
          </a:xfrm>
          <a:prstGeom prst="rect">
            <a:avLst/>
          </a:prstGeom>
        </p:spPr>
        <p:txBody>
          <a:bodyPr vert="horz" lIns="91440" tIns="45720" rIns="91440" bIns="45720" rtlCol="0" anchor="t">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chemeClr val="accent1"/>
                </a:solidFill>
                <a:effectLst/>
                <a:uLnTx/>
                <a:uFillTx/>
                <a:latin typeface="+mj-lt"/>
                <a:ea typeface="+mj-ea"/>
                <a:cs typeface="+mj-cs"/>
              </a:rPr>
              <a:t>Alert Tracking Tool</a:t>
            </a:r>
            <a:endParaRPr kumimoji="0" lang="en-US" sz="3200" b="1" i="0" u="none" strike="noStrike" kern="1200" cap="none" spc="0" normalizeH="0" baseline="0" noProof="0" dirty="0">
              <a:ln>
                <a:noFill/>
              </a:ln>
              <a:solidFill>
                <a:schemeClr val="accent1"/>
              </a:solidFill>
              <a:effectLst/>
              <a:uLnTx/>
              <a:uFillTx/>
              <a:latin typeface="+mj-lt"/>
              <a:ea typeface="+mj-ea"/>
              <a:cs typeface="+mj-cs"/>
            </a:endParaRPr>
          </a:p>
        </p:txBody>
      </p:sp>
      <p:sp>
        <p:nvSpPr>
          <p:cNvPr id="8" name="Right Arrow 7"/>
          <p:cNvSpPr/>
          <p:nvPr/>
        </p:nvSpPr>
        <p:spPr>
          <a:xfrm rot="16200000" flipH="1">
            <a:off x="7665720" y="2590800"/>
            <a:ext cx="640080" cy="27432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a:bodyPr>
          <a:lstStyle/>
          <a:p>
            <a:r>
              <a:rPr lang="en-US" sz="3200" b="1" dirty="0" smtClean="0">
                <a:effectLst/>
              </a:rPr>
              <a:t>Alert Tracking Tool</a:t>
            </a:r>
            <a:endParaRPr lang="en-US" sz="3200" b="1" dirty="0">
              <a:effectLst/>
            </a:endParaRPr>
          </a:p>
        </p:txBody>
      </p:sp>
      <p:pic>
        <p:nvPicPr>
          <p:cNvPr id="18433" name="Picture 1"/>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0" y="861391"/>
            <a:ext cx="9144000" cy="5158409"/>
          </a:xfrm>
          <a:prstGeom prst="rect">
            <a:avLst/>
          </a:prstGeom>
          <a:noFill/>
          <a:ln w="9525">
            <a:solidFill>
              <a:srgbClr val="0000FF"/>
            </a:solid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103" t="8522" r="12241"/>
          <a:stretch/>
        </p:blipFill>
        <p:spPr bwMode="auto">
          <a:xfrm>
            <a:off x="1065740" y="87086"/>
            <a:ext cx="7012520" cy="669471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4968911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639761"/>
          </a:xfrm>
        </p:spPr>
        <p:txBody>
          <a:bodyPr>
            <a:noAutofit/>
          </a:bodyPr>
          <a:lstStyle/>
          <a:p>
            <a:pPr>
              <a:lnSpc>
                <a:spcPct val="100000"/>
              </a:lnSpc>
            </a:pPr>
            <a:r>
              <a:rPr lang="en-US" sz="3600" dirty="0" smtClean="0">
                <a:effectLst/>
              </a:rPr>
              <a:t>How to obtain XDRO registry access</a:t>
            </a:r>
            <a:endParaRPr lang="en-US" sz="3600" dirty="0">
              <a:effectLst/>
            </a:endParaRPr>
          </a:p>
        </p:txBody>
      </p:sp>
      <p:sp>
        <p:nvSpPr>
          <p:cNvPr id="3" name="Content Placeholder 2"/>
          <p:cNvSpPr>
            <a:spLocks noGrp="1"/>
          </p:cNvSpPr>
          <p:nvPr>
            <p:ph idx="1"/>
          </p:nvPr>
        </p:nvSpPr>
        <p:spPr>
          <a:xfrm>
            <a:off x="457200" y="1295400"/>
            <a:ext cx="8229600" cy="609599"/>
          </a:xfrm>
        </p:spPr>
        <p:txBody>
          <a:bodyPr/>
          <a:lstStyle/>
          <a:p>
            <a:pPr marL="457200" lvl="0" indent="-457200" algn="ctr">
              <a:buNone/>
            </a:pPr>
            <a:r>
              <a:rPr lang="en-US" dirty="0" smtClean="0">
                <a:solidFill>
                  <a:schemeClr val="tx1"/>
                </a:solidFill>
              </a:rPr>
              <a:t>Apply for access at: </a:t>
            </a:r>
            <a:r>
              <a:rPr lang="en-US" sz="2000" u="sng" dirty="0" smtClean="0">
                <a:solidFill>
                  <a:schemeClr val="tx1"/>
                </a:solidFill>
                <a:hlinkClick r:id="rId3"/>
              </a:rPr>
              <a:t>http://portalhome.dph.illinois.gov/</a:t>
            </a:r>
            <a:endParaRPr lang="en-US" dirty="0" smtClean="0">
              <a:solidFill>
                <a:schemeClr val="tx1"/>
              </a:solidFill>
            </a:endParaRPr>
          </a:p>
          <a:p>
            <a:endParaRPr lang="en-US" dirty="0"/>
          </a:p>
        </p:txBody>
      </p:sp>
      <p:pic>
        <p:nvPicPr>
          <p:cNvPr id="5" name="Picture 4"/>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2133600"/>
            <a:ext cx="8382000" cy="4455548"/>
          </a:xfrm>
          <a:prstGeom prst="rect">
            <a:avLst/>
          </a:prstGeom>
          <a:noFill/>
          <a:ln w="12700">
            <a:solidFill>
              <a:schemeClr val="tx1"/>
            </a:solidFill>
            <a:miter lim="800000"/>
            <a:headEnd/>
            <a:tailEnd/>
          </a:ln>
        </p:spPr>
      </p:pic>
      <p:sp>
        <p:nvSpPr>
          <p:cNvPr id="1026" name="Text Box 2"/>
          <p:cNvSpPr txBox="1">
            <a:spLocks noChangeArrowheads="1"/>
          </p:cNvSpPr>
          <p:nvPr/>
        </p:nvSpPr>
        <p:spPr bwMode="auto">
          <a:xfrm>
            <a:off x="5992483" y="3505200"/>
            <a:ext cx="1627517" cy="625415"/>
          </a:xfrm>
          <a:prstGeom prst="rect">
            <a:avLst/>
          </a:prstGeom>
          <a:solidFill>
            <a:srgbClr val="FFFFFF">
              <a:alpha val="0"/>
            </a:srgbClr>
          </a:solidFill>
          <a:ln w="50800">
            <a:solidFill>
              <a:srgbClr val="FF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idx="4294967295"/>
          </p:nvPr>
        </p:nvPicPr>
        <p:blipFill rotWithShape="1">
          <a:blip r:embed="rId3" cstate="print">
            <a:extLst>
              <a:ext uri="{28A0092B-C50C-407E-A947-70E740481C1C}">
                <a14:useLocalDpi xmlns:a14="http://schemas.microsoft.com/office/drawing/2010/main" val="0"/>
              </a:ext>
            </a:extLst>
          </a:blip>
          <a:srcRect/>
          <a:stretch/>
        </p:blipFill>
        <p:spPr bwMode="auto">
          <a:xfrm>
            <a:off x="1562100" y="136525"/>
            <a:ext cx="6019800" cy="65024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Right Arrow 5"/>
          <p:cNvSpPr/>
          <p:nvPr/>
        </p:nvSpPr>
        <p:spPr>
          <a:xfrm flipH="1">
            <a:off x="4705066" y="5232779"/>
            <a:ext cx="685800" cy="152400"/>
          </a:xfrm>
          <a:prstGeom prst="rightArrow">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410200" y="5105400"/>
            <a:ext cx="3048000" cy="646331"/>
          </a:xfrm>
          <a:prstGeom prst="rect">
            <a:avLst/>
          </a:prstGeom>
          <a:solidFill>
            <a:schemeClr val="bg1"/>
          </a:solidFill>
          <a:ln>
            <a:solidFill>
              <a:schemeClr val="accent2"/>
            </a:solidFill>
          </a:ln>
        </p:spPr>
        <p:txBody>
          <a:bodyPr wrap="square" rtlCol="0">
            <a:spAutoFit/>
          </a:bodyPr>
          <a:lstStyle/>
          <a:p>
            <a:r>
              <a:rPr lang="en-US" dirty="0" smtClean="0"/>
              <a:t>Applicants check here to request I-NEDSS/XDRO access</a:t>
            </a:r>
            <a:endParaRPr lang="en-US" dirty="0"/>
          </a:p>
        </p:txBody>
      </p:sp>
      <p:sp>
        <p:nvSpPr>
          <p:cNvPr id="10" name="Right Arrow 9"/>
          <p:cNvSpPr/>
          <p:nvPr/>
        </p:nvSpPr>
        <p:spPr>
          <a:xfrm flipH="1">
            <a:off x="5067300" y="6248400"/>
            <a:ext cx="685800" cy="152400"/>
          </a:xfrm>
          <a:prstGeom prst="rightArrow">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5791200" y="6107668"/>
            <a:ext cx="2286000" cy="369332"/>
          </a:xfrm>
          <a:prstGeom prst="rect">
            <a:avLst/>
          </a:prstGeom>
          <a:solidFill>
            <a:schemeClr val="bg1"/>
          </a:solidFill>
          <a:ln>
            <a:solidFill>
              <a:schemeClr val="accent2"/>
            </a:solidFill>
          </a:ln>
        </p:spPr>
        <p:txBody>
          <a:bodyPr wrap="square" rtlCol="0">
            <a:spAutoFit/>
          </a:bodyPr>
          <a:lstStyle/>
          <a:p>
            <a:r>
              <a:rPr lang="en-US" dirty="0" smtClean="0"/>
              <a:t>PRA indicated here</a:t>
            </a:r>
            <a:endParaRPr lang="en-US" dirty="0"/>
          </a:p>
        </p:txBody>
      </p:sp>
    </p:spTree>
    <p:extLst>
      <p:ext uri="{BB962C8B-B14F-4D97-AF65-F5344CB8AC3E}">
        <p14:creationId xmlns:p14="http://schemas.microsoft.com/office/powerpoint/2010/main" val="18534734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639761"/>
          </a:xfrm>
        </p:spPr>
        <p:txBody>
          <a:bodyPr>
            <a:noAutofit/>
          </a:bodyPr>
          <a:lstStyle/>
          <a:p>
            <a:pPr>
              <a:lnSpc>
                <a:spcPct val="100000"/>
              </a:lnSpc>
            </a:pPr>
            <a:r>
              <a:rPr lang="en-US" sz="3600" dirty="0" smtClean="0">
                <a:effectLst/>
              </a:rPr>
              <a:t>How to log in to XDRO registry</a:t>
            </a:r>
            <a:endParaRPr lang="en-US" sz="3600" dirty="0">
              <a:effectLst/>
            </a:endParaRPr>
          </a:p>
        </p:txBody>
      </p:sp>
      <p:sp>
        <p:nvSpPr>
          <p:cNvPr id="3" name="Content Placeholder 2"/>
          <p:cNvSpPr>
            <a:spLocks noGrp="1"/>
          </p:cNvSpPr>
          <p:nvPr>
            <p:ph idx="1"/>
          </p:nvPr>
        </p:nvSpPr>
        <p:spPr>
          <a:xfrm>
            <a:off x="457200" y="1600201"/>
            <a:ext cx="8229600" cy="609599"/>
          </a:xfrm>
        </p:spPr>
        <p:txBody>
          <a:bodyPr>
            <a:normAutofit/>
          </a:bodyPr>
          <a:lstStyle/>
          <a:p>
            <a:pPr marL="457200" lvl="0" indent="-457200" algn="ctr">
              <a:buNone/>
            </a:pPr>
            <a:r>
              <a:rPr lang="en-US" dirty="0" smtClean="0">
                <a:solidFill>
                  <a:schemeClr val="tx1"/>
                </a:solidFill>
              </a:rPr>
              <a:t>Log in to the XDRO registry at: </a:t>
            </a:r>
            <a:r>
              <a:rPr lang="en-US" sz="2000" u="sng" dirty="0" smtClean="0">
                <a:solidFill>
                  <a:schemeClr val="tx1"/>
                </a:solidFill>
                <a:hlinkClick r:id="rId3"/>
              </a:rPr>
              <a:t>http://portalhome.dph.illinois.gov/</a:t>
            </a:r>
            <a:endParaRPr lang="en-US" dirty="0" smtClean="0">
              <a:solidFill>
                <a:schemeClr val="tx1"/>
              </a:solidFill>
            </a:endParaRPr>
          </a:p>
          <a:p>
            <a:endParaRPr lang="en-US" dirty="0"/>
          </a:p>
        </p:txBody>
      </p:sp>
      <p:pic>
        <p:nvPicPr>
          <p:cNvPr id="5" name="Picture 4"/>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2173852"/>
            <a:ext cx="8382000" cy="4455548"/>
          </a:xfrm>
          <a:prstGeom prst="rect">
            <a:avLst/>
          </a:prstGeom>
          <a:noFill/>
          <a:ln w="12700">
            <a:solidFill>
              <a:schemeClr val="tx1"/>
            </a:solidFill>
            <a:miter lim="800000"/>
            <a:headEnd/>
            <a:tailEnd/>
          </a:ln>
        </p:spPr>
      </p:pic>
      <p:sp>
        <p:nvSpPr>
          <p:cNvPr id="1026" name="Text Box 2"/>
          <p:cNvSpPr txBox="1">
            <a:spLocks noChangeArrowheads="1"/>
          </p:cNvSpPr>
          <p:nvPr/>
        </p:nvSpPr>
        <p:spPr bwMode="auto">
          <a:xfrm>
            <a:off x="381000" y="5181601"/>
            <a:ext cx="3505201" cy="457200"/>
          </a:xfrm>
          <a:prstGeom prst="rect">
            <a:avLst/>
          </a:prstGeom>
          <a:solidFill>
            <a:srgbClr val="FFFFFF">
              <a:alpha val="0"/>
            </a:srgbClr>
          </a:solidFill>
          <a:ln w="50800">
            <a:solidFill>
              <a:srgbClr val="FF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32340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904999" y="76200"/>
            <a:ext cx="5417017" cy="60446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68832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1371600"/>
          </a:xfrm>
        </p:spPr>
        <p:txBody>
          <a:bodyPr/>
          <a:lstStyle/>
          <a:p>
            <a:pPr lvl="0">
              <a:buNone/>
            </a:pPr>
            <a:r>
              <a:rPr lang="en-US" dirty="0" smtClean="0">
                <a:solidFill>
                  <a:schemeClr val="tx1"/>
                </a:solidFill>
              </a:rPr>
              <a:t>Select “Production Apps”</a:t>
            </a:r>
          </a:p>
          <a:p>
            <a:endParaRPr lang="en-US" dirty="0"/>
          </a:p>
        </p:txBody>
      </p:sp>
      <p:sp>
        <p:nvSpPr>
          <p:cNvPr id="1026" name="Text Box 2"/>
          <p:cNvSpPr txBox="1">
            <a:spLocks noChangeArrowheads="1"/>
          </p:cNvSpPr>
          <p:nvPr/>
        </p:nvSpPr>
        <p:spPr bwMode="auto">
          <a:xfrm>
            <a:off x="609600" y="3581400"/>
            <a:ext cx="1371600" cy="381000"/>
          </a:xfrm>
          <a:prstGeom prst="rect">
            <a:avLst/>
          </a:prstGeom>
          <a:solidFill>
            <a:srgbClr val="FFFFFF">
              <a:alpha val="0"/>
            </a:srgbClr>
          </a:solidFill>
          <a:ln w="50800">
            <a:solidFill>
              <a:srgbClr val="FF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1524000"/>
            <a:ext cx="8686800" cy="4017736"/>
          </a:xfrm>
          <a:prstGeom prst="rect">
            <a:avLst/>
          </a:prstGeom>
          <a:noFill/>
          <a:ln w="12700">
            <a:solidFill>
              <a:schemeClr val="tx1"/>
            </a:solid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685800"/>
            <a:ext cx="8229600" cy="4191000"/>
          </a:xfrm>
        </p:spPr>
        <p:txBody>
          <a:bodyPr/>
          <a:lstStyle/>
          <a:p>
            <a:pPr>
              <a:buNone/>
            </a:pPr>
            <a:r>
              <a:rPr lang="en-US" dirty="0" smtClean="0">
                <a:solidFill>
                  <a:schemeClr val="tx1"/>
                </a:solidFill>
              </a:rPr>
              <a:t>Select “XDRO registry” icon</a:t>
            </a:r>
          </a:p>
          <a:p>
            <a:pPr lvl="0">
              <a:buNone/>
            </a:pPr>
            <a:r>
              <a:rPr lang="en-US" dirty="0" smtClean="0">
                <a:solidFill>
                  <a:schemeClr val="tx1"/>
                </a:solidFill>
              </a:rPr>
              <a:t> 	</a:t>
            </a:r>
          </a:p>
          <a:p>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1295400"/>
            <a:ext cx="7968087" cy="4649858"/>
          </a:xfrm>
          <a:prstGeom prst="rect">
            <a:avLst/>
          </a:prstGeom>
          <a:noFill/>
          <a:ln w="9525">
            <a:noFill/>
            <a:miter lim="800000"/>
            <a:headEnd/>
            <a:tailEnd/>
          </a:ln>
        </p:spPr>
      </p:pic>
      <p:sp>
        <p:nvSpPr>
          <p:cNvPr id="1026" name="Text Box 2"/>
          <p:cNvSpPr txBox="1">
            <a:spLocks noChangeArrowheads="1"/>
          </p:cNvSpPr>
          <p:nvPr/>
        </p:nvSpPr>
        <p:spPr bwMode="auto">
          <a:xfrm>
            <a:off x="2209800" y="5105400"/>
            <a:ext cx="3200400" cy="609600"/>
          </a:xfrm>
          <a:prstGeom prst="rect">
            <a:avLst/>
          </a:prstGeom>
          <a:solidFill>
            <a:srgbClr val="FFFFFF">
              <a:alpha val="0"/>
            </a:srgbClr>
          </a:solidFill>
          <a:ln w="50800">
            <a:solidFill>
              <a:srgbClr val="FF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0046" y="2438400"/>
            <a:ext cx="8423909" cy="2667000"/>
          </a:xfrm>
          <a:prstGeom prst="rect">
            <a:avLst/>
          </a:prstGeom>
          <a:noFill/>
          <a:ln w="9525">
            <a:noFill/>
            <a:miter lim="800000"/>
            <a:headEnd/>
            <a:tailEnd/>
          </a:ln>
        </p:spPr>
      </p:pic>
      <p:sp>
        <p:nvSpPr>
          <p:cNvPr id="3" name="Content Placeholder 2"/>
          <p:cNvSpPr>
            <a:spLocks noGrp="1"/>
          </p:cNvSpPr>
          <p:nvPr>
            <p:ph idx="1"/>
          </p:nvPr>
        </p:nvSpPr>
        <p:spPr>
          <a:xfrm>
            <a:off x="457200" y="838201"/>
            <a:ext cx="8229600" cy="1066800"/>
          </a:xfrm>
        </p:spPr>
        <p:txBody>
          <a:bodyPr/>
          <a:lstStyle/>
          <a:p>
            <a:pPr lvl="0">
              <a:buNone/>
            </a:pPr>
            <a:r>
              <a:rPr lang="en-US" dirty="0" smtClean="0">
                <a:solidFill>
                  <a:schemeClr val="tx1"/>
                </a:solidFill>
              </a:rPr>
              <a:t>Click on the “X” to enter the XDRO registry </a:t>
            </a:r>
          </a:p>
          <a:p>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4080</TotalTime>
  <Words>882</Words>
  <Application>Microsoft Office PowerPoint</Application>
  <PresentationFormat>On-screen Show (4:3)</PresentationFormat>
  <Paragraphs>114</Paragraphs>
  <Slides>26</Slides>
  <Notes>22</Notes>
  <HiddenSlides>0</HiddenSlides>
  <MMClips>0</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Office Theme</vt:lpstr>
      <vt:lpstr>Custom Design</vt:lpstr>
      <vt:lpstr>Illinois Extensively Drug-Resistant Organism (XDRO) Registry   Accompanying Guide to Process Map</vt:lpstr>
      <vt:lpstr>XDRO registry overview</vt:lpstr>
      <vt:lpstr>How to obtain XDRO registry access</vt:lpstr>
      <vt:lpstr>PowerPoint Presentation</vt:lpstr>
      <vt:lpstr>How to log in to XDRO registry</vt:lpstr>
      <vt:lpstr>PowerPoint Presentation</vt:lpstr>
      <vt:lpstr>PowerPoint Presentation</vt:lpstr>
      <vt:lpstr>PowerPoint Presentation</vt:lpstr>
      <vt:lpstr>PowerPoint Presentation</vt:lpstr>
      <vt:lpstr>Registry Home Page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Sample alert email from xdro@mraia.org</vt:lpstr>
      <vt:lpstr>Log in to the registry to view alerts</vt:lpstr>
      <vt:lpstr>Facility Alert Page</vt:lpstr>
      <vt:lpstr>PowerPoint Presentation</vt:lpstr>
      <vt:lpstr>Alert Tracking Tool</vt:lpstr>
      <vt:lpstr>PowerPoint Presentation</vt:lpstr>
    </vt:vector>
  </TitlesOfParts>
  <Company>State of Illinois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XDRO Automated Alerts Orientation</dc:title>
  <dc:creator>ANGELA TANG</dc:creator>
  <cp:lastModifiedBy>atang</cp:lastModifiedBy>
  <cp:revision>450</cp:revision>
  <dcterms:created xsi:type="dcterms:W3CDTF">2014-04-02T17:11:34Z</dcterms:created>
  <dcterms:modified xsi:type="dcterms:W3CDTF">2016-08-24T21:39:09Z</dcterms:modified>
</cp:coreProperties>
</file>