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47"/>
  </p:notesMasterIdLst>
  <p:handoutMasterIdLst>
    <p:handoutMasterId r:id="rId48"/>
  </p:handoutMasterIdLst>
  <p:sldIdLst>
    <p:sldId id="257" r:id="rId2"/>
    <p:sldId id="329" r:id="rId3"/>
    <p:sldId id="296" r:id="rId4"/>
    <p:sldId id="301" r:id="rId5"/>
    <p:sldId id="302" r:id="rId6"/>
    <p:sldId id="338" r:id="rId7"/>
    <p:sldId id="339" r:id="rId8"/>
    <p:sldId id="303" r:id="rId9"/>
    <p:sldId id="340" r:id="rId10"/>
    <p:sldId id="304" r:id="rId11"/>
    <p:sldId id="305" r:id="rId12"/>
    <p:sldId id="306" r:id="rId13"/>
    <p:sldId id="307" r:id="rId14"/>
    <p:sldId id="308" r:id="rId15"/>
    <p:sldId id="346" r:id="rId16"/>
    <p:sldId id="317" r:id="rId17"/>
    <p:sldId id="297" r:id="rId18"/>
    <p:sldId id="309" r:id="rId19"/>
    <p:sldId id="316" r:id="rId20"/>
    <p:sldId id="315" r:id="rId21"/>
    <p:sldId id="313" r:id="rId22"/>
    <p:sldId id="312" r:id="rId23"/>
    <p:sldId id="311" r:id="rId24"/>
    <p:sldId id="318" r:id="rId25"/>
    <p:sldId id="319" r:id="rId26"/>
    <p:sldId id="331" r:id="rId27"/>
    <p:sldId id="330" r:id="rId28"/>
    <p:sldId id="320" r:id="rId29"/>
    <p:sldId id="332" r:id="rId30"/>
    <p:sldId id="333" r:id="rId31"/>
    <p:sldId id="321" r:id="rId32"/>
    <p:sldId id="322" r:id="rId33"/>
    <p:sldId id="334" r:id="rId34"/>
    <p:sldId id="335" r:id="rId35"/>
    <p:sldId id="328" r:id="rId36"/>
    <p:sldId id="323" r:id="rId37"/>
    <p:sldId id="324" r:id="rId38"/>
    <p:sldId id="336" r:id="rId39"/>
    <p:sldId id="337" r:id="rId40"/>
    <p:sldId id="325" r:id="rId41"/>
    <p:sldId id="326" r:id="rId42"/>
    <p:sldId id="327" r:id="rId43"/>
    <p:sldId id="345" r:id="rId44"/>
    <p:sldId id="344" r:id="rId45"/>
    <p:sldId id="298" r:id="rId46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Myriad Web Pro" panose="020B0604020202020204" charset="0"/>
      <p:regular r:id="rId54"/>
      <p:bold r:id="rId55"/>
      <p:italic r:id="rId5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51"/>
    <a:srgbClr val="000000"/>
    <a:srgbClr val="122C41"/>
    <a:srgbClr val="5ACC5A"/>
    <a:srgbClr val="56A0D3"/>
    <a:srgbClr val="FFC8BB"/>
    <a:srgbClr val="00788A"/>
    <a:srgbClr val="5F5F5F"/>
    <a:srgbClr val="9A4E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1" autoAdjust="0"/>
    <p:restoredTop sz="70349" autoAdjust="0"/>
  </p:normalViewPr>
  <p:slideViewPr>
    <p:cSldViewPr snapToGrid="0">
      <p:cViewPr varScale="1">
        <p:scale>
          <a:sx n="87" d="100"/>
          <a:sy n="87" d="100"/>
        </p:scale>
        <p:origin x="144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Age!$B$2</c:f>
              <c:strCache>
                <c:ptCount val="1"/>
                <c:pt idx="0">
                  <c:v>18-34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Age!$A$3:$A$8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Age!$B$3:$B$8</c:f>
              <c:numCache>
                <c:formatCode>General</c:formatCode>
                <c:ptCount val="6"/>
                <c:pt idx="0">
                  <c:v>10.49</c:v>
                </c:pt>
                <c:pt idx="1">
                  <c:v>10.07</c:v>
                </c:pt>
                <c:pt idx="2">
                  <c:v>10.35</c:v>
                </c:pt>
                <c:pt idx="3">
                  <c:v>10.19</c:v>
                </c:pt>
                <c:pt idx="4">
                  <c:v>9.77</c:v>
                </c:pt>
                <c:pt idx="5">
                  <c:v>9.9600000000000009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78-4DC0-B11E-DD66DF306FBE}"/>
            </c:ext>
          </c:extLst>
        </c:ser>
        <c:ser>
          <c:idx val="1"/>
          <c:order val="1"/>
          <c:tx>
            <c:strRef>
              <c:f>Age!$C$2</c:f>
              <c:strCache>
                <c:ptCount val="1"/>
                <c:pt idx="0">
                  <c:v>35-54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Age!$A$3:$A$8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Age!$C$3:$C$8</c:f>
              <c:numCache>
                <c:formatCode>General</c:formatCode>
                <c:ptCount val="6"/>
                <c:pt idx="0">
                  <c:v>16.72</c:v>
                </c:pt>
                <c:pt idx="1">
                  <c:v>17.41</c:v>
                </c:pt>
                <c:pt idx="2">
                  <c:v>17.45</c:v>
                </c:pt>
                <c:pt idx="3">
                  <c:v>17.22</c:v>
                </c:pt>
                <c:pt idx="4">
                  <c:v>16.93</c:v>
                </c:pt>
                <c:pt idx="5">
                  <c:v>17.05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78-4DC0-B11E-DD66DF306FBE}"/>
            </c:ext>
          </c:extLst>
        </c:ser>
        <c:ser>
          <c:idx val="2"/>
          <c:order val="2"/>
          <c:tx>
            <c:strRef>
              <c:f>Age!$D$2</c:f>
              <c:strCache>
                <c:ptCount val="1"/>
                <c:pt idx="0">
                  <c:v>55+ BRFSS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Age!$A$3:$A$8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Age!$D$3:$D$8</c:f>
              <c:numCache>
                <c:formatCode>General</c:formatCode>
                <c:ptCount val="6"/>
                <c:pt idx="0">
                  <c:v>26.19</c:v>
                </c:pt>
                <c:pt idx="1">
                  <c:v>25.23</c:v>
                </c:pt>
                <c:pt idx="2">
                  <c:v>25.06</c:v>
                </c:pt>
                <c:pt idx="3">
                  <c:v>24.87</c:v>
                </c:pt>
                <c:pt idx="4">
                  <c:v>24.48</c:v>
                </c:pt>
                <c:pt idx="5">
                  <c:v>24.84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78-4DC0-B11E-DD66DF306FBE}"/>
            </c:ext>
          </c:extLst>
        </c:ser>
        <c:ser>
          <c:idx val="3"/>
          <c:order val="3"/>
          <c:tx>
            <c:strRef>
              <c:f>Age!$E$2</c:f>
              <c:strCache>
                <c:ptCount val="1"/>
                <c:pt idx="0">
                  <c:v>18-34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Age!$A$3:$A$8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Age!$E$3:$E$8</c:f>
              <c:numCache>
                <c:formatCode>General</c:formatCode>
                <c:ptCount val="6"/>
                <c:pt idx="0">
                  <c:v>5.34</c:v>
                </c:pt>
                <c:pt idx="1">
                  <c:v>5.53</c:v>
                </c:pt>
                <c:pt idx="2">
                  <c:v>5.12</c:v>
                </c:pt>
                <c:pt idx="3">
                  <c:v>5.36</c:v>
                </c:pt>
                <c:pt idx="4">
                  <c:v>5.71</c:v>
                </c:pt>
                <c:pt idx="5">
                  <c:v>5.48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78-4DC0-B11E-DD66DF306FBE}"/>
            </c:ext>
          </c:extLst>
        </c:ser>
        <c:ser>
          <c:idx val="4"/>
          <c:order val="4"/>
          <c:tx>
            <c:strRef>
              <c:f>Age!$F$2</c:f>
              <c:strCache>
                <c:ptCount val="1"/>
                <c:pt idx="0">
                  <c:v>35-54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Age!$A$3:$A$8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Age!$F$3:$F$8</c:f>
              <c:numCache>
                <c:formatCode>General</c:formatCode>
                <c:ptCount val="6"/>
                <c:pt idx="0">
                  <c:v>12.52</c:v>
                </c:pt>
                <c:pt idx="1">
                  <c:v>12.17</c:v>
                </c:pt>
                <c:pt idx="2">
                  <c:v>12.42</c:v>
                </c:pt>
                <c:pt idx="3">
                  <c:v>10.97</c:v>
                </c:pt>
                <c:pt idx="4">
                  <c:v>11.5</c:v>
                </c:pt>
                <c:pt idx="5">
                  <c:v>12.19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78-4DC0-B11E-DD66DF306FBE}"/>
            </c:ext>
          </c:extLst>
        </c:ser>
        <c:ser>
          <c:idx val="5"/>
          <c:order val="5"/>
          <c:tx>
            <c:strRef>
              <c:f>Age!$G$2</c:f>
              <c:strCache>
                <c:ptCount val="1"/>
                <c:pt idx="0">
                  <c:v>55+ NHIS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Age!$A$3:$A$8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Age!$G$3:$G$8</c:f>
              <c:numCache>
                <c:formatCode>General</c:formatCode>
                <c:ptCount val="6"/>
                <c:pt idx="0">
                  <c:v>21.68</c:v>
                </c:pt>
                <c:pt idx="1">
                  <c:v>20.36</c:v>
                </c:pt>
                <c:pt idx="2">
                  <c:v>21.64</c:v>
                </c:pt>
                <c:pt idx="3">
                  <c:v>20.399999999999999</c:v>
                </c:pt>
                <c:pt idx="4">
                  <c:v>20.27</c:v>
                </c:pt>
                <c:pt idx="5">
                  <c:v>19.72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78-4DC0-B11E-DD66DF306F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5643928"/>
        <c:axId val="515644256"/>
      </c:lineChart>
      <c:catAx>
        <c:axId val="515643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5644256"/>
        <c:crosses val="autoZero"/>
        <c:auto val="1"/>
        <c:lblAlgn val="ctr"/>
        <c:lblOffset val="100"/>
        <c:noMultiLvlLbl val="0"/>
      </c:catAx>
      <c:valAx>
        <c:axId val="51564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564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Sex!$C$3</c:f>
              <c:strCache>
                <c:ptCount val="1"/>
                <c:pt idx="0">
                  <c:v>M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Sex!$B$4:$B$9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Sex!$C$4:$C$9</c:f>
              <c:numCache>
                <c:formatCode>General</c:formatCode>
                <c:ptCount val="6"/>
                <c:pt idx="0">
                  <c:v>24.31</c:v>
                </c:pt>
                <c:pt idx="1">
                  <c:v>24.37</c:v>
                </c:pt>
                <c:pt idx="2">
                  <c:v>23.07</c:v>
                </c:pt>
                <c:pt idx="3">
                  <c:v>18.649999999999999</c:v>
                </c:pt>
                <c:pt idx="4">
                  <c:v>16.62</c:v>
                </c:pt>
                <c:pt idx="5">
                  <c:v>15.53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D8-4FEC-B6C6-4BF23581F53E}"/>
            </c:ext>
          </c:extLst>
        </c:ser>
        <c:ser>
          <c:idx val="1"/>
          <c:order val="1"/>
          <c:tx>
            <c:strRef>
              <c:f>Sex!$D$3</c:f>
              <c:strCache>
                <c:ptCount val="1"/>
                <c:pt idx="0">
                  <c:v>W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Sex!$B$4:$B$9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Sex!$D$4:$D$9</c:f>
              <c:numCache>
                <c:formatCode>General</c:formatCode>
                <c:ptCount val="6"/>
                <c:pt idx="0">
                  <c:v>19.39</c:v>
                </c:pt>
                <c:pt idx="1">
                  <c:v>20.05</c:v>
                </c:pt>
                <c:pt idx="2">
                  <c:v>19.09</c:v>
                </c:pt>
                <c:pt idx="3">
                  <c:v>15.43</c:v>
                </c:pt>
                <c:pt idx="4">
                  <c:v>12.92</c:v>
                </c:pt>
                <c:pt idx="5">
                  <c:v>12.47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D8-4FEC-B6C6-4BF23581F53E}"/>
            </c:ext>
          </c:extLst>
        </c:ser>
        <c:ser>
          <c:idx val="2"/>
          <c:order val="2"/>
          <c:tx>
            <c:strRef>
              <c:f>Sex!$E$3</c:f>
              <c:strCache>
                <c:ptCount val="1"/>
                <c:pt idx="0">
                  <c:v>M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Sex!$B$4:$B$9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Sex!$E$4:$E$9</c:f>
              <c:numCache>
                <c:formatCode>General</c:formatCode>
                <c:ptCount val="6"/>
                <c:pt idx="0">
                  <c:v>21.98</c:v>
                </c:pt>
                <c:pt idx="1">
                  <c:v>22.74</c:v>
                </c:pt>
                <c:pt idx="2">
                  <c:v>21.69</c:v>
                </c:pt>
                <c:pt idx="3">
                  <c:v>17.95</c:v>
                </c:pt>
                <c:pt idx="4">
                  <c:v>14.32</c:v>
                </c:pt>
                <c:pt idx="5">
                  <c:v>13.25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D8-4FEC-B6C6-4BF23581F53E}"/>
            </c:ext>
          </c:extLst>
        </c:ser>
        <c:ser>
          <c:idx val="3"/>
          <c:order val="3"/>
          <c:tx>
            <c:strRef>
              <c:f>Sex!$F$3</c:f>
              <c:strCache>
                <c:ptCount val="1"/>
                <c:pt idx="0">
                  <c:v>W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Sex!$B$4:$B$9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Sex!$F$4:$F$9</c:f>
              <c:numCache>
                <c:formatCode>General</c:formatCode>
                <c:ptCount val="6"/>
                <c:pt idx="0">
                  <c:v>19.239999999999998</c:v>
                </c:pt>
                <c:pt idx="1">
                  <c:v>18.059999999999999</c:v>
                </c:pt>
                <c:pt idx="2">
                  <c:v>18.48</c:v>
                </c:pt>
                <c:pt idx="3">
                  <c:v>14.42</c:v>
                </c:pt>
                <c:pt idx="4">
                  <c:v>11.03</c:v>
                </c:pt>
                <c:pt idx="5" formatCode="0.00">
                  <c:v>9.6999999999999993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D8-4FEC-B6C6-4BF23581F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033360"/>
        <c:axId val="573037624"/>
      </c:lineChart>
      <c:catAx>
        <c:axId val="57303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3037624"/>
        <c:crosses val="autoZero"/>
        <c:auto val="1"/>
        <c:lblAlgn val="ctr"/>
        <c:lblOffset val="100"/>
        <c:noMultiLvlLbl val="0"/>
      </c:catAx>
      <c:valAx>
        <c:axId val="57303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303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Race!$C$4</c:f>
              <c:strCache>
                <c:ptCount val="1"/>
                <c:pt idx="0">
                  <c:v>W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Race!$B$5:$B$10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Race!$C$5:$C$10</c:f>
              <c:numCache>
                <c:formatCode>General</c:formatCode>
                <c:ptCount val="6"/>
                <c:pt idx="0">
                  <c:v>16.22</c:v>
                </c:pt>
                <c:pt idx="1">
                  <c:v>15.84</c:v>
                </c:pt>
                <c:pt idx="2">
                  <c:v>15.01</c:v>
                </c:pt>
                <c:pt idx="3">
                  <c:v>11.39</c:v>
                </c:pt>
                <c:pt idx="4" formatCode="0.00">
                  <c:v>9.5</c:v>
                </c:pt>
                <c:pt idx="5">
                  <c:v>8.85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19-46AF-BD15-CF60EFF59E6C}"/>
            </c:ext>
          </c:extLst>
        </c:ser>
        <c:ser>
          <c:idx val="1"/>
          <c:order val="1"/>
          <c:tx>
            <c:strRef>
              <c:f>Race!$D$4</c:f>
              <c:strCache>
                <c:ptCount val="1"/>
                <c:pt idx="0">
                  <c:v>B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Race!$B$5:$B$10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Race!$D$5:$D$10</c:f>
              <c:numCache>
                <c:formatCode>General</c:formatCode>
                <c:ptCount val="6"/>
                <c:pt idx="0">
                  <c:v>28.04</c:v>
                </c:pt>
                <c:pt idx="1">
                  <c:v>25.96</c:v>
                </c:pt>
                <c:pt idx="2">
                  <c:v>25.67</c:v>
                </c:pt>
                <c:pt idx="3">
                  <c:v>19.579999999999998</c:v>
                </c:pt>
                <c:pt idx="4">
                  <c:v>16.59</c:v>
                </c:pt>
                <c:pt idx="5">
                  <c:v>15.55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19-46AF-BD15-CF60EFF59E6C}"/>
            </c:ext>
          </c:extLst>
        </c:ser>
        <c:ser>
          <c:idx val="2"/>
          <c:order val="2"/>
          <c:tx>
            <c:strRef>
              <c:f>Race!$E$4</c:f>
              <c:strCache>
                <c:ptCount val="1"/>
                <c:pt idx="0">
                  <c:v>H BRFSS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Race!$B$5:$B$10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Race!$E$5:$E$10</c:f>
              <c:numCache>
                <c:formatCode>General</c:formatCode>
                <c:ptCount val="6"/>
                <c:pt idx="0">
                  <c:v>41.77</c:v>
                </c:pt>
                <c:pt idx="1">
                  <c:v>44.89</c:v>
                </c:pt>
                <c:pt idx="2">
                  <c:v>40.630000000000003</c:v>
                </c:pt>
                <c:pt idx="3">
                  <c:v>36.590000000000003</c:v>
                </c:pt>
                <c:pt idx="4">
                  <c:v>33.17</c:v>
                </c:pt>
                <c:pt idx="5">
                  <c:v>31.96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19-46AF-BD15-CF60EFF59E6C}"/>
            </c:ext>
          </c:extLst>
        </c:ser>
        <c:ser>
          <c:idx val="3"/>
          <c:order val="3"/>
          <c:tx>
            <c:strRef>
              <c:f>Race!$F$4</c:f>
              <c:strCache>
                <c:ptCount val="1"/>
                <c:pt idx="0">
                  <c:v>O BRFSS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Race!$B$5:$B$10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Race!$F$5:$F$10</c:f>
              <c:numCache>
                <c:formatCode>General</c:formatCode>
                <c:ptCount val="6"/>
                <c:pt idx="0">
                  <c:v>17.98</c:v>
                </c:pt>
                <c:pt idx="1">
                  <c:v>18.21</c:v>
                </c:pt>
                <c:pt idx="2">
                  <c:v>17.16</c:v>
                </c:pt>
                <c:pt idx="3">
                  <c:v>13.57</c:v>
                </c:pt>
                <c:pt idx="4">
                  <c:v>11.34</c:v>
                </c:pt>
                <c:pt idx="5">
                  <c:v>9.94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19-46AF-BD15-CF60EFF59E6C}"/>
            </c:ext>
          </c:extLst>
        </c:ser>
        <c:ser>
          <c:idx val="4"/>
          <c:order val="4"/>
          <c:tx>
            <c:strRef>
              <c:f>Race!$G$4</c:f>
              <c:strCache>
                <c:ptCount val="1"/>
                <c:pt idx="0">
                  <c:v>W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Race!$B$5:$B$10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Race!$G$5:$G$10</c:f>
              <c:numCache>
                <c:formatCode>General</c:formatCode>
                <c:ptCount val="6"/>
                <c:pt idx="0">
                  <c:v>15.18</c:v>
                </c:pt>
                <c:pt idx="1">
                  <c:v>14.49</c:v>
                </c:pt>
                <c:pt idx="2">
                  <c:v>14.35</c:v>
                </c:pt>
                <c:pt idx="3">
                  <c:v>11.25</c:v>
                </c:pt>
                <c:pt idx="4">
                  <c:v>8.7100000000000009</c:v>
                </c:pt>
                <c:pt idx="5">
                  <c:v>8.09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19-46AF-BD15-CF60EFF59E6C}"/>
            </c:ext>
          </c:extLst>
        </c:ser>
        <c:ser>
          <c:idx val="5"/>
          <c:order val="5"/>
          <c:tx>
            <c:strRef>
              <c:f>Race!$H$4</c:f>
              <c:strCache>
                <c:ptCount val="1"/>
                <c:pt idx="0">
                  <c:v>B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Race!$B$5:$B$10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Race!$H$5:$H$10</c:f>
              <c:numCache>
                <c:formatCode>General</c:formatCode>
                <c:ptCount val="6"/>
                <c:pt idx="0" formatCode="0.00">
                  <c:v>25</c:v>
                </c:pt>
                <c:pt idx="1">
                  <c:v>23.32</c:v>
                </c:pt>
                <c:pt idx="2" formatCode="0.00">
                  <c:v>24.6</c:v>
                </c:pt>
                <c:pt idx="3">
                  <c:v>18.04</c:v>
                </c:pt>
                <c:pt idx="4">
                  <c:v>13.76</c:v>
                </c:pt>
                <c:pt idx="5">
                  <c:v>13.32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119-46AF-BD15-CF60EFF59E6C}"/>
            </c:ext>
          </c:extLst>
        </c:ser>
        <c:ser>
          <c:idx val="6"/>
          <c:order val="6"/>
          <c:tx>
            <c:strRef>
              <c:f>Race!$I$4</c:f>
              <c:strCache>
                <c:ptCount val="1"/>
                <c:pt idx="0">
                  <c:v>H NHIS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Race!$B$5:$B$10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Race!$I$5:$I$10</c:f>
              <c:numCache>
                <c:formatCode>General</c:formatCode>
                <c:ptCount val="6"/>
                <c:pt idx="0">
                  <c:v>41.32</c:v>
                </c:pt>
                <c:pt idx="1">
                  <c:v>41.64</c:v>
                </c:pt>
                <c:pt idx="2">
                  <c:v>40.53</c:v>
                </c:pt>
                <c:pt idx="3">
                  <c:v>34.57</c:v>
                </c:pt>
                <c:pt idx="4">
                  <c:v>27.87</c:v>
                </c:pt>
                <c:pt idx="5">
                  <c:v>23.59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119-46AF-BD15-CF60EFF59E6C}"/>
            </c:ext>
          </c:extLst>
        </c:ser>
        <c:ser>
          <c:idx val="7"/>
          <c:order val="7"/>
          <c:tx>
            <c:strRef>
              <c:f>Race!$J$4</c:f>
              <c:strCache>
                <c:ptCount val="1"/>
                <c:pt idx="0">
                  <c:v>O NHIS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Race!$B$5:$B$10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Race!$J$5:$J$10</c:f>
              <c:numCache>
                <c:formatCode>General</c:formatCode>
                <c:ptCount val="6"/>
                <c:pt idx="0">
                  <c:v>17.149999999999999</c:v>
                </c:pt>
                <c:pt idx="1">
                  <c:v>18.739999999999998</c:v>
                </c:pt>
                <c:pt idx="2">
                  <c:v>14.82</c:v>
                </c:pt>
                <c:pt idx="3">
                  <c:v>12.37</c:v>
                </c:pt>
                <c:pt idx="4">
                  <c:v>8.16</c:v>
                </c:pt>
                <c:pt idx="5">
                  <c:v>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19-46AF-BD15-CF60EFF59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0929616"/>
        <c:axId val="560931256"/>
      </c:lineChart>
      <c:catAx>
        <c:axId val="560929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0931256"/>
        <c:crosses val="autoZero"/>
        <c:auto val="1"/>
        <c:lblAlgn val="ctr"/>
        <c:lblOffset val="100"/>
        <c:noMultiLvlLbl val="0"/>
      </c:catAx>
      <c:valAx>
        <c:axId val="56093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092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Education!$C$3</c:f>
              <c:strCache>
                <c:ptCount val="1"/>
                <c:pt idx="0">
                  <c:v>&lt;HS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Education!$C$4:$C$9</c:f>
              <c:numCache>
                <c:formatCode>General</c:formatCode>
                <c:ptCount val="6"/>
                <c:pt idx="0">
                  <c:v>43.92</c:v>
                </c:pt>
                <c:pt idx="1">
                  <c:v>47.21</c:v>
                </c:pt>
                <c:pt idx="2" formatCode="0.00">
                  <c:v>43.9</c:v>
                </c:pt>
                <c:pt idx="3">
                  <c:v>39.57</c:v>
                </c:pt>
                <c:pt idx="4">
                  <c:v>36.840000000000003</c:v>
                </c:pt>
                <c:pt idx="5">
                  <c:v>35.96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1B-4D01-A3F9-ECFC258B5867}"/>
            </c:ext>
          </c:extLst>
        </c:ser>
        <c:ser>
          <c:idx val="1"/>
          <c:order val="1"/>
          <c:tx>
            <c:strRef>
              <c:f>Education!$D$3</c:f>
              <c:strCache>
                <c:ptCount val="1"/>
                <c:pt idx="0">
                  <c:v>HS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Education!$D$4:$D$9</c:f>
              <c:numCache>
                <c:formatCode>General</c:formatCode>
                <c:ptCount val="6"/>
                <c:pt idx="0">
                  <c:v>26.45</c:v>
                </c:pt>
                <c:pt idx="1">
                  <c:v>26.09</c:v>
                </c:pt>
                <c:pt idx="2" formatCode="0.00">
                  <c:v>25.2</c:v>
                </c:pt>
                <c:pt idx="3">
                  <c:v>20.32</c:v>
                </c:pt>
                <c:pt idx="4">
                  <c:v>17.61</c:v>
                </c:pt>
                <c:pt idx="5">
                  <c:v>16.829999999999998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1B-4D01-A3F9-ECFC258B5867}"/>
            </c:ext>
          </c:extLst>
        </c:ser>
        <c:ser>
          <c:idx val="2"/>
          <c:order val="2"/>
          <c:tx>
            <c:strRef>
              <c:f>Education!$E$3</c:f>
              <c:strCache>
                <c:ptCount val="1"/>
                <c:pt idx="0">
                  <c:v>&gt;HS BRFSS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Education!$E$4:$E$9</c:f>
              <c:numCache>
                <c:formatCode>0.00</c:formatCode>
                <c:ptCount val="6"/>
                <c:pt idx="0" formatCode="General">
                  <c:v>14.08</c:v>
                </c:pt>
                <c:pt idx="1">
                  <c:v>14.2</c:v>
                </c:pt>
                <c:pt idx="2" formatCode="General">
                  <c:v>13.39</c:v>
                </c:pt>
                <c:pt idx="3" formatCode="General">
                  <c:v>9.91</c:v>
                </c:pt>
                <c:pt idx="4" formatCode="General">
                  <c:v>8.34</c:v>
                </c:pt>
                <c:pt idx="5" formatCode="General">
                  <c:v>7.67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1B-4D01-A3F9-ECFC258B5867}"/>
            </c:ext>
          </c:extLst>
        </c:ser>
        <c:ser>
          <c:idx val="3"/>
          <c:order val="3"/>
          <c:tx>
            <c:strRef>
              <c:f>Education!$F$3</c:f>
              <c:strCache>
                <c:ptCount val="1"/>
                <c:pt idx="0">
                  <c:v>&lt;HS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Education!$F$4:$F$9</c:f>
              <c:numCache>
                <c:formatCode>General</c:formatCode>
                <c:ptCount val="6"/>
                <c:pt idx="0">
                  <c:v>40.380000000000003</c:v>
                </c:pt>
                <c:pt idx="1">
                  <c:v>40.33</c:v>
                </c:pt>
                <c:pt idx="2">
                  <c:v>40.94</c:v>
                </c:pt>
                <c:pt idx="3">
                  <c:v>35.03</c:v>
                </c:pt>
                <c:pt idx="4">
                  <c:v>30.56</c:v>
                </c:pt>
                <c:pt idx="5" formatCode="0.00">
                  <c:v>28.1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1B-4D01-A3F9-ECFC258B5867}"/>
            </c:ext>
          </c:extLst>
        </c:ser>
        <c:ser>
          <c:idx val="4"/>
          <c:order val="4"/>
          <c:tx>
            <c:strRef>
              <c:f>Education!$G$3</c:f>
              <c:strCache>
                <c:ptCount val="1"/>
                <c:pt idx="0">
                  <c:v>HS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Education!$G$4:$G$9</c:f>
              <c:numCache>
                <c:formatCode>General</c:formatCode>
                <c:ptCount val="6"/>
                <c:pt idx="0">
                  <c:v>27.09</c:v>
                </c:pt>
                <c:pt idx="1">
                  <c:v>26.67</c:v>
                </c:pt>
                <c:pt idx="2">
                  <c:v>26.09</c:v>
                </c:pt>
                <c:pt idx="3">
                  <c:v>22.54</c:v>
                </c:pt>
                <c:pt idx="4">
                  <c:v>17.59</c:v>
                </c:pt>
                <c:pt idx="5">
                  <c:v>15.56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1B-4D01-A3F9-ECFC258B5867}"/>
            </c:ext>
          </c:extLst>
        </c:ser>
        <c:ser>
          <c:idx val="5"/>
          <c:order val="5"/>
          <c:tx>
            <c:strRef>
              <c:f>Education!$H$3</c:f>
              <c:strCache>
                <c:ptCount val="1"/>
                <c:pt idx="0">
                  <c:v>&gt;HS NHIS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Education!$H$4:$H$9</c:f>
              <c:numCache>
                <c:formatCode>General</c:formatCode>
                <c:ptCount val="6"/>
                <c:pt idx="0">
                  <c:v>13.63</c:v>
                </c:pt>
                <c:pt idx="1">
                  <c:v>13.46</c:v>
                </c:pt>
                <c:pt idx="2">
                  <c:v>13.35</c:v>
                </c:pt>
                <c:pt idx="3">
                  <c:v>9.85</c:v>
                </c:pt>
                <c:pt idx="4">
                  <c:v>7.53</c:v>
                </c:pt>
                <c:pt idx="5">
                  <c:v>7.01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91B-4D01-A3F9-ECFC258B5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9643904"/>
        <c:axId val="669641936"/>
      </c:lineChart>
      <c:catAx>
        <c:axId val="669643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9641936"/>
        <c:crosses val="autoZero"/>
        <c:auto val="1"/>
        <c:lblAlgn val="ctr"/>
        <c:lblOffset val="100"/>
        <c:noMultiLvlLbl val="0"/>
      </c:catAx>
      <c:valAx>
        <c:axId val="66964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964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Age!$B$3</c:f>
              <c:strCache>
                <c:ptCount val="1"/>
                <c:pt idx="0">
                  <c:v>18-34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Age!$A$4:$A$9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Age!$B$4:$B$9</c:f>
              <c:numCache>
                <c:formatCode>0.00</c:formatCode>
                <c:ptCount val="6"/>
                <c:pt idx="0">
                  <c:v>1.64</c:v>
                </c:pt>
                <c:pt idx="1">
                  <c:v>1.75</c:v>
                </c:pt>
                <c:pt idx="2">
                  <c:v>1.71</c:v>
                </c:pt>
                <c:pt idx="3">
                  <c:v>1.63</c:v>
                </c:pt>
                <c:pt idx="4">
                  <c:v>1.38</c:v>
                </c:pt>
                <c:pt idx="5">
                  <c:v>1.46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E9-44CF-A172-353FB5D0C227}"/>
            </c:ext>
          </c:extLst>
        </c:ser>
        <c:ser>
          <c:idx val="1"/>
          <c:order val="1"/>
          <c:tx>
            <c:strRef>
              <c:f>Age!$C$3</c:f>
              <c:strCache>
                <c:ptCount val="1"/>
                <c:pt idx="0">
                  <c:v>35-54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Age!$A$4:$A$9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Age!$C$4:$C$9</c:f>
              <c:numCache>
                <c:formatCode>0.00</c:formatCode>
                <c:ptCount val="6"/>
                <c:pt idx="0">
                  <c:v>7.83</c:v>
                </c:pt>
                <c:pt idx="1">
                  <c:v>8.1999999999999993</c:v>
                </c:pt>
                <c:pt idx="2">
                  <c:v>8.02</c:v>
                </c:pt>
                <c:pt idx="3">
                  <c:v>8.17</c:v>
                </c:pt>
                <c:pt idx="4">
                  <c:v>7.95</c:v>
                </c:pt>
                <c:pt idx="5">
                  <c:v>8.26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E9-44CF-A172-353FB5D0C227}"/>
            </c:ext>
          </c:extLst>
        </c:ser>
        <c:ser>
          <c:idx val="2"/>
          <c:order val="2"/>
          <c:tx>
            <c:strRef>
              <c:f>Age!$D$3</c:f>
              <c:strCache>
                <c:ptCount val="1"/>
                <c:pt idx="0">
                  <c:v>55+ BRFSS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Age!$A$4:$A$9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Age!$D$4:$D$9</c:f>
              <c:numCache>
                <c:formatCode>0.00</c:formatCode>
                <c:ptCount val="6"/>
                <c:pt idx="0">
                  <c:v>19.22</c:v>
                </c:pt>
                <c:pt idx="1">
                  <c:v>19.420000000000002</c:v>
                </c:pt>
                <c:pt idx="2">
                  <c:v>19.75</c:v>
                </c:pt>
                <c:pt idx="3">
                  <c:v>20.23</c:v>
                </c:pt>
                <c:pt idx="4">
                  <c:v>20.27</c:v>
                </c:pt>
                <c:pt idx="5">
                  <c:v>20.67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E9-44CF-A172-353FB5D0C227}"/>
            </c:ext>
          </c:extLst>
        </c:ser>
        <c:ser>
          <c:idx val="3"/>
          <c:order val="3"/>
          <c:tx>
            <c:strRef>
              <c:f>Age!$E$3</c:f>
              <c:strCache>
                <c:ptCount val="1"/>
                <c:pt idx="0">
                  <c:v>18-34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Age!$A$4:$A$9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Age!$E$4:$E$9</c:f>
              <c:numCache>
                <c:formatCode>0.00</c:formatCode>
                <c:ptCount val="6"/>
                <c:pt idx="0">
                  <c:v>1.34</c:v>
                </c:pt>
                <c:pt idx="1">
                  <c:v>1.35</c:v>
                </c:pt>
                <c:pt idx="2">
                  <c:v>1.7</c:v>
                </c:pt>
                <c:pt idx="3">
                  <c:v>1.19</c:v>
                </c:pt>
                <c:pt idx="4">
                  <c:v>1.17</c:v>
                </c:pt>
                <c:pt idx="5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E9-44CF-A172-353FB5D0C227}"/>
            </c:ext>
          </c:extLst>
        </c:ser>
        <c:ser>
          <c:idx val="4"/>
          <c:order val="4"/>
          <c:tx>
            <c:strRef>
              <c:f>Age!$F$3</c:f>
              <c:strCache>
                <c:ptCount val="1"/>
                <c:pt idx="0">
                  <c:v>35-54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Age!$A$4:$A$9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Age!$F$4:$F$9</c:f>
              <c:numCache>
                <c:formatCode>0.00</c:formatCode>
                <c:ptCount val="6"/>
                <c:pt idx="0">
                  <c:v>6.62</c:v>
                </c:pt>
                <c:pt idx="1">
                  <c:v>7.14</c:v>
                </c:pt>
                <c:pt idx="2">
                  <c:v>6.83</c:v>
                </c:pt>
                <c:pt idx="3">
                  <c:v>6.81</c:v>
                </c:pt>
                <c:pt idx="4">
                  <c:v>7.03</c:v>
                </c:pt>
                <c:pt idx="5">
                  <c:v>7.02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E9-44CF-A172-353FB5D0C227}"/>
            </c:ext>
          </c:extLst>
        </c:ser>
        <c:ser>
          <c:idx val="5"/>
          <c:order val="5"/>
          <c:tx>
            <c:strRef>
              <c:f>Age!$G$3</c:f>
              <c:strCache>
                <c:ptCount val="1"/>
                <c:pt idx="0">
                  <c:v>55+ NHIS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Age!$A$4:$A$9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Age!$G$4:$G$9</c:f>
              <c:numCache>
                <c:formatCode>0.00</c:formatCode>
                <c:ptCount val="6"/>
                <c:pt idx="0">
                  <c:v>18.420000000000002</c:v>
                </c:pt>
                <c:pt idx="1">
                  <c:v>18</c:v>
                </c:pt>
                <c:pt idx="2">
                  <c:v>18.57</c:v>
                </c:pt>
                <c:pt idx="3">
                  <c:v>18.18</c:v>
                </c:pt>
                <c:pt idx="4">
                  <c:v>19</c:v>
                </c:pt>
                <c:pt idx="5">
                  <c:v>18.04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E9-44CF-A172-353FB5D0C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9229976"/>
        <c:axId val="749228008"/>
      </c:lineChart>
      <c:catAx>
        <c:axId val="749229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9228008"/>
        <c:crosses val="autoZero"/>
        <c:auto val="1"/>
        <c:lblAlgn val="ctr"/>
        <c:lblOffset val="100"/>
        <c:noMultiLvlLbl val="0"/>
      </c:catAx>
      <c:valAx>
        <c:axId val="74922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9229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Sex!$B$3</c:f>
              <c:strCache>
                <c:ptCount val="1"/>
                <c:pt idx="0">
                  <c:v>M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Sex!$A$4:$A$9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Sex!$B$4:$B$9</c:f>
              <c:numCache>
                <c:formatCode>General</c:formatCode>
                <c:ptCount val="6"/>
                <c:pt idx="0">
                  <c:v>10.06</c:v>
                </c:pt>
                <c:pt idx="1">
                  <c:v>10.58</c:v>
                </c:pt>
                <c:pt idx="2">
                  <c:v>10.42</c:v>
                </c:pt>
                <c:pt idx="3">
                  <c:v>10.88</c:v>
                </c:pt>
                <c:pt idx="4" formatCode="0.00">
                  <c:v>10.9</c:v>
                </c:pt>
                <c:pt idx="5" formatCode="0.00">
                  <c:v>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45-4556-94AC-5A1E02937288}"/>
            </c:ext>
          </c:extLst>
        </c:ser>
        <c:ser>
          <c:idx val="1"/>
          <c:order val="1"/>
          <c:tx>
            <c:strRef>
              <c:f>Sex!$C$3</c:f>
              <c:strCache>
                <c:ptCount val="1"/>
                <c:pt idx="0">
                  <c:v>W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Sex!$A$4:$A$9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Sex!$C$4:$C$9</c:f>
              <c:numCache>
                <c:formatCode>General</c:formatCode>
                <c:ptCount val="6"/>
                <c:pt idx="0">
                  <c:v>9.48</c:v>
                </c:pt>
                <c:pt idx="1">
                  <c:v>9.68</c:v>
                </c:pt>
                <c:pt idx="2">
                  <c:v>10.039999999999999</c:v>
                </c:pt>
                <c:pt idx="3">
                  <c:v>10.119999999999999</c:v>
                </c:pt>
                <c:pt idx="4">
                  <c:v>9.99</c:v>
                </c:pt>
                <c:pt idx="5">
                  <c:v>10.46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45-4556-94AC-5A1E02937288}"/>
            </c:ext>
          </c:extLst>
        </c:ser>
        <c:ser>
          <c:idx val="2"/>
          <c:order val="2"/>
          <c:tx>
            <c:strRef>
              <c:f>Sex!$D$3</c:f>
              <c:strCache>
                <c:ptCount val="1"/>
                <c:pt idx="0">
                  <c:v>M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Sex!$A$4:$A$9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Sex!$D$4:$D$9</c:f>
              <c:numCache>
                <c:formatCode>General</c:formatCode>
                <c:ptCount val="6"/>
                <c:pt idx="0">
                  <c:v>9.23</c:v>
                </c:pt>
                <c:pt idx="1">
                  <c:v>9.16</c:v>
                </c:pt>
                <c:pt idx="2">
                  <c:v>9.74</c:v>
                </c:pt>
                <c:pt idx="3">
                  <c:v>9.4499999999999993</c:v>
                </c:pt>
                <c:pt idx="4">
                  <c:v>9.8800000000000008</c:v>
                </c:pt>
                <c:pt idx="5">
                  <c:v>9.73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45-4556-94AC-5A1E02937288}"/>
            </c:ext>
          </c:extLst>
        </c:ser>
        <c:ser>
          <c:idx val="3"/>
          <c:order val="3"/>
          <c:tx>
            <c:strRef>
              <c:f>Sex!$E$3</c:f>
              <c:strCache>
                <c:ptCount val="1"/>
                <c:pt idx="0">
                  <c:v>W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Sex!$A$4:$A$9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Sex!$E$4:$E$9</c:f>
              <c:numCache>
                <c:formatCode>0.00</c:formatCode>
                <c:ptCount val="6"/>
                <c:pt idx="0">
                  <c:v>8.6</c:v>
                </c:pt>
                <c:pt idx="1">
                  <c:v>9</c:v>
                </c:pt>
                <c:pt idx="2" formatCode="General">
                  <c:v>8.98</c:v>
                </c:pt>
                <c:pt idx="3" formatCode="General">
                  <c:v>8.84</c:v>
                </c:pt>
                <c:pt idx="4" formatCode="General">
                  <c:v>9.26</c:v>
                </c:pt>
                <c:pt idx="5" formatCode="General">
                  <c:v>9.16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45-4556-94AC-5A1E02937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955736"/>
        <c:axId val="658954096"/>
      </c:lineChart>
      <c:catAx>
        <c:axId val="658955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8954096"/>
        <c:crosses val="autoZero"/>
        <c:auto val="1"/>
        <c:lblAlgn val="ctr"/>
        <c:lblOffset val="100"/>
        <c:noMultiLvlLbl val="0"/>
      </c:catAx>
      <c:valAx>
        <c:axId val="658954096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895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Race!$B$3</c:f>
              <c:strCache>
                <c:ptCount val="1"/>
                <c:pt idx="0">
                  <c:v>W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Race!$B$4:$B$9</c:f>
              <c:numCache>
                <c:formatCode>General</c:formatCode>
                <c:ptCount val="6"/>
                <c:pt idx="0">
                  <c:v>9.11</c:v>
                </c:pt>
                <c:pt idx="1">
                  <c:v>9.41</c:v>
                </c:pt>
                <c:pt idx="2">
                  <c:v>9.44</c:v>
                </c:pt>
                <c:pt idx="3">
                  <c:v>9.81</c:v>
                </c:pt>
                <c:pt idx="4">
                  <c:v>9.83</c:v>
                </c:pt>
                <c:pt idx="5">
                  <c:v>10.28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B9-405F-85B5-4D0EC2DE3499}"/>
            </c:ext>
          </c:extLst>
        </c:ser>
        <c:ser>
          <c:idx val="1"/>
          <c:order val="1"/>
          <c:tx>
            <c:strRef>
              <c:f>Race!$C$3</c:f>
              <c:strCache>
                <c:ptCount val="1"/>
                <c:pt idx="0">
                  <c:v>B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Race!$C$4:$C$9</c:f>
              <c:numCache>
                <c:formatCode>General</c:formatCode>
                <c:ptCount val="6"/>
                <c:pt idx="0">
                  <c:v>13.22</c:v>
                </c:pt>
                <c:pt idx="1">
                  <c:v>13.48</c:v>
                </c:pt>
                <c:pt idx="2">
                  <c:v>14.29</c:v>
                </c:pt>
                <c:pt idx="3" formatCode="0.00">
                  <c:v>14.7</c:v>
                </c:pt>
                <c:pt idx="4">
                  <c:v>14.32</c:v>
                </c:pt>
                <c:pt idx="5">
                  <c:v>14.16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B9-405F-85B5-4D0EC2DE3499}"/>
            </c:ext>
          </c:extLst>
        </c:ser>
        <c:ser>
          <c:idx val="2"/>
          <c:order val="2"/>
          <c:tx>
            <c:strRef>
              <c:f>Race!$D$3</c:f>
              <c:strCache>
                <c:ptCount val="1"/>
                <c:pt idx="0">
                  <c:v>H BRFSS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Race!$D$4:$D$9</c:f>
              <c:numCache>
                <c:formatCode>General</c:formatCode>
                <c:ptCount val="6"/>
                <c:pt idx="0" formatCode="0.00">
                  <c:v>10.1</c:v>
                </c:pt>
                <c:pt idx="1">
                  <c:v>10.69</c:v>
                </c:pt>
                <c:pt idx="2">
                  <c:v>10.63</c:v>
                </c:pt>
                <c:pt idx="3">
                  <c:v>10.81</c:v>
                </c:pt>
                <c:pt idx="4">
                  <c:v>10.25</c:v>
                </c:pt>
                <c:pt idx="5">
                  <c:v>10.55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B9-405F-85B5-4D0EC2DE3499}"/>
            </c:ext>
          </c:extLst>
        </c:ser>
        <c:ser>
          <c:idx val="3"/>
          <c:order val="3"/>
          <c:tx>
            <c:strRef>
              <c:f>Race!$E$3</c:f>
              <c:strCache>
                <c:ptCount val="1"/>
                <c:pt idx="0">
                  <c:v>O BRFSS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Race!$E$4:$E$9</c:f>
              <c:numCache>
                <c:formatCode>General</c:formatCode>
                <c:ptCount val="6"/>
                <c:pt idx="0">
                  <c:v>9.31</c:v>
                </c:pt>
                <c:pt idx="1">
                  <c:v>9.5500000000000007</c:v>
                </c:pt>
                <c:pt idx="2">
                  <c:v>9.86</c:v>
                </c:pt>
                <c:pt idx="3">
                  <c:v>8.99</c:v>
                </c:pt>
                <c:pt idx="4" formatCode="0.00">
                  <c:v>9.8000000000000007</c:v>
                </c:pt>
                <c:pt idx="5" formatCode="0.00">
                  <c:v>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B9-405F-85B5-4D0EC2DE3499}"/>
            </c:ext>
          </c:extLst>
        </c:ser>
        <c:ser>
          <c:idx val="4"/>
          <c:order val="4"/>
          <c:tx>
            <c:strRef>
              <c:f>Race!$F$3</c:f>
              <c:strCache>
                <c:ptCount val="1"/>
                <c:pt idx="0">
                  <c:v>W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Race!$F$4:$F$9</c:f>
              <c:numCache>
                <c:formatCode>General</c:formatCode>
                <c:ptCount val="6"/>
                <c:pt idx="0">
                  <c:v>8.35</c:v>
                </c:pt>
                <c:pt idx="1">
                  <c:v>8.5299999999999994</c:v>
                </c:pt>
                <c:pt idx="2">
                  <c:v>8.9499999999999993</c:v>
                </c:pt>
                <c:pt idx="3">
                  <c:v>8.49</c:v>
                </c:pt>
                <c:pt idx="4">
                  <c:v>9.0299999999999994</c:v>
                </c:pt>
                <c:pt idx="5">
                  <c:v>8.9499999999999993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B9-405F-85B5-4D0EC2DE3499}"/>
            </c:ext>
          </c:extLst>
        </c:ser>
        <c:ser>
          <c:idx val="5"/>
          <c:order val="5"/>
          <c:tx>
            <c:strRef>
              <c:f>Race!$G$3</c:f>
              <c:strCache>
                <c:ptCount val="1"/>
                <c:pt idx="0">
                  <c:v>B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Race!$G$4:$G$9</c:f>
              <c:numCache>
                <c:formatCode>General</c:formatCode>
                <c:ptCount val="6"/>
                <c:pt idx="0">
                  <c:v>11.65</c:v>
                </c:pt>
                <c:pt idx="1">
                  <c:v>13.36</c:v>
                </c:pt>
                <c:pt idx="2">
                  <c:v>11.81</c:v>
                </c:pt>
                <c:pt idx="3">
                  <c:v>12.64</c:v>
                </c:pt>
                <c:pt idx="4">
                  <c:v>12.41</c:v>
                </c:pt>
                <c:pt idx="5">
                  <c:v>12.42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6B9-405F-85B5-4D0EC2DE3499}"/>
            </c:ext>
          </c:extLst>
        </c:ser>
        <c:ser>
          <c:idx val="6"/>
          <c:order val="6"/>
          <c:tx>
            <c:strRef>
              <c:f>Race!$H$3</c:f>
              <c:strCache>
                <c:ptCount val="1"/>
                <c:pt idx="0">
                  <c:v>H NHIS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Race!$H$4:$H$9</c:f>
              <c:numCache>
                <c:formatCode>General</c:formatCode>
                <c:ptCount val="6"/>
                <c:pt idx="0">
                  <c:v>9.32</c:v>
                </c:pt>
                <c:pt idx="1">
                  <c:v>9.06</c:v>
                </c:pt>
                <c:pt idx="2">
                  <c:v>9.5500000000000007</c:v>
                </c:pt>
                <c:pt idx="3">
                  <c:v>9.4600000000000009</c:v>
                </c:pt>
                <c:pt idx="4">
                  <c:v>9.58</c:v>
                </c:pt>
                <c:pt idx="5">
                  <c:v>9.67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B9-405F-85B5-4D0EC2DE3499}"/>
            </c:ext>
          </c:extLst>
        </c:ser>
        <c:ser>
          <c:idx val="7"/>
          <c:order val="7"/>
          <c:tx>
            <c:strRef>
              <c:f>Race!$I$3</c:f>
              <c:strCache>
                <c:ptCount val="1"/>
                <c:pt idx="0">
                  <c:v>O NHIS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Race!$I$4:$I$9</c:f>
              <c:numCache>
                <c:formatCode>General</c:formatCode>
                <c:ptCount val="6"/>
                <c:pt idx="0">
                  <c:v>8.84</c:v>
                </c:pt>
                <c:pt idx="1">
                  <c:v>8.83</c:v>
                </c:pt>
                <c:pt idx="2">
                  <c:v>8.43</c:v>
                </c:pt>
                <c:pt idx="3">
                  <c:v>8.33</c:v>
                </c:pt>
                <c:pt idx="4">
                  <c:v>9.49</c:v>
                </c:pt>
                <c:pt idx="5">
                  <c:v>8.26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6B9-405F-85B5-4D0EC2DE3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3677360"/>
        <c:axId val="763675720"/>
      </c:lineChart>
      <c:catAx>
        <c:axId val="763677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63675720"/>
        <c:crosses val="autoZero"/>
        <c:auto val="1"/>
        <c:lblAlgn val="ctr"/>
        <c:lblOffset val="100"/>
        <c:noMultiLvlLbl val="0"/>
      </c:catAx>
      <c:valAx>
        <c:axId val="763675720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6367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Education!$B$3</c:f>
              <c:strCache>
                <c:ptCount val="1"/>
                <c:pt idx="0">
                  <c:v>&lt;HS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Education!$B$4:$B$9</c:f>
              <c:numCache>
                <c:formatCode>General</c:formatCode>
                <c:ptCount val="6"/>
                <c:pt idx="0">
                  <c:v>14.92</c:v>
                </c:pt>
                <c:pt idx="1">
                  <c:v>15.57</c:v>
                </c:pt>
                <c:pt idx="2">
                  <c:v>15.82</c:v>
                </c:pt>
                <c:pt idx="3">
                  <c:v>15.96</c:v>
                </c:pt>
                <c:pt idx="4">
                  <c:v>16.420000000000002</c:v>
                </c:pt>
                <c:pt idx="5">
                  <c:v>17.22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11-403E-8A39-8631F91DA3C5}"/>
            </c:ext>
          </c:extLst>
        </c:ser>
        <c:ser>
          <c:idx val="1"/>
          <c:order val="1"/>
          <c:tx>
            <c:strRef>
              <c:f>Education!$C$3</c:f>
              <c:strCache>
                <c:ptCount val="1"/>
                <c:pt idx="0">
                  <c:v>HS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Education!$C$4:$C$9</c:f>
              <c:numCache>
                <c:formatCode>General</c:formatCode>
                <c:ptCount val="6"/>
                <c:pt idx="0">
                  <c:v>10.77</c:v>
                </c:pt>
                <c:pt idx="1">
                  <c:v>11.11</c:v>
                </c:pt>
                <c:pt idx="2">
                  <c:v>11.25</c:v>
                </c:pt>
                <c:pt idx="3">
                  <c:v>11.65</c:v>
                </c:pt>
                <c:pt idx="4">
                  <c:v>11.35</c:v>
                </c:pt>
                <c:pt idx="5">
                  <c:v>11.67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11-403E-8A39-8631F91DA3C5}"/>
            </c:ext>
          </c:extLst>
        </c:ser>
        <c:ser>
          <c:idx val="2"/>
          <c:order val="2"/>
          <c:tx>
            <c:strRef>
              <c:f>Education!$D$3</c:f>
              <c:strCache>
                <c:ptCount val="1"/>
                <c:pt idx="0">
                  <c:v>&gt;HS BRFSS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Education!$D$4:$D$9</c:f>
              <c:numCache>
                <c:formatCode>General</c:formatCode>
                <c:ptCount val="6"/>
                <c:pt idx="0">
                  <c:v>7.81</c:v>
                </c:pt>
                <c:pt idx="1">
                  <c:v>8.17</c:v>
                </c:pt>
                <c:pt idx="2">
                  <c:v>8.23</c:v>
                </c:pt>
                <c:pt idx="3">
                  <c:v>8.5500000000000007</c:v>
                </c:pt>
                <c:pt idx="4">
                  <c:v>8.51</c:v>
                </c:pt>
                <c:pt idx="5">
                  <c:v>8.81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11-403E-8A39-8631F91DA3C5}"/>
            </c:ext>
          </c:extLst>
        </c:ser>
        <c:ser>
          <c:idx val="3"/>
          <c:order val="3"/>
          <c:tx>
            <c:strRef>
              <c:f>Education!$E$3</c:f>
              <c:strCache>
                <c:ptCount val="1"/>
                <c:pt idx="0">
                  <c:v>&lt;HS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Education!$E$4:$E$9</c:f>
              <c:numCache>
                <c:formatCode>General</c:formatCode>
                <c:ptCount val="6"/>
                <c:pt idx="0">
                  <c:v>14.83</c:v>
                </c:pt>
                <c:pt idx="1">
                  <c:v>13.94</c:v>
                </c:pt>
                <c:pt idx="2">
                  <c:v>14.11</c:v>
                </c:pt>
                <c:pt idx="3">
                  <c:v>14.95</c:v>
                </c:pt>
                <c:pt idx="4">
                  <c:v>15.08</c:v>
                </c:pt>
                <c:pt idx="5" formatCode="0.00">
                  <c:v>15.6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11-403E-8A39-8631F91DA3C5}"/>
            </c:ext>
          </c:extLst>
        </c:ser>
        <c:ser>
          <c:idx val="4"/>
          <c:order val="4"/>
          <c:tx>
            <c:strRef>
              <c:f>Education!$F$3</c:f>
              <c:strCache>
                <c:ptCount val="1"/>
                <c:pt idx="0">
                  <c:v>HS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Education!$F$4:$F$9</c:f>
              <c:numCache>
                <c:formatCode>General</c:formatCode>
                <c:ptCount val="6"/>
                <c:pt idx="0">
                  <c:v>9.9499999999999993</c:v>
                </c:pt>
                <c:pt idx="1">
                  <c:v>10.74</c:v>
                </c:pt>
                <c:pt idx="2">
                  <c:v>10.69</c:v>
                </c:pt>
                <c:pt idx="3" formatCode="0.00">
                  <c:v>10.9</c:v>
                </c:pt>
                <c:pt idx="4">
                  <c:v>11.47</c:v>
                </c:pt>
                <c:pt idx="5">
                  <c:v>10.86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11-403E-8A39-8631F91DA3C5}"/>
            </c:ext>
          </c:extLst>
        </c:ser>
        <c:ser>
          <c:idx val="5"/>
          <c:order val="5"/>
          <c:tx>
            <c:strRef>
              <c:f>Education!$G$3</c:f>
              <c:strCache>
                <c:ptCount val="1"/>
                <c:pt idx="0">
                  <c:v>&gt;HS NHIS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Education!$G$4:$G$9</c:f>
              <c:numCache>
                <c:formatCode>0.00</c:formatCode>
                <c:ptCount val="6"/>
                <c:pt idx="0" formatCode="General">
                  <c:v>6.97</c:v>
                </c:pt>
                <c:pt idx="1">
                  <c:v>7.2</c:v>
                </c:pt>
                <c:pt idx="2" formatCode="General">
                  <c:v>7.67</c:v>
                </c:pt>
                <c:pt idx="3" formatCode="General">
                  <c:v>7.01</c:v>
                </c:pt>
                <c:pt idx="4" formatCode="General">
                  <c:v>7.69</c:v>
                </c:pt>
                <c:pt idx="5" formatCode="General">
                  <c:v>7.64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11-403E-8A39-8631F91DA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294920"/>
        <c:axId val="489288032"/>
      </c:lineChart>
      <c:catAx>
        <c:axId val="489294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9288032"/>
        <c:crosses val="autoZero"/>
        <c:auto val="1"/>
        <c:lblAlgn val="ctr"/>
        <c:lblOffset val="100"/>
        <c:noMultiLvlLbl val="0"/>
      </c:catAx>
      <c:valAx>
        <c:axId val="48928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929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Sex!$B$2</c:f>
              <c:strCache>
                <c:ptCount val="1"/>
                <c:pt idx="0">
                  <c:v>M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Sex!$A$3:$A$8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Sex!$B$3:$B$8</c:f>
              <c:numCache>
                <c:formatCode>General</c:formatCode>
                <c:ptCount val="6"/>
                <c:pt idx="0">
                  <c:v>17.350000000000001</c:v>
                </c:pt>
                <c:pt idx="1">
                  <c:v>17.579999999999998</c:v>
                </c:pt>
                <c:pt idx="2">
                  <c:v>17.05</c:v>
                </c:pt>
                <c:pt idx="3">
                  <c:v>16.829999999999998</c:v>
                </c:pt>
                <c:pt idx="4">
                  <c:v>16.68</c:v>
                </c:pt>
                <c:pt idx="5">
                  <c:v>16.850000000000001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25-4CE3-951B-6F33B2B4D4AF}"/>
            </c:ext>
          </c:extLst>
        </c:ser>
        <c:ser>
          <c:idx val="1"/>
          <c:order val="1"/>
          <c:tx>
            <c:strRef>
              <c:f>Sex!$C$2</c:f>
              <c:strCache>
                <c:ptCount val="1"/>
                <c:pt idx="0">
                  <c:v>W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Sex!$A$3:$A$8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Sex!$C$3:$C$8</c:f>
              <c:numCache>
                <c:formatCode>General</c:formatCode>
                <c:ptCount val="6"/>
                <c:pt idx="0">
                  <c:v>18.52</c:v>
                </c:pt>
                <c:pt idx="1">
                  <c:v>18.170000000000002</c:v>
                </c:pt>
                <c:pt idx="2">
                  <c:v>18.82</c:v>
                </c:pt>
                <c:pt idx="3">
                  <c:v>18.739999999999998</c:v>
                </c:pt>
                <c:pt idx="4">
                  <c:v>18.28</c:v>
                </c:pt>
                <c:pt idx="5">
                  <c:v>18.64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25-4CE3-951B-6F33B2B4D4AF}"/>
            </c:ext>
          </c:extLst>
        </c:ser>
        <c:ser>
          <c:idx val="2"/>
          <c:order val="2"/>
          <c:tx>
            <c:strRef>
              <c:f>Sex!$D$2</c:f>
              <c:strCache>
                <c:ptCount val="1"/>
                <c:pt idx="0">
                  <c:v>M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Sex!$A$3:$A$8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Sex!$D$3:$D$8</c:f>
              <c:numCache>
                <c:formatCode>General</c:formatCode>
                <c:ptCount val="6"/>
                <c:pt idx="0">
                  <c:v>12.48</c:v>
                </c:pt>
                <c:pt idx="1">
                  <c:v>12.08</c:v>
                </c:pt>
                <c:pt idx="2">
                  <c:v>12.77</c:v>
                </c:pt>
                <c:pt idx="3">
                  <c:v>12.22</c:v>
                </c:pt>
                <c:pt idx="4">
                  <c:v>12.44</c:v>
                </c:pt>
                <c:pt idx="5">
                  <c:v>12.41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25-4CE3-951B-6F33B2B4D4AF}"/>
            </c:ext>
          </c:extLst>
        </c:ser>
        <c:ser>
          <c:idx val="3"/>
          <c:order val="3"/>
          <c:tx>
            <c:strRef>
              <c:f>Sex!$E$2</c:f>
              <c:strCache>
                <c:ptCount val="1"/>
                <c:pt idx="0">
                  <c:v>W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Sex!$A$3:$A$8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Sex!$E$3:$E$8</c:f>
              <c:numCache>
                <c:formatCode>General</c:formatCode>
                <c:ptCount val="6"/>
                <c:pt idx="0">
                  <c:v>14.16</c:v>
                </c:pt>
                <c:pt idx="1">
                  <c:v>13.75</c:v>
                </c:pt>
                <c:pt idx="2" formatCode="0.00">
                  <c:v>14</c:v>
                </c:pt>
                <c:pt idx="3">
                  <c:v>12.97</c:v>
                </c:pt>
                <c:pt idx="4">
                  <c:v>13.34</c:v>
                </c:pt>
                <c:pt idx="5">
                  <c:v>13.41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25-4CE3-951B-6F33B2B4D4A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6263736"/>
        <c:axId val="516260128"/>
      </c:lineChart>
      <c:catAx>
        <c:axId val="516263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6260128"/>
        <c:crosses val="autoZero"/>
        <c:auto val="1"/>
        <c:lblAlgn val="ctr"/>
        <c:lblOffset val="100"/>
        <c:noMultiLvlLbl val="0"/>
      </c:catAx>
      <c:valAx>
        <c:axId val="51626012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626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Race!$B$3</c:f>
              <c:strCache>
                <c:ptCount val="1"/>
                <c:pt idx="0">
                  <c:v>W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Race!$B$4:$B$9</c:f>
              <c:numCache>
                <c:formatCode>General</c:formatCode>
                <c:ptCount val="6"/>
                <c:pt idx="0">
                  <c:v>15.62</c:v>
                </c:pt>
                <c:pt idx="1">
                  <c:v>15.54</c:v>
                </c:pt>
                <c:pt idx="2">
                  <c:v>15.57</c:v>
                </c:pt>
                <c:pt idx="3">
                  <c:v>15.46</c:v>
                </c:pt>
                <c:pt idx="4">
                  <c:v>15.28</c:v>
                </c:pt>
                <c:pt idx="5">
                  <c:v>15.66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2-4EA1-9E4F-779A58B0CBD5}"/>
            </c:ext>
          </c:extLst>
        </c:ser>
        <c:ser>
          <c:idx val="1"/>
          <c:order val="1"/>
          <c:tx>
            <c:strRef>
              <c:f>Race!$C$3</c:f>
              <c:strCache>
                <c:ptCount val="1"/>
                <c:pt idx="0">
                  <c:v>B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Race!$C$4:$C$9</c:f>
              <c:numCache>
                <c:formatCode>General</c:formatCode>
                <c:ptCount val="6"/>
                <c:pt idx="0">
                  <c:v>22.19</c:v>
                </c:pt>
                <c:pt idx="1">
                  <c:v>22.16</c:v>
                </c:pt>
                <c:pt idx="2">
                  <c:v>22.69</c:v>
                </c:pt>
                <c:pt idx="3">
                  <c:v>22.36</c:v>
                </c:pt>
                <c:pt idx="4">
                  <c:v>21.27</c:v>
                </c:pt>
                <c:pt idx="5">
                  <c:v>20.52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2-4EA1-9E4F-779A58B0CBD5}"/>
            </c:ext>
          </c:extLst>
        </c:ser>
        <c:ser>
          <c:idx val="2"/>
          <c:order val="2"/>
          <c:tx>
            <c:strRef>
              <c:f>Race!$D$3</c:f>
              <c:strCache>
                <c:ptCount val="1"/>
                <c:pt idx="0">
                  <c:v>H BRFSS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Race!$D$4:$D$9</c:f>
              <c:numCache>
                <c:formatCode>General</c:formatCode>
                <c:ptCount val="6"/>
                <c:pt idx="0">
                  <c:v>25.99</c:v>
                </c:pt>
                <c:pt idx="1">
                  <c:v>25.83</c:v>
                </c:pt>
                <c:pt idx="2">
                  <c:v>25.81</c:v>
                </c:pt>
                <c:pt idx="3">
                  <c:v>26.22</c:v>
                </c:pt>
                <c:pt idx="4">
                  <c:v>25.11</c:v>
                </c:pt>
                <c:pt idx="5">
                  <c:v>25.59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D2-4EA1-9E4F-779A58B0CBD5}"/>
            </c:ext>
          </c:extLst>
        </c:ser>
        <c:ser>
          <c:idx val="3"/>
          <c:order val="3"/>
          <c:tx>
            <c:strRef>
              <c:f>Race!$E$3</c:f>
              <c:strCache>
                <c:ptCount val="1"/>
                <c:pt idx="0">
                  <c:v>O BRFSS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Race!$E$4:$E$9</c:f>
              <c:numCache>
                <c:formatCode>General</c:formatCode>
                <c:ptCount val="6"/>
                <c:pt idx="0">
                  <c:v>16.149999999999999</c:v>
                </c:pt>
                <c:pt idx="1">
                  <c:v>15.27</c:v>
                </c:pt>
                <c:pt idx="2">
                  <c:v>14.74</c:v>
                </c:pt>
                <c:pt idx="3">
                  <c:v>13.54</c:v>
                </c:pt>
                <c:pt idx="4">
                  <c:v>14.28</c:v>
                </c:pt>
                <c:pt idx="5">
                  <c:v>14.24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D2-4EA1-9E4F-779A58B0CBD5}"/>
            </c:ext>
          </c:extLst>
        </c:ser>
        <c:ser>
          <c:idx val="4"/>
          <c:order val="4"/>
          <c:tx>
            <c:strRef>
              <c:f>Race!$F$3</c:f>
              <c:strCache>
                <c:ptCount val="1"/>
                <c:pt idx="0">
                  <c:v>W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Race!$F$4:$F$9</c:f>
              <c:numCache>
                <c:formatCode>General</c:formatCode>
                <c:ptCount val="6"/>
                <c:pt idx="0">
                  <c:v>12.38</c:v>
                </c:pt>
                <c:pt idx="1">
                  <c:v>11.64</c:v>
                </c:pt>
                <c:pt idx="2">
                  <c:v>12.52</c:v>
                </c:pt>
                <c:pt idx="3">
                  <c:v>11.79</c:v>
                </c:pt>
                <c:pt idx="4">
                  <c:v>12.11</c:v>
                </c:pt>
                <c:pt idx="5">
                  <c:v>11.84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D2-4EA1-9E4F-779A58B0CBD5}"/>
            </c:ext>
          </c:extLst>
        </c:ser>
        <c:ser>
          <c:idx val="5"/>
          <c:order val="5"/>
          <c:tx>
            <c:strRef>
              <c:f>Race!$G$3</c:f>
              <c:strCache>
                <c:ptCount val="1"/>
                <c:pt idx="0">
                  <c:v>B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Race!$G$4:$G$9</c:f>
              <c:numCache>
                <c:formatCode>General</c:formatCode>
                <c:ptCount val="6"/>
                <c:pt idx="0">
                  <c:v>18.75</c:v>
                </c:pt>
                <c:pt idx="1">
                  <c:v>19.329999999999998</c:v>
                </c:pt>
                <c:pt idx="2">
                  <c:v>18.63</c:v>
                </c:pt>
                <c:pt idx="3">
                  <c:v>17.440000000000001</c:v>
                </c:pt>
                <c:pt idx="4">
                  <c:v>17.84</c:v>
                </c:pt>
                <c:pt idx="5">
                  <c:v>17.95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D2-4EA1-9E4F-779A58B0CBD5}"/>
            </c:ext>
          </c:extLst>
        </c:ser>
        <c:ser>
          <c:idx val="6"/>
          <c:order val="6"/>
          <c:tx>
            <c:strRef>
              <c:f>Race!$H$3</c:f>
              <c:strCache>
                <c:ptCount val="1"/>
                <c:pt idx="0">
                  <c:v>H NHIS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Race!$H$4:$H$9</c:f>
              <c:numCache>
                <c:formatCode>General</c:formatCode>
                <c:ptCount val="6"/>
                <c:pt idx="0">
                  <c:v>13.94</c:v>
                </c:pt>
                <c:pt idx="1">
                  <c:v>14.83</c:v>
                </c:pt>
                <c:pt idx="2">
                  <c:v>14.19</c:v>
                </c:pt>
                <c:pt idx="3">
                  <c:v>13.62</c:v>
                </c:pt>
                <c:pt idx="4">
                  <c:v>13.66</c:v>
                </c:pt>
                <c:pt idx="5">
                  <c:v>14.62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BD2-4EA1-9E4F-779A58B0CBD5}"/>
            </c:ext>
          </c:extLst>
        </c:ser>
        <c:ser>
          <c:idx val="7"/>
          <c:order val="7"/>
          <c:tx>
            <c:strRef>
              <c:f>Race!$I$3</c:f>
              <c:strCache>
                <c:ptCount val="1"/>
                <c:pt idx="0">
                  <c:v>O NHIS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Race!$A$4:$A$9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Race!$I$4:$I$9</c:f>
              <c:numCache>
                <c:formatCode>General</c:formatCode>
                <c:ptCount val="6"/>
                <c:pt idx="0">
                  <c:v>12.19</c:v>
                </c:pt>
                <c:pt idx="1">
                  <c:v>10.29</c:v>
                </c:pt>
                <c:pt idx="2">
                  <c:v>11.02</c:v>
                </c:pt>
                <c:pt idx="3">
                  <c:v>9.5500000000000007</c:v>
                </c:pt>
                <c:pt idx="4">
                  <c:v>10.07</c:v>
                </c:pt>
                <c:pt idx="5">
                  <c:v>10.46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BD2-4EA1-9E4F-779A58B0CBD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5645896"/>
        <c:axId val="515635728"/>
      </c:lineChart>
      <c:catAx>
        <c:axId val="515645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5635728"/>
        <c:crosses val="autoZero"/>
        <c:auto val="1"/>
        <c:lblAlgn val="ctr"/>
        <c:lblOffset val="100"/>
        <c:noMultiLvlLbl val="0"/>
      </c:catAx>
      <c:valAx>
        <c:axId val="51563572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564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Education!$B$3</c:f>
              <c:strCache>
                <c:ptCount val="1"/>
                <c:pt idx="0">
                  <c:v>&lt;HS BRFSS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Education!$B$4:$B$9</c:f>
              <c:numCache>
                <c:formatCode>General</c:formatCode>
                <c:ptCount val="6"/>
                <c:pt idx="0" formatCode="0.00">
                  <c:v>36.799999999999997</c:v>
                </c:pt>
                <c:pt idx="1">
                  <c:v>38.880000000000003</c:v>
                </c:pt>
                <c:pt idx="2">
                  <c:v>38.32</c:v>
                </c:pt>
                <c:pt idx="3">
                  <c:v>38.909999999999997</c:v>
                </c:pt>
                <c:pt idx="4">
                  <c:v>37.71</c:v>
                </c:pt>
                <c:pt idx="5">
                  <c:v>39.11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E5-41EE-9115-20AE43E3789A}"/>
            </c:ext>
          </c:extLst>
        </c:ser>
        <c:ser>
          <c:idx val="1"/>
          <c:order val="1"/>
          <c:tx>
            <c:strRef>
              <c:f>Education!$C$3</c:f>
              <c:strCache>
                <c:ptCount val="1"/>
                <c:pt idx="0">
                  <c:v>HS BRFSS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Education!$C$4:$C$9</c:f>
              <c:numCache>
                <c:formatCode>0.00</c:formatCode>
                <c:ptCount val="6"/>
                <c:pt idx="0" formatCode="General">
                  <c:v>20.43</c:v>
                </c:pt>
                <c:pt idx="1">
                  <c:v>19.8</c:v>
                </c:pt>
                <c:pt idx="2" formatCode="General">
                  <c:v>20.010000000000002</c:v>
                </c:pt>
                <c:pt idx="3" formatCode="General">
                  <c:v>19.98</c:v>
                </c:pt>
                <c:pt idx="4" formatCode="General">
                  <c:v>19.760000000000002</c:v>
                </c:pt>
                <c:pt idx="5" formatCode="General">
                  <c:v>20.09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E5-41EE-9115-20AE43E3789A}"/>
            </c:ext>
          </c:extLst>
        </c:ser>
        <c:ser>
          <c:idx val="2"/>
          <c:order val="2"/>
          <c:tx>
            <c:strRef>
              <c:f>Education!$D$3</c:f>
              <c:strCache>
                <c:ptCount val="1"/>
                <c:pt idx="0">
                  <c:v>&gt;HS BRFSS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Education!$D$4:$D$9</c:f>
              <c:numCache>
                <c:formatCode>General</c:formatCode>
                <c:ptCount val="6"/>
                <c:pt idx="0">
                  <c:v>11.48</c:v>
                </c:pt>
                <c:pt idx="1">
                  <c:v>11.38</c:v>
                </c:pt>
                <c:pt idx="2">
                  <c:v>11.52</c:v>
                </c:pt>
                <c:pt idx="3">
                  <c:v>11.38</c:v>
                </c:pt>
                <c:pt idx="4">
                  <c:v>11.41</c:v>
                </c:pt>
                <c:pt idx="5">
                  <c:v>11.58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E5-41EE-9115-20AE43E3789A}"/>
            </c:ext>
          </c:extLst>
        </c:ser>
        <c:ser>
          <c:idx val="3"/>
          <c:order val="3"/>
          <c:tx>
            <c:strRef>
              <c:f>Education!$E$3</c:f>
              <c:strCache>
                <c:ptCount val="1"/>
                <c:pt idx="0">
                  <c:v>&lt;HS NHIS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Education!$E$4:$E$9</c:f>
              <c:numCache>
                <c:formatCode>General</c:formatCode>
                <c:ptCount val="6"/>
                <c:pt idx="0">
                  <c:v>27.04</c:v>
                </c:pt>
                <c:pt idx="1">
                  <c:v>27.39</c:v>
                </c:pt>
                <c:pt idx="2">
                  <c:v>27.27</c:v>
                </c:pt>
                <c:pt idx="3">
                  <c:v>26.94</c:v>
                </c:pt>
                <c:pt idx="4" formatCode="0.00">
                  <c:v>27.8</c:v>
                </c:pt>
                <c:pt idx="5">
                  <c:v>27.7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E5-41EE-9115-20AE43E3789A}"/>
            </c:ext>
          </c:extLst>
        </c:ser>
        <c:ser>
          <c:idx val="4"/>
          <c:order val="4"/>
          <c:tx>
            <c:strRef>
              <c:f>Education!$F$3</c:f>
              <c:strCache>
                <c:ptCount val="1"/>
                <c:pt idx="0">
                  <c:v>HS NHIS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Education!$F$4:$F$9</c:f>
              <c:numCache>
                <c:formatCode>General</c:formatCode>
                <c:ptCount val="6"/>
                <c:pt idx="0">
                  <c:v>17.22</c:v>
                </c:pt>
                <c:pt idx="1">
                  <c:v>16.059999999999999</c:v>
                </c:pt>
                <c:pt idx="2">
                  <c:v>16.36</c:v>
                </c:pt>
                <c:pt idx="3">
                  <c:v>15.75</c:v>
                </c:pt>
                <c:pt idx="4">
                  <c:v>15.47</c:v>
                </c:pt>
                <c:pt idx="5">
                  <c:v>15.85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3E5-41EE-9115-20AE43E3789A}"/>
            </c:ext>
          </c:extLst>
        </c:ser>
        <c:ser>
          <c:idx val="5"/>
          <c:order val="5"/>
          <c:tx>
            <c:strRef>
              <c:f>Education!$G$3</c:f>
              <c:strCache>
                <c:ptCount val="1"/>
                <c:pt idx="0">
                  <c:v>&gt;HS NHIS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Education!$A$4:$A$9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Education!$G$4:$G$9</c:f>
              <c:numCache>
                <c:formatCode>General</c:formatCode>
                <c:ptCount val="6"/>
                <c:pt idx="0">
                  <c:v>8.18</c:v>
                </c:pt>
                <c:pt idx="1">
                  <c:v>8.16</c:v>
                </c:pt>
                <c:pt idx="2">
                  <c:v>8.86</c:v>
                </c:pt>
                <c:pt idx="3">
                  <c:v>7.96</c:v>
                </c:pt>
                <c:pt idx="4">
                  <c:v>8.7799999999999994</c:v>
                </c:pt>
                <c:pt idx="5">
                  <c:v>8.81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3E5-41EE-9115-20AE43E3789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91866472"/>
        <c:axId val="391869424"/>
      </c:lineChart>
      <c:catAx>
        <c:axId val="391866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1869424"/>
        <c:crosses val="autoZero"/>
        <c:auto val="1"/>
        <c:lblAlgn val="ctr"/>
        <c:lblOffset val="100"/>
        <c:noMultiLvlLbl val="0"/>
      </c:catAx>
      <c:valAx>
        <c:axId val="39186942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186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Age!$C$3</c:f>
              <c:strCache>
                <c:ptCount val="1"/>
                <c:pt idx="0">
                  <c:v>18-34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Age!$B$4:$B$9</c:f>
              <c:numCache>
                <c:formatCode>0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Age!$C$4:$C$9</c:f>
              <c:numCache>
                <c:formatCode>0.00</c:formatCode>
                <c:ptCount val="6"/>
                <c:pt idx="0">
                  <c:v>24.93</c:v>
                </c:pt>
                <c:pt idx="1">
                  <c:v>22.66</c:v>
                </c:pt>
                <c:pt idx="2">
                  <c:v>21.78</c:v>
                </c:pt>
                <c:pt idx="3">
                  <c:v>20.239999999999998</c:v>
                </c:pt>
                <c:pt idx="4">
                  <c:v>18.690000000000001</c:v>
                </c:pt>
                <c:pt idx="5">
                  <c:v>17.43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CC-4936-A4E8-95FAD68BF4CD}"/>
            </c:ext>
          </c:extLst>
        </c:ser>
        <c:ser>
          <c:idx val="1"/>
          <c:order val="1"/>
          <c:tx>
            <c:strRef>
              <c:f>Age!$D$3</c:f>
              <c:strCache>
                <c:ptCount val="1"/>
                <c:pt idx="0">
                  <c:v>35-54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Age!$B$4:$B$9</c:f>
              <c:numCache>
                <c:formatCode>0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Age!$D$4:$D$9</c:f>
              <c:numCache>
                <c:formatCode>0.00</c:formatCode>
                <c:ptCount val="6"/>
                <c:pt idx="0">
                  <c:v>22.37</c:v>
                </c:pt>
                <c:pt idx="1">
                  <c:v>21.16</c:v>
                </c:pt>
                <c:pt idx="2">
                  <c:v>20.59</c:v>
                </c:pt>
                <c:pt idx="3">
                  <c:v>19.8</c:v>
                </c:pt>
                <c:pt idx="4">
                  <c:v>19.47</c:v>
                </c:pt>
                <c:pt idx="5">
                  <c:v>19.39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CC-4936-A4E8-95FAD68BF4CD}"/>
            </c:ext>
          </c:extLst>
        </c:ser>
        <c:ser>
          <c:idx val="2"/>
          <c:order val="2"/>
          <c:tx>
            <c:strRef>
              <c:f>Age!$E$3</c:f>
              <c:strCache>
                <c:ptCount val="1"/>
                <c:pt idx="0">
                  <c:v>55+ BRFSS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Age!$B$4:$B$9</c:f>
              <c:numCache>
                <c:formatCode>0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Age!$E$4:$E$9</c:f>
              <c:numCache>
                <c:formatCode>0.00</c:formatCode>
                <c:ptCount val="6"/>
                <c:pt idx="0">
                  <c:v>13.27</c:v>
                </c:pt>
                <c:pt idx="1">
                  <c:v>13.16</c:v>
                </c:pt>
                <c:pt idx="2">
                  <c:v>12.9</c:v>
                </c:pt>
                <c:pt idx="3">
                  <c:v>12.88</c:v>
                </c:pt>
                <c:pt idx="4">
                  <c:v>12.74</c:v>
                </c:pt>
                <c:pt idx="5">
                  <c:v>12.81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CC-4936-A4E8-95FAD68BF4CD}"/>
            </c:ext>
          </c:extLst>
        </c:ser>
        <c:ser>
          <c:idx val="3"/>
          <c:order val="3"/>
          <c:tx>
            <c:strRef>
              <c:f>Age!$F$3</c:f>
              <c:strCache>
                <c:ptCount val="1"/>
                <c:pt idx="0">
                  <c:v>18-34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Age!$B$4:$B$9</c:f>
              <c:numCache>
                <c:formatCode>0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Age!$F$4:$F$9</c:f>
              <c:numCache>
                <c:formatCode>0.00</c:formatCode>
                <c:ptCount val="6"/>
                <c:pt idx="0">
                  <c:v>21.59</c:v>
                </c:pt>
                <c:pt idx="1">
                  <c:v>20.97</c:v>
                </c:pt>
                <c:pt idx="2">
                  <c:v>20.07</c:v>
                </c:pt>
                <c:pt idx="3">
                  <c:v>18.93</c:v>
                </c:pt>
                <c:pt idx="4">
                  <c:v>16.010000000000002</c:v>
                </c:pt>
                <c:pt idx="5">
                  <c:v>15.56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CC-4936-A4E8-95FAD68BF4CD}"/>
            </c:ext>
          </c:extLst>
        </c:ser>
        <c:ser>
          <c:idx val="4"/>
          <c:order val="4"/>
          <c:tx>
            <c:strRef>
              <c:f>Age!$G$3</c:f>
              <c:strCache>
                <c:ptCount val="1"/>
                <c:pt idx="0">
                  <c:v>35-54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Age!$B$4:$B$9</c:f>
              <c:numCache>
                <c:formatCode>0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Age!$G$4:$G$9</c:f>
              <c:numCache>
                <c:formatCode>0.00</c:formatCode>
                <c:ptCount val="6"/>
                <c:pt idx="0">
                  <c:v>22.46</c:v>
                </c:pt>
                <c:pt idx="1">
                  <c:v>20.43</c:v>
                </c:pt>
                <c:pt idx="2">
                  <c:v>20.11</c:v>
                </c:pt>
                <c:pt idx="3">
                  <c:v>19.36</c:v>
                </c:pt>
                <c:pt idx="4">
                  <c:v>17.87</c:v>
                </c:pt>
                <c:pt idx="5">
                  <c:v>18.37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ECC-4936-A4E8-95FAD68BF4CD}"/>
            </c:ext>
          </c:extLst>
        </c:ser>
        <c:ser>
          <c:idx val="5"/>
          <c:order val="5"/>
          <c:tx>
            <c:strRef>
              <c:f>Age!$H$3</c:f>
              <c:strCache>
                <c:ptCount val="1"/>
                <c:pt idx="0">
                  <c:v>55+ NHIS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Age!$B$4:$B$9</c:f>
              <c:numCache>
                <c:formatCode>0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Age!$H$4:$H$9</c:f>
              <c:numCache>
                <c:formatCode>0.00</c:formatCode>
                <c:ptCount val="6"/>
                <c:pt idx="0">
                  <c:v>12.81</c:v>
                </c:pt>
                <c:pt idx="1">
                  <c:v>13</c:v>
                </c:pt>
                <c:pt idx="2">
                  <c:v>13.52</c:v>
                </c:pt>
                <c:pt idx="3">
                  <c:v>12.37</c:v>
                </c:pt>
                <c:pt idx="4">
                  <c:v>11.71</c:v>
                </c:pt>
                <c:pt idx="5">
                  <c:v>12.69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ECC-4936-A4E8-95FAD68BF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6225304"/>
        <c:axId val="576225960"/>
      </c:lineChart>
      <c:catAx>
        <c:axId val="576225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6225960"/>
        <c:crosses val="autoZero"/>
        <c:auto val="1"/>
        <c:lblAlgn val="ctr"/>
        <c:lblOffset val="100"/>
        <c:noMultiLvlLbl val="0"/>
      </c:catAx>
      <c:valAx>
        <c:axId val="576225960"/>
        <c:scaling>
          <c:orientation val="minMax"/>
          <c:max val="3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62253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Sex!$C$3</c:f>
              <c:strCache>
                <c:ptCount val="1"/>
                <c:pt idx="0">
                  <c:v>M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Sex!$B$4:$B$9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Sex!$C$4:$C$9</c:f>
              <c:numCache>
                <c:formatCode>General</c:formatCode>
                <c:ptCount val="6"/>
                <c:pt idx="0">
                  <c:v>22.64</c:v>
                </c:pt>
                <c:pt idx="1">
                  <c:v>21.32</c:v>
                </c:pt>
                <c:pt idx="2">
                  <c:v>20.79</c:v>
                </c:pt>
                <c:pt idx="3">
                  <c:v>19.66</c:v>
                </c:pt>
                <c:pt idx="4">
                  <c:v>19.010000000000002</c:v>
                </c:pt>
                <c:pt idx="5">
                  <c:v>18.61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06-4F5B-849C-F38FF9603D47}"/>
            </c:ext>
          </c:extLst>
        </c:ser>
        <c:ser>
          <c:idx val="1"/>
          <c:order val="1"/>
          <c:tx>
            <c:strRef>
              <c:f>Sex!$D$3</c:f>
              <c:strCache>
                <c:ptCount val="1"/>
                <c:pt idx="0">
                  <c:v>W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Sex!$B$4:$B$9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Sex!$D$4:$D$9</c:f>
              <c:numCache>
                <c:formatCode>General</c:formatCode>
                <c:ptCount val="6"/>
                <c:pt idx="0">
                  <c:v>17.78</c:v>
                </c:pt>
                <c:pt idx="1">
                  <c:v>16.52</c:v>
                </c:pt>
                <c:pt idx="2">
                  <c:v>15.81</c:v>
                </c:pt>
                <c:pt idx="3">
                  <c:v>15.35</c:v>
                </c:pt>
                <c:pt idx="4">
                  <c:v>14.69</c:v>
                </c:pt>
                <c:pt idx="5">
                  <c:v>14.25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06-4F5B-849C-F38FF9603D47}"/>
            </c:ext>
          </c:extLst>
        </c:ser>
        <c:ser>
          <c:idx val="2"/>
          <c:order val="2"/>
          <c:tx>
            <c:strRef>
              <c:f>Sex!$E$3</c:f>
              <c:strCache>
                <c:ptCount val="1"/>
                <c:pt idx="0">
                  <c:v>M NHIS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Sex!$B$4:$B$9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Sex!$E$4:$E$9</c:f>
              <c:numCache>
                <c:formatCode>General</c:formatCode>
                <c:ptCount val="6"/>
                <c:pt idx="0">
                  <c:v>21.6</c:v>
                </c:pt>
                <c:pt idx="1">
                  <c:v>20.49</c:v>
                </c:pt>
                <c:pt idx="2" formatCode="0.00">
                  <c:v>20.5</c:v>
                </c:pt>
                <c:pt idx="3">
                  <c:v>18.829999999999998</c:v>
                </c:pt>
                <c:pt idx="4">
                  <c:v>16.75</c:v>
                </c:pt>
                <c:pt idx="5">
                  <c:v>17.54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06-4F5B-849C-F38FF9603D47}"/>
            </c:ext>
          </c:extLst>
        </c:ser>
        <c:ser>
          <c:idx val="3"/>
          <c:order val="3"/>
          <c:tx>
            <c:strRef>
              <c:f>Sex!$F$3</c:f>
              <c:strCache>
                <c:ptCount val="1"/>
                <c:pt idx="0">
                  <c:v>W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Sex!$B$4:$B$9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Sex!$F$4:$F$9</c:f>
              <c:numCache>
                <c:formatCode>General</c:formatCode>
                <c:ptCount val="6"/>
                <c:pt idx="0">
                  <c:v>16.54</c:v>
                </c:pt>
                <c:pt idx="1">
                  <c:v>15.81</c:v>
                </c:pt>
                <c:pt idx="2">
                  <c:v>15.33</c:v>
                </c:pt>
                <c:pt idx="3">
                  <c:v>14.84</c:v>
                </c:pt>
                <c:pt idx="4">
                  <c:v>13.58</c:v>
                </c:pt>
                <c:pt idx="5">
                  <c:v>13.53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06-4F5B-849C-F38FF9603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2126320"/>
        <c:axId val="622129928"/>
      </c:lineChart>
      <c:catAx>
        <c:axId val="622126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22129928"/>
        <c:crosses val="autoZero"/>
        <c:auto val="1"/>
        <c:lblAlgn val="ctr"/>
        <c:lblOffset val="100"/>
        <c:noMultiLvlLbl val="0"/>
      </c:catAx>
      <c:valAx>
        <c:axId val="622129928"/>
        <c:scaling>
          <c:orientation val="minMax"/>
          <c:max val="3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221263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Race!$C$3</c:f>
              <c:strCache>
                <c:ptCount val="1"/>
                <c:pt idx="0">
                  <c:v>W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Race!$B$4:$B$9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Race!$C$4:$C$9</c:f>
              <c:numCache>
                <c:formatCode>General</c:formatCode>
                <c:ptCount val="6"/>
                <c:pt idx="0">
                  <c:v>20.83</c:v>
                </c:pt>
                <c:pt idx="1">
                  <c:v>19.57</c:v>
                </c:pt>
                <c:pt idx="2">
                  <c:v>18.96</c:v>
                </c:pt>
                <c:pt idx="3">
                  <c:v>18.12</c:v>
                </c:pt>
                <c:pt idx="4">
                  <c:v>17.53</c:v>
                </c:pt>
                <c:pt idx="5">
                  <c:v>17.38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B2-4D06-9465-8C6FAA2D821C}"/>
            </c:ext>
          </c:extLst>
        </c:ser>
        <c:ser>
          <c:idx val="1"/>
          <c:order val="1"/>
          <c:tx>
            <c:strRef>
              <c:f>Race!$D$3</c:f>
              <c:strCache>
                <c:ptCount val="1"/>
                <c:pt idx="0">
                  <c:v>B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Race!$B$4:$B$9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Race!$D$4:$D$9</c:f>
              <c:numCache>
                <c:formatCode>General</c:formatCode>
                <c:ptCount val="6"/>
                <c:pt idx="0">
                  <c:v>23.06</c:v>
                </c:pt>
                <c:pt idx="1">
                  <c:v>21.33</c:v>
                </c:pt>
                <c:pt idx="2">
                  <c:v>20.32</c:v>
                </c:pt>
                <c:pt idx="3">
                  <c:v>19.77</c:v>
                </c:pt>
                <c:pt idx="4">
                  <c:v>19.36</c:v>
                </c:pt>
                <c:pt idx="5">
                  <c:v>18.39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B2-4D06-9465-8C6FAA2D821C}"/>
            </c:ext>
          </c:extLst>
        </c:ser>
        <c:ser>
          <c:idx val="2"/>
          <c:order val="2"/>
          <c:tx>
            <c:strRef>
              <c:f>Race!$E$3</c:f>
              <c:strCache>
                <c:ptCount val="1"/>
                <c:pt idx="0">
                  <c:v>H BRFSS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Race!$B$4:$B$9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Race!$E$4:$E$9</c:f>
              <c:numCache>
                <c:formatCode>General</c:formatCode>
                <c:ptCount val="6"/>
                <c:pt idx="0">
                  <c:v>15.88</c:v>
                </c:pt>
                <c:pt idx="1">
                  <c:v>15.11</c:v>
                </c:pt>
                <c:pt idx="2">
                  <c:v>13.95</c:v>
                </c:pt>
                <c:pt idx="3">
                  <c:v>14.06</c:v>
                </c:pt>
                <c:pt idx="4">
                  <c:v>12.98</c:v>
                </c:pt>
                <c:pt idx="5">
                  <c:v>12.43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B2-4D06-9465-8C6FAA2D821C}"/>
            </c:ext>
          </c:extLst>
        </c:ser>
        <c:ser>
          <c:idx val="3"/>
          <c:order val="3"/>
          <c:tx>
            <c:strRef>
              <c:f>Race!$F$3</c:f>
              <c:strCache>
                <c:ptCount val="1"/>
                <c:pt idx="0">
                  <c:v>O BRFSS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Race!$B$4:$B$9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Race!$F$4:$F$9</c:f>
              <c:numCache>
                <c:formatCode>General</c:formatCode>
                <c:ptCount val="6"/>
                <c:pt idx="0">
                  <c:v>17.920000000000002</c:v>
                </c:pt>
                <c:pt idx="1">
                  <c:v>16.61</c:v>
                </c:pt>
                <c:pt idx="2">
                  <c:v>16.86</c:v>
                </c:pt>
                <c:pt idx="3">
                  <c:v>14.96</c:v>
                </c:pt>
                <c:pt idx="4">
                  <c:v>14.51</c:v>
                </c:pt>
                <c:pt idx="5">
                  <c:v>13.22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B2-4D06-9465-8C6FAA2D821C}"/>
            </c:ext>
          </c:extLst>
        </c:ser>
        <c:ser>
          <c:idx val="4"/>
          <c:order val="4"/>
          <c:tx>
            <c:strRef>
              <c:f>Race!$G$3</c:f>
              <c:strCache>
                <c:ptCount val="1"/>
                <c:pt idx="0">
                  <c:v>W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Race!$G$4:$G$9</c:f>
              <c:numCache>
                <c:formatCode>General</c:formatCode>
                <c:ptCount val="6"/>
                <c:pt idx="0">
                  <c:v>20.67</c:v>
                </c:pt>
                <c:pt idx="1">
                  <c:v>19.77</c:v>
                </c:pt>
                <c:pt idx="2">
                  <c:v>19.510000000000002</c:v>
                </c:pt>
                <c:pt idx="3">
                  <c:v>18.329999999999998</c:v>
                </c:pt>
                <c:pt idx="4" formatCode="0.00">
                  <c:v>16.600000000000001</c:v>
                </c:pt>
                <c:pt idx="5">
                  <c:v>16.690000000000001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B2-4D06-9465-8C6FAA2D821C}"/>
            </c:ext>
          </c:extLst>
        </c:ser>
        <c:ser>
          <c:idx val="5"/>
          <c:order val="5"/>
          <c:tx>
            <c:strRef>
              <c:f>Race!$H$3</c:f>
              <c:strCache>
                <c:ptCount val="1"/>
                <c:pt idx="0">
                  <c:v>B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Race!$H$4:$H$9</c:f>
              <c:numCache>
                <c:formatCode>General</c:formatCode>
                <c:ptCount val="6"/>
                <c:pt idx="0">
                  <c:v>19.559999999999999</c:v>
                </c:pt>
                <c:pt idx="1">
                  <c:v>18.21</c:v>
                </c:pt>
                <c:pt idx="2">
                  <c:v>18.54</c:v>
                </c:pt>
                <c:pt idx="3">
                  <c:v>17.809999999999999</c:v>
                </c:pt>
                <c:pt idx="4">
                  <c:v>16.84</c:v>
                </c:pt>
                <c:pt idx="5">
                  <c:v>16.91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B2-4D06-9465-8C6FAA2D821C}"/>
            </c:ext>
          </c:extLst>
        </c:ser>
        <c:ser>
          <c:idx val="6"/>
          <c:order val="6"/>
          <c:tx>
            <c:strRef>
              <c:f>Race!$I$3</c:f>
              <c:strCache>
                <c:ptCount val="1"/>
                <c:pt idx="0">
                  <c:v>H NHIS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Race!$I$4:$I$9</c:f>
              <c:numCache>
                <c:formatCode>General</c:formatCode>
                <c:ptCount val="6"/>
                <c:pt idx="0">
                  <c:v>12.93</c:v>
                </c:pt>
                <c:pt idx="1">
                  <c:v>12.48</c:v>
                </c:pt>
                <c:pt idx="2">
                  <c:v>12.13</c:v>
                </c:pt>
                <c:pt idx="3">
                  <c:v>11.18</c:v>
                </c:pt>
                <c:pt idx="4">
                  <c:v>10.06</c:v>
                </c:pt>
                <c:pt idx="5">
                  <c:v>10.72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B2-4D06-9465-8C6FAA2D821C}"/>
            </c:ext>
          </c:extLst>
        </c:ser>
        <c:ser>
          <c:idx val="7"/>
          <c:order val="7"/>
          <c:tx>
            <c:strRef>
              <c:f>Race!$J$3</c:f>
              <c:strCache>
                <c:ptCount val="1"/>
                <c:pt idx="0">
                  <c:v>O NHIS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Race!$B$4:$B$9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Race!$J$4:$J$9</c:f>
              <c:numCache>
                <c:formatCode>0.00</c:formatCode>
                <c:ptCount val="6"/>
                <c:pt idx="0" formatCode="General">
                  <c:v>12.78</c:v>
                </c:pt>
                <c:pt idx="1">
                  <c:v>12.6</c:v>
                </c:pt>
                <c:pt idx="2" formatCode="General">
                  <c:v>12.13</c:v>
                </c:pt>
                <c:pt idx="3" formatCode="General">
                  <c:v>11.92</c:v>
                </c:pt>
                <c:pt idx="4" formatCode="General">
                  <c:v>9.2799999999999994</c:v>
                </c:pt>
                <c:pt idx="5" formatCode="General">
                  <c:v>12.37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B2-4D06-9465-8C6FAA2D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199368"/>
        <c:axId val="518205600"/>
      </c:lineChart>
      <c:catAx>
        <c:axId val="518199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8205600"/>
        <c:crosses val="autoZero"/>
        <c:auto val="1"/>
        <c:lblAlgn val="ctr"/>
        <c:lblOffset val="100"/>
        <c:noMultiLvlLbl val="0"/>
      </c:catAx>
      <c:valAx>
        <c:axId val="51820560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81993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Education!$C$3</c:f>
              <c:strCache>
                <c:ptCount val="1"/>
                <c:pt idx="0">
                  <c:v>&lt;HS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Education!$C$4:$C$9</c:f>
              <c:numCache>
                <c:formatCode>General</c:formatCode>
                <c:ptCount val="6"/>
                <c:pt idx="0">
                  <c:v>30.51</c:v>
                </c:pt>
                <c:pt idx="1">
                  <c:v>29.43</c:v>
                </c:pt>
                <c:pt idx="2">
                  <c:v>27.57</c:v>
                </c:pt>
                <c:pt idx="3">
                  <c:v>27.95</c:v>
                </c:pt>
                <c:pt idx="4">
                  <c:v>26.35</c:v>
                </c:pt>
                <c:pt idx="5">
                  <c:v>26.11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80-4B73-ADC4-429493917A87}"/>
            </c:ext>
          </c:extLst>
        </c:ser>
        <c:ser>
          <c:idx val="1"/>
          <c:order val="1"/>
          <c:tx>
            <c:strRef>
              <c:f>Education!$D$3</c:f>
              <c:strCache>
                <c:ptCount val="1"/>
                <c:pt idx="0">
                  <c:v>HS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Education!$D$4:$D$9</c:f>
              <c:numCache>
                <c:formatCode>0.00</c:formatCode>
                <c:ptCount val="6"/>
                <c:pt idx="0" formatCode="General">
                  <c:v>25.11</c:v>
                </c:pt>
                <c:pt idx="1">
                  <c:v>23.5</c:v>
                </c:pt>
                <c:pt idx="2" formatCode="General">
                  <c:v>22.81</c:v>
                </c:pt>
                <c:pt idx="3" formatCode="General">
                  <c:v>22.14</c:v>
                </c:pt>
                <c:pt idx="4" formatCode="General">
                  <c:v>21.49</c:v>
                </c:pt>
                <c:pt idx="5" formatCode="General">
                  <c:v>21.29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80-4B73-ADC4-429493917A87}"/>
            </c:ext>
          </c:extLst>
        </c:ser>
        <c:ser>
          <c:idx val="2"/>
          <c:order val="2"/>
          <c:tx>
            <c:strRef>
              <c:f>Education!$E$3</c:f>
              <c:strCache>
                <c:ptCount val="1"/>
                <c:pt idx="0">
                  <c:v>&gt;HS BRFSS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Education!$E$4:$E$9</c:f>
              <c:numCache>
                <c:formatCode>General</c:formatCode>
                <c:ptCount val="6"/>
                <c:pt idx="0">
                  <c:v>14.74</c:v>
                </c:pt>
                <c:pt idx="1">
                  <c:v>13.77</c:v>
                </c:pt>
                <c:pt idx="2">
                  <c:v>13.52</c:v>
                </c:pt>
                <c:pt idx="3">
                  <c:v>12.55</c:v>
                </c:pt>
                <c:pt idx="4">
                  <c:v>12.22</c:v>
                </c:pt>
                <c:pt idx="5">
                  <c:v>11.79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80-4B73-ADC4-429493917A87}"/>
            </c:ext>
          </c:extLst>
        </c:ser>
        <c:ser>
          <c:idx val="3"/>
          <c:order val="3"/>
          <c:tx>
            <c:strRef>
              <c:f>Education!$F$3</c:f>
              <c:strCache>
                <c:ptCount val="1"/>
                <c:pt idx="0">
                  <c:v>&lt;HS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Education!$F$4:$F$9</c:f>
              <c:numCache>
                <c:formatCode>0.00</c:formatCode>
                <c:ptCount val="6"/>
                <c:pt idx="0" formatCode="General">
                  <c:v>25.57</c:v>
                </c:pt>
                <c:pt idx="1">
                  <c:v>24.4</c:v>
                </c:pt>
                <c:pt idx="2" formatCode="General">
                  <c:v>24.86</c:v>
                </c:pt>
                <c:pt idx="3" formatCode="General">
                  <c:v>22.64</c:v>
                </c:pt>
                <c:pt idx="4" formatCode="General">
                  <c:v>23.29</c:v>
                </c:pt>
                <c:pt idx="5" formatCode="General">
                  <c:v>23.18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80-4B73-ADC4-429493917A87}"/>
            </c:ext>
          </c:extLst>
        </c:ser>
        <c:ser>
          <c:idx val="4"/>
          <c:order val="4"/>
          <c:tx>
            <c:strRef>
              <c:f>Education!$G$3</c:f>
              <c:strCache>
                <c:ptCount val="1"/>
                <c:pt idx="0">
                  <c:v>HS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Education!$G$4:$G$9</c:f>
              <c:numCache>
                <c:formatCode>0.00</c:formatCode>
                <c:ptCount val="6"/>
                <c:pt idx="0" formatCode="General">
                  <c:v>26.28</c:v>
                </c:pt>
                <c:pt idx="1">
                  <c:v>25.1</c:v>
                </c:pt>
                <c:pt idx="2" formatCode="General">
                  <c:v>24.54</c:v>
                </c:pt>
                <c:pt idx="3" formatCode="General">
                  <c:v>23.95</c:v>
                </c:pt>
                <c:pt idx="4" formatCode="General">
                  <c:v>20.84</c:v>
                </c:pt>
                <c:pt idx="5" formatCode="General">
                  <c:v>21.45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80-4B73-ADC4-429493917A87}"/>
            </c:ext>
          </c:extLst>
        </c:ser>
        <c:ser>
          <c:idx val="5"/>
          <c:order val="5"/>
          <c:tx>
            <c:strRef>
              <c:f>Education!$H$3</c:f>
              <c:strCache>
                <c:ptCount val="1"/>
                <c:pt idx="0">
                  <c:v>&gt;HS NHIS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Education!$B$4:$B$9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Education!$H$4:$H$9</c:f>
              <c:numCache>
                <c:formatCode>General</c:formatCode>
                <c:ptCount val="6"/>
                <c:pt idx="0">
                  <c:v>14.11</c:v>
                </c:pt>
                <c:pt idx="1">
                  <c:v>13.49</c:v>
                </c:pt>
                <c:pt idx="2">
                  <c:v>13.23</c:v>
                </c:pt>
                <c:pt idx="3">
                  <c:v>12.41</c:v>
                </c:pt>
                <c:pt idx="4">
                  <c:v>11.14</c:v>
                </c:pt>
                <c:pt idx="5" formatCode="0.00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80-4B73-ADC4-429493917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897656"/>
        <c:axId val="573899296"/>
      </c:lineChart>
      <c:catAx>
        <c:axId val="573897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3899296"/>
        <c:crosses val="autoZero"/>
        <c:auto val="1"/>
        <c:lblAlgn val="ctr"/>
        <c:lblOffset val="100"/>
        <c:noMultiLvlLbl val="0"/>
      </c:catAx>
      <c:valAx>
        <c:axId val="57389929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7389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Age!$C$9</c:f>
              <c:strCache>
                <c:ptCount val="1"/>
                <c:pt idx="0">
                  <c:v>18-34 BRFSS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Age!$B$10:$B$15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Age!$C$10:$C$15</c:f>
              <c:numCache>
                <c:formatCode>General</c:formatCode>
                <c:ptCount val="6"/>
                <c:pt idx="0">
                  <c:v>28.48</c:v>
                </c:pt>
                <c:pt idx="1">
                  <c:v>28.51</c:v>
                </c:pt>
                <c:pt idx="2">
                  <c:v>26.65</c:v>
                </c:pt>
                <c:pt idx="3">
                  <c:v>22.39</c:v>
                </c:pt>
                <c:pt idx="4">
                  <c:v>18.97</c:v>
                </c:pt>
                <c:pt idx="5">
                  <c:v>17.27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EC-4938-9452-DBC5E900F8AF}"/>
            </c:ext>
          </c:extLst>
        </c:ser>
        <c:ser>
          <c:idx val="1"/>
          <c:order val="1"/>
          <c:tx>
            <c:strRef>
              <c:f>Age!$D$9</c:f>
              <c:strCache>
                <c:ptCount val="1"/>
                <c:pt idx="0">
                  <c:v>35-54 BRFSS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Age!$B$10:$B$15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Age!$D$10:$D$15</c:f>
              <c:numCache>
                <c:formatCode>General</c:formatCode>
                <c:ptCount val="6"/>
                <c:pt idx="0">
                  <c:v>19.62</c:v>
                </c:pt>
                <c:pt idx="1">
                  <c:v>20.49</c:v>
                </c:pt>
                <c:pt idx="2">
                  <c:v>19.7</c:v>
                </c:pt>
                <c:pt idx="3">
                  <c:v>15.74</c:v>
                </c:pt>
                <c:pt idx="4">
                  <c:v>14.28</c:v>
                </c:pt>
                <c:pt idx="5">
                  <c:v>13.89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EC-4938-9452-DBC5E900F8AF}"/>
            </c:ext>
          </c:extLst>
        </c:ser>
        <c:ser>
          <c:idx val="2"/>
          <c:order val="2"/>
          <c:tx>
            <c:strRef>
              <c:f>Age!$E$9</c:f>
              <c:strCache>
                <c:ptCount val="1"/>
                <c:pt idx="0">
                  <c:v>55+ BRFSS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Age!$B$10:$B$15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Age!$E$10:$E$15</c:f>
              <c:numCache>
                <c:formatCode>General</c:formatCode>
                <c:ptCount val="6"/>
                <c:pt idx="0">
                  <c:v>14.13</c:v>
                </c:pt>
                <c:pt idx="1">
                  <c:v>14.24</c:v>
                </c:pt>
                <c:pt idx="2">
                  <c:v>13.79</c:v>
                </c:pt>
                <c:pt idx="3">
                  <c:v>9.99</c:v>
                </c:pt>
                <c:pt idx="4">
                  <c:v>8.17</c:v>
                </c:pt>
                <c:pt idx="5">
                  <c:v>8.33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EC-4938-9452-DBC5E900F8AF}"/>
            </c:ext>
          </c:extLst>
        </c:ser>
        <c:ser>
          <c:idx val="3"/>
          <c:order val="3"/>
          <c:tx>
            <c:strRef>
              <c:f>Age!$F$9</c:f>
              <c:strCache>
                <c:ptCount val="1"/>
                <c:pt idx="0">
                  <c:v>18-34 NHIS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Age!$B$10:$B$15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Age!$F$10:$F$15</c:f>
              <c:numCache>
                <c:formatCode>General</c:formatCode>
                <c:ptCount val="6"/>
                <c:pt idx="0">
                  <c:v>26.43</c:v>
                </c:pt>
                <c:pt idx="1">
                  <c:v>25.85</c:v>
                </c:pt>
                <c:pt idx="2">
                  <c:v>25.22</c:v>
                </c:pt>
                <c:pt idx="3">
                  <c:v>20.55</c:v>
                </c:pt>
                <c:pt idx="4">
                  <c:v>16.11</c:v>
                </c:pt>
                <c:pt idx="5">
                  <c:v>13.63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EC-4938-9452-DBC5E900F8AF}"/>
            </c:ext>
          </c:extLst>
        </c:ser>
        <c:ser>
          <c:idx val="4"/>
          <c:order val="4"/>
          <c:tx>
            <c:strRef>
              <c:f>Age!$G$9</c:f>
              <c:strCache>
                <c:ptCount val="1"/>
                <c:pt idx="0">
                  <c:v>35-54 NHIS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Age!$B$10:$B$15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Age!$G$10:$G$15</c:f>
              <c:numCache>
                <c:formatCode>General</c:formatCode>
                <c:ptCount val="6"/>
                <c:pt idx="0">
                  <c:v>19.25</c:v>
                </c:pt>
                <c:pt idx="1">
                  <c:v>19.04</c:v>
                </c:pt>
                <c:pt idx="2">
                  <c:v>18.649999999999999</c:v>
                </c:pt>
                <c:pt idx="3">
                  <c:v>15.4</c:v>
                </c:pt>
                <c:pt idx="4">
                  <c:v>12.26</c:v>
                </c:pt>
                <c:pt idx="5">
                  <c:v>11.92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EC-4938-9452-DBC5E900F8AF}"/>
            </c:ext>
          </c:extLst>
        </c:ser>
        <c:ser>
          <c:idx val="5"/>
          <c:order val="5"/>
          <c:tx>
            <c:strRef>
              <c:f>Age!$H$9</c:f>
              <c:strCache>
                <c:ptCount val="1"/>
                <c:pt idx="0">
                  <c:v>55+ NHIS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Age!$B$10:$B$15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Age!$H$10:$H$15</c:f>
              <c:numCache>
                <c:formatCode>General</c:formatCode>
                <c:ptCount val="6"/>
                <c:pt idx="0">
                  <c:v>12.4</c:v>
                </c:pt>
                <c:pt idx="1">
                  <c:v>12.95</c:v>
                </c:pt>
                <c:pt idx="2">
                  <c:v>13.57</c:v>
                </c:pt>
                <c:pt idx="3">
                  <c:v>9.76</c:v>
                </c:pt>
                <c:pt idx="4">
                  <c:v>7.25</c:v>
                </c:pt>
                <c:pt idx="5">
                  <c:v>6.61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EC-4938-9452-DBC5E900F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214128"/>
        <c:axId val="518212488"/>
      </c:lineChart>
      <c:catAx>
        <c:axId val="518214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8212488"/>
        <c:crosses val="autoZero"/>
        <c:auto val="1"/>
        <c:lblAlgn val="ctr"/>
        <c:lblOffset val="100"/>
        <c:noMultiLvlLbl val="0"/>
      </c:catAx>
      <c:valAx>
        <c:axId val="51821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821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5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96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81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7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22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92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2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95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1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0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37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66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4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9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70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8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8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0" y="171450"/>
            <a:ext cx="9144000" cy="723900"/>
          </a:xfrm>
          <a:prstGeom prst="rect">
            <a:avLst/>
          </a:prstGeom>
          <a:solidFill>
            <a:srgbClr val="122C4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0" y="0"/>
            <a:ext cx="9144000" cy="171450"/>
            <a:chOff x="0" y="0"/>
            <a:chExt cx="9144000" cy="171450"/>
          </a:xfrm>
        </p:grpSpPr>
        <p:sp>
          <p:nvSpPr>
            <p:cNvPr id="37" name="bk object 25"/>
            <p:cNvSpPr/>
            <p:nvPr userDrawn="1"/>
          </p:nvSpPr>
          <p:spPr>
            <a:xfrm>
              <a:off x="0" y="0"/>
              <a:ext cx="522365" cy="171450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225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bk object 26"/>
            <p:cNvSpPr/>
            <p:nvPr userDrawn="1"/>
          </p:nvSpPr>
          <p:spPr>
            <a:xfrm>
              <a:off x="346426" y="0"/>
              <a:ext cx="863535" cy="171450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317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bk object 27"/>
            <p:cNvSpPr/>
            <p:nvPr userDrawn="1"/>
          </p:nvSpPr>
          <p:spPr>
            <a:xfrm>
              <a:off x="878275" y="0"/>
              <a:ext cx="1343452" cy="171450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93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bk object 28"/>
            <p:cNvSpPr/>
            <p:nvPr userDrawn="1"/>
          </p:nvSpPr>
          <p:spPr>
            <a:xfrm>
              <a:off x="1654598" y="0"/>
              <a:ext cx="1362458" cy="171450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317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k object 29"/>
            <p:cNvSpPr/>
            <p:nvPr userDrawn="1"/>
          </p:nvSpPr>
          <p:spPr>
            <a:xfrm>
              <a:off x="2304805" y="0"/>
              <a:ext cx="937660" cy="171450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458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k object 30"/>
            <p:cNvSpPr/>
            <p:nvPr userDrawn="1"/>
          </p:nvSpPr>
          <p:spPr>
            <a:xfrm>
              <a:off x="2554809" y="0"/>
              <a:ext cx="2483849" cy="171450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317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bk object 31"/>
            <p:cNvSpPr/>
            <p:nvPr userDrawn="1"/>
          </p:nvSpPr>
          <p:spPr>
            <a:xfrm>
              <a:off x="3835845" y="0"/>
              <a:ext cx="1915234" cy="171450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458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bk object 32"/>
            <p:cNvSpPr/>
            <p:nvPr userDrawn="1"/>
          </p:nvSpPr>
          <p:spPr>
            <a:xfrm>
              <a:off x="4458868" y="0"/>
              <a:ext cx="4685132" cy="171450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22C41"/>
                </a:gs>
                <a:gs pos="100000">
                  <a:srgbClr val="22537C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45" name="Straight Connector 44"/>
            <p:cNvCxnSpPr/>
            <p:nvPr userDrawn="1"/>
          </p:nvCxnSpPr>
          <p:spPr>
            <a:xfrm>
              <a:off x="0" y="171450"/>
              <a:ext cx="9144000" cy="0"/>
            </a:xfrm>
            <a:prstGeom prst="line">
              <a:avLst/>
            </a:prstGeom>
            <a:ln w="6350">
              <a:solidFill>
                <a:srgbClr val="458E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039553"/>
            <a:ext cx="8408977" cy="885728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0000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0000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122C4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166346"/>
            <a:ext cx="690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CDC’s </a:t>
            </a:r>
            <a:r>
              <a:rPr lang="en-US" b="1" dirty="0">
                <a:solidFill>
                  <a:schemeClr val="bg2"/>
                </a:solidFill>
              </a:rPr>
              <a:t>National Center for Chronic Disease Prevention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and Health Promotion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27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85079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020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122C4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NCCDPHP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122C41"/>
              </a:buClr>
              <a:buFont typeface="Wingdings" panose="05000000000000000000" pitchFamily="2" charset="2"/>
              <a:buChar char="§"/>
              <a:defRPr sz="2400" b="1">
                <a:solidFill>
                  <a:srgbClr val="122C41"/>
                </a:solidFill>
              </a:defRPr>
            </a:lvl1pPr>
            <a:lvl2pPr>
              <a:buClr>
                <a:srgbClr val="FF7351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6A0D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44440"/>
            <a:ext cx="9144000" cy="99060"/>
            <a:chOff x="-1286095" y="13290696"/>
            <a:chExt cx="21930367" cy="545666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3302170" y="13290696"/>
              <a:ext cx="1446394" cy="545666"/>
            </a:xfrm>
            <a:prstGeom prst="rect">
              <a:avLst/>
            </a:prstGeom>
            <a:solidFill>
              <a:srgbClr val="5ACC5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14729702" y="13290696"/>
              <a:ext cx="1446394" cy="545666"/>
            </a:xfrm>
            <a:prstGeom prst="rect">
              <a:avLst/>
            </a:prstGeom>
            <a:solidFill>
              <a:srgbClr val="FF735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16176093" y="13290696"/>
              <a:ext cx="1447572" cy="545666"/>
            </a:xfrm>
            <a:prstGeom prst="rect">
              <a:avLst/>
            </a:prstGeom>
            <a:solidFill>
              <a:srgbClr val="FDDC0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7590466" y="13290696"/>
              <a:ext cx="3053806" cy="545666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1" name="Rectangle 20"/>
            <p:cNvSpPr>
              <a:spLocks noChangeArrowheads="1"/>
            </p:cNvSpPr>
            <p:nvPr userDrawn="1"/>
          </p:nvSpPr>
          <p:spPr bwMode="auto">
            <a:xfrm>
              <a:off x="-1286095" y="13290696"/>
              <a:ext cx="13620736" cy="545666"/>
            </a:xfrm>
            <a:prstGeom prst="rect">
              <a:avLst/>
            </a:prstGeom>
            <a:solidFill>
              <a:srgbClr val="122C4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11859313" y="13290696"/>
              <a:ext cx="1446394" cy="545666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1873762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rgbClr val="5F5F5F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rgbClr val="5F5F5F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59"/>
            <a:ext cx="9144000" cy="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12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0" y="4255632"/>
            <a:ext cx="9144000" cy="887868"/>
            <a:chOff x="0" y="0"/>
            <a:chExt cx="9144000" cy="171450"/>
          </a:xfrm>
        </p:grpSpPr>
        <p:sp>
          <p:nvSpPr>
            <p:cNvPr id="17" name="bk object 25"/>
            <p:cNvSpPr/>
            <p:nvPr userDrawn="1"/>
          </p:nvSpPr>
          <p:spPr>
            <a:xfrm>
              <a:off x="0" y="0"/>
              <a:ext cx="522365" cy="171450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225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26"/>
            <p:cNvSpPr/>
            <p:nvPr userDrawn="1"/>
          </p:nvSpPr>
          <p:spPr>
            <a:xfrm>
              <a:off x="346426" y="0"/>
              <a:ext cx="863535" cy="171450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317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k object 27"/>
            <p:cNvSpPr/>
            <p:nvPr userDrawn="1"/>
          </p:nvSpPr>
          <p:spPr>
            <a:xfrm>
              <a:off x="878275" y="0"/>
              <a:ext cx="1343452" cy="171450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93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28"/>
            <p:cNvSpPr/>
            <p:nvPr userDrawn="1"/>
          </p:nvSpPr>
          <p:spPr>
            <a:xfrm>
              <a:off x="1654598" y="0"/>
              <a:ext cx="1362458" cy="171450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317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k object 29"/>
            <p:cNvSpPr/>
            <p:nvPr userDrawn="1"/>
          </p:nvSpPr>
          <p:spPr>
            <a:xfrm>
              <a:off x="2304805" y="0"/>
              <a:ext cx="937660" cy="171450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458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k object 30"/>
            <p:cNvSpPr/>
            <p:nvPr userDrawn="1"/>
          </p:nvSpPr>
          <p:spPr>
            <a:xfrm>
              <a:off x="2554809" y="0"/>
              <a:ext cx="2483849" cy="171450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317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bk object 31"/>
            <p:cNvSpPr/>
            <p:nvPr userDrawn="1"/>
          </p:nvSpPr>
          <p:spPr>
            <a:xfrm>
              <a:off x="3835845" y="0"/>
              <a:ext cx="1915234" cy="171450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458E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k object 32"/>
            <p:cNvSpPr/>
            <p:nvPr userDrawn="1"/>
          </p:nvSpPr>
          <p:spPr>
            <a:xfrm>
              <a:off x="4458868" y="0"/>
              <a:ext cx="4685132" cy="171450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22C41"/>
                </a:gs>
                <a:gs pos="100000">
                  <a:srgbClr val="22537C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Picture 14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46426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2" r:id="rId3"/>
    <p:sldLayoutId id="2147483823" r:id="rId4"/>
    <p:sldLayoutId id="2147483849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ov-pT1x-W8Y/S_omASDQCRI/AAAAAAAADVo/BMpD9SGG14o/s1600/cellonly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152400" y="1243593"/>
            <a:ext cx="8408977" cy="885728"/>
          </a:xfrm>
        </p:spPr>
        <p:txBody>
          <a:bodyPr/>
          <a:lstStyle/>
          <a:p>
            <a:pPr algn="ctr"/>
            <a:r>
              <a:rPr lang="en-US" dirty="0"/>
              <a:t>Comparisons of Estimates from BRFSS and </a:t>
            </a:r>
            <a:br>
              <a:rPr lang="en-US" dirty="0"/>
            </a:br>
            <a:r>
              <a:rPr lang="en-US" dirty="0"/>
              <a:t>National Health Surveys, NHANES and NHIS, 2011−2016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735643"/>
            <a:ext cx="6400800" cy="1057983"/>
          </a:xfrm>
        </p:spPr>
        <p:txBody>
          <a:bodyPr/>
          <a:lstStyle/>
          <a:p>
            <a:pPr lvl="1"/>
            <a:r>
              <a:rPr lang="en-US" dirty="0"/>
              <a:t>	</a:t>
            </a:r>
            <a:r>
              <a:rPr lang="en-US" sz="2000" b="1" dirty="0">
                <a:solidFill>
                  <a:srgbClr val="000000"/>
                </a:solidFill>
              </a:rPr>
              <a:t>Jason Hsia, PhD</a:t>
            </a:r>
          </a:p>
          <a:p>
            <a:pPr algn="ctr"/>
            <a:r>
              <a:rPr lang="en-US" dirty="0"/>
              <a:t>	Population Health Surveillance Branch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793626"/>
            <a:ext cx="6400800" cy="672576"/>
          </a:xfrm>
        </p:spPr>
        <p:txBody>
          <a:bodyPr/>
          <a:lstStyle/>
          <a:p>
            <a:pPr algn="ctr"/>
            <a:r>
              <a:rPr lang="en-US" dirty="0"/>
              <a:t>	CSTE BRFSS Webinar </a:t>
            </a:r>
          </a:p>
          <a:p>
            <a:pPr algn="ctr"/>
            <a:r>
              <a:rPr lang="en-US" dirty="0"/>
              <a:t>	January 13, 2021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6CA7-6493-41A5-ABB6-6B1B0993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Studies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C82F5-D1CA-47C4-90F0-EC70CC13C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 C et al. (2012) </a:t>
            </a:r>
            <a:r>
              <a:rPr lang="en-US" i="1" dirty="0" err="1"/>
              <a:t>Prev</a:t>
            </a:r>
            <a:r>
              <a:rPr lang="en-US" i="1" dirty="0"/>
              <a:t> Med.</a:t>
            </a:r>
          </a:p>
          <a:p>
            <a:pPr lvl="1"/>
            <a:r>
              <a:rPr lang="en-US" dirty="0"/>
              <a:t>2007-08 Data (BRFSS and NHANES), 2008 Data (BRFSS and NHIS)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Current smoking, obesity, physical inactivity, hypertension, self-reported health, no health insurance, diabetes, coronary heart disease, myocardial infarction,</a:t>
            </a:r>
            <a:r>
              <a:rPr lang="en-US" dirty="0"/>
              <a:t> stroke, </a:t>
            </a:r>
            <a:r>
              <a:rPr lang="en-US" dirty="0">
                <a:solidFill>
                  <a:srgbClr val="FF0000"/>
                </a:solidFill>
              </a:rPr>
              <a:t>asthma, arthritis</a:t>
            </a:r>
          </a:p>
          <a:p>
            <a:pPr lvl="1"/>
            <a:r>
              <a:rPr lang="en-US" dirty="0"/>
              <a:t>No subgroup analysis</a:t>
            </a:r>
          </a:p>
        </p:txBody>
      </p:sp>
    </p:spTree>
    <p:extLst>
      <p:ext uri="{BB962C8B-B14F-4D97-AF65-F5344CB8AC3E}">
        <p14:creationId xmlns:p14="http://schemas.microsoft.com/office/powerpoint/2010/main" val="24272600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1652-9D55-4D06-8AF2-C6251051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3 Comparison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FFFC1-2EB9-498C-8F84-6203C2740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Compared data collected before 2011</a:t>
            </a:r>
          </a:p>
          <a:p>
            <a:r>
              <a:rPr lang="en-US" dirty="0"/>
              <a:t>Differences between BRFSS and compared surveys</a:t>
            </a:r>
          </a:p>
          <a:p>
            <a:r>
              <a:rPr lang="en-US" dirty="0"/>
              <a:t>One time point comparison</a:t>
            </a:r>
          </a:p>
          <a:p>
            <a:pPr lvl="1"/>
            <a:r>
              <a:rPr lang="en-US" dirty="0"/>
              <a:t>BRFSS, NHANES, NHIS estimates are subject to sampling errors</a:t>
            </a:r>
          </a:p>
          <a:p>
            <a:r>
              <a:rPr lang="en-US" dirty="0"/>
              <a:t>Selection of compared variables</a:t>
            </a:r>
          </a:p>
          <a:p>
            <a:pPr lvl="1"/>
            <a:r>
              <a:rPr lang="en-US" dirty="0"/>
              <a:t>Different interests</a:t>
            </a:r>
          </a:p>
          <a:p>
            <a:r>
              <a:rPr lang="en-US" dirty="0"/>
              <a:t>Dealing with different sample size </a:t>
            </a:r>
          </a:p>
          <a:p>
            <a:pPr lvl="1"/>
            <a:r>
              <a:rPr lang="en-US" dirty="0" err="1"/>
              <a:t>n</a:t>
            </a:r>
            <a:r>
              <a:rPr lang="en-US" baseline="-25000" dirty="0" err="1"/>
              <a:t>BRFSS</a:t>
            </a:r>
            <a:r>
              <a:rPr lang="en-US" dirty="0"/>
              <a:t> (400,000+)&gt;&gt; </a:t>
            </a:r>
            <a:r>
              <a:rPr lang="en-US" dirty="0" err="1"/>
              <a:t>n</a:t>
            </a:r>
            <a:r>
              <a:rPr lang="en-US" baseline="-25000" dirty="0" err="1"/>
              <a:t>NHIS</a:t>
            </a:r>
            <a:r>
              <a:rPr lang="en-US" baseline="-25000" dirty="0"/>
              <a:t> </a:t>
            </a:r>
            <a:r>
              <a:rPr lang="en-US" dirty="0"/>
              <a:t>(30,000+)&gt; </a:t>
            </a:r>
            <a:r>
              <a:rPr lang="en-US" dirty="0" err="1"/>
              <a:t>n</a:t>
            </a:r>
            <a:r>
              <a:rPr lang="en-US" baseline="-25000" dirty="0" err="1"/>
              <a:t>NHANES</a:t>
            </a:r>
            <a:r>
              <a:rPr lang="en-US" dirty="0"/>
              <a:t>(10,000)</a:t>
            </a:r>
          </a:p>
        </p:txBody>
      </p:sp>
    </p:spTree>
    <p:extLst>
      <p:ext uri="{BB962C8B-B14F-4D97-AF65-F5344CB8AC3E}">
        <p14:creationId xmlns:p14="http://schemas.microsoft.com/office/powerpoint/2010/main" val="9915378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C6BE-A9DB-4B12-A02B-EAB0965C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Our Comparison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D7F84-44FE-4CEA-A20E-33AC552CF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sourse</a:t>
            </a:r>
            <a:endParaRPr lang="en-US" dirty="0"/>
          </a:p>
          <a:p>
            <a:pPr lvl="1"/>
            <a:r>
              <a:rPr lang="en-US" dirty="0"/>
              <a:t>BRFSS 2011-16</a:t>
            </a:r>
          </a:p>
          <a:p>
            <a:pPr lvl="1"/>
            <a:r>
              <a:rPr lang="en-US" dirty="0"/>
              <a:t>NHANES 2011-12, 13-14, 15-16</a:t>
            </a:r>
          </a:p>
          <a:p>
            <a:pPr lvl="1"/>
            <a:r>
              <a:rPr lang="en-US" dirty="0"/>
              <a:t>NHIS 2011-16</a:t>
            </a:r>
          </a:p>
          <a:p>
            <a:r>
              <a:rPr lang="en-US" dirty="0"/>
              <a:t>Multiple years comparisons</a:t>
            </a:r>
          </a:p>
          <a:p>
            <a:pPr lvl="1"/>
            <a:r>
              <a:rPr lang="en-US" dirty="0"/>
              <a:t>BRFSS is a surveillance system</a:t>
            </a:r>
          </a:p>
          <a:p>
            <a:pPr lvl="1"/>
            <a:r>
              <a:rPr lang="en-US" dirty="0"/>
              <a:t>Expansion from one year comparison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492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7EAE-4651-4633-A19D-9133E02D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Studied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81FE8-5BCB-4DE8-928F-2D30FD0BC8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Original variables or minimize computation</a:t>
            </a:r>
          </a:p>
          <a:p>
            <a:r>
              <a:rPr lang="en-US" dirty="0"/>
              <a:t>Key variable(s)</a:t>
            </a:r>
          </a:p>
          <a:p>
            <a:pPr lvl="1"/>
            <a:r>
              <a:rPr lang="en-US" dirty="0"/>
              <a:t>Self-reported health</a:t>
            </a:r>
          </a:p>
          <a:p>
            <a:r>
              <a:rPr lang="en-US" dirty="0"/>
              <a:t>Widely used variables</a:t>
            </a:r>
          </a:p>
          <a:p>
            <a:pPr lvl="1"/>
            <a:r>
              <a:rPr lang="en-US" dirty="0"/>
              <a:t>Current smoking, average number of alcoholic drinks on days drinking </a:t>
            </a:r>
          </a:p>
          <a:p>
            <a:pPr lvl="1"/>
            <a:r>
              <a:rPr lang="en-US" dirty="0"/>
              <a:t>Height, weight</a:t>
            </a:r>
          </a:p>
          <a:p>
            <a:pPr lvl="1"/>
            <a:r>
              <a:rPr lang="en-US" dirty="0"/>
              <a:t>Hypertension, diabetes, asthma, </a:t>
            </a:r>
          </a:p>
          <a:p>
            <a:pPr lvl="1"/>
            <a:r>
              <a:rPr lang="en-US" dirty="0"/>
              <a:t>No health insurance, unmet health care need because of cost </a:t>
            </a:r>
          </a:p>
        </p:txBody>
      </p:sp>
    </p:spTree>
    <p:extLst>
      <p:ext uri="{BB962C8B-B14F-4D97-AF65-F5344CB8AC3E}">
        <p14:creationId xmlns:p14="http://schemas.microsoft.com/office/powerpoint/2010/main" val="347993983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28C3-F07A-48D4-ACB3-68DF1A94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Difference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2C02288-ABCF-44AB-9624-6183FC1A875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From statistics perspective</a:t>
                </a:r>
              </a:p>
              <a:p>
                <a:pPr lvl="1"/>
                <a:r>
                  <a:rPr lang="en-US" dirty="0"/>
                  <a:t>Two sample tests, linear regressions</a:t>
                </a:r>
              </a:p>
              <a:p>
                <a:r>
                  <a:rPr lang="en-US" dirty="0"/>
                  <a:t>From public health surveillance perspective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𝑵𝑺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was estimates from BRFSS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NHANES or NHIS at year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=3 or 6.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2C02288-ABCF-44AB-9624-6183FC1A87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146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670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C3CE-8EB2-4DF0-94CB-DC328CDE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EDA7B-B4AB-4E38-B121-56795EDE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BRFSS vs. NHANES</a:t>
            </a:r>
          </a:p>
          <a:p>
            <a:pPr lvl="1"/>
            <a:r>
              <a:rPr lang="en-US" dirty="0"/>
              <a:t>9 variables</a:t>
            </a:r>
          </a:p>
          <a:p>
            <a:pPr lvl="1"/>
            <a:r>
              <a:rPr lang="en-US" dirty="0"/>
              <a:t>Overall</a:t>
            </a:r>
          </a:p>
          <a:p>
            <a:r>
              <a:rPr lang="en-US" dirty="0"/>
              <a:t>BRFSS vs. NHIS</a:t>
            </a:r>
          </a:p>
          <a:p>
            <a:pPr lvl="1"/>
            <a:r>
              <a:rPr lang="en-US" dirty="0"/>
              <a:t>10 variables</a:t>
            </a:r>
          </a:p>
          <a:p>
            <a:pPr lvl="1"/>
            <a:r>
              <a:rPr lang="en-US" dirty="0"/>
              <a:t>Overall, by age, sex, race/ethnicity, and education</a:t>
            </a:r>
          </a:p>
        </p:txBody>
      </p:sp>
    </p:spTree>
    <p:extLst>
      <p:ext uri="{BB962C8B-B14F-4D97-AF65-F5344CB8AC3E}">
        <p14:creationId xmlns:p14="http://schemas.microsoft.com/office/powerpoint/2010/main" val="7332243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NHANES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Self-reported fair/poor health (%)</a:t>
                </a:r>
              </a:p>
              <a:p>
                <a:pPr marL="457200" lvl="1" indent="0">
                  <a:buNone/>
                </a:pPr>
                <a:r>
                  <a:rPr lang="en-US" dirty="0"/>
                  <a:t>Year	         BRFSS    NHANES  DIFF      P-value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2011-12   17.92     17.02       0.90      0.480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2013-14   17.89     18.48      -0.59      0.538</a:t>
                </a:r>
                <a:endParaRPr lang="en-US" b="1" dirty="0"/>
              </a:p>
              <a:p>
                <a:pPr marL="457200" lvl="1" indent="0">
                  <a:buNone/>
                </a:pPr>
                <a:r>
                  <a:rPr lang="en-US" dirty="0"/>
                  <a:t>2015-16   17.63     18.26      -0.63      0.585</a:t>
                </a:r>
              </a:p>
              <a:p>
                <a:pPr marL="457200" lvl="1" indent="0">
                  <a:buNone/>
                </a:pPr>
                <a:r>
                  <a:rPr lang="en-US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dirty="0"/>
                  <a:t>  0.71 (0.59,0.90)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(interaction) = 0.104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(difference | no interaction) = 0.377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  <a:blipFill>
                <a:blip r:embed="rId3"/>
                <a:stretch>
                  <a:fillRect l="-1818" t="-1460" r="-1091" b="-4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3B44B97-1578-4473-9396-A93A9C70F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63229"/>
            <a:ext cx="3087189" cy="37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8714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NHANES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Current Smoking (%)</a:t>
                </a:r>
              </a:p>
              <a:p>
                <a:pPr marL="457200" lvl="1" indent="0">
                  <a:buNone/>
                </a:pPr>
                <a:r>
                  <a:rPr lang="en-US" dirty="0"/>
                  <a:t>Year	         BRFSS    NHANES  DIFF      P-value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2011-12   19.68     19.81      -0.12      0.909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2013-14   18.11     20.22      -2.12      </a:t>
                </a:r>
                <a:r>
                  <a:rPr lang="en-US" b="1" dirty="0"/>
                  <a:t>0.044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2015-16   16.88     18.62      -1.74      0.054</a:t>
                </a:r>
              </a:p>
              <a:p>
                <a:pPr marL="457200" lvl="1" indent="0">
                  <a:buNone/>
                </a:pPr>
                <a:r>
                  <a:rPr lang="en-US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dirty="0"/>
                  <a:t>   1.33 (0.12,2.12)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(interaction) = 0.188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(difference | no interaction) </a:t>
                </a:r>
                <a:r>
                  <a:rPr lang="en-US" b="1" dirty="0"/>
                  <a:t>&lt;.001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  <a:blipFill>
                <a:blip r:embed="rId3"/>
                <a:stretch>
                  <a:fillRect l="-1818" t="-1460" r="-1091" b="-4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E183276-1983-4487-BCC5-D9C831637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21104"/>
            <a:ext cx="3113314" cy="36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672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5D15-44E7-496B-BF62-4C68BFD0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NHANES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9353FB-E063-4965-A057-D88CA7F8382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788229" y="1063229"/>
                <a:ext cx="5016137" cy="3341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Ave number of alcoholic drinks on days of drinking</a:t>
                </a:r>
              </a:p>
              <a:p>
                <a:pPr marL="457200" lvl="1" indent="0">
                  <a:buNone/>
                </a:pPr>
                <a:r>
                  <a:rPr lang="en-US" dirty="0"/>
                  <a:t>Year	         BRFSS    NHANES  DIFF      P-value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2011-12   2.55        3.05       -0.50     </a:t>
                </a:r>
                <a:r>
                  <a:rPr lang="en-US" b="1" dirty="0"/>
                  <a:t>&lt;.001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2013-14   2.51        2.78       -0.27     </a:t>
                </a:r>
                <a:r>
                  <a:rPr lang="en-US" b="1" dirty="0"/>
                  <a:t>0.010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2015-16   2.50        2.75       -0.25     </a:t>
                </a:r>
                <a:r>
                  <a:rPr lang="en-US" b="1" dirty="0"/>
                  <a:t>0.033</a:t>
                </a:r>
              </a:p>
              <a:p>
                <a:pPr marL="457200" lvl="1" indent="0">
                  <a:buNone/>
                </a:pPr>
                <a:r>
                  <a:rPr lang="en-US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dirty="0"/>
                  <a:t>   0.34 (0.25,0.50)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(interaction) = </a:t>
                </a:r>
                <a:r>
                  <a:rPr lang="en-US" b="1" dirty="0"/>
                  <a:t>0.039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9353FB-E063-4965-A057-D88CA7F83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788229" y="1063229"/>
                <a:ext cx="5016137" cy="3341688"/>
              </a:xfrm>
              <a:blipFill>
                <a:blip r:embed="rId2"/>
                <a:stretch>
                  <a:fillRect l="-1580" t="-1093" r="-1337" b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56CB31-267E-4309-9CEC-3C6B9D8E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63230"/>
            <a:ext cx="3256340" cy="36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67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NHANES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 health insurance coverage (%)</a:t>
                </a:r>
              </a:p>
              <a:p>
                <a:pPr marL="457200" lvl="1" indent="0">
                  <a:buNone/>
                </a:pPr>
                <a:r>
                  <a:rPr lang="en-US" dirty="0"/>
                  <a:t>Year	         BRFSS    NHANES  DIFF      P-value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2011-12   22.02      23.60    -1.58       0.329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2013-14   19.05      21.63    -2.58       0.060</a:t>
                </a:r>
                <a:endParaRPr lang="en-US" b="1" dirty="0"/>
              </a:p>
              <a:p>
                <a:pPr marL="457200" lvl="1" indent="0">
                  <a:buNone/>
                </a:pPr>
                <a:r>
                  <a:rPr lang="en-US" dirty="0"/>
                  <a:t>2015-16   14.37      16.45    -2.08       0.185</a:t>
                </a:r>
              </a:p>
              <a:p>
                <a:pPr marL="457200" lvl="1" indent="0">
                  <a:buNone/>
                </a:pPr>
                <a:r>
                  <a:rPr lang="en-US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dirty="0"/>
                  <a:t>  2.08 (1.58,2.58)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(interaction) = 0.557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(difference | no interaction) </a:t>
                </a:r>
                <a:r>
                  <a:rPr lang="en-US" b="1" dirty="0"/>
                  <a:t>&lt;.001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  <a:blipFill>
                <a:blip r:embed="rId3"/>
                <a:stretch>
                  <a:fillRect l="-1818" t="-1460" r="-1091" b="-4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6783D18-3E3B-43A3-A2A8-4B780E41C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64012"/>
            <a:ext cx="3008811" cy="39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3353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3F7BD-1218-47C6-9B48-3BAD4A2C8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Comparisons of Estimates From the Behavioral Risk Factor Surveillance System and Other National Health Surveys, 2011-2016.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Jason Hsia, Guixiang Zhao, Machell Town, Junling Ren, Catherine A. Okoro,</a:t>
            </a:r>
          </a:p>
          <a:p>
            <a:pPr marL="0" indent="0">
              <a:buNone/>
            </a:pPr>
            <a:r>
              <a:rPr lang="en-US" sz="2000" dirty="0"/>
              <a:t>Carol Pierannunzi, William Garvin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American Journal of Preventive Medicine (2020) 58(6):e181−e190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440665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NHANES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Ever told have hypertension (%)</a:t>
                </a:r>
              </a:p>
              <a:p>
                <a:pPr marL="457200" lvl="1" indent="0">
                  <a:buNone/>
                </a:pPr>
                <a:r>
                  <a:rPr lang="en-US" dirty="0"/>
                  <a:t>Year	         BRFSS    NHANES   DIFF     P-value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2011-12   31.49      30.88       0.62     0.670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2013-14   32.41      33.67      -1.27     0.278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2015-16   31.89      31.48       0.41     0.724</a:t>
                </a:r>
              </a:p>
              <a:p>
                <a:pPr marL="457200" lvl="1" indent="0">
                  <a:buNone/>
                </a:pPr>
                <a:r>
                  <a:rPr lang="en-US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dirty="0"/>
                  <a:t>   0.76 (0.41,1.27)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(interaction) = 0.702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(difference | no interaction) = 0.742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  <a:blipFill>
                <a:blip r:embed="rId3"/>
                <a:stretch>
                  <a:fillRect l="-1818" t="-1460" r="-970" b="-4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4A8F24D-D4FB-4393-8E99-43195DFB9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21105"/>
            <a:ext cx="2886891" cy="36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4264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NHANES (6)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Ever told have diabetes (%)</a:t>
                </a:r>
              </a:p>
              <a:p>
                <a:pPr marL="457200" lvl="1" indent="0">
                  <a:buNone/>
                </a:pPr>
                <a:r>
                  <a:rPr lang="en-US" dirty="0"/>
                  <a:t>Year	         BRFSS    NHANES   DIFF     P-value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2011-12     9.94      8.83         1.12      0.049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2013-14   10.36      9.65         0.71      0.138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2015-16   10.60    10.73        -0.13     0.856</a:t>
                </a:r>
              </a:p>
              <a:p>
                <a:pPr marL="457200" lvl="1" indent="0">
                  <a:buNone/>
                </a:pPr>
                <a:r>
                  <a:rPr lang="en-US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dirty="0"/>
                  <a:t>   0.65 (0.13,1.12)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(interaction) = 0.076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(difference | no interaction) = 0.126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  <a:blipFill>
                <a:blip r:embed="rId3"/>
                <a:stretch>
                  <a:fillRect l="-1818" t="-1460" r="-970" b="-4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9DA6EAA-A326-4246-8079-4DC7E4692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221105"/>
            <a:ext cx="3000103" cy="36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8890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NHANES (7)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Ever told have asthma (%)</a:t>
                </a:r>
              </a:p>
              <a:p>
                <a:pPr marL="457200" lvl="1" indent="0">
                  <a:buNone/>
                </a:pPr>
                <a:r>
                  <a:rPr lang="en-US" dirty="0"/>
                  <a:t>Year	         BRFSS    NHANES   DIFF     P-value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2011-12   13.33    15.16        -1.84    0.085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2013-14   13.77    15.82        -2.05    </a:t>
                </a:r>
                <a:r>
                  <a:rPr lang="en-US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2015-16   13.70    15.96        -2.27    </a:t>
                </a:r>
                <a:r>
                  <a:rPr lang="en-US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dirty="0"/>
                  <a:t>   2.05 (1.84,2.27)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(interaction) = 0.689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(difference | no interaction) </a:t>
                </a:r>
                <a:r>
                  <a:rPr lang="en-US" b="1" dirty="0"/>
                  <a:t>&lt;.001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  <a:blipFill>
                <a:blip r:embed="rId3"/>
                <a:stretch>
                  <a:fillRect l="-1818" t="-1460" r="-970" b="-4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E5601D4-99AB-4F4E-A156-5F09662AF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63229"/>
            <a:ext cx="2825931" cy="36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609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NHANES (8)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Self-reported height (Inches) </a:t>
                </a:r>
              </a:p>
              <a:p>
                <a:pPr marL="457200" lvl="1" indent="0">
                  <a:buNone/>
                </a:pPr>
                <a:r>
                  <a:rPr lang="en-US" dirty="0"/>
                  <a:t>Year	         BRFSS    NHANES   DIFF    P-value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2011-12   67.01    66.88        0.13    0.157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2013-14   66.98    66.80        0.19    0.072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2015-16   66.99    66.86        0.13    0.186</a:t>
                </a:r>
              </a:p>
              <a:p>
                <a:pPr marL="457200" lvl="1" indent="0">
                  <a:buNone/>
                </a:pPr>
                <a:r>
                  <a:rPr lang="en-US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dirty="0"/>
                  <a:t>   0.15 (0.13,0.19)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(interaction) = 0.747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(difference | no interaction) </a:t>
                </a:r>
                <a:r>
                  <a:rPr lang="en-US" b="1" dirty="0"/>
                  <a:t>&lt;.001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  <a:blipFill>
                <a:blip r:embed="rId3"/>
                <a:stretch>
                  <a:fillRect l="-1818" t="-1460" b="-4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174D726-5B3D-479F-8BBB-1A75018D2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221104"/>
            <a:ext cx="2982687" cy="35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36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NHANES (9)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Self-reported weight (Pounds)</a:t>
                </a:r>
              </a:p>
              <a:p>
                <a:pPr marL="457200" lvl="1" indent="0">
                  <a:buNone/>
                </a:pPr>
                <a:r>
                  <a:rPr lang="en-US" dirty="0"/>
                  <a:t>Year	         BRFSS    NHANES   DIFF    P-value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2011-12   176.94  177.76     -0.82    0.490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2013-14   177.41  179.84     -2.43    </a:t>
                </a:r>
                <a:r>
                  <a:rPr lang="en-US" b="1" dirty="0"/>
                  <a:t>0.006</a:t>
                </a:r>
              </a:p>
              <a:p>
                <a:pPr marL="457200" lvl="1" indent="0">
                  <a:buNone/>
                </a:pPr>
                <a:r>
                  <a:rPr lang="en-US" dirty="0"/>
                  <a:t>2015-16   178.46  180.52     -2.06    0.167</a:t>
                </a:r>
              </a:p>
              <a:p>
                <a:pPr marL="457200" lvl="1" indent="0">
                  <a:buNone/>
                </a:pPr>
                <a:r>
                  <a:rPr lang="en-US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dirty="0"/>
                  <a:t>   1.77 (0.82,2.43)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(interaction) = 0.440</a:t>
                </a:r>
              </a:p>
              <a:p>
                <a:pPr marL="457200" lvl="1" indent="0">
                  <a:buNone/>
                </a:pPr>
                <a:r>
                  <a:rPr lang="en-US" dirty="0"/>
                  <a:t>P (difference | no interaction) = </a:t>
                </a:r>
                <a:r>
                  <a:rPr lang="en-US" b="1" dirty="0"/>
                  <a:t>0.002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1221105"/>
                <a:ext cx="5029200" cy="3341688"/>
              </a:xfrm>
              <a:blipFill>
                <a:blip r:embed="rId3"/>
                <a:stretch>
                  <a:fillRect l="-1818" t="-1460" b="-4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F2A4434-C1A6-410B-8182-A433D8629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63229"/>
            <a:ext cx="3198427" cy="36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4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NHIS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971109" y="748936"/>
                <a:ext cx="4715690" cy="41036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Self-reported fair/poor health (%)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Year	    BRFSS    NHIS      DIFF      P-value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2011    17.95     13.34     4.61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2012    17.89     12.94     4.94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2013    17.96     13.41     4.55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2014    17.81     12.61     5.21      </a:t>
                </a:r>
                <a:r>
                  <a:rPr lang="en-US" sz="1700" b="1" dirty="0"/>
                  <a:t>&lt;.001</a:t>
                </a:r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2015    17.50     12.91     4.59      </a:t>
                </a:r>
                <a:r>
                  <a:rPr lang="en-US" sz="1700" b="1" dirty="0"/>
                  <a:t>&lt;.001</a:t>
                </a:r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2016    17.77     12.93     4.85      </a:t>
                </a:r>
                <a:r>
                  <a:rPr lang="en-US" sz="1700" b="1" dirty="0"/>
                  <a:t>&lt;.001</a:t>
                </a:r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   4.79 (4.55,5.21)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(interaction) = 0.968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(difference | no interaction) </a:t>
                </a:r>
                <a:r>
                  <a:rPr lang="en-US" sz="1700" b="1" dirty="0"/>
                  <a:t>&lt;.001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971109" y="748936"/>
                <a:ext cx="4715690" cy="4103692"/>
              </a:xfrm>
              <a:blipFill>
                <a:blip r:embed="rId3"/>
                <a:stretch>
                  <a:fillRect l="-1680" t="-1040" r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2EF5D7B-4972-4653-9FEE-5977390D3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43559"/>
            <a:ext cx="3061064" cy="380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9362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2D76-503D-469D-BDFB-C4484354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Self-Reported Fair/Poor Health by Age and Sex (%)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4B5167-3BCA-4253-AFEB-C6E106E30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105836"/>
              </p:ext>
            </p:extLst>
          </p:nvPr>
        </p:nvGraphicFramePr>
        <p:xfrm>
          <a:off x="457200" y="792480"/>
          <a:ext cx="4010297" cy="403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486672"/>
              </p:ext>
            </p:extLst>
          </p:nvPr>
        </p:nvGraphicFramePr>
        <p:xfrm>
          <a:off x="4467497" y="792480"/>
          <a:ext cx="3709851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211330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85C64E-0973-4585-9BB5-0CE2F5E8809B}"/>
              </a:ext>
            </a:extLst>
          </p:cNvPr>
          <p:cNvSpPr/>
          <p:nvPr/>
        </p:nvSpPr>
        <p:spPr>
          <a:xfrm>
            <a:off x="566057" y="315282"/>
            <a:ext cx="799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22C41"/>
                </a:solidFill>
                <a:latin typeface="Calibri" pitchFamily="34" charset="0"/>
                <a:ea typeface="+mj-ea"/>
                <a:cs typeface="+mj-cs"/>
              </a:rPr>
              <a:t>Self-Reported Fair/Poor Health by Race/Ethnicity &amp; Education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89689"/>
              </p:ext>
            </p:extLst>
          </p:nvPr>
        </p:nvGraphicFramePr>
        <p:xfrm>
          <a:off x="727165" y="776946"/>
          <a:ext cx="3931921" cy="405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51618"/>
              </p:ext>
            </p:extLst>
          </p:nvPr>
        </p:nvGraphicFramePr>
        <p:xfrm>
          <a:off x="4659085" y="931817"/>
          <a:ext cx="3757749" cy="389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885560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NHIS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805646" y="813819"/>
                <a:ext cx="4881154" cy="39933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Current Smoking (%)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Year	    BRFSS    NHIS      DIFF      P-value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2011    20.15     18.99     1.16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2012    18.85     18.06     0.79      </a:t>
                </a:r>
                <a:r>
                  <a:rPr lang="en-US" sz="1700" b="1" dirty="0"/>
                  <a:t>0.014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2013    18.23     17.81     0.42      0.204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2014    17.44     16.76     0.68      </a:t>
                </a:r>
                <a:r>
                  <a:rPr lang="en-US" sz="1700" b="1" dirty="0"/>
                  <a:t>0.049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2015    16.79     15.11     1.68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2016    16.37     15.47     0.91      </a:t>
                </a:r>
                <a:r>
                  <a:rPr lang="en-US" sz="1700" b="1" dirty="0"/>
                  <a:t>0.007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70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   0.94 (0.42,1.68)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(interaction) = 0.641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(difference | no interaction)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endParaRPr lang="en-US" sz="17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805646" y="813819"/>
                <a:ext cx="4881154" cy="3993311"/>
              </a:xfrm>
              <a:blipFill>
                <a:blip r:embed="rId3"/>
                <a:stretch>
                  <a:fillRect l="-1623" t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8079988-BD2B-4FE5-BC7B-726801A2B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221105"/>
            <a:ext cx="3017521" cy="36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6675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2D76-503D-469D-BDFB-C4484354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Smoking by Age and Sex (%)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345734"/>
              </p:ext>
            </p:extLst>
          </p:nvPr>
        </p:nvGraphicFramePr>
        <p:xfrm>
          <a:off x="457200" y="792479"/>
          <a:ext cx="4010298" cy="401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684571"/>
              </p:ext>
            </p:extLst>
          </p:nvPr>
        </p:nvGraphicFramePr>
        <p:xfrm>
          <a:off x="4467498" y="792478"/>
          <a:ext cx="4127862" cy="388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92151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Risk Factor Surveillance System (BRFSS)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059567" cy="3341688"/>
          </a:xfrm>
        </p:spPr>
        <p:txBody>
          <a:bodyPr/>
          <a:lstStyle/>
          <a:p>
            <a:r>
              <a:rPr lang="en-US" dirty="0"/>
              <a:t>State-based surveillance</a:t>
            </a:r>
          </a:p>
          <a:p>
            <a:pPr lvl="1"/>
            <a:r>
              <a:rPr lang="en-US" dirty="0"/>
              <a:t>Established in 1984</a:t>
            </a:r>
          </a:p>
          <a:p>
            <a:pPr lvl="1"/>
            <a:r>
              <a:rPr lang="en-US" dirty="0"/>
              <a:t>Telephone survey</a:t>
            </a:r>
          </a:p>
          <a:p>
            <a:pPr lvl="1"/>
            <a:r>
              <a:rPr lang="en-US" dirty="0"/>
              <a:t>Health-related risk behaviors, chronic health conditions, use of preventive services</a:t>
            </a:r>
          </a:p>
          <a:p>
            <a:r>
              <a:rPr lang="en-US" dirty="0"/>
              <a:t>Success</a:t>
            </a:r>
          </a:p>
          <a:p>
            <a:pPr lvl="1"/>
            <a:r>
              <a:rPr lang="en-US" dirty="0"/>
              <a:t>For the states to track trends</a:t>
            </a:r>
          </a:p>
          <a:p>
            <a:pPr lvl="1"/>
            <a:r>
              <a:rPr lang="en-US" dirty="0"/>
              <a:t>Other state-based surveillance systems</a:t>
            </a:r>
          </a:p>
          <a:p>
            <a:pPr lvl="1"/>
            <a:r>
              <a:rPr lang="en-US" dirty="0"/>
              <a:t>Useful for policy and research </a:t>
            </a:r>
          </a:p>
        </p:txBody>
      </p:sp>
    </p:spTree>
    <p:extLst>
      <p:ext uri="{BB962C8B-B14F-4D97-AF65-F5344CB8AC3E}">
        <p14:creationId xmlns:p14="http://schemas.microsoft.com/office/powerpoint/2010/main" val="151577671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85C64E-0973-4585-9BB5-0CE2F5E8809B}"/>
              </a:ext>
            </a:extLst>
          </p:cNvPr>
          <p:cNvSpPr/>
          <p:nvPr/>
        </p:nvSpPr>
        <p:spPr>
          <a:xfrm>
            <a:off x="727165" y="315282"/>
            <a:ext cx="7833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22C41"/>
                </a:solidFill>
                <a:latin typeface="Calibri" pitchFamily="34" charset="0"/>
                <a:ea typeface="+mj-ea"/>
                <a:cs typeface="+mj-cs"/>
              </a:rPr>
              <a:t>Current Smoking by Race/Ethnicity &amp; Education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066850"/>
              </p:ext>
            </p:extLst>
          </p:nvPr>
        </p:nvGraphicFramePr>
        <p:xfrm>
          <a:off x="727165" y="846460"/>
          <a:ext cx="3931920" cy="398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098026"/>
              </p:ext>
            </p:extLst>
          </p:nvPr>
        </p:nvGraphicFramePr>
        <p:xfrm>
          <a:off x="4500562" y="846459"/>
          <a:ext cx="4268969" cy="398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02155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5D15-44E7-496B-BF62-4C68BFD0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NHIS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9353FB-E063-4965-A057-D88CA7F8382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648892" y="900906"/>
                <a:ext cx="5216434" cy="38791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Ave # of alcoholic drinks on days of drinking 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Year	   BRFSS    NHIS      DIFF      P-value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2011    2.58       2.62      -0.04      0.248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2012    2.52       2.62      -0.09      </a:t>
                </a:r>
                <a:r>
                  <a:rPr lang="en-US" sz="1700" b="1" dirty="0"/>
                  <a:t>0.006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2013    2.52       2.57      -0.05      0.070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2014    2.51       2.58      -0.07      </a:t>
                </a:r>
                <a:r>
                  <a:rPr lang="en-US" sz="1700" b="1" dirty="0"/>
                  <a:t>0.022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2015    2.50       2.52      -0.02      0.644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2016    2.51       2.45       0.06       </a:t>
                </a:r>
                <a:r>
                  <a:rPr lang="en-US" sz="1700" b="1" dirty="0"/>
                  <a:t>0.045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70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   0.06 (0.02,0.09)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(interaction) = </a:t>
                </a:r>
                <a:r>
                  <a:rPr lang="en-US" sz="1700" b="1" dirty="0"/>
                  <a:t>0.022</a:t>
                </a:r>
                <a:r>
                  <a:rPr lang="en-US" sz="1700" dirty="0"/>
                  <a:t>, P’(interaction) = 0.7502 </a:t>
                </a:r>
              </a:p>
              <a:p>
                <a:pPr marL="457200" lvl="1" indent="0">
                  <a:buNone/>
                </a:pPr>
                <a:r>
                  <a:rPr lang="en-US" sz="1700" b="1" dirty="0"/>
                  <a:t>                                          </a:t>
                </a:r>
                <a:r>
                  <a:rPr lang="en-US" sz="1700" dirty="0"/>
                  <a:t>P’(</a:t>
                </a:r>
                <a:r>
                  <a:rPr lang="en-US" sz="1700" dirty="0" err="1"/>
                  <a:t>diff|no</a:t>
                </a:r>
                <a:r>
                  <a:rPr lang="en-US" sz="1700" dirty="0"/>
                  <a:t> int) </a:t>
                </a:r>
                <a:r>
                  <a:rPr lang="en-US" sz="1700" b="1" dirty="0"/>
                  <a:t>&lt; .001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9353FB-E063-4965-A057-D88CA7F83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648892" y="900906"/>
                <a:ext cx="5216434" cy="3879194"/>
              </a:xfrm>
              <a:blipFill>
                <a:blip r:embed="rId2"/>
                <a:stretch>
                  <a:fillRect l="-1287" t="-943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2FABD69-BEFB-4351-8FA2-72315FCA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3228"/>
            <a:ext cx="3113314" cy="38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7718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NHIS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770812" y="966920"/>
                <a:ext cx="5029200" cy="39517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No health insurance coverage (%)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Year	    BRFSS    NHIS      DIFF      P-value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2011    21.85     20.59     1.25      </a:t>
                </a:r>
                <a:r>
                  <a:rPr lang="en-US" sz="1700" b="1" dirty="0"/>
                  <a:t>0.002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2012    22.20     20.35     1.84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2013    21.07     20.06     1.01      </a:t>
                </a:r>
                <a:r>
                  <a:rPr lang="en-US" sz="1700" b="1" dirty="0"/>
                  <a:t>0.008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2014    17.03     16.15     0.88      </a:t>
                </a:r>
                <a:r>
                  <a:rPr lang="en-US" sz="1700" b="1" dirty="0"/>
                  <a:t>0.018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2015    14.76     12.64     2.12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2016    13.99     11.44     2.54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70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   1.61 (0.88,2.54)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(interaction) = </a:t>
                </a:r>
                <a:r>
                  <a:rPr lang="en-US" sz="1700" b="1" dirty="0"/>
                  <a:t>0.003</a:t>
                </a:r>
                <a:r>
                  <a:rPr lang="en-US" sz="1700" dirty="0"/>
                  <a:t>, P’(interaction) = 0.3223 </a:t>
                </a:r>
              </a:p>
              <a:p>
                <a:pPr marL="457200" lvl="1" indent="0">
                  <a:buNone/>
                </a:pPr>
                <a:r>
                  <a:rPr lang="en-US" sz="1700" b="1" dirty="0"/>
                  <a:t>                                          </a:t>
                </a:r>
                <a:r>
                  <a:rPr lang="en-US" sz="1700" dirty="0"/>
                  <a:t>P’(</a:t>
                </a:r>
                <a:r>
                  <a:rPr lang="en-US" sz="1700" dirty="0" err="1"/>
                  <a:t>diff|no</a:t>
                </a:r>
                <a:r>
                  <a:rPr lang="en-US" sz="1700" dirty="0"/>
                  <a:t> int) </a:t>
                </a:r>
                <a:r>
                  <a:rPr lang="en-US" sz="1700" b="1" dirty="0"/>
                  <a:t>&lt; .001 </a:t>
                </a:r>
              </a:p>
              <a:p>
                <a:pPr marL="457200" lvl="1" indent="0">
                  <a:buNone/>
                </a:pPr>
                <a:endParaRPr lang="en-US" sz="17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770812" y="966920"/>
                <a:ext cx="5029200" cy="3951787"/>
              </a:xfrm>
              <a:blipFill>
                <a:blip r:embed="rId3"/>
                <a:stretch>
                  <a:fillRect l="-1576" t="-1080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E3E1E6-141F-40A6-8B5E-97FD53F42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63228"/>
            <a:ext cx="2913018" cy="38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4416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2D76-503D-469D-BDFB-C4484354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Health Insurance Coverage by Age and Sex (%)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713218"/>
              </p:ext>
            </p:extLst>
          </p:nvPr>
        </p:nvGraphicFramePr>
        <p:xfrm>
          <a:off x="457200" y="792477"/>
          <a:ext cx="4127862" cy="400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15908"/>
              </p:ext>
            </p:extLst>
          </p:nvPr>
        </p:nvGraphicFramePr>
        <p:xfrm>
          <a:off x="4572000" y="792477"/>
          <a:ext cx="4049486" cy="386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994428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85C64E-0973-4585-9BB5-0CE2F5E8809B}"/>
              </a:ext>
            </a:extLst>
          </p:cNvPr>
          <p:cNvSpPr/>
          <p:nvPr/>
        </p:nvSpPr>
        <p:spPr>
          <a:xfrm>
            <a:off x="330927" y="315282"/>
            <a:ext cx="8403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22C41"/>
                </a:solidFill>
                <a:latin typeface="Calibri" pitchFamily="34" charset="0"/>
                <a:ea typeface="+mj-ea"/>
                <a:cs typeface="+mj-cs"/>
              </a:rPr>
              <a:t>No Health Insurance Coverage by Race/Ethnicity &amp; Education (%)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778947"/>
              </p:ext>
            </p:extLst>
          </p:nvPr>
        </p:nvGraphicFramePr>
        <p:xfrm>
          <a:off x="477542" y="929640"/>
          <a:ext cx="4094458" cy="398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08345"/>
              </p:ext>
            </p:extLst>
          </p:nvPr>
        </p:nvGraphicFramePr>
        <p:xfrm>
          <a:off x="4490561" y="929638"/>
          <a:ext cx="4322513" cy="398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353479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NHIS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48891" y="811802"/>
                <a:ext cx="5133704" cy="41026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100" dirty="0"/>
                  <a:t>Unmet health care need because of cost (%)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Year	    BRFSS    NHIS      DIFF      P-value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2011    19.43      9.93      9.50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2012    19.16      9.78      9.38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2013    18.48      8.97      9.51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2014    16.53      8.00      8.53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2015    15.23      6.89      8.33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2016    15.04      6.88      8.16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60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   8.90 (8.16,9.51)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(interaction) = </a:t>
                </a:r>
                <a:r>
                  <a:rPr lang="en-US" sz="1700" b="1" dirty="0"/>
                  <a:t>0.025</a:t>
                </a:r>
                <a:r>
                  <a:rPr lang="en-US" sz="1700" dirty="0"/>
                  <a:t>, P’(interaction) = 0.449 </a:t>
                </a:r>
              </a:p>
              <a:p>
                <a:pPr marL="457200" lvl="1" indent="0">
                  <a:buNone/>
                </a:pPr>
                <a:r>
                  <a:rPr lang="en-US" sz="1700" b="1" dirty="0"/>
                  <a:t>                                          </a:t>
                </a:r>
                <a:r>
                  <a:rPr lang="fr-FR" sz="1700" dirty="0"/>
                  <a:t>P’(</a:t>
                </a:r>
                <a:r>
                  <a:rPr lang="fr-FR" sz="1700" dirty="0" err="1"/>
                  <a:t>diff|no</a:t>
                </a:r>
                <a:r>
                  <a:rPr lang="fr-FR" sz="1700" dirty="0"/>
                  <a:t> </a:t>
                </a:r>
                <a:r>
                  <a:rPr lang="fr-FR" sz="1700" dirty="0" err="1"/>
                  <a:t>int</a:t>
                </a:r>
                <a:r>
                  <a:rPr lang="fr-FR" sz="1700" dirty="0"/>
                  <a:t>)</a:t>
                </a:r>
                <a:r>
                  <a:rPr lang="fr-FR" sz="1700" b="1" dirty="0"/>
                  <a:t> &lt; .001</a:t>
                </a:r>
                <a:endParaRPr lang="en-US" sz="1700" b="1" dirty="0"/>
              </a:p>
              <a:p>
                <a:pPr marL="457200" lvl="1" indent="0">
                  <a:buNone/>
                </a:pPr>
                <a:endParaRPr lang="en-US" sz="17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48891" y="811802"/>
                <a:ext cx="5133704" cy="4102637"/>
              </a:xfrm>
              <a:blipFill>
                <a:blip r:embed="rId3"/>
                <a:stretch>
                  <a:fillRect l="-1425" t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31437B9-D72D-4355-94F4-5E6F07463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63228"/>
            <a:ext cx="2991395" cy="38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109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NHIS (6)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900906"/>
                <a:ext cx="5029200" cy="387817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Ever told have hypertension (%)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Year	    BRFSS    NHIS      DIFF      P-value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2011    31.49     29.73     1.76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2012                   31.01</a:t>
                </a:r>
                <a:endParaRPr lang="en-US" sz="1700" b="1" dirty="0"/>
              </a:p>
              <a:p>
                <a:pPr marL="457200" lvl="1" indent="0">
                  <a:buNone/>
                </a:pPr>
                <a:r>
                  <a:rPr lang="en-US" sz="1700" dirty="0"/>
                  <a:t>2013    32.41     29.58     2.82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2014                   31.12</a:t>
                </a:r>
                <a:endParaRPr lang="en-US" sz="1700" b="1" dirty="0"/>
              </a:p>
              <a:p>
                <a:pPr marL="457200" lvl="1" indent="0">
                  <a:buNone/>
                </a:pPr>
                <a:r>
                  <a:rPr lang="en-US" sz="1700" dirty="0"/>
                  <a:t>2015    31.89     31.16     0.73      </a:t>
                </a:r>
                <a:r>
                  <a:rPr lang="en-US" sz="1700" b="1" dirty="0"/>
                  <a:t>0.045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2016                   31.12</a:t>
                </a:r>
                <a:endParaRPr lang="en-US" sz="1700" b="1" dirty="0"/>
              </a:p>
              <a:p>
                <a:pPr marL="457200" lvl="1" indent="0">
                  <a:buNone/>
                </a:pPr>
                <a:r>
                  <a:rPr lang="en-US" sz="1700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70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   1.77 (0.73,2.82)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(interaction) = </a:t>
                </a:r>
                <a:r>
                  <a:rPr lang="en-US" sz="1700" b="1" dirty="0"/>
                  <a:t>0.011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900906"/>
                <a:ext cx="5029200" cy="3878178"/>
              </a:xfrm>
              <a:blipFill>
                <a:blip r:embed="rId3"/>
                <a:stretch>
                  <a:fillRect l="-1576" t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A05A3C3-778A-4FEB-A32C-99B69F03A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63229"/>
            <a:ext cx="2913018" cy="38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7799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NHIS (7)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836805"/>
                <a:ext cx="5029200" cy="39703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Ever told have diabetes (%)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Year	    BRFSS    NHIS      DIFF      P-value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2011     9.76       8.90       0.86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2012    10.12      9.08       1.04</a:t>
                </a:r>
                <a:r>
                  <a:rPr lang="en-US" sz="1700" b="1" dirty="0"/>
                  <a:t>      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2013    10.22      9.35       0.88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2014    10.49      9.13       1.36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2015    10.43      9.56       0.87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2016    10.77      9.44       1.33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70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   1.06 (0.86,1.36)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(interaction) = 0.310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(difference | no interaction) </a:t>
                </a:r>
                <a:r>
                  <a:rPr lang="en-US" sz="1700" b="1" dirty="0"/>
                  <a:t>&lt;.001</a:t>
                </a:r>
                <a:endParaRPr lang="en-US" sz="1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836805"/>
                <a:ext cx="5029200" cy="3970325"/>
              </a:xfrm>
              <a:blipFill>
                <a:blip r:embed="rId3"/>
                <a:stretch>
                  <a:fillRect l="-1576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D6E14A2-4A68-4B8E-8849-32C4A99A3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21104"/>
            <a:ext cx="2869474" cy="36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2276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2D76-503D-469D-BDFB-C4484354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 Told Have Diabetes by Age and Sex (%)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317588"/>
              </p:ext>
            </p:extLst>
          </p:nvPr>
        </p:nvGraphicFramePr>
        <p:xfrm>
          <a:off x="457201" y="794146"/>
          <a:ext cx="4049485" cy="407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647559"/>
              </p:ext>
            </p:extLst>
          </p:nvPr>
        </p:nvGraphicFramePr>
        <p:xfrm>
          <a:off x="4572000" y="794146"/>
          <a:ext cx="4114799" cy="407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451363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85C64E-0973-4585-9BB5-0CE2F5E8809B}"/>
              </a:ext>
            </a:extLst>
          </p:cNvPr>
          <p:cNvSpPr/>
          <p:nvPr/>
        </p:nvSpPr>
        <p:spPr>
          <a:xfrm>
            <a:off x="477542" y="315282"/>
            <a:ext cx="8265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22C41"/>
                </a:solidFill>
                <a:latin typeface="Calibri" pitchFamily="34" charset="0"/>
                <a:ea typeface="+mj-ea"/>
                <a:cs typeface="+mj-cs"/>
              </a:rPr>
              <a:t>Ever Told Have Diabetes by Race/Ethnicity &amp; Education (%)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462793"/>
              </p:ext>
            </p:extLst>
          </p:nvPr>
        </p:nvGraphicFramePr>
        <p:xfrm>
          <a:off x="477542" y="929638"/>
          <a:ext cx="4013019" cy="389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707457"/>
              </p:ext>
            </p:extLst>
          </p:nvPr>
        </p:nvGraphicFramePr>
        <p:xfrm>
          <a:off x="4571999" y="840981"/>
          <a:ext cx="4094459" cy="398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44710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A66C-D337-4A56-B792-D0FFDB92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Design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8D29-50EC-4C8E-B7E6-6EBC1AC0D5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4114800" cy="3341688"/>
          </a:xfrm>
        </p:spPr>
        <p:txBody>
          <a:bodyPr/>
          <a:lstStyle/>
          <a:p>
            <a:r>
              <a:rPr lang="en-US" dirty="0"/>
              <a:t>Random Digit Dialing (RDD)</a:t>
            </a:r>
          </a:p>
          <a:p>
            <a:r>
              <a:rPr lang="en-US" dirty="0"/>
              <a:t>Landline (1984-2010)</a:t>
            </a:r>
          </a:p>
          <a:p>
            <a:pPr lvl="1"/>
            <a:r>
              <a:rPr lang="en-US" dirty="0"/>
              <a:t>More than 97% home had landline telephones in mid 80s</a:t>
            </a:r>
          </a:p>
          <a:p>
            <a:r>
              <a:rPr lang="en-US" dirty="0"/>
              <a:t>Landline + cellular (2011-present)</a:t>
            </a: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C36BC077-F34C-442C-8C79-ED804D25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75"/>
            <a:ext cx="4219102" cy="345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8666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NHIS (8)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900905"/>
                <a:ext cx="5029200" cy="39062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Ever told have asthma (%)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Year	    BRFSS    NHIS      DIFF      P-value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2011    13.44     12.56     0.87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2012    13.22     12.63     0.58      </a:t>
                </a:r>
                <a:r>
                  <a:rPr lang="en-US" sz="1700" b="1" dirty="0"/>
                  <a:t>0.035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2013    14.03     11.82     2.21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2014    13.51     12.78     0.73      </a:t>
                </a:r>
                <a:r>
                  <a:rPr lang="en-US" sz="1700" b="1" dirty="0"/>
                  <a:t>0.005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2015    13.81     12.63     1.18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2016    13.58     13.87    -0.29     0.258</a:t>
                </a:r>
                <a:endParaRPr lang="en-US" sz="1700" b="1" dirty="0"/>
              </a:p>
              <a:p>
                <a:pPr marL="457200" lvl="1" indent="0">
                  <a:buNone/>
                </a:pPr>
                <a:r>
                  <a:rPr lang="en-US" sz="1700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70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   0.98 (0.29,2.21)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(interaction) = </a:t>
                </a:r>
                <a:r>
                  <a:rPr lang="en-US" sz="1700" b="1" dirty="0"/>
                  <a:t>0.008</a:t>
                </a:r>
                <a:r>
                  <a:rPr lang="fr-FR" sz="1700" dirty="0"/>
                  <a:t>, P’(interaction) = 0.4666 </a:t>
                </a:r>
              </a:p>
              <a:p>
                <a:pPr marL="457200" lvl="1" indent="0">
                  <a:buNone/>
                </a:pPr>
                <a:r>
                  <a:rPr lang="fr-FR" sz="1700" dirty="0"/>
                  <a:t>                                          P’(</a:t>
                </a:r>
                <a:r>
                  <a:rPr lang="fr-FR" sz="1700" dirty="0" err="1"/>
                  <a:t>diff|no</a:t>
                </a:r>
                <a:r>
                  <a:rPr lang="fr-FR" sz="1700" dirty="0"/>
                  <a:t> </a:t>
                </a:r>
                <a:r>
                  <a:rPr lang="fr-FR" sz="1700" dirty="0" err="1"/>
                  <a:t>int</a:t>
                </a:r>
                <a:r>
                  <a:rPr lang="fr-FR" sz="1700" dirty="0"/>
                  <a:t>)</a:t>
                </a:r>
                <a:r>
                  <a:rPr lang="fr-FR" sz="1700" b="1" dirty="0"/>
                  <a:t> &lt; .001 </a:t>
                </a:r>
              </a:p>
              <a:p>
                <a:pPr marL="457200" lvl="1" indent="0">
                  <a:buNone/>
                </a:pPr>
                <a:endParaRPr lang="en-US" sz="17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900905"/>
                <a:ext cx="5029200" cy="3906225"/>
              </a:xfrm>
              <a:blipFill>
                <a:blip r:embed="rId3"/>
                <a:stretch>
                  <a:fillRect l="-1576" t="-1092" b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957694-BCF6-47FD-B2BC-57CD5A16C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65134"/>
            <a:ext cx="3000103" cy="40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900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NHIS (9)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57600" y="837928"/>
                <a:ext cx="5029200" cy="40464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Self-reported height (Inches)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Year	    BRFSS    NHIS      DIFF      P-value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2011    67.03     66.91     0.12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2012    66.99     66.88     0.10      </a:t>
                </a:r>
                <a:r>
                  <a:rPr lang="en-US" sz="1700" b="1" dirty="0"/>
                  <a:t>0.003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2013    66.99     66.89     0.10      </a:t>
                </a:r>
                <a:r>
                  <a:rPr lang="en-US" sz="1700" b="1" dirty="0"/>
                  <a:t>0.004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2014    66.98     66.91     0.07      </a:t>
                </a:r>
                <a:r>
                  <a:rPr lang="en-US" sz="1700" b="1" dirty="0"/>
                  <a:t>0.043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2015    66.98     66.83     0.15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2016    67.00     66.87     0.13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70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   0.11 (0.07,0.15)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(interaction) = 0.543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(difference | no interaction) </a:t>
                </a:r>
                <a:r>
                  <a:rPr lang="en-US" sz="1700" b="1" dirty="0"/>
                  <a:t>&lt;.001</a:t>
                </a:r>
                <a:endParaRPr lang="en-US" sz="1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57600" y="837928"/>
                <a:ext cx="5029200" cy="4046490"/>
              </a:xfrm>
              <a:blipFill>
                <a:blip r:embed="rId3"/>
                <a:stretch>
                  <a:fillRect l="-1576" t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7131F8-D239-481A-A10F-E58DAF22F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1221105"/>
            <a:ext cx="2921727" cy="36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811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BRFSS vs. NHIS (10)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3648892" y="900905"/>
                <a:ext cx="5029200" cy="39236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Self-reported weight (Pounds)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Year	    BRFSS       NHIS      DIFF      P-value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2011    177.00    174.70     2.30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2012    176.88    175.06     1.82      </a:t>
                </a:r>
                <a:r>
                  <a:rPr lang="en-US" sz="1700" b="1" dirty="0"/>
                  <a:t>0.003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2013    177.44    174.80     2.64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2014    177.39    175.78     1.61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2015    178.33    175.78     2.55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2016    178.59    176.01     2.58      </a:t>
                </a:r>
                <a:r>
                  <a:rPr lang="en-US" sz="1700" b="1" dirty="0"/>
                  <a:t>&lt;.001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Mean (Min, Max)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𝑁𝑆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70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1700" dirty="0"/>
              </a:p>
              <a:p>
                <a:pPr marL="457200" lvl="1" indent="0">
                  <a:buNone/>
                </a:pPr>
                <a:r>
                  <a:rPr lang="en-US" sz="1700" dirty="0"/>
                  <a:t>   2.25 (1.61,2.64)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(interaction) = 0.508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P (difference | no interaction) </a:t>
                </a:r>
                <a:r>
                  <a:rPr lang="en-US" sz="1700" b="1" dirty="0"/>
                  <a:t>&lt;.001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648892" y="900905"/>
                <a:ext cx="5029200" cy="3923643"/>
              </a:xfrm>
              <a:blipFill>
                <a:blip r:embed="rId3"/>
                <a:stretch>
                  <a:fillRect l="-1576" t="-1089"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17F0D91-6A9D-490D-BDE5-119A0AEB3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21105"/>
            <a:ext cx="2930434" cy="36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095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D359-A8EC-4C39-884C-246330DE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073CF-FD66-483C-BD52-97914F031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comparison study conducted since 2011 redesign</a:t>
            </a:r>
          </a:p>
          <a:p>
            <a:r>
              <a:rPr lang="en-US" dirty="0"/>
              <a:t>BRFSS had similar time trends to NHANES for all studied variables.</a:t>
            </a:r>
          </a:p>
          <a:p>
            <a:r>
              <a:rPr lang="en-US" dirty="0"/>
              <a:t>BRFSS had similar time trends to NHIS for most studied variables.</a:t>
            </a:r>
          </a:p>
          <a:p>
            <a:r>
              <a:rPr lang="en-US" dirty="0"/>
              <a:t>For many variables, the differences in estimates between compared surveys were significantly different.</a:t>
            </a:r>
          </a:p>
          <a:p>
            <a:r>
              <a:rPr lang="en-US" dirty="0"/>
              <a:t>The absolute differences in most cases were small.</a:t>
            </a:r>
          </a:p>
        </p:txBody>
      </p:sp>
    </p:spTree>
    <p:extLst>
      <p:ext uri="{BB962C8B-B14F-4D97-AF65-F5344CB8AC3E}">
        <p14:creationId xmlns:p14="http://schemas.microsoft.com/office/powerpoint/2010/main" val="226203672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50C65-7EF3-4DE1-B625-18E815FC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8B8EA-1230-4371-8904-21C525A06D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differences between surveys are subject to variation.</a:t>
            </a:r>
          </a:p>
          <a:p>
            <a:r>
              <a:rPr lang="en-US" dirty="0"/>
              <a:t>Different primary survey interests and survey objectives  </a:t>
            </a:r>
          </a:p>
          <a:p>
            <a:r>
              <a:rPr lang="en-US" dirty="0"/>
              <a:t>Different location of questions in survey instruments</a:t>
            </a:r>
          </a:p>
          <a:p>
            <a:r>
              <a:rPr lang="en-US" dirty="0"/>
              <a:t>Different implementation protocols</a:t>
            </a:r>
          </a:p>
        </p:txBody>
      </p:sp>
    </p:spTree>
    <p:extLst>
      <p:ext uri="{BB962C8B-B14F-4D97-AF65-F5344CB8AC3E}">
        <p14:creationId xmlns:p14="http://schemas.microsoft.com/office/powerpoint/2010/main" val="2815988101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5F3E-2E43-490C-A6B9-04E477F8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BRFSS Validity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E9C83-2A5C-4C05-9627-FE24C9AF9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Ideal study </a:t>
            </a:r>
          </a:p>
          <a:p>
            <a:pPr lvl="1"/>
            <a:r>
              <a:rPr lang="en-US" dirty="0"/>
              <a:t>Gold Standards: State level or national level   </a:t>
            </a:r>
          </a:p>
          <a:p>
            <a:pPr lvl="1"/>
            <a:r>
              <a:rPr lang="en-US" dirty="0"/>
              <a:t>Comparisons at state level or at national level</a:t>
            </a:r>
          </a:p>
          <a:p>
            <a:r>
              <a:rPr lang="en-US" dirty="0"/>
              <a:t>Use national benchmark surveys</a:t>
            </a:r>
          </a:p>
          <a:p>
            <a:pPr lvl="1"/>
            <a:r>
              <a:rPr lang="en-US" dirty="0"/>
              <a:t>National Health and Nutrition Examination Survey (NHANES)</a:t>
            </a:r>
          </a:p>
          <a:p>
            <a:pPr lvl="1"/>
            <a:r>
              <a:rPr lang="en-US" dirty="0"/>
              <a:t>National Health Interview Survey (NHIS)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926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03BF-204A-4712-A325-D48729DA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and Nutrition Examination Survey (NHANES)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481ED-8A02-4C17-9D77-8A67FDE46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Multistage stratified cluster sampling </a:t>
            </a:r>
          </a:p>
          <a:p>
            <a:r>
              <a:rPr lang="en-US" dirty="0"/>
              <a:t>Face-to-face interviews, physical examinations, biological markers </a:t>
            </a:r>
          </a:p>
          <a:p>
            <a:r>
              <a:rPr lang="en-US" dirty="0"/>
              <a:t>Continuous data collection</a:t>
            </a:r>
          </a:p>
          <a:p>
            <a:r>
              <a:rPr lang="en-US" dirty="0"/>
              <a:t>Released in 2-year cycle</a:t>
            </a:r>
          </a:p>
        </p:txBody>
      </p:sp>
    </p:spTree>
    <p:extLst>
      <p:ext uri="{BB962C8B-B14F-4D97-AF65-F5344CB8AC3E}">
        <p14:creationId xmlns:p14="http://schemas.microsoft.com/office/powerpoint/2010/main" val="22228247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7732-44B0-4A1D-B368-C98E8972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Interview Survey (NHIS)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04184-907C-4586-AB7C-EC0CB3034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Multistage stratified cluster sampling</a:t>
            </a:r>
          </a:p>
          <a:p>
            <a:r>
              <a:rPr lang="en-US" dirty="0"/>
              <a:t>Face-to-face interviews &amp; follow-up telephone interviews </a:t>
            </a:r>
          </a:p>
          <a:p>
            <a:r>
              <a:rPr lang="en-US" dirty="0"/>
              <a:t>New sample designs in 2006 and 2016  </a:t>
            </a:r>
          </a:p>
          <a:p>
            <a:r>
              <a:rPr lang="en-US" dirty="0"/>
              <a:t>Same questionnaire used since 1997</a:t>
            </a:r>
          </a:p>
          <a:p>
            <a:r>
              <a:rPr lang="en-US" dirty="0"/>
              <a:t>Family data file and adult data file</a:t>
            </a:r>
          </a:p>
        </p:txBody>
      </p:sp>
    </p:spTree>
    <p:extLst>
      <p:ext uri="{BB962C8B-B14F-4D97-AF65-F5344CB8AC3E}">
        <p14:creationId xmlns:p14="http://schemas.microsoft.com/office/powerpoint/2010/main" val="16672027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B41B-FDF6-4100-BEEF-9BC860B1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between BRFSS and NHANES and NHIS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81491-F809-4FF5-AA3F-C028EF15C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97494"/>
          </a:xfrm>
        </p:spPr>
        <p:txBody>
          <a:bodyPr/>
          <a:lstStyle/>
          <a:p>
            <a:r>
              <a:rPr lang="en-US" dirty="0"/>
              <a:t>Nelson DE et al. (2003) </a:t>
            </a:r>
            <a:r>
              <a:rPr lang="en-US" i="1" dirty="0"/>
              <a:t>Am J Public Health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1997 data (BRFSS and NHIS)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Ever smoked, current smoking, average number of cig per day (daily, nondaily),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height, weight, BMI</a:t>
            </a:r>
            <a:r>
              <a:rPr lang="en-US" dirty="0"/>
              <a:t>, </a:t>
            </a:r>
            <a:r>
              <a:rPr lang="en-US" dirty="0">
                <a:solidFill>
                  <a:srgbClr val="FF7351"/>
                </a:solidFill>
              </a:rPr>
              <a:t>hypertension, diabetes</a:t>
            </a:r>
            <a:r>
              <a:rPr lang="en-US" dirty="0"/>
              <a:t>, flu and  pneumococcal vaccination, </a:t>
            </a:r>
            <a:r>
              <a:rPr lang="en-US" dirty="0">
                <a:solidFill>
                  <a:srgbClr val="FF7351"/>
                </a:solidFill>
              </a:rPr>
              <a:t>no insurance, cost as a barrier to medical care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self-reported health</a:t>
            </a:r>
          </a:p>
          <a:p>
            <a:pPr lvl="1"/>
            <a:r>
              <a:rPr lang="en-US" dirty="0"/>
              <a:t>Subgroup: age, gender, race/ethnicity,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633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51B4-76FD-49D8-BF6A-85E8BF7C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Studies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B9A80-9336-4029-817A-6DB94AE732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Fahimi</a:t>
            </a:r>
            <a:r>
              <a:rPr lang="en-US" dirty="0"/>
              <a:t> M et al. (2008) </a:t>
            </a:r>
            <a:r>
              <a:rPr lang="en-US" dirty="0" err="1"/>
              <a:t>Prev</a:t>
            </a:r>
            <a:r>
              <a:rPr lang="en-US" dirty="0"/>
              <a:t> Chronic Dis.</a:t>
            </a:r>
          </a:p>
          <a:p>
            <a:pPr lvl="1"/>
            <a:r>
              <a:rPr lang="en-US" dirty="0"/>
              <a:t>2004 data (BRFSS and NHIS), 2003-04 data (NHANES)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Ever smoked, current smoking, </a:t>
            </a:r>
            <a:r>
              <a:rPr lang="en-US" dirty="0">
                <a:solidFill>
                  <a:srgbClr val="FF7351"/>
                </a:solidFill>
              </a:rPr>
              <a:t>diabetes,</a:t>
            </a:r>
            <a:r>
              <a:rPr lang="en-US" dirty="0"/>
              <a:t> </a:t>
            </a:r>
            <a:r>
              <a:rPr lang="en-US" dirty="0">
                <a:solidFill>
                  <a:srgbClr val="FF7351"/>
                </a:solidFill>
              </a:rPr>
              <a:t>height,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weight, BMI, self-reported health, asthma, ever had HIV test, binge drinking past 30 days, </a:t>
            </a:r>
            <a:r>
              <a:rPr lang="en-US" dirty="0">
                <a:solidFill>
                  <a:srgbClr val="FF7351"/>
                </a:solidFill>
              </a:rPr>
              <a:t>average number of alcoholic drinks per occasion, </a:t>
            </a:r>
            <a:r>
              <a:rPr lang="en-US" dirty="0">
                <a:solidFill>
                  <a:srgbClr val="FF0000"/>
                </a:solidFill>
              </a:rPr>
              <a:t>no medical care due to cost</a:t>
            </a:r>
          </a:p>
          <a:p>
            <a:pPr lvl="1"/>
            <a:r>
              <a:rPr lang="en-US" dirty="0"/>
              <a:t>Subgroup: age, gender, race/ethnicity, education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062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7345</TotalTime>
  <Words>2327</Words>
  <Application>Microsoft Office PowerPoint</Application>
  <PresentationFormat>On-screen Show (16:9)</PresentationFormat>
  <Paragraphs>390</Paragraphs>
  <Slides>45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Wingdings</vt:lpstr>
      <vt:lpstr>Times New Roman</vt:lpstr>
      <vt:lpstr>Cambria Math</vt:lpstr>
      <vt:lpstr>Calibri</vt:lpstr>
      <vt:lpstr>Myriad Web Pro</vt:lpstr>
      <vt:lpstr>Courier New</vt:lpstr>
      <vt:lpstr>Arial</vt:lpstr>
      <vt:lpstr>MASTER</vt:lpstr>
      <vt:lpstr>Comparisons of Estimates from BRFSS and  National Health Surveys, NHANES and NHIS, 2011−2016</vt:lpstr>
      <vt:lpstr>PowerPoint Presentation</vt:lpstr>
      <vt:lpstr>Behavioral Risk Factor Surveillance System (BRFSS)</vt:lpstr>
      <vt:lpstr>BRFSS Design </vt:lpstr>
      <vt:lpstr>Ensuring BRFSS Validity</vt:lpstr>
      <vt:lpstr>National Health and Nutrition Examination Survey (NHANES)</vt:lpstr>
      <vt:lpstr>National Health Interview Survey (NHIS)</vt:lpstr>
      <vt:lpstr>Comparisons between BRFSS and NHANES and NHIS</vt:lpstr>
      <vt:lpstr>Comparison Studies (cont.)</vt:lpstr>
      <vt:lpstr>Comparison Studies (cont.)</vt:lpstr>
      <vt:lpstr>Summary of 3 Comparison Studies</vt:lpstr>
      <vt:lpstr>Method of Our Comparison Study</vt:lpstr>
      <vt:lpstr>Selection of Studied Variables</vt:lpstr>
      <vt:lpstr>Measuring Difference </vt:lpstr>
      <vt:lpstr>Results</vt:lpstr>
      <vt:lpstr>BRFSS vs. NHANES (1)</vt:lpstr>
      <vt:lpstr>BRFSS vs. NHANES (2)</vt:lpstr>
      <vt:lpstr>BRFSS vs. NHANES (3)</vt:lpstr>
      <vt:lpstr>BRFSS vs. NHANES (4)</vt:lpstr>
      <vt:lpstr>BRFSS vs. NHANES (5)</vt:lpstr>
      <vt:lpstr>BRFSS vs. NHANES (6)</vt:lpstr>
      <vt:lpstr>BRFSS vs. NHANES (7)</vt:lpstr>
      <vt:lpstr>BRFSS vs. NHANES (8)</vt:lpstr>
      <vt:lpstr>BRFSS vs. NHANES (9)</vt:lpstr>
      <vt:lpstr>BRFSS vs. NHIS (1)</vt:lpstr>
      <vt:lpstr>Self-Reported Fair/Poor Health by Age and Sex (%) </vt:lpstr>
      <vt:lpstr>PowerPoint Presentation</vt:lpstr>
      <vt:lpstr>BRFSS vs. NHIS (2)</vt:lpstr>
      <vt:lpstr>Current Smoking by Age and Sex (%) </vt:lpstr>
      <vt:lpstr>PowerPoint Presentation</vt:lpstr>
      <vt:lpstr>BRFSS vs. NHIS (3)</vt:lpstr>
      <vt:lpstr>BRFSS vs. NHIS (4)</vt:lpstr>
      <vt:lpstr>No Health Insurance Coverage by Age and Sex (%) </vt:lpstr>
      <vt:lpstr>PowerPoint Presentation</vt:lpstr>
      <vt:lpstr>BRFSS vs. NHIS (5)</vt:lpstr>
      <vt:lpstr>BRFSS vs. NHIS (6)</vt:lpstr>
      <vt:lpstr>BRFSS vs. NHIS (7)</vt:lpstr>
      <vt:lpstr>Ever Told Have Diabetes by Age and Sex (%) </vt:lpstr>
      <vt:lpstr>PowerPoint Presentation</vt:lpstr>
      <vt:lpstr>BRFSS vs. NHIS (8)</vt:lpstr>
      <vt:lpstr>BRFSS vs. NHIS (9)</vt:lpstr>
      <vt:lpstr>BRFSS vs. NHIS (10)</vt:lpstr>
      <vt:lpstr>Summary</vt:lpstr>
      <vt:lpstr>Limitations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Hsia, Jason (CDC/DDNID/NCCDPHP/DPH)</cp:lastModifiedBy>
  <cp:revision>342</cp:revision>
  <dcterms:created xsi:type="dcterms:W3CDTF">2011-03-17T17:43:16Z</dcterms:created>
  <dcterms:modified xsi:type="dcterms:W3CDTF">2021-01-13T21:00:26Z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2020-12-15T01:05:26Z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bcbab016-59a5-4634-b8ee-e60caba40fa5</vt:lpwstr>
  </property>
  <property fmtid="{D5CDD505-2E9C-101B-9397-08002B2CF9AE}" pid="9" name="MSIP_Label_7b94a7b8-f06c-4dfe-bdcc-9b548fd58c31_ContentBits">
    <vt:lpwstr>0</vt:lpwstr>
  </property>
</Properties>
</file>