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7"/>
    <p:sldMasterId id="2147483657" r:id="rId58"/>
  </p:sldMasterIdLst>
  <p:notesMasterIdLst>
    <p:notesMasterId r:id="rId68"/>
  </p:notesMasterIdLst>
  <p:handoutMasterIdLst>
    <p:handoutMasterId r:id="rId69"/>
  </p:handoutMasterIdLst>
  <p:sldIdLst>
    <p:sldId id="268" r:id="rId59"/>
    <p:sldId id="258" r:id="rId60"/>
    <p:sldId id="275" r:id="rId61"/>
    <p:sldId id="269" r:id="rId62"/>
    <p:sldId id="270" r:id="rId63"/>
    <p:sldId id="271" r:id="rId64"/>
    <p:sldId id="274" r:id="rId65"/>
    <p:sldId id="272" r:id="rId66"/>
    <p:sldId id="273" r:id="rId6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B4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280" autoAdjust="0"/>
  </p:normalViewPr>
  <p:slideViewPr>
    <p:cSldViewPr>
      <p:cViewPr varScale="1">
        <p:scale>
          <a:sx n="45" d="100"/>
          <a:sy n="45" d="100"/>
        </p:scale>
        <p:origin x="2286" y="30"/>
      </p:cViewPr>
      <p:guideLst>
        <p:guide orient="horz" pos="864"/>
        <p:guide pos="288"/>
      </p:guideLst>
    </p:cSldViewPr>
  </p:slideViewPr>
  <p:notesTextViewPr>
    <p:cViewPr>
      <p:scale>
        <a:sx n="1" d="1"/>
        <a:sy n="1" d="1"/>
      </p:scale>
      <p:origin x="0" y="0"/>
    </p:cViewPr>
  </p:notesTextViewPr>
  <p:notesViewPr>
    <p:cSldViewPr showGuides="1">
      <p:cViewPr varScale="1">
        <p:scale>
          <a:sx n="98" d="100"/>
          <a:sy n="98" d="100"/>
        </p:scale>
        <p:origin x="-3564" y="-96"/>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5.xml"/><Relationship Id="rId68"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Master" Target="slideMasters/slideMaster2.xml"/><Relationship Id="rId66" Type="http://schemas.openxmlformats.org/officeDocument/2006/relationships/slide" Target="slides/slide8.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1.xml"/><Relationship Id="rId61" Type="http://schemas.openxmlformats.org/officeDocument/2006/relationships/slide" Target="slides/slide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6.xml"/><Relationship Id="rId69"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xml"/><Relationship Id="rId67" Type="http://schemas.openxmlformats.org/officeDocument/2006/relationships/slide" Target="slides/slide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4.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7FBE576A-F7D4-4B29-896E-B1B44478D8C8}" type="datetimeFigureOut">
              <a:rPr lang="en-US" smtClean="0"/>
              <a:t>6/29/2017</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C68F926B-BE7F-42A3-B1CF-C7506CF039CD}" type="slidenum">
              <a:rPr lang="en-US" smtClean="0"/>
              <a:t>‹#›</a:t>
            </a:fld>
            <a:endParaRPr lang="en-US"/>
          </a:p>
        </p:txBody>
      </p:sp>
    </p:spTree>
    <p:extLst>
      <p:ext uri="{BB962C8B-B14F-4D97-AF65-F5344CB8AC3E}">
        <p14:creationId xmlns:p14="http://schemas.microsoft.com/office/powerpoint/2010/main" val="203259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E11D7777-73A5-48F9-AE22-66ABE429695F}" type="datetimeFigureOut">
              <a:rPr lang="en-US" smtClean="0"/>
              <a:t>6/29/2017</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6EF5D2DD-098B-4B74-BABB-171488B36A42}" type="slidenum">
              <a:rPr lang="en-US" smtClean="0"/>
              <a:t>‹#›</a:t>
            </a:fld>
            <a:endParaRPr lang="en-US"/>
          </a:p>
        </p:txBody>
      </p:sp>
    </p:spTree>
    <p:extLst>
      <p:ext uri="{BB962C8B-B14F-4D97-AF65-F5344CB8AC3E}">
        <p14:creationId xmlns:p14="http://schemas.microsoft.com/office/powerpoint/2010/main" val="305372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to Kirk and Thuy</a:t>
            </a:r>
            <a:r>
              <a:rPr lang="en-US" baseline="0" dirty="0"/>
              <a:t> for the opportunity today to speak with you all regarding some national public health efforts to address Culture-independent diagnostics tests. My name is Kristy Kubota and I am the Manger for the </a:t>
            </a:r>
            <a:r>
              <a:rPr lang="en-US" baseline="0" dirty="0" err="1"/>
              <a:t>PusleNet</a:t>
            </a:r>
            <a:r>
              <a:rPr lang="en-US" baseline="0" dirty="0"/>
              <a:t> program at APHL. I </a:t>
            </a:r>
            <a:r>
              <a:rPr lang="en-US" baseline="0" dirty="0" err="1"/>
              <a:t>liase</a:t>
            </a:r>
            <a:r>
              <a:rPr lang="en-US" baseline="0" dirty="0"/>
              <a:t> with the PN labs at the local/state level and CDC. I am also manage CIDT activities for the Association. </a:t>
            </a:r>
          </a:p>
          <a:p>
            <a:endParaRPr lang="en-US" baseline="0" dirty="0"/>
          </a:p>
          <a:p>
            <a:r>
              <a:rPr lang="en-US" baseline="0" dirty="0"/>
              <a:t>Today, I will provide a brief overview of the current CIDT multi-</a:t>
            </a:r>
            <a:r>
              <a:rPr lang="en-US" baseline="0" dirty="0" err="1"/>
              <a:t>analyte</a:t>
            </a:r>
            <a:r>
              <a:rPr lang="en-US" baseline="0" dirty="0"/>
              <a:t> panels to market to date and provide an overview of some work being done by groups working to address CIDT issues as it relates to foodborne disease surveillance.</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a:t>
            </a:fld>
            <a:endParaRPr lang="en-US"/>
          </a:p>
        </p:txBody>
      </p:sp>
    </p:spTree>
    <p:extLst>
      <p:ext uri="{BB962C8B-B14F-4D97-AF65-F5344CB8AC3E}">
        <p14:creationId xmlns:p14="http://schemas.microsoft.com/office/powerpoint/2010/main" val="38891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2013, FDA has cleared</a:t>
            </a:r>
            <a:r>
              <a:rPr lang="en-US" baseline="0" dirty="0"/>
              <a:t> 5 Gastrointestinal CIDT panels. All are considered closed system tests that do not allow random access for physicians to select likely etiologic agents of diarrhea. </a:t>
            </a:r>
          </a:p>
          <a:p>
            <a:endParaRPr lang="en-US" baseline="0" dirty="0"/>
          </a:p>
          <a:p>
            <a:pPr marL="171450" indent="-171450">
              <a:buFont typeface="Arial" panose="020B0604020202020204" pitchFamily="34" charset="0"/>
              <a:buChar char="•"/>
            </a:pPr>
            <a:r>
              <a:rPr lang="en-US" baseline="0" dirty="0" err="1"/>
              <a:t>Hologic</a:t>
            </a:r>
            <a:r>
              <a:rPr lang="en-US" baseline="0" dirty="0"/>
              <a:t>/Gen-Probe’s </a:t>
            </a:r>
            <a:r>
              <a:rPr lang="en-US" baseline="0" dirty="0" err="1"/>
              <a:t>ProGastro</a:t>
            </a:r>
            <a:r>
              <a:rPr lang="en-US" baseline="0" dirty="0"/>
              <a:t> SSCS was the first CIDT multi-</a:t>
            </a:r>
            <a:r>
              <a:rPr lang="en-US" baseline="0" dirty="0" err="1"/>
              <a:t>analyte</a:t>
            </a:r>
            <a:r>
              <a:rPr lang="en-US" baseline="0" dirty="0"/>
              <a:t> panel approved in 2013. Targets on this test identify Salmonella, </a:t>
            </a:r>
            <a:r>
              <a:rPr lang="en-US" baseline="0" dirty="0" err="1"/>
              <a:t>Shigella</a:t>
            </a:r>
            <a:r>
              <a:rPr lang="en-US" baseline="0" dirty="0"/>
              <a:t>, Campylobacter (C. </a:t>
            </a:r>
            <a:r>
              <a:rPr lang="en-US" baseline="0" dirty="0" err="1"/>
              <a:t>jejunmi</a:t>
            </a:r>
            <a:r>
              <a:rPr lang="en-US" baseline="0" dirty="0"/>
              <a:t>/C. coli) and stx1/</a:t>
            </a:r>
            <a:r>
              <a:rPr lang="en-US" baseline="0" dirty="0" err="1"/>
              <a:t>stx</a:t>
            </a:r>
            <a:r>
              <a:rPr lang="en-US" baseline="0" dirty="0"/>
              <a:t> 2 genes. The TAT is 4 hours.</a:t>
            </a:r>
          </a:p>
          <a:p>
            <a:pPr marL="171450" indent="-171450">
              <a:buFont typeface="Arial" panose="020B0604020202020204" pitchFamily="34" charset="0"/>
              <a:buChar char="•"/>
            </a:pPr>
            <a:r>
              <a:rPr lang="en-US" dirty="0" err="1"/>
              <a:t>Luminex</a:t>
            </a:r>
            <a:r>
              <a:rPr lang="en-US" dirty="0"/>
              <a:t> </a:t>
            </a:r>
            <a:r>
              <a:rPr lang="en-US" dirty="0" err="1"/>
              <a:t>xTAG</a:t>
            </a:r>
            <a:r>
              <a:rPr lang="en-US" baseline="0" dirty="0"/>
              <a:t> GPP identifies 11 pathogens including Campylobacter (</a:t>
            </a:r>
            <a:r>
              <a:rPr lang="en-US" baseline="0" dirty="0" err="1"/>
              <a:t>C.jejuni</a:t>
            </a:r>
            <a:r>
              <a:rPr lang="en-US" baseline="0" dirty="0"/>
              <a:t>, C coli and C </a:t>
            </a:r>
            <a:r>
              <a:rPr lang="en-US" baseline="0" dirty="0" err="1"/>
              <a:t>lari</a:t>
            </a:r>
            <a:r>
              <a:rPr lang="en-US" baseline="0" dirty="0"/>
              <a:t>), Clostridium </a:t>
            </a:r>
            <a:r>
              <a:rPr lang="en-US" baseline="0" dirty="0" err="1"/>
              <a:t>difficle</a:t>
            </a:r>
            <a:r>
              <a:rPr lang="en-US" baseline="0" dirty="0"/>
              <a:t>, </a:t>
            </a:r>
            <a:r>
              <a:rPr lang="en-US" baseline="0" dirty="0" err="1"/>
              <a:t>Cyrptyosporidium</a:t>
            </a:r>
            <a:r>
              <a:rPr lang="en-US" baseline="0" dirty="0"/>
              <a:t> (C. </a:t>
            </a:r>
            <a:r>
              <a:rPr lang="en-US" baseline="0" dirty="0" err="1"/>
              <a:t>parvrum</a:t>
            </a:r>
            <a:r>
              <a:rPr lang="en-US" baseline="0" dirty="0"/>
              <a:t>, C </a:t>
            </a:r>
            <a:r>
              <a:rPr lang="en-US" baseline="0" dirty="0" err="1"/>
              <a:t>hominis</a:t>
            </a:r>
            <a:r>
              <a:rPr lang="en-US" baseline="0" dirty="0"/>
              <a:t>), </a:t>
            </a:r>
            <a:r>
              <a:rPr lang="en-US" baseline="0" dirty="0" err="1"/>
              <a:t>Ecoli</a:t>
            </a:r>
            <a:r>
              <a:rPr lang="en-US" baseline="0" dirty="0"/>
              <a:t> O157, </a:t>
            </a:r>
            <a:r>
              <a:rPr lang="en-US" baseline="0" dirty="0" err="1"/>
              <a:t>Enterotoxigenic</a:t>
            </a:r>
            <a:r>
              <a:rPr lang="en-US" baseline="0" dirty="0"/>
              <a:t> E coli, Giardia, Norovirus (GI/GII), Rotavirus A, Salmonella, Shiga like toxin </a:t>
            </a:r>
            <a:r>
              <a:rPr lang="en-US" baseline="0" dirty="0" err="1"/>
              <a:t>producting</a:t>
            </a:r>
            <a:r>
              <a:rPr lang="en-US" baseline="0" dirty="0"/>
              <a:t> STEC, </a:t>
            </a:r>
            <a:r>
              <a:rPr lang="en-US" baseline="0" dirty="0" err="1"/>
              <a:t>stx</a:t>
            </a:r>
            <a:r>
              <a:rPr lang="en-US" baseline="0" dirty="0"/>
              <a:t> 1/stx2, </a:t>
            </a:r>
            <a:r>
              <a:rPr lang="en-US" baseline="0" dirty="0" err="1"/>
              <a:t>Shigella</a:t>
            </a:r>
            <a:r>
              <a:rPr lang="en-US" baseline="0" dirty="0"/>
              <a:t> (S. </a:t>
            </a:r>
            <a:r>
              <a:rPr lang="en-US" baseline="0" dirty="0" err="1"/>
              <a:t>boydii</a:t>
            </a:r>
            <a:r>
              <a:rPr lang="en-US" baseline="0" dirty="0"/>
              <a:t>, </a:t>
            </a:r>
            <a:r>
              <a:rPr lang="en-US" baseline="0" dirty="0" err="1"/>
              <a:t>sonnei</a:t>
            </a:r>
            <a:r>
              <a:rPr lang="en-US" baseline="0" dirty="0"/>
              <a:t>, </a:t>
            </a:r>
            <a:r>
              <a:rPr lang="en-US" baseline="0" dirty="0" err="1"/>
              <a:t>flexneri</a:t>
            </a:r>
            <a:r>
              <a:rPr lang="en-US" baseline="0" dirty="0"/>
              <a:t>, </a:t>
            </a:r>
            <a:r>
              <a:rPr lang="en-US" baseline="0" dirty="0" err="1"/>
              <a:t>dysteriae</a:t>
            </a:r>
            <a:r>
              <a:rPr lang="en-US" baseline="0" dirty="0"/>
              <a:t>). TAT is 5 hrs.</a:t>
            </a:r>
          </a:p>
          <a:p>
            <a:pPr marL="171450" indent="-171450">
              <a:buFont typeface="Arial" panose="020B0604020202020204" pitchFamily="34" charset="0"/>
              <a:buChar char="•"/>
            </a:pPr>
            <a:r>
              <a:rPr lang="en-US" baseline="0" dirty="0" err="1"/>
              <a:t>BioFire</a:t>
            </a:r>
            <a:r>
              <a:rPr lang="en-US" baseline="0" dirty="0"/>
              <a:t> most robust panel </a:t>
            </a:r>
            <a:r>
              <a:rPr lang="en-US" baseline="0" dirty="0" err="1"/>
              <a:t>identifiying</a:t>
            </a:r>
            <a:r>
              <a:rPr lang="en-US" baseline="0" dirty="0"/>
              <a:t> more than 20 bacterial, parasitic and viral agents including: Campylobacter (C. </a:t>
            </a:r>
            <a:r>
              <a:rPr lang="en-US" baseline="0" dirty="0" err="1"/>
              <a:t>jejuni</a:t>
            </a:r>
            <a:r>
              <a:rPr lang="en-US" baseline="0" dirty="0"/>
              <a:t>, C </a:t>
            </a:r>
            <a:r>
              <a:rPr lang="en-US" baseline="0" dirty="0" err="1"/>
              <a:t>oli</a:t>
            </a:r>
            <a:r>
              <a:rPr lang="en-US" baseline="0" dirty="0"/>
              <a:t>, C. </a:t>
            </a:r>
            <a:r>
              <a:rPr lang="en-US" baseline="0" dirty="0" err="1"/>
              <a:t>upsaliensis</a:t>
            </a:r>
            <a:r>
              <a:rPr lang="en-US" baseline="0" dirty="0"/>
              <a:t>, C. </a:t>
            </a:r>
            <a:r>
              <a:rPr lang="en-US" baseline="0" dirty="0" err="1"/>
              <a:t>difficile</a:t>
            </a:r>
            <a:r>
              <a:rPr lang="en-US" baseline="0" dirty="0"/>
              <a:t> toxin A/B, </a:t>
            </a:r>
            <a:r>
              <a:rPr lang="en-US" baseline="0" dirty="0" err="1"/>
              <a:t>Plesiomonas</a:t>
            </a:r>
            <a:r>
              <a:rPr lang="en-US" baseline="0" dirty="0"/>
              <a:t> </a:t>
            </a:r>
            <a:r>
              <a:rPr lang="en-US" baseline="0" dirty="0" err="1"/>
              <a:t>shigelloides</a:t>
            </a:r>
            <a:r>
              <a:rPr lang="en-US" baseline="0" dirty="0"/>
              <a:t>, Salmonella, Vibrio (</a:t>
            </a:r>
            <a:r>
              <a:rPr lang="en-US" baseline="0" dirty="0" err="1"/>
              <a:t>parahaemolyticus</a:t>
            </a:r>
            <a:r>
              <a:rPr lang="en-US" baseline="0" dirty="0"/>
              <a:t>, </a:t>
            </a:r>
            <a:r>
              <a:rPr lang="en-US" baseline="0" dirty="0" err="1"/>
              <a:t>vulnificus</a:t>
            </a:r>
            <a:r>
              <a:rPr lang="en-US" baseline="0" dirty="0"/>
              <a:t>, </a:t>
            </a:r>
            <a:r>
              <a:rPr lang="en-US" baseline="0" dirty="0" err="1"/>
              <a:t>cholearae</a:t>
            </a:r>
            <a:r>
              <a:rPr lang="en-US" baseline="0" dirty="0"/>
              <a:t>, Yersinia </a:t>
            </a:r>
            <a:r>
              <a:rPr lang="en-US" baseline="0" dirty="0" err="1"/>
              <a:t>entercolitica</a:t>
            </a:r>
            <a:r>
              <a:rPr lang="en-US" baseline="0" dirty="0"/>
              <a:t>, EAEC, EPEC, ETEC, </a:t>
            </a:r>
            <a:r>
              <a:rPr lang="en-US" baseline="0" dirty="0" err="1"/>
              <a:t>shiga</a:t>
            </a:r>
            <a:r>
              <a:rPr lang="en-US" baseline="0" dirty="0"/>
              <a:t> like toxin producing STEC </a:t>
            </a:r>
            <a:r>
              <a:rPr lang="en-US" baseline="0" dirty="0" err="1"/>
              <a:t>stx</a:t>
            </a:r>
            <a:r>
              <a:rPr lang="en-US" baseline="0" dirty="0"/>
              <a:t> 1/stx2, </a:t>
            </a:r>
            <a:r>
              <a:rPr lang="en-US" baseline="0" dirty="0" err="1"/>
              <a:t>cryptoporidum</a:t>
            </a:r>
            <a:r>
              <a:rPr lang="en-US" baseline="0" dirty="0"/>
              <a:t>, </a:t>
            </a:r>
            <a:r>
              <a:rPr lang="en-US" baseline="0" dirty="0" err="1"/>
              <a:t>Clycospora</a:t>
            </a:r>
            <a:r>
              <a:rPr lang="en-US" baseline="0" dirty="0"/>
              <a:t> </a:t>
            </a:r>
            <a:r>
              <a:rPr lang="en-US" baseline="0" dirty="0" err="1"/>
              <a:t>cayentanesis</a:t>
            </a:r>
            <a:r>
              <a:rPr lang="en-US" baseline="0" dirty="0"/>
              <a:t>, </a:t>
            </a:r>
            <a:r>
              <a:rPr lang="en-US" baseline="0" dirty="0" err="1"/>
              <a:t>Entaboeba</a:t>
            </a:r>
            <a:r>
              <a:rPr lang="en-US" baseline="0" dirty="0"/>
              <a:t> </a:t>
            </a:r>
            <a:r>
              <a:rPr lang="en-US" baseline="0" dirty="0" err="1"/>
              <a:t>histolytica</a:t>
            </a:r>
            <a:r>
              <a:rPr lang="en-US" baseline="0" dirty="0"/>
              <a:t>, Giardia, Adenovirus, </a:t>
            </a:r>
            <a:r>
              <a:rPr lang="en-US" baseline="0" dirty="0" err="1"/>
              <a:t>Astrovirus</a:t>
            </a:r>
            <a:r>
              <a:rPr lang="en-US" baseline="0" dirty="0"/>
              <a:t>, Norovirus G1/G2, </a:t>
            </a:r>
            <a:r>
              <a:rPr lang="en-US" baseline="0" dirty="0" err="1"/>
              <a:t>Rotoavirua</a:t>
            </a:r>
            <a:r>
              <a:rPr lang="en-US" baseline="0" dirty="0"/>
              <a:t> </a:t>
            </a:r>
            <a:r>
              <a:rPr lang="en-US" baseline="0" dirty="0" err="1"/>
              <a:t>Saprovirus</a:t>
            </a:r>
            <a:r>
              <a:rPr lang="en-US" baseline="0" dirty="0"/>
              <a:t>. TAT 1-2 </a:t>
            </a:r>
            <a:r>
              <a:rPr lang="en-US" baseline="0" dirty="0" err="1"/>
              <a:t>hrs</a:t>
            </a:r>
            <a:endParaRPr lang="en-US" baseline="0" dirty="0"/>
          </a:p>
          <a:p>
            <a:pPr marL="171450" indent="-171450">
              <a:buFont typeface="Arial" panose="020B0604020202020204" pitchFamily="34" charset="0"/>
              <a:buChar char="•"/>
            </a:pPr>
            <a:r>
              <a:rPr lang="en-US" baseline="0" dirty="0"/>
              <a:t>BD </a:t>
            </a:r>
            <a:r>
              <a:rPr lang="en-US" baseline="0" dirty="0" err="1"/>
              <a:t>Diagnoistics</a:t>
            </a:r>
            <a:r>
              <a:rPr lang="en-US" baseline="0" dirty="0"/>
              <a:t> BD Max Campylobacter, Salmonella, </a:t>
            </a:r>
            <a:r>
              <a:rPr lang="en-US" baseline="0" dirty="0" err="1"/>
              <a:t>Shigella</a:t>
            </a:r>
            <a:r>
              <a:rPr lang="en-US" baseline="0" dirty="0"/>
              <a:t>, </a:t>
            </a:r>
            <a:r>
              <a:rPr lang="en-US" baseline="0" dirty="0" err="1"/>
              <a:t>Enteroivasive</a:t>
            </a:r>
            <a:r>
              <a:rPr lang="en-US" baseline="0" dirty="0"/>
              <a:t> Ec., </a:t>
            </a:r>
            <a:r>
              <a:rPr lang="en-US" baseline="0" dirty="0" err="1"/>
              <a:t>shiga</a:t>
            </a:r>
            <a:r>
              <a:rPr lang="en-US" baseline="0" dirty="0"/>
              <a:t> toxin 1 and 2 genes. TAT 3-4 hrs. </a:t>
            </a:r>
          </a:p>
          <a:p>
            <a:pPr marL="171450" indent="-171450">
              <a:buFont typeface="Arial" panose="020B0604020202020204" pitchFamily="34" charset="0"/>
              <a:buChar char="•"/>
            </a:pPr>
            <a:r>
              <a:rPr lang="en-US" baseline="0" dirty="0" err="1"/>
              <a:t>Nanosphere</a:t>
            </a:r>
            <a:r>
              <a:rPr lang="en-US" baseline="0" dirty="0"/>
              <a:t> </a:t>
            </a:r>
            <a:r>
              <a:rPr lang="en-US" baseline="0" dirty="0" err="1"/>
              <a:t>Verigene</a:t>
            </a:r>
            <a:r>
              <a:rPr lang="en-US" baseline="0" dirty="0"/>
              <a:t> Enteric Pathogens. Identify Campylobacter (C. </a:t>
            </a:r>
            <a:r>
              <a:rPr lang="en-US" baseline="0" dirty="0" err="1"/>
              <a:t>jejuni</a:t>
            </a:r>
            <a:r>
              <a:rPr lang="en-US" baseline="0" dirty="0"/>
              <a:t>, C coli, C. </a:t>
            </a:r>
            <a:r>
              <a:rPr lang="en-US" baseline="0" dirty="0" err="1"/>
              <a:t>lari</a:t>
            </a:r>
            <a:r>
              <a:rPr lang="en-US" baseline="0" dirty="0"/>
              <a:t>), Salmonella species, </a:t>
            </a:r>
            <a:r>
              <a:rPr lang="en-US" baseline="0" dirty="0" err="1"/>
              <a:t>Shigella</a:t>
            </a:r>
            <a:r>
              <a:rPr lang="en-US" baseline="0" dirty="0"/>
              <a:t> species, Yersinia </a:t>
            </a:r>
            <a:r>
              <a:rPr lang="en-US" baseline="0" dirty="0" err="1"/>
              <a:t>entercolotica</a:t>
            </a:r>
            <a:r>
              <a:rPr lang="en-US" baseline="0" dirty="0"/>
              <a:t>, </a:t>
            </a:r>
            <a:r>
              <a:rPr lang="en-US" baseline="0" dirty="0" err="1"/>
              <a:t>stx</a:t>
            </a:r>
            <a:r>
              <a:rPr lang="en-US" baseline="0" dirty="0"/>
              <a:t> 1 and </a:t>
            </a:r>
            <a:r>
              <a:rPr lang="en-US" baseline="0" dirty="0" err="1"/>
              <a:t>stx</a:t>
            </a:r>
            <a:r>
              <a:rPr lang="en-US" baseline="0" dirty="0"/>
              <a:t> 2 genes, STEC. TAT 2 hrs.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With all these tests patients and </a:t>
            </a:r>
            <a:r>
              <a:rPr lang="en-US" baseline="0" dirty="0" err="1"/>
              <a:t>clinicans</a:t>
            </a:r>
            <a:r>
              <a:rPr lang="en-US" baseline="0" dirty="0"/>
              <a:t> have the ability to obtain results  within hours rather than stool culture which can take up to days to identify and characterize the pathogen. As you can see, each </a:t>
            </a:r>
            <a:r>
              <a:rPr lang="en-US" baseline="0" dirty="0" err="1"/>
              <a:t>manufactuer</a:t>
            </a:r>
            <a:r>
              <a:rPr lang="en-US" baseline="0" dirty="0"/>
              <a:t> has different array of targets for GI pathogens. Again, benefit of culture-independent diagnostic test systems are to rapidly identify pathogen(s) which may be contributing to illness. </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a:t>
            </a:fld>
            <a:endParaRPr lang="en-US"/>
          </a:p>
        </p:txBody>
      </p:sp>
    </p:spTree>
    <p:extLst>
      <p:ext uri="{BB962C8B-B14F-4D97-AF65-F5344CB8AC3E}">
        <p14:creationId xmlns:p14="http://schemas.microsoft.com/office/powerpoint/2010/main" val="333386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2013, FDA has cleared</a:t>
            </a:r>
            <a:r>
              <a:rPr lang="en-US" baseline="0" dirty="0"/>
              <a:t> 5 Gastrointestinal CIDT panels. All are considered closed system tests that do not allow random access for physicians to select likely etiologic agents of diarrhea. </a:t>
            </a:r>
          </a:p>
          <a:p>
            <a:endParaRPr lang="en-US" baseline="0" dirty="0"/>
          </a:p>
          <a:p>
            <a:pPr marL="171450" indent="-171450">
              <a:buFont typeface="Arial" panose="020B0604020202020204" pitchFamily="34" charset="0"/>
              <a:buChar char="•"/>
            </a:pPr>
            <a:r>
              <a:rPr lang="en-US" baseline="0" dirty="0" err="1"/>
              <a:t>Hologic</a:t>
            </a:r>
            <a:r>
              <a:rPr lang="en-US" baseline="0" dirty="0"/>
              <a:t>/Gen-Probe’s </a:t>
            </a:r>
            <a:r>
              <a:rPr lang="en-US" baseline="0" dirty="0" err="1"/>
              <a:t>ProGastro</a:t>
            </a:r>
            <a:r>
              <a:rPr lang="en-US" baseline="0" dirty="0"/>
              <a:t> SSCS was the first CIDT multi-</a:t>
            </a:r>
            <a:r>
              <a:rPr lang="en-US" baseline="0" dirty="0" err="1"/>
              <a:t>analyte</a:t>
            </a:r>
            <a:r>
              <a:rPr lang="en-US" baseline="0" dirty="0"/>
              <a:t> panel approved in 2013. Targets on this test identify Salmonella, </a:t>
            </a:r>
            <a:r>
              <a:rPr lang="en-US" baseline="0" dirty="0" err="1"/>
              <a:t>Shigella</a:t>
            </a:r>
            <a:r>
              <a:rPr lang="en-US" baseline="0" dirty="0"/>
              <a:t>, Campylobacter (C. </a:t>
            </a:r>
            <a:r>
              <a:rPr lang="en-US" baseline="0" dirty="0" err="1"/>
              <a:t>jejunmi</a:t>
            </a:r>
            <a:r>
              <a:rPr lang="en-US" baseline="0" dirty="0"/>
              <a:t>/C. coli) and stx1/</a:t>
            </a:r>
            <a:r>
              <a:rPr lang="en-US" baseline="0" dirty="0" err="1"/>
              <a:t>stx</a:t>
            </a:r>
            <a:r>
              <a:rPr lang="en-US" baseline="0" dirty="0"/>
              <a:t> 2 genes. The TAT is 4 hours.</a:t>
            </a:r>
          </a:p>
          <a:p>
            <a:pPr marL="171450" indent="-171450">
              <a:buFont typeface="Arial" panose="020B0604020202020204" pitchFamily="34" charset="0"/>
              <a:buChar char="•"/>
            </a:pPr>
            <a:r>
              <a:rPr lang="en-US" dirty="0" err="1"/>
              <a:t>Luminex</a:t>
            </a:r>
            <a:r>
              <a:rPr lang="en-US" dirty="0"/>
              <a:t> </a:t>
            </a:r>
            <a:r>
              <a:rPr lang="en-US" dirty="0" err="1"/>
              <a:t>xTAG</a:t>
            </a:r>
            <a:r>
              <a:rPr lang="en-US" baseline="0" dirty="0"/>
              <a:t> GPP identifies 11 pathogens including Campylobacter (</a:t>
            </a:r>
            <a:r>
              <a:rPr lang="en-US" baseline="0" dirty="0" err="1"/>
              <a:t>C.jejuni</a:t>
            </a:r>
            <a:r>
              <a:rPr lang="en-US" baseline="0" dirty="0"/>
              <a:t>, C coli and C </a:t>
            </a:r>
            <a:r>
              <a:rPr lang="en-US" baseline="0" dirty="0" err="1"/>
              <a:t>lari</a:t>
            </a:r>
            <a:r>
              <a:rPr lang="en-US" baseline="0" dirty="0"/>
              <a:t>), Clostridium </a:t>
            </a:r>
            <a:r>
              <a:rPr lang="en-US" baseline="0" dirty="0" err="1"/>
              <a:t>difficle</a:t>
            </a:r>
            <a:r>
              <a:rPr lang="en-US" baseline="0" dirty="0"/>
              <a:t>, </a:t>
            </a:r>
            <a:r>
              <a:rPr lang="en-US" baseline="0" dirty="0" err="1"/>
              <a:t>Cyrptyosporidium</a:t>
            </a:r>
            <a:r>
              <a:rPr lang="en-US" baseline="0" dirty="0"/>
              <a:t> (C. </a:t>
            </a:r>
            <a:r>
              <a:rPr lang="en-US" baseline="0" dirty="0" err="1"/>
              <a:t>parvrum</a:t>
            </a:r>
            <a:r>
              <a:rPr lang="en-US" baseline="0" dirty="0"/>
              <a:t>, C </a:t>
            </a:r>
            <a:r>
              <a:rPr lang="en-US" baseline="0" dirty="0" err="1"/>
              <a:t>hominis</a:t>
            </a:r>
            <a:r>
              <a:rPr lang="en-US" baseline="0" dirty="0"/>
              <a:t>), </a:t>
            </a:r>
            <a:r>
              <a:rPr lang="en-US" baseline="0" dirty="0" err="1"/>
              <a:t>Ecoli</a:t>
            </a:r>
            <a:r>
              <a:rPr lang="en-US" baseline="0" dirty="0"/>
              <a:t> O157, </a:t>
            </a:r>
            <a:r>
              <a:rPr lang="en-US" baseline="0" dirty="0" err="1"/>
              <a:t>Enterotoxigenic</a:t>
            </a:r>
            <a:r>
              <a:rPr lang="en-US" baseline="0" dirty="0"/>
              <a:t> E coli, Giardia, Norovirus (GI/GII), Rotavirus A, Salmonella, Shiga like toxin </a:t>
            </a:r>
            <a:r>
              <a:rPr lang="en-US" baseline="0" dirty="0" err="1"/>
              <a:t>producting</a:t>
            </a:r>
            <a:r>
              <a:rPr lang="en-US" baseline="0" dirty="0"/>
              <a:t> STEC, </a:t>
            </a:r>
            <a:r>
              <a:rPr lang="en-US" baseline="0" dirty="0" err="1"/>
              <a:t>stx</a:t>
            </a:r>
            <a:r>
              <a:rPr lang="en-US" baseline="0" dirty="0"/>
              <a:t> 1/stx2, </a:t>
            </a:r>
            <a:r>
              <a:rPr lang="en-US" baseline="0" dirty="0" err="1"/>
              <a:t>Shigella</a:t>
            </a:r>
            <a:r>
              <a:rPr lang="en-US" baseline="0" dirty="0"/>
              <a:t> (S. </a:t>
            </a:r>
            <a:r>
              <a:rPr lang="en-US" baseline="0" dirty="0" err="1"/>
              <a:t>boydii</a:t>
            </a:r>
            <a:r>
              <a:rPr lang="en-US" baseline="0" dirty="0"/>
              <a:t>, </a:t>
            </a:r>
            <a:r>
              <a:rPr lang="en-US" baseline="0" dirty="0" err="1"/>
              <a:t>sonnei</a:t>
            </a:r>
            <a:r>
              <a:rPr lang="en-US" baseline="0" dirty="0"/>
              <a:t>, </a:t>
            </a:r>
            <a:r>
              <a:rPr lang="en-US" baseline="0" dirty="0" err="1"/>
              <a:t>flexneri</a:t>
            </a:r>
            <a:r>
              <a:rPr lang="en-US" baseline="0" dirty="0"/>
              <a:t>, </a:t>
            </a:r>
            <a:r>
              <a:rPr lang="en-US" baseline="0" dirty="0" err="1"/>
              <a:t>dysteriae</a:t>
            </a:r>
            <a:r>
              <a:rPr lang="en-US" baseline="0" dirty="0"/>
              <a:t>). TAT is 5 hrs.</a:t>
            </a:r>
          </a:p>
          <a:p>
            <a:pPr marL="171450" indent="-171450">
              <a:buFont typeface="Arial" panose="020B0604020202020204" pitchFamily="34" charset="0"/>
              <a:buChar char="•"/>
            </a:pPr>
            <a:r>
              <a:rPr lang="en-US" baseline="0" dirty="0" err="1"/>
              <a:t>BioFire</a:t>
            </a:r>
            <a:r>
              <a:rPr lang="en-US" baseline="0" dirty="0"/>
              <a:t> most robust panel </a:t>
            </a:r>
            <a:r>
              <a:rPr lang="en-US" baseline="0" dirty="0" err="1"/>
              <a:t>identifiying</a:t>
            </a:r>
            <a:r>
              <a:rPr lang="en-US" baseline="0" dirty="0"/>
              <a:t> more than 20 bacterial, parasitic and viral agents including: Campylobacter (C. </a:t>
            </a:r>
            <a:r>
              <a:rPr lang="en-US" baseline="0" dirty="0" err="1"/>
              <a:t>jejuni</a:t>
            </a:r>
            <a:r>
              <a:rPr lang="en-US" baseline="0" dirty="0"/>
              <a:t>, C </a:t>
            </a:r>
            <a:r>
              <a:rPr lang="en-US" baseline="0" dirty="0" err="1"/>
              <a:t>oli</a:t>
            </a:r>
            <a:r>
              <a:rPr lang="en-US" baseline="0" dirty="0"/>
              <a:t>, C. </a:t>
            </a:r>
            <a:r>
              <a:rPr lang="en-US" baseline="0" dirty="0" err="1"/>
              <a:t>upsaliensis</a:t>
            </a:r>
            <a:r>
              <a:rPr lang="en-US" baseline="0" dirty="0"/>
              <a:t>, C. </a:t>
            </a:r>
            <a:r>
              <a:rPr lang="en-US" baseline="0" dirty="0" err="1"/>
              <a:t>difficile</a:t>
            </a:r>
            <a:r>
              <a:rPr lang="en-US" baseline="0" dirty="0"/>
              <a:t> toxin A/B, </a:t>
            </a:r>
            <a:r>
              <a:rPr lang="en-US" baseline="0" dirty="0" err="1"/>
              <a:t>Plesiomonas</a:t>
            </a:r>
            <a:r>
              <a:rPr lang="en-US" baseline="0" dirty="0"/>
              <a:t> </a:t>
            </a:r>
            <a:r>
              <a:rPr lang="en-US" baseline="0" dirty="0" err="1"/>
              <a:t>shigelloides</a:t>
            </a:r>
            <a:r>
              <a:rPr lang="en-US" baseline="0" dirty="0"/>
              <a:t>, Salmonella, Vibrio (</a:t>
            </a:r>
            <a:r>
              <a:rPr lang="en-US" baseline="0" dirty="0" err="1"/>
              <a:t>parahaemolyticus</a:t>
            </a:r>
            <a:r>
              <a:rPr lang="en-US" baseline="0" dirty="0"/>
              <a:t>, </a:t>
            </a:r>
            <a:r>
              <a:rPr lang="en-US" baseline="0" dirty="0" err="1"/>
              <a:t>vulnificus</a:t>
            </a:r>
            <a:r>
              <a:rPr lang="en-US" baseline="0" dirty="0"/>
              <a:t>, </a:t>
            </a:r>
            <a:r>
              <a:rPr lang="en-US" baseline="0" dirty="0" err="1"/>
              <a:t>cholearae</a:t>
            </a:r>
            <a:r>
              <a:rPr lang="en-US" baseline="0" dirty="0"/>
              <a:t>, Yersinia </a:t>
            </a:r>
            <a:r>
              <a:rPr lang="en-US" baseline="0" dirty="0" err="1"/>
              <a:t>entercolitica</a:t>
            </a:r>
            <a:r>
              <a:rPr lang="en-US" baseline="0" dirty="0"/>
              <a:t>, EAEC, EPEC, ETEC, </a:t>
            </a:r>
            <a:r>
              <a:rPr lang="en-US" baseline="0" dirty="0" err="1"/>
              <a:t>shiga</a:t>
            </a:r>
            <a:r>
              <a:rPr lang="en-US" baseline="0" dirty="0"/>
              <a:t> like toxin producing STEC </a:t>
            </a:r>
            <a:r>
              <a:rPr lang="en-US" baseline="0" dirty="0" err="1"/>
              <a:t>stx</a:t>
            </a:r>
            <a:r>
              <a:rPr lang="en-US" baseline="0" dirty="0"/>
              <a:t> 1/stx2, </a:t>
            </a:r>
            <a:r>
              <a:rPr lang="en-US" baseline="0" dirty="0" err="1"/>
              <a:t>cryptoporidum</a:t>
            </a:r>
            <a:r>
              <a:rPr lang="en-US" baseline="0" dirty="0"/>
              <a:t>, </a:t>
            </a:r>
            <a:r>
              <a:rPr lang="en-US" baseline="0" dirty="0" err="1"/>
              <a:t>Clycospora</a:t>
            </a:r>
            <a:r>
              <a:rPr lang="en-US" baseline="0" dirty="0"/>
              <a:t> </a:t>
            </a:r>
            <a:r>
              <a:rPr lang="en-US" baseline="0" dirty="0" err="1"/>
              <a:t>cayentanesis</a:t>
            </a:r>
            <a:r>
              <a:rPr lang="en-US" baseline="0" dirty="0"/>
              <a:t>, </a:t>
            </a:r>
            <a:r>
              <a:rPr lang="en-US" baseline="0" dirty="0" err="1"/>
              <a:t>Entaboeba</a:t>
            </a:r>
            <a:r>
              <a:rPr lang="en-US" baseline="0" dirty="0"/>
              <a:t> </a:t>
            </a:r>
            <a:r>
              <a:rPr lang="en-US" baseline="0" dirty="0" err="1"/>
              <a:t>histolytica</a:t>
            </a:r>
            <a:r>
              <a:rPr lang="en-US" baseline="0" dirty="0"/>
              <a:t>, Giardia, Adenovirus, </a:t>
            </a:r>
            <a:r>
              <a:rPr lang="en-US" baseline="0" dirty="0" err="1"/>
              <a:t>Astrovirus</a:t>
            </a:r>
            <a:r>
              <a:rPr lang="en-US" baseline="0" dirty="0"/>
              <a:t>, Norovirus G1/G2, </a:t>
            </a:r>
            <a:r>
              <a:rPr lang="en-US" baseline="0" dirty="0" err="1"/>
              <a:t>Rotoavirua</a:t>
            </a:r>
            <a:r>
              <a:rPr lang="en-US" baseline="0" dirty="0"/>
              <a:t> </a:t>
            </a:r>
            <a:r>
              <a:rPr lang="en-US" baseline="0" dirty="0" err="1"/>
              <a:t>Saprovirus</a:t>
            </a:r>
            <a:r>
              <a:rPr lang="en-US" baseline="0" dirty="0"/>
              <a:t>. TAT 1-2 </a:t>
            </a:r>
            <a:r>
              <a:rPr lang="en-US" baseline="0" dirty="0" err="1"/>
              <a:t>hrs</a:t>
            </a:r>
            <a:endParaRPr lang="en-US" baseline="0" dirty="0"/>
          </a:p>
          <a:p>
            <a:pPr marL="171450" indent="-171450">
              <a:buFont typeface="Arial" panose="020B0604020202020204" pitchFamily="34" charset="0"/>
              <a:buChar char="•"/>
            </a:pPr>
            <a:r>
              <a:rPr lang="en-US" baseline="0" dirty="0"/>
              <a:t>BD </a:t>
            </a:r>
            <a:r>
              <a:rPr lang="en-US" baseline="0" dirty="0" err="1"/>
              <a:t>Diagnoistics</a:t>
            </a:r>
            <a:r>
              <a:rPr lang="en-US" baseline="0" dirty="0"/>
              <a:t> BD Max Campylobacter, Salmonella, </a:t>
            </a:r>
            <a:r>
              <a:rPr lang="en-US" baseline="0" dirty="0" err="1"/>
              <a:t>Shigella</a:t>
            </a:r>
            <a:r>
              <a:rPr lang="en-US" baseline="0" dirty="0"/>
              <a:t>, </a:t>
            </a:r>
            <a:r>
              <a:rPr lang="en-US" baseline="0" dirty="0" err="1"/>
              <a:t>Enteroivasive</a:t>
            </a:r>
            <a:r>
              <a:rPr lang="en-US" baseline="0" dirty="0"/>
              <a:t> Ec., </a:t>
            </a:r>
            <a:r>
              <a:rPr lang="en-US" baseline="0" dirty="0" err="1"/>
              <a:t>shiga</a:t>
            </a:r>
            <a:r>
              <a:rPr lang="en-US" baseline="0" dirty="0"/>
              <a:t> toxin 1 and 2 genes. TAT 3-4 hrs. </a:t>
            </a:r>
          </a:p>
          <a:p>
            <a:pPr marL="171450" indent="-171450">
              <a:buFont typeface="Arial" panose="020B0604020202020204" pitchFamily="34" charset="0"/>
              <a:buChar char="•"/>
            </a:pPr>
            <a:r>
              <a:rPr lang="en-US" baseline="0" dirty="0" err="1"/>
              <a:t>Nanosphere</a:t>
            </a:r>
            <a:r>
              <a:rPr lang="en-US" baseline="0" dirty="0"/>
              <a:t> </a:t>
            </a:r>
            <a:r>
              <a:rPr lang="en-US" baseline="0" dirty="0" err="1"/>
              <a:t>Verigene</a:t>
            </a:r>
            <a:r>
              <a:rPr lang="en-US" baseline="0" dirty="0"/>
              <a:t> Enteric Pathogens. Identify Campylobacter (C. </a:t>
            </a:r>
            <a:r>
              <a:rPr lang="en-US" baseline="0" dirty="0" err="1"/>
              <a:t>jejuni</a:t>
            </a:r>
            <a:r>
              <a:rPr lang="en-US" baseline="0" dirty="0"/>
              <a:t>, C coli, C. </a:t>
            </a:r>
            <a:r>
              <a:rPr lang="en-US" baseline="0" dirty="0" err="1"/>
              <a:t>lari</a:t>
            </a:r>
            <a:r>
              <a:rPr lang="en-US" baseline="0" dirty="0"/>
              <a:t>), Salmonella species, </a:t>
            </a:r>
            <a:r>
              <a:rPr lang="en-US" baseline="0" dirty="0" err="1"/>
              <a:t>Shigella</a:t>
            </a:r>
            <a:r>
              <a:rPr lang="en-US" baseline="0" dirty="0"/>
              <a:t> species, Yersinia </a:t>
            </a:r>
            <a:r>
              <a:rPr lang="en-US" baseline="0" dirty="0" err="1"/>
              <a:t>entercolotica</a:t>
            </a:r>
            <a:r>
              <a:rPr lang="en-US" baseline="0" dirty="0"/>
              <a:t>, </a:t>
            </a:r>
            <a:r>
              <a:rPr lang="en-US" baseline="0" dirty="0" err="1"/>
              <a:t>stx</a:t>
            </a:r>
            <a:r>
              <a:rPr lang="en-US" baseline="0" dirty="0"/>
              <a:t> 1 and </a:t>
            </a:r>
            <a:r>
              <a:rPr lang="en-US" baseline="0" dirty="0" err="1"/>
              <a:t>stx</a:t>
            </a:r>
            <a:r>
              <a:rPr lang="en-US" baseline="0" dirty="0"/>
              <a:t> 2 genes, STEC. TAT 2 hrs.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With all these tests patients and </a:t>
            </a:r>
            <a:r>
              <a:rPr lang="en-US" baseline="0" dirty="0" err="1"/>
              <a:t>clinicans</a:t>
            </a:r>
            <a:r>
              <a:rPr lang="en-US" baseline="0" dirty="0"/>
              <a:t> have the ability to obtain results  within hours rather than stool culture which can take up to days to identify and characterize the pathogen. As you can see, each </a:t>
            </a:r>
            <a:r>
              <a:rPr lang="en-US" baseline="0" dirty="0" err="1"/>
              <a:t>manufactuer</a:t>
            </a:r>
            <a:r>
              <a:rPr lang="en-US" baseline="0" dirty="0"/>
              <a:t> has different array of targets for GI pathogens. Again, benefit of culture-independent diagnostic test systems are to rapidly identify pathogen(s) which may be contributing to illness. </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3</a:t>
            </a:fld>
            <a:endParaRPr lang="en-US"/>
          </a:p>
        </p:txBody>
      </p:sp>
    </p:spTree>
    <p:extLst>
      <p:ext uri="{BB962C8B-B14F-4D97-AF65-F5344CB8AC3E}">
        <p14:creationId xmlns:p14="http://schemas.microsoft.com/office/powerpoint/2010/main" val="343958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2012,</a:t>
            </a:r>
            <a:r>
              <a:rPr lang="en-US" baseline="0" dirty="0"/>
              <a:t> John </a:t>
            </a:r>
            <a:r>
              <a:rPr lang="en-US" baseline="0" dirty="0" err="1"/>
              <a:t>Besser</a:t>
            </a:r>
            <a:r>
              <a:rPr lang="en-US" baseline="0" dirty="0"/>
              <a:t> within Enteric Diseases Laboratory Branch (EDLB) at CDC and APHL organized a national CIDT forum in Atlanta GA. This meeting brought together clinicians, laboratorians, clinical laboratories, epidemiologists, federal </a:t>
            </a:r>
            <a:r>
              <a:rPr lang="en-US" baseline="0" dirty="0" err="1"/>
              <a:t>agencie</a:t>
            </a:r>
            <a:r>
              <a:rPr lang="en-US" baseline="0" dirty="0"/>
              <a:t>, industry to discuss the emerging trend of CIDT devices being implemented in the clinical lab setting. The goal of this meeting was to identify challenges posed by the emergence of CIDT testing and their anticipated impacts to public health surveillance programs-focusing on primarily foodborne diseases.</a:t>
            </a:r>
          </a:p>
          <a:p>
            <a:endParaRPr lang="en-US" baseline="0" dirty="0"/>
          </a:p>
          <a:p>
            <a:r>
              <a:rPr lang="en-US" baseline="0" dirty="0"/>
              <a:t>Outcomes of this meeting led to the development of several working groups and Associations leading efforts to address the impacts. A CDC CIDT Regulatory workgroup was stood up at CDC led by John </a:t>
            </a:r>
            <a:r>
              <a:rPr lang="en-US" baseline="0" dirty="0" err="1"/>
              <a:t>Besser</a:t>
            </a:r>
            <a:r>
              <a:rPr lang="en-US" baseline="0" dirty="0"/>
              <a:t> and Collette Fitzgerald and associations both at CSTE &amp; APHL and others started working to address the public health surveillance aspects of uptake of CIDTs. Food Safety Groups such as CIFOR begin work. On the applied public health </a:t>
            </a:r>
            <a:r>
              <a:rPr lang="en-US" baseline="0" dirty="0" err="1"/>
              <a:t>reaserach</a:t>
            </a:r>
            <a:r>
              <a:rPr lang="en-US" baseline="0" dirty="0"/>
              <a:t> side, CDC and local/state PHLs begin studies looking to evaluate collection and transport variables in order to have the data necessary to develop data driven guidelines for public health </a:t>
            </a:r>
            <a:r>
              <a:rPr lang="en-US" baseline="0" dirty="0" err="1"/>
              <a:t>labroatories</a:t>
            </a:r>
            <a:r>
              <a:rPr lang="en-US" baseline="0" dirty="0"/>
              <a:t>. CDC and other groups are developing methods for culture-free subtyping and identification using </a:t>
            </a:r>
            <a:r>
              <a:rPr lang="en-US" baseline="0" dirty="0" err="1"/>
              <a:t>metagenomics</a:t>
            </a:r>
            <a:r>
              <a:rPr lang="en-US" baseline="0" dirty="0"/>
              <a:t>. However, this technology will likely not be out to public health laboratories within the next 5-10 years.  </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a:t>
            </a:fld>
            <a:endParaRPr lang="en-US"/>
          </a:p>
        </p:txBody>
      </p:sp>
    </p:spTree>
    <p:extLst>
      <p:ext uri="{BB962C8B-B14F-4D97-AF65-F5344CB8AC3E}">
        <p14:creationId xmlns:p14="http://schemas.microsoft.com/office/powerpoint/2010/main" val="374480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Regulatory</a:t>
            </a:r>
            <a:r>
              <a:rPr lang="en-US" baseline="0" dirty="0"/>
              <a:t> Workgroup as mentioned before was stood up after the CIDT Forum in 2012. Workgroup members include FDA, CDC, Representatives from CAP/CLIA, Clinical laboratories and large reference labs (ASM), </a:t>
            </a:r>
            <a:r>
              <a:rPr lang="en-US" baseline="0" dirty="0" err="1"/>
              <a:t>AvaMed</a:t>
            </a:r>
            <a:r>
              <a:rPr lang="en-US" baseline="0" dirty="0"/>
              <a:t> (trade association for device </a:t>
            </a:r>
            <a:r>
              <a:rPr lang="en-US" baseline="0" dirty="0" err="1"/>
              <a:t>manurfactuers</a:t>
            </a:r>
            <a:r>
              <a:rPr lang="en-US" baseline="0" dirty="0"/>
              <a:t>).  Associations (APHL/CSTE/IDSA).</a:t>
            </a:r>
          </a:p>
          <a:p>
            <a:endParaRPr lang="en-US" baseline="0" dirty="0"/>
          </a:p>
          <a:p>
            <a:r>
              <a:rPr lang="en-US" baseline="0" dirty="0"/>
              <a:t>Some projects which have been completed include developing Public health language for package inserts to share with device </a:t>
            </a:r>
            <a:r>
              <a:rPr lang="en-US" baseline="0" dirty="0" err="1"/>
              <a:t>manufactuers</a:t>
            </a:r>
            <a:r>
              <a:rPr lang="en-US" baseline="0" dirty="0"/>
              <a:t> and FDA during the pre market and 510K clearance process. This is important because we learned that through accreditation programs like CLIA and CAP, clinical laboratories must follow package insert language. This language is voluntary but FDA has been encouraging </a:t>
            </a:r>
            <a:r>
              <a:rPr lang="en-US" baseline="0" dirty="0" err="1"/>
              <a:t>manufactuers</a:t>
            </a:r>
            <a:r>
              <a:rPr lang="en-US" baseline="0" dirty="0"/>
              <a:t> to include this under the Limitation sections of the Package insert. The PH language emphasized the need to communicate with local PH departments when implementing this test and to review local jurisdictional reporting and submission </a:t>
            </a:r>
            <a:r>
              <a:rPr lang="en-US" baseline="0" dirty="0" err="1"/>
              <a:t>regulatations</a:t>
            </a:r>
            <a:r>
              <a:rPr lang="en-US" baseline="0" dirty="0"/>
              <a:t> to know what is reportable and what to submit to PH </a:t>
            </a:r>
            <a:r>
              <a:rPr lang="en-US" baseline="0" dirty="0" err="1"/>
              <a:t>labroatories</a:t>
            </a:r>
            <a:r>
              <a:rPr lang="en-US" baseline="0" dirty="0"/>
              <a:t>. </a:t>
            </a:r>
          </a:p>
          <a:p>
            <a:endParaRPr lang="en-US" baseline="0" dirty="0"/>
          </a:p>
          <a:p>
            <a:r>
              <a:rPr lang="en-US" baseline="0" dirty="0"/>
              <a:t>This workgroup has </a:t>
            </a:r>
            <a:r>
              <a:rPr lang="en-US" baseline="0" dirty="0" err="1"/>
              <a:t>aslo</a:t>
            </a:r>
            <a:r>
              <a:rPr lang="en-US" baseline="0" dirty="0"/>
              <a:t> developed in close collaboration with </a:t>
            </a:r>
            <a:r>
              <a:rPr lang="en-US" baseline="0" dirty="0" err="1"/>
              <a:t>AdvaMed</a:t>
            </a:r>
            <a:r>
              <a:rPr lang="en-US" baseline="0" dirty="0"/>
              <a:t> a white paper like document </a:t>
            </a:r>
            <a:r>
              <a:rPr lang="en-US" baseline="0" dirty="0" err="1"/>
              <a:t>outliying</a:t>
            </a:r>
            <a:r>
              <a:rPr lang="en-US" baseline="0" dirty="0"/>
              <a:t> the considerations of PH for the detection of GI pathogen devices. This document has been released to </a:t>
            </a:r>
            <a:r>
              <a:rPr lang="en-US" baseline="0" dirty="0" err="1"/>
              <a:t>AdvaMed</a:t>
            </a:r>
            <a:r>
              <a:rPr lang="en-US" baseline="0" dirty="0"/>
              <a:t> membership. </a:t>
            </a:r>
          </a:p>
          <a:p>
            <a:endParaRPr lang="en-US" baseline="0" dirty="0"/>
          </a:p>
          <a:p>
            <a:r>
              <a:rPr lang="en-US" baseline="0" dirty="0"/>
              <a:t>Future projects this group is working on: A proposal/problem statement has been submitted to the CDC law office to consider work on developing a short 2-3 paper (condensed version of APHL’s State legal authorities and model language jurisdictions can use to update/modify their regulations. </a:t>
            </a:r>
          </a:p>
          <a:p>
            <a:endParaRPr lang="en-US" baseline="0" dirty="0"/>
          </a:p>
          <a:p>
            <a:r>
              <a:rPr lang="en-US" baseline="0" dirty="0"/>
              <a:t>This group has continued to explore reimbursement issues </a:t>
            </a:r>
            <a:r>
              <a:rPr lang="en-US" baseline="0" dirty="0" err="1"/>
              <a:t>primiarly</a:t>
            </a:r>
            <a:r>
              <a:rPr lang="en-US" baseline="0" dirty="0"/>
              <a:t> for reflex culture by clinical laboratories. Currently, CMS (Medicare) does not allow for reimbursement of public health activities. This group has been working on outreach to CMS and AHIP-trade organization for private insurers on this issue.</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a:t>
            </a:fld>
            <a:endParaRPr lang="en-US"/>
          </a:p>
        </p:txBody>
      </p:sp>
    </p:spTree>
    <p:extLst>
      <p:ext uri="{BB962C8B-B14F-4D97-AF65-F5344CB8AC3E}">
        <p14:creationId xmlns:p14="http://schemas.microsoft.com/office/powerpoint/2010/main" val="33741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AHL CID Subcommittee was established under the Food Safety Committee to address public health laboratory issues as it relates to CIDTs. Since 2015, we have developed products to educate our members on CIDTs and to provide tools such as the analysis of states’ legal requirements for clinical material/isolate submission to public health. APHL contracted with an attorney who had previously developed products for CIFOR. This comprehensive guide lays out all 50 states and DC’s regulation for submission of clinical material and/or isolates submitted to public health. An appendix was also added which provides some model language to help strengthen regulatory language with submitting isolates and/or clinical materials to public health laboratories. </a:t>
            </a:r>
          </a:p>
          <a:p>
            <a:r>
              <a:rPr lang="en-US" baseline="0" dirty="0"/>
              <a:t> </a:t>
            </a:r>
          </a:p>
          <a:p>
            <a:r>
              <a:rPr lang="en-US" baseline="0" dirty="0"/>
              <a:t>As mentioned previously, the PHLs and CDC have been working on studies to evaluate collection and transport variables in order to have the data necessary to develop data driven guidelines for public health </a:t>
            </a:r>
            <a:r>
              <a:rPr lang="en-US" baseline="0" dirty="0" err="1"/>
              <a:t>labroatories</a:t>
            </a:r>
            <a:r>
              <a:rPr lang="en-US" baseline="0" dirty="0"/>
              <a:t>. Additionally, TN has led efforts and have completed a three year study to look at the impact CIDTs and specimen submission, (rather than isolates), have had on their infrastructure. In addition to developing practice guidelines, the Subcommittee hopes to develop laboratory based metrics for developing a systematic approach for tracking the uptake of CIDTs and impact on the laboratory resources. </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6</a:t>
            </a:fld>
            <a:endParaRPr lang="en-US"/>
          </a:p>
        </p:txBody>
      </p:sp>
    </p:spTree>
    <p:extLst>
      <p:ext uri="{BB962C8B-B14F-4D97-AF65-F5344CB8AC3E}">
        <p14:creationId xmlns:p14="http://schemas.microsoft.com/office/powerpoint/2010/main" val="332352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APHL has</a:t>
            </a:r>
            <a:r>
              <a:rPr lang="en-US" baseline="0" dirty="0"/>
              <a:t> also developed position statements describing the need to establish legal requirements for submission of disease isolates and/or materials to PHLs. And earlier this year, we worked on a Point </a:t>
            </a:r>
            <a:r>
              <a:rPr lang="en-US" baseline="0" dirty="0" err="1"/>
              <a:t>CounterPoint</a:t>
            </a:r>
            <a:r>
              <a:rPr lang="en-US" baseline="0" dirty="0"/>
              <a:t> published in JCM with clinical microbiologists-Melissa Miller, University North Carolina and Marc Rodger Couturier from ARUP Laboratories in Salt Lake City.</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7</a:t>
            </a:fld>
            <a:endParaRPr lang="en-US"/>
          </a:p>
        </p:txBody>
      </p:sp>
    </p:spTree>
    <p:extLst>
      <p:ext uri="{BB962C8B-B14F-4D97-AF65-F5344CB8AC3E}">
        <p14:creationId xmlns:p14="http://schemas.microsoft.com/office/powerpoint/2010/main" val="190382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a:t>
            </a:r>
            <a:r>
              <a:rPr lang="en-US" baseline="0" dirty="0"/>
              <a:t> originally titled this slide “Gap” but really there is opportunity to addressing challenges and opportunities for fostering </a:t>
            </a:r>
            <a:r>
              <a:rPr lang="en-US" baseline="0" dirty="0" err="1"/>
              <a:t>futher</a:t>
            </a:r>
            <a:r>
              <a:rPr lang="en-US" baseline="0" dirty="0"/>
              <a:t> collaboration. I feel that there still needs more published studies on performance </a:t>
            </a:r>
            <a:r>
              <a:rPr lang="en-US" baseline="0" dirty="0" err="1"/>
              <a:t>chacteristics</a:t>
            </a:r>
            <a:r>
              <a:rPr lang="en-US" baseline="0" dirty="0"/>
              <a:t> post-FDA clearance to address how these tests are </a:t>
            </a:r>
            <a:r>
              <a:rPr lang="en-US" baseline="0" dirty="0" err="1"/>
              <a:t>peforming</a:t>
            </a:r>
            <a:r>
              <a:rPr lang="en-US" baseline="0" dirty="0"/>
              <a:t> in the “real-world”. And we know very little about the role of </a:t>
            </a:r>
            <a:r>
              <a:rPr lang="en-US" baseline="0" dirty="0" err="1"/>
              <a:t>polymicrobial</a:t>
            </a:r>
            <a:r>
              <a:rPr lang="en-US" baseline="0" dirty="0"/>
              <a:t>/dual infections. Not a lot of published studies.</a:t>
            </a:r>
          </a:p>
          <a:p>
            <a:endParaRPr lang="en-US" baseline="0" dirty="0"/>
          </a:p>
          <a:p>
            <a:r>
              <a:rPr lang="en-US" baseline="0" dirty="0"/>
              <a:t>On the public health surveillance side, I know CSTE is working to revise case definitions and determine what role CIDTs play in exclusion </a:t>
            </a:r>
            <a:r>
              <a:rPr lang="en-US" baseline="0" dirty="0" err="1"/>
              <a:t>critieria</a:t>
            </a:r>
            <a:r>
              <a:rPr lang="en-US" baseline="0" dirty="0"/>
              <a:t> for daycare workers/children. </a:t>
            </a:r>
            <a:r>
              <a:rPr lang="en-US" baseline="0" dirty="0" err="1"/>
              <a:t>FoodNet</a:t>
            </a:r>
            <a:r>
              <a:rPr lang="en-US" baseline="0" dirty="0"/>
              <a:t> is working to incorporate CIDTs for trend analysis so there is work in that area. All of these activities need cross collaborations between lab/</a:t>
            </a:r>
            <a:r>
              <a:rPr lang="en-US" baseline="0" dirty="0" err="1"/>
              <a:t>epi</a:t>
            </a:r>
            <a:r>
              <a:rPr lang="en-US" baseline="0" dirty="0"/>
              <a:t>. And for both lab and </a:t>
            </a:r>
            <a:r>
              <a:rPr lang="en-US" baseline="0" dirty="0" err="1"/>
              <a:t>epi</a:t>
            </a:r>
            <a:r>
              <a:rPr lang="en-US" baseline="0" dirty="0"/>
              <a:t> sides-need to incorporate CIDT data into data management systems. On the lab side, this is not easy task.</a:t>
            </a:r>
          </a:p>
          <a:p>
            <a:endParaRPr lang="en-US" baseline="0" dirty="0"/>
          </a:p>
          <a:p>
            <a:r>
              <a:rPr lang="en-US" baseline="0" dirty="0"/>
              <a:t>We continue to work on reimbursement-the cost for reflex </a:t>
            </a:r>
            <a:r>
              <a:rPr lang="en-US" baseline="0" dirty="0" err="1"/>
              <a:t>cuturing</a:t>
            </a:r>
            <a:r>
              <a:rPr lang="en-US" baseline="0" dirty="0"/>
              <a:t> and sustainability of public health activities. “Who pays for Public Health” is still an unanswered question.</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8</a:t>
            </a:fld>
            <a:endParaRPr lang="en-US"/>
          </a:p>
        </p:txBody>
      </p:sp>
    </p:spTree>
    <p:extLst>
      <p:ext uri="{BB962C8B-B14F-4D97-AF65-F5344CB8AC3E}">
        <p14:creationId xmlns:p14="http://schemas.microsoft.com/office/powerpoint/2010/main" val="389938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a:t>
            </a:r>
            <a:r>
              <a:rPr lang="en-US" baseline="0" dirty="0"/>
              <a:t> like to leave you with some additional resources if you haven’t already had a chance to review them. IDSA white paper came out in 2013 but was a call to device manufactures for the need to better testing for infectious diseases. CIFOR has incorporated CIDTs into the revised guidelines Performance indicators(Chapter 8) for foodborne disease programs as well as their metrics project which includes 16 CIFOR metrics with target ranges (and a new entry tool CMET).</a:t>
            </a:r>
          </a:p>
          <a:p>
            <a:endParaRPr lang="en-US" baseline="0" dirty="0"/>
          </a:p>
          <a:p>
            <a:r>
              <a:rPr lang="en-US" baseline="0" dirty="0"/>
              <a:t>The American College of Gastroenterology published their Diarrheal treatment guidelines for Adults in 2016. </a:t>
            </a:r>
          </a:p>
          <a:p>
            <a:endParaRPr lang="en-US" baseline="0" dirty="0"/>
          </a:p>
          <a:p>
            <a:r>
              <a:rPr lang="en-US" baseline="0" dirty="0"/>
              <a:t>And, I can’t leave without putting a plug in for our national foodborne disease and outbreak response conference, </a:t>
            </a:r>
            <a:r>
              <a:rPr lang="en-US" baseline="0" dirty="0" err="1"/>
              <a:t>InFORM</a:t>
            </a:r>
            <a:r>
              <a:rPr lang="en-US" baseline="0" dirty="0"/>
              <a:t> 2017 which will also include discussions on CIDTs throughout the meeting. It will be in November 6-9 in Southern California (Garden Grove).</a:t>
            </a:r>
          </a:p>
          <a:p>
            <a:endParaRPr lang="en-US" baseline="0" dirty="0"/>
          </a:p>
          <a:p>
            <a:r>
              <a:rPr lang="en-US" baseline="0" dirty="0"/>
              <a:t>Hope to see you there and thank you for your attention.   </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9</a:t>
            </a:fld>
            <a:endParaRPr lang="en-US"/>
          </a:p>
        </p:txBody>
      </p:sp>
    </p:spTree>
    <p:extLst>
      <p:ext uri="{BB962C8B-B14F-4D97-AF65-F5344CB8AC3E}">
        <p14:creationId xmlns:p14="http://schemas.microsoft.com/office/powerpoint/2010/main" val="378774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842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457200" y="28903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64783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457200" y="1371600"/>
            <a:ext cx="82296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59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762000"/>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457200" y="1678698"/>
            <a:ext cx="8229600" cy="2283702"/>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457200" y="990600"/>
            <a:ext cx="8077200" cy="53339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180460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81236"/>
            <a:ext cx="77724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457200" y="3546902"/>
            <a:ext cx="7065818"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788470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209E44-C6BC-4F75-A957-C02067578B29}" type="datetimeFigureOut">
              <a:rPr lang="en-US" smtClean="0"/>
              <a:t>6/29/2017</a:t>
            </a:fld>
            <a:endParaRPr lang="en-US"/>
          </a:p>
        </p:txBody>
      </p:sp>
      <p:sp>
        <p:nvSpPr>
          <p:cNvPr id="6" name="Footer Placeholder 5"/>
          <p:cNvSpPr>
            <a:spLocks noGrp="1"/>
          </p:cNvSpPr>
          <p:nvPr>
            <p:ph type="ftr" sz="quarter" idx="11"/>
          </p:nvPr>
        </p:nvSpPr>
        <p:spPr>
          <a:xfrm>
            <a:off x="1676400" y="62642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44E559-FB9F-45B3-9F57-C4734B5E7B09}" type="slidenum">
              <a:rPr lang="en-US" smtClean="0"/>
              <a:t>‹#›</a:t>
            </a:fld>
            <a:endParaRPr lang="en-US"/>
          </a:p>
        </p:txBody>
      </p:sp>
    </p:spTree>
    <p:extLst>
      <p:ext uri="{BB962C8B-B14F-4D97-AF65-F5344CB8AC3E}">
        <p14:creationId xmlns:p14="http://schemas.microsoft.com/office/powerpoint/2010/main" val="25211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01461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90600" y="2362200"/>
            <a:ext cx="71628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71523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90600" y="1114485"/>
            <a:ext cx="7315200" cy="4524315"/>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wonderful quote to illustrate my point, or a profound statement that should be highlighted. It also serves to break up the monotony of the usual slide progression. Be creative, but don’t clutter the page with too many words and keep roomy margins.</a:t>
            </a:r>
          </a:p>
        </p:txBody>
      </p:sp>
    </p:spTree>
    <p:extLst>
      <p:ext uri="{BB962C8B-B14F-4D97-AF65-F5344CB8AC3E}">
        <p14:creationId xmlns:p14="http://schemas.microsoft.com/office/powerpoint/2010/main" val="414287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457200" y="1371600"/>
            <a:ext cx="8229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38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762000"/>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457200" y="1678698"/>
            <a:ext cx="82296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457200" y="990600"/>
            <a:ext cx="8077200" cy="53339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215258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81236"/>
            <a:ext cx="77724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457200" y="3546902"/>
            <a:ext cx="7065818"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01871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209E44-C6BC-4F75-A957-C02067578B29}" type="datetimeFigureOut">
              <a:rPr lang="en-US" smtClean="0"/>
              <a:t>6/29/2017</a:t>
            </a:fld>
            <a:endParaRPr lang="en-US"/>
          </a:p>
        </p:txBody>
      </p:sp>
      <p:sp>
        <p:nvSpPr>
          <p:cNvPr id="6" name="Footer Placeholder 5"/>
          <p:cNvSpPr>
            <a:spLocks noGrp="1"/>
          </p:cNvSpPr>
          <p:nvPr>
            <p:ph type="ftr" sz="quarter" idx="11"/>
          </p:nvPr>
        </p:nvSpPr>
        <p:spPr>
          <a:xfrm>
            <a:off x="1676400" y="62642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44E559-FB9F-45B3-9F57-C4734B5E7B09}" type="slidenum">
              <a:rPr lang="en-US" smtClean="0"/>
              <a:t>‹#›</a:t>
            </a:fld>
            <a:endParaRPr lang="en-US"/>
          </a:p>
        </p:txBody>
      </p:sp>
    </p:spTree>
    <p:extLst>
      <p:ext uri="{BB962C8B-B14F-4D97-AF65-F5344CB8AC3E}">
        <p14:creationId xmlns:p14="http://schemas.microsoft.com/office/powerpoint/2010/main" val="73249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1589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90600" y="2362200"/>
            <a:ext cx="71628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388683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90600" y="1114485"/>
            <a:ext cx="7315200" cy="4524315"/>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211854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7062216" y="1575912"/>
            <a:ext cx="2081784"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27938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457200" y="34999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70866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4800" y="1561398"/>
            <a:ext cx="3020737"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7525657" y="1590426"/>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43" y="457200"/>
            <a:ext cx="2156603"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hevron 2"/>
          <p:cNvSpPr/>
          <p:nvPr userDrawn="1"/>
        </p:nvSpPr>
        <p:spPr>
          <a:xfrm>
            <a:off x="6781800" y="1447800"/>
            <a:ext cx="560832"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4894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457200" y="5867400"/>
            <a:ext cx="1143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dmin\Logos\APHL Logos\For Electronic\Trademarked Logos (for electronic)\logo_APHL_acro_largeTM_whit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19800"/>
            <a:ext cx="894443"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p:nvSpPr>
        <p:spPr>
          <a:xfrm>
            <a:off x="73914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27630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5" r:id="rId7"/>
    <p:sldLayoutId id="2147483654" r:id="rId8"/>
    <p:sldLayoutId id="2147483658" r:id="rId9"/>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456535"/>
          </a:xfrm>
          <a:prstGeom prst="rect">
            <a:avLst/>
          </a:prstGeom>
        </p:spPr>
        <p:txBody>
          <a:bodyPr vert="horz" lIns="0" tIns="0" rIns="0" bIns="45720" rtlCol="0" anchor="t" anchorCtr="0">
            <a:spAutoFit/>
          </a:bodyPr>
          <a:lstStyle/>
          <a:p>
            <a:r>
              <a:rPr lang="en-US" dirty="0"/>
              <a:t>2nd option</a:t>
            </a:r>
          </a:p>
        </p:txBody>
      </p:sp>
      <p:sp>
        <p:nvSpPr>
          <p:cNvPr id="3" name="Text Placeholder 2"/>
          <p:cNvSpPr>
            <a:spLocks noGrp="1"/>
          </p:cNvSpPr>
          <p:nvPr>
            <p:ph type="body" idx="1"/>
          </p:nvPr>
        </p:nvSpPr>
        <p:spPr>
          <a:xfrm>
            <a:off x="457200" y="1219200"/>
            <a:ext cx="8229600" cy="2554545"/>
          </a:xfrm>
          <a:prstGeom prst="rect">
            <a:avLst/>
          </a:prstGeom>
        </p:spPr>
        <p:txBody>
          <a:bodyPr vert="horz" lIns="91440" tIns="45720" rIns="91440" bIns="45720" rtlCol="0">
            <a:spAutoFit/>
          </a:bodyPr>
          <a:lstStyle/>
          <a:p>
            <a:pPr lvl="0"/>
            <a:r>
              <a:rPr lang="en-US" dirty="0"/>
              <a:t>This layout is a second option for placement of the logo block. However, choose either this or the preferred first option for your whole slide deck; do jump back and forth between options in the same deck.</a:t>
            </a:r>
          </a:p>
        </p:txBody>
      </p:sp>
      <p:sp>
        <p:nvSpPr>
          <p:cNvPr id="7" name="Rectangle 6"/>
          <p:cNvSpPr/>
          <p:nvPr/>
        </p:nvSpPr>
        <p:spPr>
          <a:xfrm>
            <a:off x="7541322" y="5467484"/>
            <a:ext cx="1143000" cy="835345"/>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dmin\Logos\APHL Logos\For Electronic\Trademarked Logos (for electronic)\logo_APHL_acro_largeTM_whit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5601" y="5543685"/>
            <a:ext cx="894443"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75512" y="4615542"/>
            <a:ext cx="973023" cy="830997"/>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a:t>
            </a:r>
          </a:p>
          <a:p>
            <a:r>
              <a:rPr lang="en-US" sz="1600" dirty="0">
                <a:solidFill>
                  <a:srgbClr val="00A0AF"/>
                </a:solidFill>
                <a:latin typeface="Franklin Gothic Medium" panose="020B0603020102020204" pitchFamily="34" charset="0"/>
              </a:rPr>
              <a:t>Answers.</a:t>
            </a:r>
          </a:p>
          <a:p>
            <a:r>
              <a:rPr lang="en-US" sz="1600" dirty="0">
                <a:solidFill>
                  <a:srgbClr val="00A0AF"/>
                </a:solidFill>
                <a:latin typeface="Franklin Gothic Medium" panose="020B0603020102020204" pitchFamily="34" charset="0"/>
              </a:rPr>
              <a:t>Action.</a:t>
            </a:r>
          </a:p>
        </p:txBody>
      </p:sp>
      <p:sp>
        <p:nvSpPr>
          <p:cNvPr id="9" name="TextBox 8"/>
          <p:cNvSpPr txBox="1"/>
          <p:nvPr/>
        </p:nvSpPr>
        <p:spPr>
          <a:xfrm>
            <a:off x="7484415" y="6324600"/>
            <a:ext cx="1300356" cy="323165"/>
          </a:xfrm>
          <a:prstGeom prst="rect">
            <a:avLst/>
          </a:prstGeom>
          <a:noFill/>
        </p:spPr>
        <p:txBody>
          <a:bodyPr wrap="none" rtlCol="0">
            <a:spAutoFit/>
          </a:bodyPr>
          <a:lstStyle/>
          <a:p>
            <a:r>
              <a:rPr lang="en-US" sz="15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15496088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spcBef>
          <a:spcPct val="0"/>
        </a:spcBef>
        <a:buNone/>
        <a:defRPr sz="4000" kern="1200" baseline="30000">
          <a:solidFill>
            <a:schemeClr val="tx2"/>
          </a:solidFill>
          <a:latin typeface="Franklin Gothic Medium" panose="020B0603020102020204" pitchFamily="34" charset="0"/>
          <a:ea typeface="+mj-ea"/>
          <a:cs typeface="+mj-cs"/>
        </a:defRPr>
      </a:lvl1pPr>
    </p:titleStyle>
    <p:bodyStyle>
      <a:lvl1pPr marL="0" indent="0" algn="l" defTabSz="914400" rtl="0" eaLnBrk="1" latinLnBrk="0" hangingPunct="1">
        <a:spcBef>
          <a:spcPct val="20000"/>
        </a:spcBef>
        <a:buFontTx/>
        <a:buNone/>
        <a:defRPr sz="3200" kern="1200" baseline="0">
          <a:solidFill>
            <a:srgbClr val="FF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433191"/>
            <a:ext cx="8686800" cy="2508379"/>
          </a:xfrm>
        </p:spPr>
        <p:txBody>
          <a:bodyPr/>
          <a:lstStyle/>
          <a:p>
            <a:r>
              <a:rPr lang="en-US" dirty="0"/>
              <a:t>National Efforts to Address Culture-Independent Diagnostic Tests: Opportunities for Collaborations </a:t>
            </a:r>
          </a:p>
        </p:txBody>
      </p:sp>
      <p:sp>
        <p:nvSpPr>
          <p:cNvPr id="4" name="Subtitle 3"/>
          <p:cNvSpPr>
            <a:spLocks noGrp="1"/>
          </p:cNvSpPr>
          <p:nvPr>
            <p:ph type="subTitle" idx="1"/>
          </p:nvPr>
        </p:nvSpPr>
        <p:spPr>
          <a:xfrm>
            <a:off x="762000" y="4941570"/>
            <a:ext cx="6400800" cy="2311402"/>
          </a:xfrm>
        </p:spPr>
        <p:txBody>
          <a:bodyPr/>
          <a:lstStyle/>
          <a:p>
            <a:r>
              <a:rPr lang="en-US" dirty="0"/>
              <a:t>Kristy Kubota, MPH</a:t>
            </a:r>
          </a:p>
          <a:p>
            <a:r>
              <a:rPr lang="en-US" dirty="0"/>
              <a:t>APHL</a:t>
            </a:r>
          </a:p>
          <a:p>
            <a:r>
              <a:rPr lang="en-US" dirty="0"/>
              <a:t>kristy.kubota@aphl.org</a:t>
            </a:r>
          </a:p>
          <a:p>
            <a:endParaRPr lang="en-US" dirty="0"/>
          </a:p>
        </p:txBody>
      </p:sp>
    </p:spTree>
    <p:extLst>
      <p:ext uri="{BB962C8B-B14F-4D97-AF65-F5344CB8AC3E}">
        <p14:creationId xmlns:p14="http://schemas.microsoft.com/office/powerpoint/2010/main" val="18550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789" y="2514600"/>
            <a:ext cx="2733675" cy="20669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646" y="1423720"/>
            <a:ext cx="1928813" cy="1450030"/>
          </a:xfrm>
          <a:prstGeom prst="rect">
            <a:avLst/>
          </a:prstGeom>
        </p:spPr>
      </p:pic>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sz="half" idx="1"/>
          </p:nvPr>
        </p:nvSpPr>
        <p:spPr>
          <a:xfrm>
            <a:off x="31307" y="1215354"/>
            <a:ext cx="4495800" cy="5656933"/>
          </a:xfrm>
        </p:spPr>
        <p:txBody>
          <a:bodyPr/>
          <a:lstStyle/>
          <a:p>
            <a:r>
              <a:rPr lang="en-US" sz="2000" dirty="0"/>
              <a:t>Since 2013, FDA has cleared 5 Multi-</a:t>
            </a:r>
            <a:r>
              <a:rPr lang="en-US" sz="2000" dirty="0" err="1"/>
              <a:t>analyte</a:t>
            </a:r>
            <a:r>
              <a:rPr lang="en-US" sz="2000" dirty="0"/>
              <a:t> Nucleic Acid Panels</a:t>
            </a:r>
          </a:p>
          <a:p>
            <a:pPr lvl="1"/>
            <a:r>
              <a:rPr lang="en-US" sz="2000" dirty="0" err="1"/>
              <a:t>Hologic</a:t>
            </a:r>
            <a:r>
              <a:rPr lang="en-US" sz="2000" dirty="0"/>
              <a:t>/Gen-Probe </a:t>
            </a:r>
            <a:r>
              <a:rPr lang="en-US" sz="2000" dirty="0" err="1"/>
              <a:t>ProGasro</a:t>
            </a:r>
            <a:r>
              <a:rPr lang="en-US" sz="2000" dirty="0"/>
              <a:t> SSCS (2013)</a:t>
            </a:r>
          </a:p>
          <a:p>
            <a:pPr lvl="1"/>
            <a:r>
              <a:rPr lang="en-US" sz="2000" dirty="0" err="1"/>
              <a:t>Luminex</a:t>
            </a:r>
            <a:r>
              <a:rPr lang="en-US" sz="2000" dirty="0"/>
              <a:t> GPP Assay (2013)</a:t>
            </a:r>
          </a:p>
          <a:p>
            <a:pPr lvl="1"/>
            <a:r>
              <a:rPr lang="en-US" sz="2000" dirty="0" err="1"/>
              <a:t>BioFire</a:t>
            </a:r>
            <a:r>
              <a:rPr lang="en-US" sz="2000" dirty="0"/>
              <a:t> Film Array GI Panel (2014) </a:t>
            </a:r>
          </a:p>
          <a:p>
            <a:pPr lvl="1"/>
            <a:r>
              <a:rPr lang="en-US" sz="2000" dirty="0"/>
              <a:t>BD </a:t>
            </a:r>
            <a:r>
              <a:rPr lang="en-US" sz="2000" dirty="0" err="1"/>
              <a:t>Diangostics</a:t>
            </a:r>
            <a:r>
              <a:rPr lang="en-US" sz="2000" dirty="0"/>
              <a:t>’ BD MAX Enteric Bacterial Panel (2014)</a:t>
            </a:r>
          </a:p>
          <a:p>
            <a:pPr lvl="1"/>
            <a:r>
              <a:rPr lang="en-US" sz="2000" dirty="0" err="1"/>
              <a:t>Nanosphere</a:t>
            </a:r>
            <a:r>
              <a:rPr lang="en-US" sz="2000" dirty="0"/>
              <a:t> </a:t>
            </a:r>
            <a:r>
              <a:rPr lang="en-US" sz="2000" dirty="0" err="1"/>
              <a:t>Verigene</a:t>
            </a:r>
            <a:r>
              <a:rPr lang="en-US" sz="2000" dirty="0"/>
              <a:t> Enteric Pathogens Panel (2014)</a:t>
            </a:r>
          </a:p>
          <a:p>
            <a:r>
              <a:rPr lang="en-US" sz="2000" dirty="0"/>
              <a:t>Patient to result testing within hours with no need to culture for pathogen identification</a:t>
            </a:r>
          </a:p>
          <a:p>
            <a:pPr marL="0" indent="0">
              <a:buNone/>
            </a:pPr>
            <a:endParaRPr lang="en-US" sz="2000" dirty="0"/>
          </a:p>
          <a:p>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744" y="5114961"/>
            <a:ext cx="3562350" cy="1714464"/>
          </a:xfrm>
          <a:prstGeom prst="rect">
            <a:avLst/>
          </a:prstGeom>
        </p:spPr>
      </p:pic>
      <p:pic>
        <p:nvPicPr>
          <p:cNvPr id="12" name="Picture 11"/>
          <p:cNvPicPr>
            <a:picLocks noChangeAspect="1"/>
          </p:cNvPicPr>
          <p:nvPr/>
        </p:nvPicPr>
        <p:blipFill rotWithShape="1">
          <a:blip r:embed="rId6"/>
          <a:srcRect l="41001" t="20213" r="45624" b="65898"/>
          <a:stretch/>
        </p:blipFill>
        <p:spPr>
          <a:xfrm>
            <a:off x="6242659" y="789791"/>
            <a:ext cx="2765610" cy="1615393"/>
          </a:xfrm>
          <a:prstGeom prst="rect">
            <a:avLst/>
          </a:prstGeom>
        </p:spPr>
      </p:pic>
      <p:pic>
        <p:nvPicPr>
          <p:cNvPr id="7" name="Content Placeholder 6"/>
          <p:cNvPicPr>
            <a:picLocks noGrp="1" noChangeAspect="1"/>
          </p:cNvPicPr>
          <p:nvPr>
            <p:ph sz="half" idx="2"/>
          </p:nvPr>
        </p:nvPicPr>
        <p:blipFill rotWithShape="1">
          <a:blip r:embed="rId7"/>
          <a:srcRect l="24528" t="34242" r="24528" b="32215"/>
          <a:stretch/>
        </p:blipFill>
        <p:spPr>
          <a:xfrm>
            <a:off x="5181600" y="4202447"/>
            <a:ext cx="2674616" cy="990600"/>
          </a:xfrm>
          <a:prstGeom prst="rect">
            <a:avLst/>
          </a:prstGeom>
        </p:spPr>
      </p:pic>
    </p:spTree>
    <p:extLst>
      <p:ext uri="{BB962C8B-B14F-4D97-AF65-F5344CB8AC3E}">
        <p14:creationId xmlns:p14="http://schemas.microsoft.com/office/powerpoint/2010/main" val="240984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789" y="2514600"/>
            <a:ext cx="2733675" cy="20669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646" y="1423720"/>
            <a:ext cx="1928813" cy="1450030"/>
          </a:xfrm>
          <a:prstGeom prst="rect">
            <a:avLst/>
          </a:prstGeom>
        </p:spPr>
      </p:pic>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sz="half" idx="1"/>
          </p:nvPr>
        </p:nvSpPr>
        <p:spPr>
          <a:xfrm>
            <a:off x="31307" y="1215354"/>
            <a:ext cx="4495800" cy="5656933"/>
          </a:xfrm>
        </p:spPr>
        <p:txBody>
          <a:bodyPr/>
          <a:lstStyle/>
          <a:p>
            <a:r>
              <a:rPr lang="en-US" sz="2000" dirty="0"/>
              <a:t>Since 2013, FDA has cleared 5 Multi-</a:t>
            </a:r>
            <a:r>
              <a:rPr lang="en-US" sz="2000" dirty="0" err="1"/>
              <a:t>analyte</a:t>
            </a:r>
            <a:r>
              <a:rPr lang="en-US" sz="2000" dirty="0"/>
              <a:t> Nucleic Acid Panels</a:t>
            </a:r>
          </a:p>
          <a:p>
            <a:pPr lvl="1"/>
            <a:r>
              <a:rPr lang="en-US" sz="2000" dirty="0" err="1"/>
              <a:t>Hologic</a:t>
            </a:r>
            <a:r>
              <a:rPr lang="en-US" sz="2000" dirty="0"/>
              <a:t>/Gen-Probe </a:t>
            </a:r>
            <a:r>
              <a:rPr lang="en-US" sz="2000" dirty="0" err="1"/>
              <a:t>ProGasro</a:t>
            </a:r>
            <a:r>
              <a:rPr lang="en-US" sz="2000" dirty="0"/>
              <a:t> SSCS (2013)</a:t>
            </a:r>
          </a:p>
          <a:p>
            <a:pPr lvl="1"/>
            <a:r>
              <a:rPr lang="en-US" sz="2000" dirty="0" err="1"/>
              <a:t>Luminex</a:t>
            </a:r>
            <a:r>
              <a:rPr lang="en-US" sz="2000" dirty="0"/>
              <a:t> GPP Assay (2013)</a:t>
            </a:r>
          </a:p>
          <a:p>
            <a:pPr lvl="1"/>
            <a:r>
              <a:rPr lang="en-US" sz="2000" dirty="0" err="1"/>
              <a:t>BioFire</a:t>
            </a:r>
            <a:r>
              <a:rPr lang="en-US" sz="2000" dirty="0"/>
              <a:t> Film Array GI Panel (2014) </a:t>
            </a:r>
          </a:p>
          <a:p>
            <a:pPr lvl="1"/>
            <a:r>
              <a:rPr lang="en-US" sz="2000" dirty="0"/>
              <a:t>BD </a:t>
            </a:r>
            <a:r>
              <a:rPr lang="en-US" sz="2000" dirty="0" err="1"/>
              <a:t>Diangostics</a:t>
            </a:r>
            <a:r>
              <a:rPr lang="en-US" sz="2000" dirty="0"/>
              <a:t>’ BD MAX Enteric Bacterial Panel (2014)</a:t>
            </a:r>
          </a:p>
          <a:p>
            <a:pPr lvl="1"/>
            <a:r>
              <a:rPr lang="en-US" sz="2000" dirty="0" err="1"/>
              <a:t>Nanosphere</a:t>
            </a:r>
            <a:r>
              <a:rPr lang="en-US" sz="2000" dirty="0"/>
              <a:t> </a:t>
            </a:r>
            <a:r>
              <a:rPr lang="en-US" sz="2000" dirty="0" err="1"/>
              <a:t>Verigene</a:t>
            </a:r>
            <a:r>
              <a:rPr lang="en-US" sz="2000" dirty="0"/>
              <a:t> Enteric Pathogens Panel (2014)</a:t>
            </a:r>
          </a:p>
          <a:p>
            <a:r>
              <a:rPr lang="en-US" sz="2000" dirty="0"/>
              <a:t>Patient to result testing within hours with no need to culture for pathogen identification</a:t>
            </a:r>
          </a:p>
          <a:p>
            <a:pPr marL="0" indent="0">
              <a:buNone/>
            </a:pPr>
            <a:endParaRPr lang="en-US" sz="2000" dirty="0"/>
          </a:p>
          <a:p>
            <a:endParaRPr lang="en-US" dirty="0"/>
          </a:p>
        </p:txBody>
      </p:sp>
      <p:sp>
        <p:nvSpPr>
          <p:cNvPr id="6" name="Explosion 1 5"/>
          <p:cNvSpPr/>
          <p:nvPr/>
        </p:nvSpPr>
        <p:spPr>
          <a:xfrm>
            <a:off x="231471" y="1423720"/>
            <a:ext cx="4114800" cy="373380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Public health surveillance depends on isolates!</a:t>
            </a:r>
          </a:p>
          <a:p>
            <a:pPr algn="ct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744" y="5114961"/>
            <a:ext cx="3562350" cy="1714464"/>
          </a:xfrm>
          <a:prstGeom prst="rect">
            <a:avLst/>
          </a:prstGeom>
        </p:spPr>
      </p:pic>
      <p:pic>
        <p:nvPicPr>
          <p:cNvPr id="12" name="Picture 11"/>
          <p:cNvPicPr>
            <a:picLocks noChangeAspect="1"/>
          </p:cNvPicPr>
          <p:nvPr/>
        </p:nvPicPr>
        <p:blipFill rotWithShape="1">
          <a:blip r:embed="rId6"/>
          <a:srcRect l="41001" t="20213" r="45624" b="65898"/>
          <a:stretch/>
        </p:blipFill>
        <p:spPr>
          <a:xfrm>
            <a:off x="6242659" y="789791"/>
            <a:ext cx="2765610" cy="1615393"/>
          </a:xfrm>
          <a:prstGeom prst="rect">
            <a:avLst/>
          </a:prstGeom>
        </p:spPr>
      </p:pic>
      <p:pic>
        <p:nvPicPr>
          <p:cNvPr id="7" name="Content Placeholder 6"/>
          <p:cNvPicPr>
            <a:picLocks noGrp="1" noChangeAspect="1"/>
          </p:cNvPicPr>
          <p:nvPr>
            <p:ph sz="half" idx="2"/>
          </p:nvPr>
        </p:nvPicPr>
        <p:blipFill rotWithShape="1">
          <a:blip r:embed="rId7"/>
          <a:srcRect l="24528" t="34242" r="24528" b="32215"/>
          <a:stretch/>
        </p:blipFill>
        <p:spPr>
          <a:xfrm>
            <a:off x="5181600" y="4202447"/>
            <a:ext cx="2674616" cy="990600"/>
          </a:xfrm>
          <a:prstGeom prst="rect">
            <a:avLst/>
          </a:prstGeom>
        </p:spPr>
      </p:pic>
    </p:spTree>
    <p:extLst>
      <p:ext uri="{BB962C8B-B14F-4D97-AF65-F5344CB8AC3E}">
        <p14:creationId xmlns:p14="http://schemas.microsoft.com/office/powerpoint/2010/main" val="18377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Partnerships</a:t>
            </a:r>
          </a:p>
        </p:txBody>
      </p:sp>
      <p:sp>
        <p:nvSpPr>
          <p:cNvPr id="3" name="Content Placeholder 2"/>
          <p:cNvSpPr>
            <a:spLocks noGrp="1"/>
          </p:cNvSpPr>
          <p:nvPr>
            <p:ph sz="half" idx="1"/>
          </p:nvPr>
        </p:nvSpPr>
        <p:spPr>
          <a:xfrm>
            <a:off x="228600" y="1600200"/>
            <a:ext cx="4572000" cy="5373779"/>
          </a:xfrm>
        </p:spPr>
        <p:txBody>
          <a:bodyPr/>
          <a:lstStyle/>
          <a:p>
            <a:r>
              <a:rPr lang="en-US" sz="1800" dirty="0"/>
              <a:t>Outreach to stakeholders </a:t>
            </a:r>
          </a:p>
          <a:p>
            <a:pPr lvl="1"/>
            <a:r>
              <a:rPr lang="en-US" sz="1800" dirty="0"/>
              <a:t>CIDT National Forum (2012)</a:t>
            </a:r>
          </a:p>
          <a:p>
            <a:pPr lvl="1"/>
            <a:r>
              <a:rPr lang="en-US" sz="1800" dirty="0"/>
              <a:t>CDC CIDT Regulatory Workgroup Activities </a:t>
            </a:r>
          </a:p>
          <a:p>
            <a:pPr lvl="1"/>
            <a:r>
              <a:rPr lang="en-US" sz="1800" dirty="0"/>
              <a:t>Associations (CSTE/APHL)</a:t>
            </a:r>
          </a:p>
          <a:p>
            <a:pPr lvl="1"/>
            <a:r>
              <a:rPr lang="en-US" sz="1800" dirty="0"/>
              <a:t>Food Safety Groups (Council to Improve Foodborne Outbreak Response, CIFOR)</a:t>
            </a:r>
          </a:p>
          <a:p>
            <a:r>
              <a:rPr lang="en-US" sz="1800" dirty="0"/>
              <a:t>CDC/Public Health Labs &amp; Applied public health research </a:t>
            </a:r>
          </a:p>
          <a:p>
            <a:pPr lvl="1"/>
            <a:r>
              <a:rPr lang="en-US" sz="1800" dirty="0"/>
              <a:t>Seeded stool and media evaluation studies </a:t>
            </a:r>
          </a:p>
          <a:p>
            <a:pPr lvl="1"/>
            <a:r>
              <a:rPr lang="en-US" sz="1800" dirty="0" err="1"/>
              <a:t>Metagenomic</a:t>
            </a:r>
            <a:r>
              <a:rPr lang="en-US" sz="1800" dirty="0"/>
              <a:t> studies</a:t>
            </a:r>
          </a:p>
          <a:p>
            <a:pPr lvl="1"/>
            <a:endParaRPr lang="en-US" sz="1800" dirty="0"/>
          </a:p>
          <a:p>
            <a:pPr lvl="1"/>
            <a:endParaRPr lang="en-US" dirty="0"/>
          </a:p>
          <a:p>
            <a:endParaRPr lang="en-US" dirty="0"/>
          </a:p>
        </p:txBody>
      </p:sp>
      <p:pic>
        <p:nvPicPr>
          <p:cNvPr id="5" name="Content Placeholder 4"/>
          <p:cNvPicPr>
            <a:picLocks noGrp="1" noChangeAspect="1"/>
          </p:cNvPicPr>
          <p:nvPr>
            <p:ph sz="half" idx="2"/>
          </p:nvPr>
        </p:nvPicPr>
        <p:blipFill rotWithShape="1">
          <a:blip r:embed="rId3"/>
          <a:srcRect l="30189" t="7555" r="30188" b="5800"/>
          <a:stretch/>
        </p:blipFill>
        <p:spPr>
          <a:xfrm>
            <a:off x="5006502" y="1752600"/>
            <a:ext cx="3604098" cy="4343400"/>
          </a:xfrm>
          <a:prstGeom prst="rect">
            <a:avLst/>
          </a:prstGeom>
        </p:spPr>
      </p:pic>
    </p:spTree>
    <p:extLst>
      <p:ext uri="{BB962C8B-B14F-4D97-AF65-F5344CB8AC3E}">
        <p14:creationId xmlns:p14="http://schemas.microsoft.com/office/powerpoint/2010/main" val="329209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Regulatory Workgroup</a:t>
            </a:r>
          </a:p>
        </p:txBody>
      </p:sp>
      <p:sp>
        <p:nvSpPr>
          <p:cNvPr id="3" name="Content Placeholder 2"/>
          <p:cNvSpPr>
            <a:spLocks noGrp="1"/>
          </p:cNvSpPr>
          <p:nvPr>
            <p:ph sz="half" idx="1"/>
          </p:nvPr>
        </p:nvSpPr>
        <p:spPr>
          <a:xfrm>
            <a:off x="228600" y="1600200"/>
            <a:ext cx="4267200" cy="4985980"/>
          </a:xfrm>
        </p:spPr>
        <p:txBody>
          <a:bodyPr/>
          <a:lstStyle/>
          <a:p>
            <a:r>
              <a:rPr lang="en-US" sz="1800" dirty="0"/>
              <a:t>Workgroup Members</a:t>
            </a:r>
          </a:p>
          <a:p>
            <a:pPr lvl="1"/>
            <a:r>
              <a:rPr lang="en-US" sz="1800" dirty="0"/>
              <a:t>Federal Agencies </a:t>
            </a:r>
          </a:p>
          <a:p>
            <a:pPr lvl="1"/>
            <a:r>
              <a:rPr lang="en-US" sz="1800" dirty="0"/>
              <a:t>Clinical laboratories </a:t>
            </a:r>
          </a:p>
          <a:p>
            <a:pPr lvl="1"/>
            <a:r>
              <a:rPr lang="en-US" sz="1800" dirty="0" err="1"/>
              <a:t>AdvaMed</a:t>
            </a:r>
            <a:r>
              <a:rPr lang="en-US" sz="1800" dirty="0"/>
              <a:t> </a:t>
            </a:r>
          </a:p>
          <a:p>
            <a:pPr lvl="1"/>
            <a:r>
              <a:rPr lang="en-US" sz="1800" dirty="0"/>
              <a:t>Associations (APHL, ASM, CSTE, IDSA, CAP)</a:t>
            </a:r>
          </a:p>
          <a:p>
            <a:r>
              <a:rPr lang="en-US" sz="1800" dirty="0"/>
              <a:t>Projects</a:t>
            </a:r>
          </a:p>
          <a:p>
            <a:pPr lvl="1"/>
            <a:r>
              <a:rPr lang="en-US" sz="1800" dirty="0"/>
              <a:t>Public Health Package Insert Language </a:t>
            </a:r>
          </a:p>
          <a:p>
            <a:pPr lvl="1"/>
            <a:r>
              <a:rPr lang="en-US" sz="1800" dirty="0"/>
              <a:t>Recommendations to Device Manufacturers</a:t>
            </a:r>
          </a:p>
          <a:p>
            <a:pPr lvl="1"/>
            <a:r>
              <a:rPr lang="en-US" sz="1800" dirty="0"/>
              <a:t>Law Project </a:t>
            </a:r>
          </a:p>
          <a:p>
            <a:pPr lvl="1"/>
            <a:r>
              <a:rPr lang="en-US" sz="1800" dirty="0"/>
              <a:t>Exploring reimbursement issues </a:t>
            </a:r>
          </a:p>
          <a:p>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335" t="13469" r="3156" b="59593"/>
          <a:stretch/>
        </p:blipFill>
        <p:spPr>
          <a:xfrm>
            <a:off x="4517231" y="1524000"/>
            <a:ext cx="4400546" cy="1676400"/>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895"/>
          <a:stretch/>
        </p:blipFill>
        <p:spPr>
          <a:xfrm>
            <a:off x="4876800" y="1828800"/>
            <a:ext cx="3962400" cy="4876799"/>
          </a:xfrm>
          <a:prstGeom prst="rect">
            <a:avLst/>
          </a:prstGeom>
        </p:spPr>
      </p:pic>
    </p:spTree>
    <p:extLst>
      <p:ext uri="{BB962C8B-B14F-4D97-AF65-F5344CB8AC3E}">
        <p14:creationId xmlns:p14="http://schemas.microsoft.com/office/powerpoint/2010/main" val="352115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APHL Activities</a:t>
            </a:r>
          </a:p>
        </p:txBody>
      </p:sp>
      <p:sp>
        <p:nvSpPr>
          <p:cNvPr id="3" name="Content Placeholder 2"/>
          <p:cNvSpPr>
            <a:spLocks noGrp="1"/>
          </p:cNvSpPr>
          <p:nvPr>
            <p:ph sz="half" idx="1"/>
          </p:nvPr>
        </p:nvSpPr>
        <p:spPr>
          <a:xfrm>
            <a:off x="152400" y="1600200"/>
            <a:ext cx="4343400" cy="4302716"/>
          </a:xfrm>
        </p:spPr>
        <p:txBody>
          <a:bodyPr/>
          <a:lstStyle/>
          <a:p>
            <a:r>
              <a:rPr lang="en-US" sz="2000" dirty="0"/>
              <a:t>APHL CID Subcommittee </a:t>
            </a:r>
          </a:p>
          <a:p>
            <a:pPr lvl="1"/>
            <a:r>
              <a:rPr lang="en-US" sz="2000" dirty="0"/>
              <a:t>Factsheet </a:t>
            </a:r>
          </a:p>
          <a:p>
            <a:pPr lvl="1"/>
            <a:r>
              <a:rPr lang="en-US" sz="2000" dirty="0"/>
              <a:t>Analysis of 50 states regulations for clinical material/isolate submission to public health </a:t>
            </a:r>
          </a:p>
          <a:p>
            <a:pPr lvl="1"/>
            <a:r>
              <a:rPr lang="en-US" sz="2000" dirty="0"/>
              <a:t>Interim recommendations </a:t>
            </a:r>
          </a:p>
          <a:p>
            <a:r>
              <a:rPr lang="en-US" sz="2000" dirty="0"/>
              <a:t>Seeded Stool &amp; Media evaluation studies</a:t>
            </a:r>
          </a:p>
          <a:p>
            <a:r>
              <a:rPr lang="en-US" sz="2000" dirty="0"/>
              <a:t>CIDT Practice Guidelines for Public Health</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635660"/>
            <a:ext cx="3497335" cy="452596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1813" y="1376160"/>
            <a:ext cx="3474987" cy="4495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857" y="2133600"/>
            <a:ext cx="3591791" cy="4648200"/>
          </a:xfrm>
          <a:prstGeom prst="rect">
            <a:avLst/>
          </a:prstGeom>
        </p:spPr>
      </p:pic>
    </p:spTree>
    <p:extLst>
      <p:ext uri="{BB962C8B-B14F-4D97-AF65-F5344CB8AC3E}">
        <p14:creationId xmlns:p14="http://schemas.microsoft.com/office/powerpoint/2010/main" val="32776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APHL Activities</a:t>
            </a:r>
          </a:p>
        </p:txBody>
      </p:sp>
      <p:sp>
        <p:nvSpPr>
          <p:cNvPr id="3" name="Content Placeholder 2"/>
          <p:cNvSpPr>
            <a:spLocks noGrp="1"/>
          </p:cNvSpPr>
          <p:nvPr>
            <p:ph sz="half" idx="1"/>
          </p:nvPr>
        </p:nvSpPr>
        <p:spPr>
          <a:xfrm>
            <a:off x="457200" y="1600200"/>
            <a:ext cx="4038600" cy="3859518"/>
          </a:xfrm>
        </p:spPr>
        <p:txBody>
          <a:bodyPr/>
          <a:lstStyle/>
          <a:p>
            <a:r>
              <a:rPr lang="en-US" sz="2400" dirty="0"/>
              <a:t>2015 Position Statement, “Establishing Legal Requirements for Submission of Enteric Disease isolates and/or Clinical Materials to PHL’s</a:t>
            </a:r>
          </a:p>
          <a:p>
            <a:r>
              <a:rPr lang="en-US" sz="2400" dirty="0"/>
              <a:t>Journal Clinical Microbiology (JCM) Point-</a:t>
            </a:r>
            <a:r>
              <a:rPr lang="en-US" sz="2400" dirty="0" err="1"/>
              <a:t>CounterPoint</a:t>
            </a:r>
            <a:r>
              <a:rPr lang="en-US" sz="2400" dirty="0"/>
              <a:t>, Jan 2017</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80733" y="1091862"/>
            <a:ext cx="3767967" cy="487619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733" y="1752600"/>
            <a:ext cx="3814379" cy="5105400"/>
          </a:xfrm>
          <a:prstGeom prst="rect">
            <a:avLst/>
          </a:prstGeom>
        </p:spPr>
      </p:pic>
    </p:spTree>
    <p:extLst>
      <p:ext uri="{BB962C8B-B14F-4D97-AF65-F5344CB8AC3E}">
        <p14:creationId xmlns:p14="http://schemas.microsoft.com/office/powerpoint/2010/main" val="12478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77273"/>
          </a:xfrm>
        </p:spPr>
        <p:txBody>
          <a:bodyPr/>
          <a:lstStyle/>
          <a:p>
            <a:r>
              <a:rPr lang="en-US" dirty="0"/>
              <a:t>Addressing Challenges &amp; </a:t>
            </a:r>
            <a:r>
              <a:rPr lang="en-US" dirty="0" err="1"/>
              <a:t>Opportunties</a:t>
            </a:r>
            <a:endParaRPr lang="en-US" dirty="0"/>
          </a:p>
        </p:txBody>
      </p:sp>
      <p:sp>
        <p:nvSpPr>
          <p:cNvPr id="3" name="Content Placeholder 2"/>
          <p:cNvSpPr>
            <a:spLocks noGrp="1"/>
          </p:cNvSpPr>
          <p:nvPr>
            <p:ph sz="half" idx="1"/>
          </p:nvPr>
        </p:nvSpPr>
        <p:spPr>
          <a:xfrm>
            <a:off x="0" y="1600200"/>
            <a:ext cx="4495800" cy="4875181"/>
          </a:xfrm>
        </p:spPr>
        <p:txBody>
          <a:bodyPr/>
          <a:lstStyle/>
          <a:p>
            <a:r>
              <a:rPr lang="en-US" sz="1800" dirty="0"/>
              <a:t>More published studies </a:t>
            </a:r>
          </a:p>
          <a:p>
            <a:pPr lvl="1"/>
            <a:r>
              <a:rPr lang="en-US" sz="1800" dirty="0"/>
              <a:t>Performance characteristics of tests in different populations</a:t>
            </a:r>
          </a:p>
          <a:p>
            <a:pPr lvl="1"/>
            <a:r>
              <a:rPr lang="en-US" sz="1800" dirty="0" err="1"/>
              <a:t>Polymicrobial</a:t>
            </a:r>
            <a:r>
              <a:rPr lang="en-US" sz="1800" dirty="0"/>
              <a:t>/dual infections</a:t>
            </a:r>
          </a:p>
          <a:p>
            <a:r>
              <a:rPr lang="en-US" sz="1800" dirty="0"/>
              <a:t>Public health surveillance </a:t>
            </a:r>
          </a:p>
          <a:p>
            <a:pPr lvl="1"/>
            <a:r>
              <a:rPr lang="en-US" sz="1800" dirty="0"/>
              <a:t>Role of CIDTs in exclusion criteria </a:t>
            </a:r>
          </a:p>
          <a:p>
            <a:pPr lvl="1"/>
            <a:r>
              <a:rPr lang="en-US" sz="1800" dirty="0"/>
              <a:t>Trends for disease surveillance &amp; incorporating data into laboratory-based and </a:t>
            </a:r>
            <a:r>
              <a:rPr lang="en-US" sz="1800" dirty="0" err="1"/>
              <a:t>epi</a:t>
            </a:r>
            <a:r>
              <a:rPr lang="en-US" sz="1800" dirty="0"/>
              <a:t> data management systems</a:t>
            </a:r>
          </a:p>
          <a:p>
            <a:r>
              <a:rPr lang="en-US" sz="1800" dirty="0"/>
              <a:t>Reimbursement </a:t>
            </a:r>
          </a:p>
          <a:p>
            <a:pPr lvl="1"/>
            <a:r>
              <a:rPr lang="en-US" sz="1800" dirty="0"/>
              <a:t>Reimbursement of costs for reflex cultures-who pays for public health activities?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91187" y="1566862"/>
            <a:ext cx="2081213" cy="208121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925" y="3142666"/>
            <a:ext cx="2161715" cy="22675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8225" y="3142666"/>
            <a:ext cx="1790700" cy="2361071"/>
          </a:xfrm>
          <a:prstGeom prst="rect">
            <a:avLst/>
          </a:prstGeom>
        </p:spPr>
      </p:pic>
    </p:spTree>
    <p:extLst>
      <p:ext uri="{BB962C8B-B14F-4D97-AF65-F5344CB8AC3E}">
        <p14:creationId xmlns:p14="http://schemas.microsoft.com/office/powerpoint/2010/main" val="89262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458200" cy="4807470"/>
          </a:xfrm>
        </p:spPr>
        <p:txBody>
          <a:bodyPr/>
          <a:lstStyle/>
          <a:p>
            <a:r>
              <a:rPr lang="en-US" sz="2000" dirty="0"/>
              <a:t>IDSA White Paper, “</a:t>
            </a:r>
            <a:r>
              <a:rPr lang="en-US" sz="2000" i="1" dirty="0"/>
              <a:t>Better Tests Better Care: Improved Diagnostics for Infectious Diseases”</a:t>
            </a:r>
            <a:r>
              <a:rPr lang="en-US" sz="2000" dirty="0"/>
              <a:t> (2013)</a:t>
            </a:r>
          </a:p>
          <a:p>
            <a:r>
              <a:rPr lang="en-US" sz="2000" dirty="0"/>
              <a:t>CIFOR</a:t>
            </a:r>
          </a:p>
          <a:p>
            <a:pPr lvl="1"/>
            <a:r>
              <a:rPr lang="en-US" sz="2000" dirty="0"/>
              <a:t>2</a:t>
            </a:r>
            <a:r>
              <a:rPr lang="en-US" sz="2000" baseline="30000" dirty="0"/>
              <a:t>nd</a:t>
            </a:r>
            <a:r>
              <a:rPr lang="en-US" sz="2000" dirty="0"/>
              <a:t> Edition CIFOR Guidelines for Foodborne Disease Outbreak Response (Chapter 8)</a:t>
            </a:r>
          </a:p>
          <a:p>
            <a:pPr lvl="1"/>
            <a:r>
              <a:rPr lang="en-US" sz="2000" dirty="0"/>
              <a:t>Metrics Project &amp; Tool (C-MET)</a:t>
            </a:r>
          </a:p>
          <a:p>
            <a:r>
              <a:rPr lang="en-US" sz="2000" dirty="0"/>
              <a:t>American College of Gastroenterology (ACG) </a:t>
            </a:r>
            <a:r>
              <a:rPr lang="en-US" sz="2000" i="1" dirty="0"/>
              <a:t>Clinical Guideline: Diagnosis, Treatment, and Prevention of Acute Diarrheal Infections in Adults </a:t>
            </a:r>
            <a:r>
              <a:rPr lang="en-US" sz="2000" dirty="0"/>
              <a:t>(2016)</a:t>
            </a:r>
          </a:p>
          <a:p>
            <a:r>
              <a:rPr lang="en-US" sz="2000" dirty="0"/>
              <a:t> </a:t>
            </a:r>
            <a:r>
              <a:rPr lang="en-US" sz="2000" dirty="0" err="1"/>
              <a:t>InFORM</a:t>
            </a:r>
            <a:r>
              <a:rPr lang="en-US" sz="2000" dirty="0"/>
              <a:t> 2017!!!</a:t>
            </a:r>
          </a:p>
          <a:p>
            <a:pPr lvl="1"/>
            <a:r>
              <a:rPr lang="en-US" sz="2000" dirty="0"/>
              <a:t>November 6-9, 2017 Garden Grove, CA</a:t>
            </a:r>
          </a:p>
          <a:p>
            <a:pPr lvl="1"/>
            <a:endParaRPr lang="en-US" dirty="0"/>
          </a:p>
          <a:p>
            <a:endParaRPr lang="en-US" dirty="0"/>
          </a:p>
        </p:txBody>
      </p:sp>
    </p:spTree>
    <p:extLst>
      <p:ext uri="{BB962C8B-B14F-4D97-AF65-F5344CB8AC3E}">
        <p14:creationId xmlns:p14="http://schemas.microsoft.com/office/powerpoint/2010/main" val="1186228789"/>
      </p:ext>
    </p:extLst>
  </p:cSld>
  <p:clrMapOvr>
    <a:masterClrMapping/>
  </p:clrMapOvr>
</p:sld>
</file>

<file path=ppt/theme/theme1.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2.xml><?xml version="1.0" encoding="utf-8"?>
<a:theme xmlns:a="http://schemas.openxmlformats.org/drawingml/2006/main" name="1_Office Theme">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ct:contentTypeSchema xmlns:ct="http://schemas.microsoft.com/office/2006/metadata/contentType" xmlns:ma="http://schemas.microsoft.com/office/2006/metadata/properties/metaAttributes" ct:_="" ma:_="" ma:contentTypeName="Document" ma:contentTypeID="0x010100493CE256E9C85747956A89443F7B28C8" ma:contentTypeVersion="0" ma:contentTypeDescription="Create a new document." ma:contentTypeScope="" ma:versionID="8750f0366d6136f2c4de62a680665e13">
  <xsd:schema xmlns:xsd="http://www.w3.org/2001/XMLSchema" xmlns:xs="http://www.w3.org/2001/XMLSchema" xmlns:p="http://schemas.microsoft.com/office/2006/metadata/properties" xmlns:ns2="5af08be3-da31-4ed0-bd15-c2f68cc29029" targetNamespace="http://schemas.microsoft.com/office/2006/metadata/properties" ma:root="true" ma:fieldsID="a9237e48bacdd61b756ffadd28ae093c"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8" nillable="true" ma:displayName="Description" ma:internalName="Description">
      <xsd:simpleType>
        <xsd:restriction base="dms:Note">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mso-contentType ?>
<FormTemplates xmlns="http://schemas.microsoft.com/sharepoint/v3/contenttype/forms">
  <Display>DocumentLibraryForm</Display>
  <Edit>DocumentLibraryForm</Edit>
  <New>DocumentLibraryForm</New>
</FormTemplates>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p:properties xmlns:p="http://schemas.microsoft.com/office/2006/metadata/properties" xmlns:xsi="http://www.w3.org/2001/XMLSchema-instance" xmlns:pc="http://schemas.microsoft.com/office/infopath/2007/PartnerControls">
  <documentManagement>
    <Description xmlns="5af08be3-da31-4ed0-bd15-c2f68cc29029" xsi:nil="true"/>
    <_dlc_DocId xmlns="5af08be3-da31-4ed0-bd15-c2f68cc29029">Q77AU6S3KYZS-4214-15</_dlc_DocId>
    <_dlc_DocIdUrl xmlns="5af08be3-da31-4ed0-bd15-c2f68cc29029">
      <Url>https://www.aphlweb.org/aphl_departments/Operations/Marketing/_layouts/15/DocIdRedir.aspx?ID=Q77AU6S3KYZS-4214-15</Url>
      <Description>Q77AU6S3KYZS-4214-15</Description>
    </_dlc_DocIdUrl>
  </documentManagement>
</p:properties>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FA939-82E4-432E-A989-B60D1079997C}">
  <ds:schemaRefs>
    <ds:schemaRef ds:uri="ESRI.ArcGIS.Mapping.OfficeIntegration.PowerPointInfo"/>
  </ds:schemaRefs>
</ds:datastoreItem>
</file>

<file path=customXml/itemProps10.xml><?xml version="1.0" encoding="utf-8"?>
<ds:datastoreItem xmlns:ds="http://schemas.openxmlformats.org/officeDocument/2006/customXml" ds:itemID="{D0F91A8E-917D-4C48-8932-3E1403E153B8}">
  <ds:schemaRefs>
    <ds:schemaRef ds:uri="ESRI.ArcGIS.Mapping.OfficeIntegration.PowerPointInfo"/>
  </ds:schemaRefs>
</ds:datastoreItem>
</file>

<file path=customXml/itemProps11.xml><?xml version="1.0" encoding="utf-8"?>
<ds:datastoreItem xmlns:ds="http://schemas.openxmlformats.org/officeDocument/2006/customXml" ds:itemID="{DCFFE37A-0F73-435F-98C3-A5BF08CD7535}">
  <ds:schemaRefs>
    <ds:schemaRef ds:uri="ESRI.ArcGIS.Mapping.OfficeIntegration.PowerPointInfo"/>
  </ds:schemaRefs>
</ds:datastoreItem>
</file>

<file path=customXml/itemProps12.xml><?xml version="1.0" encoding="utf-8"?>
<ds:datastoreItem xmlns:ds="http://schemas.openxmlformats.org/officeDocument/2006/customXml" ds:itemID="{BD9B836E-7942-4168-84ED-DB04C52DD171}">
  <ds:schemaRefs>
    <ds:schemaRef ds:uri="ESRI.ArcGIS.Mapping.OfficeIntegration.PowerPointInfo"/>
  </ds:schemaRefs>
</ds:datastoreItem>
</file>

<file path=customXml/itemProps13.xml><?xml version="1.0" encoding="utf-8"?>
<ds:datastoreItem xmlns:ds="http://schemas.openxmlformats.org/officeDocument/2006/customXml" ds:itemID="{C29AAC04-E94B-48E5-817F-6E95EE7A5B76}">
  <ds:schemaRefs>
    <ds:schemaRef ds:uri="ESRI.ArcGIS.Mapping.OfficeIntegration.PowerPointInfo"/>
  </ds:schemaRefs>
</ds:datastoreItem>
</file>

<file path=customXml/itemProps14.xml><?xml version="1.0" encoding="utf-8"?>
<ds:datastoreItem xmlns:ds="http://schemas.openxmlformats.org/officeDocument/2006/customXml" ds:itemID="{A619B994-DBE2-4316-94C7-08C753354DED}">
  <ds:schemaRefs>
    <ds:schemaRef ds:uri="ESRI.ArcGIS.Mapping.OfficeIntegration.PowerPointInfo"/>
  </ds:schemaRefs>
</ds:datastoreItem>
</file>

<file path=customXml/itemProps15.xml><?xml version="1.0" encoding="utf-8"?>
<ds:datastoreItem xmlns:ds="http://schemas.openxmlformats.org/officeDocument/2006/customXml" ds:itemID="{5230ECC0-8BA5-4A0D-A931-8BD398517947}">
  <ds:schemaRefs>
    <ds:schemaRef ds:uri="ESRI.ArcGIS.Mapping.OfficeIntegration.PowerPointInfo"/>
  </ds:schemaRefs>
</ds:datastoreItem>
</file>

<file path=customXml/itemProps16.xml><?xml version="1.0" encoding="utf-8"?>
<ds:datastoreItem xmlns:ds="http://schemas.openxmlformats.org/officeDocument/2006/customXml" ds:itemID="{518F09DD-610E-4075-BC56-B7DF243660DD}">
  <ds:schemaRefs>
    <ds:schemaRef ds:uri="ESRI.ArcGIS.Mapping.OfficeIntegration.PowerPointInfo"/>
  </ds:schemaRefs>
</ds:datastoreItem>
</file>

<file path=customXml/itemProps17.xml><?xml version="1.0" encoding="utf-8"?>
<ds:datastoreItem xmlns:ds="http://schemas.openxmlformats.org/officeDocument/2006/customXml" ds:itemID="{915EE810-39ED-415F-B64D-619A22BE726E}">
  <ds:schemaRefs>
    <ds:schemaRef ds:uri="ESRI.ArcGIS.Mapping.OfficeIntegration.PowerPointInfo"/>
  </ds:schemaRefs>
</ds:datastoreItem>
</file>

<file path=customXml/itemProps18.xml><?xml version="1.0" encoding="utf-8"?>
<ds:datastoreItem xmlns:ds="http://schemas.openxmlformats.org/officeDocument/2006/customXml" ds:itemID="{D149EFD1-3D7E-49DA-88FB-306E508F7142}">
  <ds:schemaRefs>
    <ds:schemaRef ds:uri="ESRI.ArcGIS.Mapping.OfficeIntegration.PowerPointInfo"/>
  </ds:schemaRefs>
</ds:datastoreItem>
</file>

<file path=customXml/itemProps19.xml><?xml version="1.0" encoding="utf-8"?>
<ds:datastoreItem xmlns:ds="http://schemas.openxmlformats.org/officeDocument/2006/customXml" ds:itemID="{98331C9F-0C9C-4DF9-A2D5-D23182DF5BF1}">
  <ds:schemaRefs>
    <ds:schemaRef ds:uri="ESRI.ArcGIS.Mapping.OfficeIntegration.PowerPointInfo"/>
  </ds:schemaRefs>
</ds:datastoreItem>
</file>

<file path=customXml/itemProps2.xml><?xml version="1.0" encoding="utf-8"?>
<ds:datastoreItem xmlns:ds="http://schemas.openxmlformats.org/officeDocument/2006/customXml" ds:itemID="{3E2B29F9-6B81-4B70-89D0-42AB53245CB6}">
  <ds:schemaRefs>
    <ds:schemaRef ds:uri="ESRI.ArcGIS.Mapping.OfficeIntegration.PowerPointInfo"/>
  </ds:schemaRefs>
</ds:datastoreItem>
</file>

<file path=customXml/itemProps20.xml><?xml version="1.0" encoding="utf-8"?>
<ds:datastoreItem xmlns:ds="http://schemas.openxmlformats.org/officeDocument/2006/customXml" ds:itemID="{8174D2D0-4C53-4EAE-ADCB-BB396F84E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f08be3-da31-4ed0-bd15-c2f68cc29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1.xml><?xml version="1.0" encoding="utf-8"?>
<ds:datastoreItem xmlns:ds="http://schemas.openxmlformats.org/officeDocument/2006/customXml" ds:itemID="{3E902DBD-76DD-4186-AD13-C85D9B7AB902}">
  <ds:schemaRefs>
    <ds:schemaRef ds:uri="ESRI.ArcGIS.Mapping.OfficeIntegration.PowerPointInfo"/>
  </ds:schemaRefs>
</ds:datastoreItem>
</file>

<file path=customXml/itemProps22.xml><?xml version="1.0" encoding="utf-8"?>
<ds:datastoreItem xmlns:ds="http://schemas.openxmlformats.org/officeDocument/2006/customXml" ds:itemID="{C98DF059-8A46-41C2-80A2-18A6A24010E6}">
  <ds:schemaRefs>
    <ds:schemaRef ds:uri="ESRI.ArcGIS.Mapping.OfficeIntegration.PowerPointInfo"/>
  </ds:schemaRefs>
</ds:datastoreItem>
</file>

<file path=customXml/itemProps23.xml><?xml version="1.0" encoding="utf-8"?>
<ds:datastoreItem xmlns:ds="http://schemas.openxmlformats.org/officeDocument/2006/customXml" ds:itemID="{0B0D479A-D420-44BF-A32E-A7DCD8D7A6C9}">
  <ds:schemaRefs>
    <ds:schemaRef ds:uri="ESRI.ArcGIS.Mapping.OfficeIntegration.PowerPointInfo"/>
  </ds:schemaRefs>
</ds:datastoreItem>
</file>

<file path=customXml/itemProps24.xml><?xml version="1.0" encoding="utf-8"?>
<ds:datastoreItem xmlns:ds="http://schemas.openxmlformats.org/officeDocument/2006/customXml" ds:itemID="{5396F036-39EC-4113-AE70-71B49CCB4F26}">
  <ds:schemaRefs>
    <ds:schemaRef ds:uri="ESRI.ArcGIS.Mapping.OfficeIntegration.PowerPointInfo"/>
  </ds:schemaRefs>
</ds:datastoreItem>
</file>

<file path=customXml/itemProps25.xml><?xml version="1.0" encoding="utf-8"?>
<ds:datastoreItem xmlns:ds="http://schemas.openxmlformats.org/officeDocument/2006/customXml" ds:itemID="{5C0B2EBB-69AC-406D-A210-DDACA6AEB0C7}">
  <ds:schemaRefs>
    <ds:schemaRef ds:uri="ESRI.ArcGIS.Mapping.OfficeIntegration.PowerPointInfo"/>
  </ds:schemaRefs>
</ds:datastoreItem>
</file>

<file path=customXml/itemProps26.xml><?xml version="1.0" encoding="utf-8"?>
<ds:datastoreItem xmlns:ds="http://schemas.openxmlformats.org/officeDocument/2006/customXml" ds:itemID="{F188959C-0977-4BAA-A936-57ECB52BB7A1}">
  <ds:schemaRefs>
    <ds:schemaRef ds:uri="ESRI.ArcGIS.Mapping.OfficeIntegration.PowerPointInfo"/>
  </ds:schemaRefs>
</ds:datastoreItem>
</file>

<file path=customXml/itemProps27.xml><?xml version="1.0" encoding="utf-8"?>
<ds:datastoreItem xmlns:ds="http://schemas.openxmlformats.org/officeDocument/2006/customXml" ds:itemID="{25048C94-B5FB-45DD-8DFC-33F00E6FB842}">
  <ds:schemaRefs>
    <ds:schemaRef ds:uri="ESRI.ArcGIS.Mapping.OfficeIntegration.PowerPointInfo"/>
  </ds:schemaRefs>
</ds:datastoreItem>
</file>

<file path=customXml/itemProps28.xml><?xml version="1.0" encoding="utf-8"?>
<ds:datastoreItem xmlns:ds="http://schemas.openxmlformats.org/officeDocument/2006/customXml" ds:itemID="{A9B464D0-39D1-4FDD-B688-D9DCB651DCAD}">
  <ds:schemaRefs>
    <ds:schemaRef ds:uri="ESRI.ArcGIS.Mapping.OfficeIntegration.PowerPointInfo"/>
  </ds:schemaRefs>
</ds:datastoreItem>
</file>

<file path=customXml/itemProps29.xml><?xml version="1.0" encoding="utf-8"?>
<ds:datastoreItem xmlns:ds="http://schemas.openxmlformats.org/officeDocument/2006/customXml" ds:itemID="{C94CADE6-0054-4362-BA1C-78A07FCA4D23}">
  <ds:schemaRefs>
    <ds:schemaRef ds:uri="ESRI.ArcGIS.Mapping.OfficeIntegration.PowerPointInfo"/>
  </ds:schemaRefs>
</ds:datastoreItem>
</file>

<file path=customXml/itemProps3.xml><?xml version="1.0" encoding="utf-8"?>
<ds:datastoreItem xmlns:ds="http://schemas.openxmlformats.org/officeDocument/2006/customXml" ds:itemID="{5C43F66C-07F1-463A-B875-242A50107928}">
  <ds:schemaRefs>
    <ds:schemaRef ds:uri="ESRI.ArcGIS.Mapping.OfficeIntegration.PowerPointInfo"/>
  </ds:schemaRefs>
</ds:datastoreItem>
</file>

<file path=customXml/itemProps30.xml><?xml version="1.0" encoding="utf-8"?>
<ds:datastoreItem xmlns:ds="http://schemas.openxmlformats.org/officeDocument/2006/customXml" ds:itemID="{EF5FE898-CD85-4A5B-9F20-CEE135BE7203}">
  <ds:schemaRefs>
    <ds:schemaRef ds:uri="ESRI.ArcGIS.Mapping.OfficeIntegration.PowerPointInfo"/>
  </ds:schemaRefs>
</ds:datastoreItem>
</file>

<file path=customXml/itemProps31.xml><?xml version="1.0" encoding="utf-8"?>
<ds:datastoreItem xmlns:ds="http://schemas.openxmlformats.org/officeDocument/2006/customXml" ds:itemID="{5EC94A90-11B6-4B01-85D7-835C3C610EA7}">
  <ds:schemaRefs>
    <ds:schemaRef ds:uri="ESRI.ArcGIS.Mapping.OfficeIntegration.PowerPointInfo"/>
  </ds:schemaRefs>
</ds:datastoreItem>
</file>

<file path=customXml/itemProps32.xml><?xml version="1.0" encoding="utf-8"?>
<ds:datastoreItem xmlns:ds="http://schemas.openxmlformats.org/officeDocument/2006/customXml" ds:itemID="{2D3941FC-5EC8-4A52-AB39-876A21E402B2}">
  <ds:schemaRefs>
    <ds:schemaRef ds:uri="ESRI.ArcGIS.Mapping.OfficeIntegration.PowerPointInfo"/>
  </ds:schemaRefs>
</ds:datastoreItem>
</file>

<file path=customXml/itemProps33.xml><?xml version="1.0" encoding="utf-8"?>
<ds:datastoreItem xmlns:ds="http://schemas.openxmlformats.org/officeDocument/2006/customXml" ds:itemID="{4E7AFAD3-A568-4CEF-8A43-ECA5A58E7B69}">
  <ds:schemaRefs>
    <ds:schemaRef ds:uri="ESRI.ArcGIS.Mapping.OfficeIntegration.PowerPointInfo"/>
  </ds:schemaRefs>
</ds:datastoreItem>
</file>

<file path=customXml/itemProps34.xml><?xml version="1.0" encoding="utf-8"?>
<ds:datastoreItem xmlns:ds="http://schemas.openxmlformats.org/officeDocument/2006/customXml" ds:itemID="{7544C62A-92D9-496F-953A-73B578701840}">
  <ds:schemaRefs>
    <ds:schemaRef ds:uri="ESRI.ArcGIS.Mapping.OfficeIntegration.PowerPointInfo"/>
  </ds:schemaRefs>
</ds:datastoreItem>
</file>

<file path=customXml/itemProps35.xml><?xml version="1.0" encoding="utf-8"?>
<ds:datastoreItem xmlns:ds="http://schemas.openxmlformats.org/officeDocument/2006/customXml" ds:itemID="{3CB14718-F86C-48F9-B5ED-2FF913F5F8EA}">
  <ds:schemaRefs>
    <ds:schemaRef ds:uri="ESRI.ArcGIS.Mapping.OfficeIntegration.PowerPointInfo"/>
  </ds:schemaRefs>
</ds:datastoreItem>
</file>

<file path=customXml/itemProps36.xml><?xml version="1.0" encoding="utf-8"?>
<ds:datastoreItem xmlns:ds="http://schemas.openxmlformats.org/officeDocument/2006/customXml" ds:itemID="{54227F77-8CE9-4A4F-9AA0-58EE46410DA5}">
  <ds:schemaRefs>
    <ds:schemaRef ds:uri="ESRI.ArcGIS.Mapping.OfficeIntegration.PowerPointInfo"/>
  </ds:schemaRefs>
</ds:datastoreItem>
</file>

<file path=customXml/itemProps37.xml><?xml version="1.0" encoding="utf-8"?>
<ds:datastoreItem xmlns:ds="http://schemas.openxmlformats.org/officeDocument/2006/customXml" ds:itemID="{BFA85535-6ABA-417B-96E9-5BC318D0E645}">
  <ds:schemaRefs>
    <ds:schemaRef ds:uri="ESRI.ArcGIS.Mapping.OfficeIntegration.PowerPointInfo"/>
  </ds:schemaRefs>
</ds:datastoreItem>
</file>

<file path=customXml/itemProps38.xml><?xml version="1.0" encoding="utf-8"?>
<ds:datastoreItem xmlns:ds="http://schemas.openxmlformats.org/officeDocument/2006/customXml" ds:itemID="{548DD95C-E66F-4510-849A-0B00A5CEED56}">
  <ds:schemaRefs>
    <ds:schemaRef ds:uri="http://schemas.microsoft.com/sharepoint/v3/contenttype/forms"/>
  </ds:schemaRefs>
</ds:datastoreItem>
</file>

<file path=customXml/itemProps39.xml><?xml version="1.0" encoding="utf-8"?>
<ds:datastoreItem xmlns:ds="http://schemas.openxmlformats.org/officeDocument/2006/customXml" ds:itemID="{9C5C8FE0-9DF5-4A87-84C8-6EA4B11258FD}">
  <ds:schemaRefs>
    <ds:schemaRef ds:uri="ESRI.ArcGIS.Mapping.OfficeIntegration.PowerPointInfo"/>
  </ds:schemaRefs>
</ds:datastoreItem>
</file>

<file path=customXml/itemProps4.xml><?xml version="1.0" encoding="utf-8"?>
<ds:datastoreItem xmlns:ds="http://schemas.openxmlformats.org/officeDocument/2006/customXml" ds:itemID="{4455359C-A82F-4796-BA4B-2B882485F4BC}">
  <ds:schemaRefs>
    <ds:schemaRef ds:uri="ESRI.ArcGIS.Mapping.OfficeIntegration.PowerPointInfo"/>
  </ds:schemaRefs>
</ds:datastoreItem>
</file>

<file path=customXml/itemProps40.xml><?xml version="1.0" encoding="utf-8"?>
<ds:datastoreItem xmlns:ds="http://schemas.openxmlformats.org/officeDocument/2006/customXml" ds:itemID="{6EAB6CF9-6967-427E-B0B8-23EC865871FC}">
  <ds:schemaRefs>
    <ds:schemaRef ds:uri="ESRI.ArcGIS.Mapping.OfficeIntegration.PowerPointInfo"/>
  </ds:schemaRefs>
</ds:datastoreItem>
</file>

<file path=customXml/itemProps41.xml><?xml version="1.0" encoding="utf-8"?>
<ds:datastoreItem xmlns:ds="http://schemas.openxmlformats.org/officeDocument/2006/customXml" ds:itemID="{54D4EB55-8D22-409B-A9F4-4C1494405F9F}">
  <ds:schemaRefs>
    <ds:schemaRef ds:uri="ESRI.ArcGIS.Mapping.OfficeIntegration.PowerPointInfo"/>
  </ds:schemaRefs>
</ds:datastoreItem>
</file>

<file path=customXml/itemProps42.xml><?xml version="1.0" encoding="utf-8"?>
<ds:datastoreItem xmlns:ds="http://schemas.openxmlformats.org/officeDocument/2006/customXml" ds:itemID="{A9BA46EC-EF08-47BD-A556-54312EED9EC1}">
  <ds:schemaRefs>
    <ds:schemaRef ds:uri="http://schemas.microsoft.com/office/2006/documentManagement/types"/>
    <ds:schemaRef ds:uri="http://schemas.microsoft.com/office/2006/metadata/properties"/>
    <ds:schemaRef ds:uri="5af08be3-da31-4ed0-bd15-c2f68cc29029"/>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43.xml><?xml version="1.0" encoding="utf-8"?>
<ds:datastoreItem xmlns:ds="http://schemas.openxmlformats.org/officeDocument/2006/customXml" ds:itemID="{FB4A3A52-1DCF-4C99-BC00-3441BEA399AA}">
  <ds:schemaRefs>
    <ds:schemaRef ds:uri="ESRI.ArcGIS.Mapping.OfficeIntegration.PowerPointInfo"/>
  </ds:schemaRefs>
</ds:datastoreItem>
</file>

<file path=customXml/itemProps44.xml><?xml version="1.0" encoding="utf-8"?>
<ds:datastoreItem xmlns:ds="http://schemas.openxmlformats.org/officeDocument/2006/customXml" ds:itemID="{5826FE81-E538-4589-9520-3E93D2160F89}">
  <ds:schemaRefs>
    <ds:schemaRef ds:uri="ESRI.ArcGIS.Mapping.OfficeIntegration.PowerPointInfo"/>
  </ds:schemaRefs>
</ds:datastoreItem>
</file>

<file path=customXml/itemProps45.xml><?xml version="1.0" encoding="utf-8"?>
<ds:datastoreItem xmlns:ds="http://schemas.openxmlformats.org/officeDocument/2006/customXml" ds:itemID="{A2BBC639-DA30-49A7-ADC6-2980953B3F63}">
  <ds:schemaRefs>
    <ds:schemaRef ds:uri="ESRI.ArcGIS.Mapping.OfficeIntegration.PowerPointInfo"/>
  </ds:schemaRefs>
</ds:datastoreItem>
</file>

<file path=customXml/itemProps46.xml><?xml version="1.0" encoding="utf-8"?>
<ds:datastoreItem xmlns:ds="http://schemas.openxmlformats.org/officeDocument/2006/customXml" ds:itemID="{F290B368-66FD-4A15-A16F-8EAB723F7314}">
  <ds:schemaRefs>
    <ds:schemaRef ds:uri="ESRI.ArcGIS.Mapping.OfficeIntegration.PowerPointInfo"/>
  </ds:schemaRefs>
</ds:datastoreItem>
</file>

<file path=customXml/itemProps47.xml><?xml version="1.0" encoding="utf-8"?>
<ds:datastoreItem xmlns:ds="http://schemas.openxmlformats.org/officeDocument/2006/customXml" ds:itemID="{9FE70074-89FE-4E5F-9BE6-82EC1B3E3A56}">
  <ds:schemaRefs>
    <ds:schemaRef ds:uri="ESRI.ArcGIS.Mapping.OfficeIntegration.PowerPointInfo"/>
  </ds:schemaRefs>
</ds:datastoreItem>
</file>

<file path=customXml/itemProps48.xml><?xml version="1.0" encoding="utf-8"?>
<ds:datastoreItem xmlns:ds="http://schemas.openxmlformats.org/officeDocument/2006/customXml" ds:itemID="{0321FBFB-25C0-4F68-9578-731F70FC49E6}">
  <ds:schemaRefs>
    <ds:schemaRef ds:uri="http://schemas.microsoft.com/sharepoint/events"/>
  </ds:schemaRefs>
</ds:datastoreItem>
</file>

<file path=customXml/itemProps49.xml><?xml version="1.0" encoding="utf-8"?>
<ds:datastoreItem xmlns:ds="http://schemas.openxmlformats.org/officeDocument/2006/customXml" ds:itemID="{5FA0AA7B-E49A-4DB6-B0C4-5318F946CCD8}">
  <ds:schemaRefs>
    <ds:schemaRef ds:uri="ESRI.ArcGIS.Mapping.OfficeIntegration.PowerPointInfo"/>
  </ds:schemaRefs>
</ds:datastoreItem>
</file>

<file path=customXml/itemProps5.xml><?xml version="1.0" encoding="utf-8"?>
<ds:datastoreItem xmlns:ds="http://schemas.openxmlformats.org/officeDocument/2006/customXml" ds:itemID="{FDFFBCD2-D2F7-49AC-9C79-DEF8F80ABD06}">
  <ds:schemaRefs>
    <ds:schemaRef ds:uri="ESRI.ArcGIS.Mapping.OfficeIntegration.PowerPointInfo"/>
  </ds:schemaRefs>
</ds:datastoreItem>
</file>

<file path=customXml/itemProps50.xml><?xml version="1.0" encoding="utf-8"?>
<ds:datastoreItem xmlns:ds="http://schemas.openxmlformats.org/officeDocument/2006/customXml" ds:itemID="{F5272A79-3F55-4CAB-A107-46B417E97E84}">
  <ds:schemaRefs>
    <ds:schemaRef ds:uri="ESRI.ArcGIS.Mapping.OfficeIntegration.PowerPointInfo"/>
  </ds:schemaRefs>
</ds:datastoreItem>
</file>

<file path=customXml/itemProps51.xml><?xml version="1.0" encoding="utf-8"?>
<ds:datastoreItem xmlns:ds="http://schemas.openxmlformats.org/officeDocument/2006/customXml" ds:itemID="{EE76ECA5-5EA3-4DDF-8604-A0C5EDCA5D73}">
  <ds:schemaRefs>
    <ds:schemaRef ds:uri="ESRI.ArcGIS.Mapping.OfficeIntegration.PowerPointInfo"/>
  </ds:schemaRefs>
</ds:datastoreItem>
</file>

<file path=customXml/itemProps52.xml><?xml version="1.0" encoding="utf-8"?>
<ds:datastoreItem xmlns:ds="http://schemas.openxmlformats.org/officeDocument/2006/customXml" ds:itemID="{11E68E8E-F173-4F8E-B312-6E3A15FF825E}">
  <ds:schemaRefs>
    <ds:schemaRef ds:uri="ESRI.ArcGIS.Mapping.OfficeIntegration.PowerPointInfo"/>
  </ds:schemaRefs>
</ds:datastoreItem>
</file>

<file path=customXml/itemProps53.xml><?xml version="1.0" encoding="utf-8"?>
<ds:datastoreItem xmlns:ds="http://schemas.openxmlformats.org/officeDocument/2006/customXml" ds:itemID="{466DEDA0-8176-4123-B8D8-46C15ECA40C3}">
  <ds:schemaRefs>
    <ds:schemaRef ds:uri="ESRI.ArcGIS.Mapping.OfficeIntegration.PowerPointInfo"/>
  </ds:schemaRefs>
</ds:datastoreItem>
</file>

<file path=customXml/itemProps54.xml><?xml version="1.0" encoding="utf-8"?>
<ds:datastoreItem xmlns:ds="http://schemas.openxmlformats.org/officeDocument/2006/customXml" ds:itemID="{CB07F4E0-E5EC-4988-AD39-AD761E4B0FF4}">
  <ds:schemaRefs>
    <ds:schemaRef ds:uri="ESRI.ArcGIS.Mapping.OfficeIntegration.PowerPointInfo"/>
  </ds:schemaRefs>
</ds:datastoreItem>
</file>

<file path=customXml/itemProps55.xml><?xml version="1.0" encoding="utf-8"?>
<ds:datastoreItem xmlns:ds="http://schemas.openxmlformats.org/officeDocument/2006/customXml" ds:itemID="{D2E303A4-EB9B-45D4-8040-42CB668899F1}">
  <ds:schemaRefs>
    <ds:schemaRef ds:uri="ESRI.ArcGIS.Mapping.OfficeIntegration.PowerPointInfo"/>
  </ds:schemaRefs>
</ds:datastoreItem>
</file>

<file path=customXml/itemProps56.xml><?xml version="1.0" encoding="utf-8"?>
<ds:datastoreItem xmlns:ds="http://schemas.openxmlformats.org/officeDocument/2006/customXml" ds:itemID="{03FF03D1-528E-45AF-9922-1A0BBBA909CB}">
  <ds:schemaRefs>
    <ds:schemaRef ds:uri="ESRI.ArcGIS.Mapping.OfficeIntegration.PowerPointInfo"/>
  </ds:schemaRefs>
</ds:datastoreItem>
</file>

<file path=customXml/itemProps6.xml><?xml version="1.0" encoding="utf-8"?>
<ds:datastoreItem xmlns:ds="http://schemas.openxmlformats.org/officeDocument/2006/customXml" ds:itemID="{9E738231-2982-4EDA-A09B-0758772A5F1D}">
  <ds:schemaRefs>
    <ds:schemaRef ds:uri="ESRI.ArcGIS.Mapping.OfficeIntegration.PowerPointInfo"/>
  </ds:schemaRefs>
</ds:datastoreItem>
</file>

<file path=customXml/itemProps7.xml><?xml version="1.0" encoding="utf-8"?>
<ds:datastoreItem xmlns:ds="http://schemas.openxmlformats.org/officeDocument/2006/customXml" ds:itemID="{A7A014C6-604F-41C7-8CD6-EFAEC12486BE}">
  <ds:schemaRefs>
    <ds:schemaRef ds:uri="ESRI.ArcGIS.Mapping.OfficeIntegration.PowerPointInfo"/>
  </ds:schemaRefs>
</ds:datastoreItem>
</file>

<file path=customXml/itemProps8.xml><?xml version="1.0" encoding="utf-8"?>
<ds:datastoreItem xmlns:ds="http://schemas.openxmlformats.org/officeDocument/2006/customXml" ds:itemID="{0DBB0A8D-48BF-4250-8ADA-8C4E4DF96553}">
  <ds:schemaRefs>
    <ds:schemaRef ds:uri="ESRI.ArcGIS.Mapping.OfficeIntegration.PowerPointInfo"/>
  </ds:schemaRefs>
</ds:datastoreItem>
</file>

<file path=customXml/itemProps9.xml><?xml version="1.0" encoding="utf-8"?>
<ds:datastoreItem xmlns:ds="http://schemas.openxmlformats.org/officeDocument/2006/customXml" ds:itemID="{3E617227-2BD4-4881-8D44-1187655793C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647</TotalTime>
  <Words>2438</Words>
  <Application>Microsoft Office PowerPoint</Application>
  <PresentationFormat>On-screen Show (4:3)</PresentationFormat>
  <Paragraphs>127</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Franklin Gothic Demi</vt:lpstr>
      <vt:lpstr>Franklin Gothic Medium</vt:lpstr>
      <vt:lpstr>APHL_PPTTemp_120814</vt:lpstr>
      <vt:lpstr>1_Office Theme</vt:lpstr>
      <vt:lpstr>National Efforts to Address Culture-Independent Diagnostic Tests: Opportunities for Collaborations </vt:lpstr>
      <vt:lpstr>Overview </vt:lpstr>
      <vt:lpstr>Overview </vt:lpstr>
      <vt:lpstr>Public Health Partnerships</vt:lpstr>
      <vt:lpstr>CDC Regulatory Workgroup</vt:lpstr>
      <vt:lpstr>APHL Activities</vt:lpstr>
      <vt:lpstr>APHL Activities</vt:lpstr>
      <vt:lpstr>Addressing Challenges &amp; Opportunties</vt:lpstr>
      <vt:lpstr>Resources</vt:lpstr>
    </vt:vector>
  </TitlesOfParts>
  <Company>Association Of Public Health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APHL PPT Template</dc:title>
  <dc:creator>Moyer, Ben | APHL</dc:creator>
  <cp:lastModifiedBy>bsmith</cp:lastModifiedBy>
  <cp:revision>34</cp:revision>
  <cp:lastPrinted>2014-11-25T16:01:43Z</cp:lastPrinted>
  <dcterms:created xsi:type="dcterms:W3CDTF">2014-12-19T20:55:40Z</dcterms:created>
  <dcterms:modified xsi:type="dcterms:W3CDTF">2017-06-29T12:35:56Z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0x010100493CE256E9C85747956A89443F7B28C8</vt:lpwstr>
  </property>
  <property fmtid="{D5CDD505-2E9C-101B-9397-08002B2CF9AE}" pid="3" name="_dlc_DocIdItemGuid">
    <vt:lpwstr>57f8a0bf-264d-4362-884b-e386ec3e8741</vt:lpwstr>
  </property>
</Properties>
</file>