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43"/>
  </p:notesMasterIdLst>
  <p:handoutMasterIdLst>
    <p:handoutMasterId r:id="rId44"/>
  </p:handoutMasterIdLst>
  <p:sldIdLst>
    <p:sldId id="270" r:id="rId5"/>
    <p:sldId id="284" r:id="rId6"/>
    <p:sldId id="286" r:id="rId7"/>
    <p:sldId id="271" r:id="rId8"/>
    <p:sldId id="287"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291" r:id="rId38"/>
    <p:sldId id="293" r:id="rId39"/>
    <p:sldId id="294" r:id="rId40"/>
    <p:sldId id="311" r:id="rId41"/>
    <p:sldId id="292"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VDH)" initials="PP "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65208" autoAdjust="0"/>
  </p:normalViewPr>
  <p:slideViewPr>
    <p:cSldViewPr snapToGrid="0">
      <p:cViewPr varScale="1">
        <p:scale>
          <a:sx n="50" d="100"/>
          <a:sy n="50" d="100"/>
        </p:scale>
        <p:origin x="1416" y="36"/>
      </p:cViewPr>
      <p:guideLst>
        <p:guide orient="horz" pos="2160"/>
        <p:guide pos="3840"/>
      </p:guideLst>
    </p:cSldViewPr>
  </p:slideViewPr>
  <p:outlineViewPr>
    <p:cViewPr>
      <p:scale>
        <a:sx n="33" d="100"/>
        <a:sy n="33" d="100"/>
      </p:scale>
      <p:origin x="0" y="-9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86107D2-7B46-497B-ADF0-D4B8548517AA}" type="datetimeFigureOut">
              <a:rPr lang="en-US" smtClean="0"/>
              <a:t>4/18/2017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215F1BA-8A86-4DED-A99A-6093C2A3F78F}" type="slidenum">
              <a:rPr lang="en-US" smtClean="0"/>
              <a:t>‹#›</a:t>
            </a:fld>
            <a:endParaRPr lang="en-US"/>
          </a:p>
        </p:txBody>
      </p:sp>
    </p:spTree>
    <p:extLst>
      <p:ext uri="{BB962C8B-B14F-4D97-AF65-F5344CB8AC3E}">
        <p14:creationId xmlns:p14="http://schemas.microsoft.com/office/powerpoint/2010/main" val="3580335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B69524C-05B3-442A-B672-021C5FF57419}" type="datetimeFigureOut">
              <a:rPr lang="en-US" smtClean="0"/>
              <a:t>4/18/2017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7A592E0-E282-4B2E-8633-5066DB342CDD}" type="slidenum">
              <a:rPr lang="en-US" smtClean="0"/>
              <a:t>‹#›</a:t>
            </a:fld>
            <a:endParaRPr lang="en-US"/>
          </a:p>
        </p:txBody>
      </p:sp>
    </p:spTree>
    <p:extLst>
      <p:ext uri="{BB962C8B-B14F-4D97-AF65-F5344CB8AC3E}">
        <p14:creationId xmlns:p14="http://schemas.microsoft.com/office/powerpoint/2010/main" val="296806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fdo.org/Resources/Documents/6-resources/The%20RRT%20Manual_2013_FINAL.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ifor.us/documents/CIFOR%20Industry%20Guidelines/CIFOR-Industry-Guideline.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fdo.org/Resources/Documents/6-resources/The%20RRT%20Manual_2013_FINAL.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icaar-test.ahc.umn.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defRPr/>
            </a:pPr>
            <a:r>
              <a:rPr lang="en-US" b="0" dirty="0"/>
              <a:t>RRT Manual AAR Chapter</a:t>
            </a:r>
          </a:p>
          <a:p>
            <a:pPr marL="171450" indent="-171450">
              <a:buFont typeface="Arial" panose="020B0604020202020204" pitchFamily="34" charset="0"/>
              <a:buChar char="•"/>
              <a:defRPr/>
            </a:pPr>
            <a:r>
              <a:rPr lang="en-US" b="0" dirty="0"/>
              <a:t>Detailed description of how to assign roles and structure/run an after action review meeting</a:t>
            </a:r>
          </a:p>
          <a:p>
            <a:pPr marL="171450" indent="-171450">
              <a:buFont typeface="Arial" panose="020B0604020202020204" pitchFamily="34" charset="0"/>
              <a:buChar char="•"/>
              <a:defRPr/>
            </a:pPr>
            <a:r>
              <a:rPr lang="en-US" b="0" dirty="0"/>
              <a:t>Use of Flowcharts to identify communication issues</a:t>
            </a:r>
            <a:endParaRPr lang="en-US" b="0" dirty="0">
              <a:hlinkClick r:id="rId3"/>
            </a:endParaRPr>
          </a:p>
          <a:p>
            <a:pPr marL="171450" indent="-171450">
              <a:buFont typeface="Arial" panose="020B0604020202020204" pitchFamily="34" charset="0"/>
              <a:buChar char="•"/>
              <a:defRPr/>
            </a:pPr>
            <a:r>
              <a:rPr lang="en-US" b="0" dirty="0"/>
              <a:t>Templates/Examples: Simple, Medium, Complex, HSEEP, Lessons Learned Report</a:t>
            </a:r>
          </a:p>
          <a:p>
            <a:pPr marL="171450" indent="-171450">
              <a:buFont typeface="Arial" panose="020B0604020202020204" pitchFamily="34" charset="0"/>
              <a:buChar char="•"/>
              <a:defRPr/>
            </a:pPr>
            <a:r>
              <a:rPr lang="en-US" b="0" dirty="0">
                <a:hlinkClick r:id="rId3"/>
              </a:rPr>
              <a:t>Public Link</a:t>
            </a:r>
          </a:p>
          <a:p>
            <a:endParaRPr lang="en-US" dirty="0"/>
          </a:p>
          <a:p>
            <a:r>
              <a:rPr lang="en-US" dirty="0"/>
              <a:t>CIFOR 2</a:t>
            </a:r>
            <a:r>
              <a:rPr lang="en-US" baseline="30000" dirty="0"/>
              <a:t>nd</a:t>
            </a:r>
            <a:r>
              <a:rPr lang="en-US" dirty="0"/>
              <a:t> Edition</a:t>
            </a:r>
          </a:p>
          <a:p>
            <a:pPr marL="171450" indent="-171450">
              <a:buFont typeface="Arial" panose="020B0604020202020204" pitchFamily="34" charset="0"/>
              <a:buChar char="•"/>
              <a:defRPr/>
            </a:pPr>
            <a:r>
              <a:rPr lang="en-US" b="0" dirty="0"/>
              <a:t>Section 6.7 After-Action Meetings and Reports </a:t>
            </a:r>
          </a:p>
          <a:p>
            <a:pPr marL="628650" lvl="1" indent="-171450">
              <a:buFont typeface="Arial" panose="020B0604020202020204" pitchFamily="34" charset="0"/>
              <a:buChar char="•"/>
              <a:defRPr/>
            </a:pPr>
            <a:r>
              <a:rPr lang="en-US" dirty="0"/>
              <a:t>List of what to cover in an After-Action Report</a:t>
            </a:r>
          </a:p>
          <a:p>
            <a:pPr marL="171450" indent="-171450">
              <a:buFont typeface="Arial" panose="020B0604020202020204" pitchFamily="34" charset="0"/>
              <a:buChar char="•"/>
              <a:defRPr/>
            </a:pPr>
            <a:r>
              <a:rPr lang="en-US" b="0" dirty="0"/>
              <a:t>Section 7.5 Multijurisdictional Outbreak Investigations After-Action Reports </a:t>
            </a:r>
          </a:p>
          <a:p>
            <a:pPr marL="171450" indent="-171450">
              <a:buFont typeface="Arial" panose="020B0604020202020204" pitchFamily="34" charset="0"/>
              <a:buChar char="•"/>
              <a:defRPr/>
            </a:pPr>
            <a:r>
              <a:rPr lang="en-US" b="0" dirty="0">
                <a:hlinkClick r:id="rId4"/>
              </a:rPr>
              <a:t>Public Link</a:t>
            </a:r>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t>2</a:t>
            </a:fld>
            <a:endParaRPr lang="en-US"/>
          </a:p>
        </p:txBody>
      </p:sp>
    </p:spTree>
    <p:extLst>
      <p:ext uri="{BB962C8B-B14F-4D97-AF65-F5344CB8AC3E}">
        <p14:creationId xmlns:p14="http://schemas.microsoft.com/office/powerpoint/2010/main" val="148658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Bottom line: “The best AAR is the one that gets done” </a:t>
            </a:r>
          </a:p>
          <a:p>
            <a:pPr lvl="1"/>
            <a:r>
              <a:rPr lang="en-US" sz="1200" kern="1200" dirty="0">
                <a:solidFill>
                  <a:schemeClr val="tx1"/>
                </a:solidFill>
                <a:effectLst/>
                <a:latin typeface="+mn-lt"/>
                <a:ea typeface="+mn-ea"/>
                <a:cs typeface="+mn-cs"/>
              </a:rPr>
              <a:t>Develop a culture where we dedicate time to at least talk about how an incident went and decide what to do – does something need to be written down/improvement plan?</a:t>
            </a:r>
          </a:p>
          <a:p>
            <a:pPr lvl="0"/>
            <a:r>
              <a:rPr lang="en-US" sz="1200" kern="1200" dirty="0">
                <a:solidFill>
                  <a:schemeClr val="tx1"/>
                </a:solidFill>
                <a:effectLst/>
                <a:latin typeface="+mn-lt"/>
                <a:ea typeface="+mn-ea"/>
                <a:cs typeface="+mn-cs"/>
              </a:rPr>
              <a:t>Strategies to overcome barriers:</a:t>
            </a:r>
          </a:p>
          <a:p>
            <a:pPr lvl="1"/>
            <a:r>
              <a:rPr lang="en-US" sz="1200" kern="1200" dirty="0">
                <a:solidFill>
                  <a:schemeClr val="tx1"/>
                </a:solidFill>
                <a:effectLst/>
                <a:latin typeface="+mn-lt"/>
                <a:ea typeface="+mn-ea"/>
                <a:cs typeface="+mn-cs"/>
              </a:rPr>
              <a:t>The bar is set too high: HSEEP compliant, lengthy document</a:t>
            </a:r>
          </a:p>
          <a:p>
            <a:pPr lvl="2"/>
            <a:r>
              <a:rPr lang="en-US" sz="1200" kern="1200" dirty="0">
                <a:solidFill>
                  <a:schemeClr val="tx1"/>
                </a:solidFill>
                <a:effectLst/>
                <a:latin typeface="+mn-lt"/>
                <a:ea typeface="+mn-ea"/>
                <a:cs typeface="+mn-cs"/>
              </a:rPr>
              <a:t>Show what a 1 page AAR template could look like (lessons learned template from AAR chapter?)</a:t>
            </a:r>
          </a:p>
          <a:p>
            <a:pPr lvl="1"/>
            <a:r>
              <a:rPr lang="en-US" sz="1200" kern="1200" dirty="0">
                <a:solidFill>
                  <a:schemeClr val="tx1"/>
                </a:solidFill>
                <a:effectLst/>
                <a:latin typeface="+mn-lt"/>
                <a:ea typeface="+mn-ea"/>
                <a:cs typeface="+mn-cs"/>
              </a:rPr>
              <a:t>Too many people want to edit/sign-off</a:t>
            </a:r>
          </a:p>
          <a:p>
            <a:pPr lvl="2"/>
            <a:r>
              <a:rPr lang="en-US" sz="1200" kern="1200" dirty="0">
                <a:solidFill>
                  <a:schemeClr val="tx1"/>
                </a:solidFill>
                <a:effectLst/>
                <a:latin typeface="+mn-lt"/>
                <a:ea typeface="+mn-ea"/>
                <a:cs typeface="+mn-cs"/>
              </a:rPr>
              <a:t>When is your AAR done? This is where ICS can help us – the AAR is done with the IMT’s IC or UC signs off on it (versus routing through endless layers of approval through multiple agencies/divisions). </a:t>
            </a:r>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t>34</a:t>
            </a:fld>
            <a:endParaRPr lang="en-US"/>
          </a:p>
        </p:txBody>
      </p:sp>
    </p:spTree>
    <p:extLst>
      <p:ext uri="{BB962C8B-B14F-4D97-AF65-F5344CB8AC3E}">
        <p14:creationId xmlns:p14="http://schemas.microsoft.com/office/powerpoint/2010/main" val="95893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Start in your own backyard and build from there (incremental capacity building; just like RRTs!)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Start with a single agency, then State/District, other State Agencies, build out more from there. Continue to build capacity: multi-disciplinary/multi-agency.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 LHD outreach and integration as long term effort for RRT (incremental capacity building)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Big(gest) picture: RRTs support the national coordination/response effort, including the national AAR (FDA CORE)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Adding other disciplines/agencies: think ‘what’s in it for me’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 they are benefitting from the AAR process. A positive incentive system/culture.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Example (for</a:t>
            </a:r>
            <a:r>
              <a:rPr lang="en-US" sz="1200" kern="1200" baseline="0" dirty="0">
                <a:solidFill>
                  <a:schemeClr val="tx1"/>
                </a:solidFill>
                <a:effectLst/>
                <a:latin typeface="+mn-lt"/>
                <a:ea typeface="+mn-ea"/>
                <a:cs typeface="+mn-cs"/>
              </a:rPr>
              <a:t> epis)</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Another way to keep pulling the 3 legs</a:t>
            </a:r>
            <a:r>
              <a:rPr lang="en-US" sz="1200" kern="1200" baseline="0" dirty="0">
                <a:solidFill>
                  <a:schemeClr val="tx1"/>
                </a:solidFill>
                <a:effectLst/>
                <a:latin typeface="+mn-lt"/>
                <a:ea typeface="+mn-ea"/>
                <a:cs typeface="+mn-cs"/>
              </a:rPr>
              <a:t> of the stool </a:t>
            </a:r>
            <a:r>
              <a:rPr lang="en-US" sz="1200" kern="1200" dirty="0">
                <a:solidFill>
                  <a:schemeClr val="tx1"/>
                </a:solidFill>
                <a:effectLst/>
                <a:latin typeface="+mn-lt"/>
                <a:ea typeface="+mn-ea"/>
                <a:cs typeface="+mn-cs"/>
              </a:rPr>
              <a:t>together, coming to the table, AARs are perfect way to act on that.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is connected with CDC goals (PHEP grant) – aligned what RRT doing/meeting point.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We want capacity building efforts aligned (so benefits max number of people/initiatives they are plugged into).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Multi-disciplinary/multi-agency AARs are very valuable, but are more complex (Tied to the sign-off barrier mentioned before). It takes time and effort (relationship building) to have a system where this works smoothly and efficiently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Don’t let perfect be the enemy of good: As a starting point, it is better to have your own hotwash and find ways to bring up these topics on standing calls/meetings with other agencies, rather than try to stand up a complex AAR system right off the bat.</a:t>
            </a:r>
          </a:p>
          <a:p>
            <a:pPr marL="171450" indent="-171450">
              <a:buFont typeface="Arial" panose="020B0604020202020204" pitchFamily="34" charset="0"/>
              <a:buChar char="•"/>
            </a:pPr>
            <a:r>
              <a:rPr lang="en-US" dirty="0">
                <a:effectLst/>
              </a:rPr>
              <a:t>Making</a:t>
            </a:r>
            <a:r>
              <a:rPr lang="en-US" baseline="0" dirty="0">
                <a:effectLst/>
              </a:rPr>
              <a:t> AARs work for you (and your partners)</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Try to get management buy-in to institutionalizing an AAR process: these folks often speak the business language of continuous process improvement and quality systems and will understand/respond to what you’re trying to do when couched in those terms.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Bottom</a:t>
            </a:r>
            <a:r>
              <a:rPr lang="en-US" sz="1200" b="1" kern="1200" baseline="0" dirty="0">
                <a:solidFill>
                  <a:schemeClr val="tx1"/>
                </a:solidFill>
                <a:effectLst/>
                <a:latin typeface="+mn-lt"/>
                <a:ea typeface="+mn-ea"/>
                <a:cs typeface="+mn-cs"/>
              </a:rPr>
              <a:t> line: </a:t>
            </a:r>
            <a:r>
              <a:rPr lang="en-US" sz="1200" b="1" kern="1200" dirty="0">
                <a:solidFill>
                  <a:schemeClr val="tx1"/>
                </a:solidFill>
                <a:effectLst/>
                <a:latin typeface="+mn-lt"/>
                <a:ea typeface="+mn-ea"/>
                <a:cs typeface="+mn-cs"/>
              </a:rPr>
              <a:t>AARs don’t have to be big &amp; scary: Don’t let perfect be the enemy of good; and “The best AAR is the one that gets done” (quote attributed to: John Tilden, 3/2/17)</a:t>
            </a:r>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t>36</a:t>
            </a:fld>
            <a:endParaRPr lang="en-US"/>
          </a:p>
        </p:txBody>
      </p:sp>
    </p:spTree>
    <p:extLst>
      <p:ext uri="{BB962C8B-B14F-4D97-AF65-F5344CB8AC3E}">
        <p14:creationId xmlns:p14="http://schemas.microsoft.com/office/powerpoint/2010/main" val="424877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RRT Manual</a:t>
            </a:r>
          </a:p>
          <a:p>
            <a:pPr marL="171450" indent="-171450">
              <a:buFont typeface="Arial" panose="020B0604020202020204" pitchFamily="34" charset="0"/>
              <a:buChar char="•"/>
              <a:defRPr/>
            </a:pPr>
            <a:r>
              <a:rPr lang="en-US" b="0" dirty="0"/>
              <a:t>Detailed description of how to assign roles and structure/run an after action review meeting</a:t>
            </a:r>
          </a:p>
          <a:p>
            <a:pPr marL="171450" indent="-171450">
              <a:buFont typeface="Arial" panose="020B0604020202020204" pitchFamily="34" charset="0"/>
              <a:buChar char="•"/>
              <a:defRPr/>
            </a:pPr>
            <a:r>
              <a:rPr lang="en-US" b="0" dirty="0"/>
              <a:t>Use of Flowcharts to identify communication issues</a:t>
            </a:r>
            <a:endParaRPr lang="en-US" b="0" dirty="0">
              <a:hlinkClick r:id="rId3"/>
            </a:endParaRPr>
          </a:p>
          <a:p>
            <a:pPr marL="171450" indent="-171450">
              <a:buFont typeface="Arial" panose="020B0604020202020204" pitchFamily="34" charset="0"/>
              <a:buChar char="•"/>
              <a:defRPr/>
            </a:pPr>
            <a:r>
              <a:rPr lang="en-US" b="0" dirty="0"/>
              <a:t>Templates/Examples: Simple, Medium, Complex, HSEEP, Lessons Learned Report</a:t>
            </a:r>
          </a:p>
          <a:p>
            <a:endParaRPr lang="en-US" dirty="0"/>
          </a:p>
          <a:p>
            <a:r>
              <a:rPr lang="en-US" dirty="0"/>
              <a:t>CIFOR</a:t>
            </a:r>
          </a:p>
          <a:p>
            <a:pPr marL="171450" indent="-171450">
              <a:buFont typeface="Arial" panose="020B0604020202020204" pitchFamily="34" charset="0"/>
              <a:buChar char="•"/>
              <a:defRPr/>
            </a:pPr>
            <a:r>
              <a:rPr lang="en-US" b="0" dirty="0"/>
              <a:t>Section 6.7 After-Action Meetings and Reports </a:t>
            </a:r>
          </a:p>
          <a:p>
            <a:pPr marL="628650" lvl="1" indent="-171450">
              <a:buFont typeface="Arial" panose="020B0604020202020204" pitchFamily="34" charset="0"/>
              <a:buChar char="•"/>
              <a:defRPr/>
            </a:pPr>
            <a:r>
              <a:rPr lang="en-US" dirty="0"/>
              <a:t>List of what to cover in an After-Action Report</a:t>
            </a:r>
          </a:p>
          <a:p>
            <a:pPr marL="171450" indent="-171450">
              <a:buFont typeface="Arial" panose="020B0604020202020204" pitchFamily="34" charset="0"/>
              <a:buChar char="•"/>
              <a:defRPr/>
            </a:pPr>
            <a:r>
              <a:rPr lang="en-US" b="0" dirty="0"/>
              <a:t>Section 7.5 Multijurisdictional Outbreak Investigations After-Action Reports </a:t>
            </a:r>
          </a:p>
          <a:p>
            <a:endParaRPr lang="en-US" dirty="0"/>
          </a:p>
          <a:p>
            <a:r>
              <a:rPr lang="en-US" dirty="0"/>
              <a:t>BOTH RESOURCES EMPHASIZE:</a:t>
            </a:r>
          </a:p>
          <a:p>
            <a:pPr marL="171450" indent="-171450">
              <a:buFont typeface="Arial" panose="020B0604020202020204" pitchFamily="34" charset="0"/>
              <a:buChar char="•"/>
              <a:defRPr/>
            </a:pPr>
            <a:r>
              <a:rPr lang="en-US" b="0" dirty="0"/>
              <a:t>Scalability: The complexity of  the review depends on the size of the outbreak/incident.</a:t>
            </a:r>
          </a:p>
          <a:p>
            <a:pPr marL="171450" indent="-171450">
              <a:buFont typeface="Arial" panose="020B0604020202020204" pitchFamily="34" charset="0"/>
              <a:buChar char="•"/>
              <a:defRPr/>
            </a:pPr>
            <a:r>
              <a:rPr lang="en-US" b="0" dirty="0"/>
              <a:t>Legal concerns: need to be considered when writing (FOI)</a:t>
            </a:r>
          </a:p>
          <a:p>
            <a:pPr marL="171450" indent="-171450">
              <a:buFont typeface="Arial" panose="020B0604020202020204" pitchFamily="34" charset="0"/>
              <a:buChar char="•"/>
              <a:defRPr/>
            </a:pPr>
            <a:r>
              <a:rPr lang="en-US" b="0" dirty="0"/>
              <a:t>Timing: </a:t>
            </a:r>
          </a:p>
          <a:p>
            <a:pPr marL="628650" lvl="1" indent="-171450">
              <a:buFont typeface="Arial" panose="020B0604020202020204" pitchFamily="34" charset="0"/>
              <a:buChar char="•"/>
              <a:defRPr/>
            </a:pPr>
            <a:r>
              <a:rPr lang="en-US" dirty="0"/>
              <a:t>CIFOR: 1-3 months; mean of 60 days (CDC Preparedness Goal)</a:t>
            </a:r>
          </a:p>
          <a:p>
            <a:pPr marL="628650" lvl="1" indent="-171450">
              <a:buFont typeface="Arial" panose="020B0604020202020204" pitchFamily="34" charset="0"/>
              <a:buChar char="•"/>
              <a:defRPr/>
            </a:pPr>
            <a:r>
              <a:rPr lang="en-US" dirty="0"/>
              <a:t>RRT: 60 days</a:t>
            </a:r>
          </a:p>
          <a:p>
            <a:endParaRPr lang="en-US" dirty="0"/>
          </a:p>
          <a:p>
            <a:r>
              <a:rPr lang="en-US" dirty="0"/>
              <a:t>OH-SMART</a:t>
            </a:r>
          </a:p>
          <a:p>
            <a:pPr marL="171450" indent="-171450">
              <a:buFont typeface="Arial" panose="020B0604020202020204" pitchFamily="34" charset="0"/>
              <a:buChar char="•"/>
              <a:defRPr/>
            </a:pPr>
            <a:r>
              <a:rPr lang="en-US" sz="1200" b="0" dirty="0"/>
              <a:t>USDA APHIS/One Health Tool</a:t>
            </a:r>
          </a:p>
          <a:p>
            <a:pPr marL="171450" indent="-171450">
              <a:buFont typeface="Arial" panose="020B0604020202020204" pitchFamily="34" charset="0"/>
              <a:buChar char="•"/>
              <a:defRPr/>
            </a:pPr>
            <a:r>
              <a:rPr lang="en-US" sz="1200" b="0" dirty="0"/>
              <a:t>Originally designed for animal disease incidents</a:t>
            </a:r>
          </a:p>
          <a:p>
            <a:pPr marL="171450" indent="-171450">
              <a:buFont typeface="Arial" panose="020B0604020202020204" pitchFamily="34" charset="0"/>
              <a:buChar char="•"/>
              <a:defRPr/>
            </a:pPr>
            <a:r>
              <a:rPr lang="en-US" sz="1200" b="0" dirty="0"/>
              <a:t>Uses a 6-step process to create detailed system maps used to identify opportunities and strengthen system operations</a:t>
            </a:r>
          </a:p>
          <a:p>
            <a:pPr marL="171450" indent="-171450">
              <a:buFont typeface="Arial" panose="020B0604020202020204" pitchFamily="34" charset="0"/>
              <a:buChar char="•"/>
              <a:defRPr/>
            </a:pPr>
            <a:r>
              <a:rPr lang="en-US" sz="1200" b="0" dirty="0"/>
              <a:t>Piloted by MN thus far; hope to expand use among RRTs</a:t>
            </a:r>
          </a:p>
          <a:p>
            <a:pPr marL="171450" indent="-171450">
              <a:buFont typeface="Arial" panose="020B0604020202020204" pitchFamily="34" charset="0"/>
              <a:buChar char="•"/>
              <a:defRPr/>
            </a:pPr>
            <a:r>
              <a:rPr lang="en-US" sz="1200" b="0" dirty="0"/>
              <a:t>Appropriate for larger, more involved incidents</a:t>
            </a:r>
          </a:p>
          <a:p>
            <a:endParaRPr lang="en-US" dirty="0"/>
          </a:p>
          <a:p>
            <a:r>
              <a:rPr lang="en-US" dirty="0"/>
              <a:t>AAX</a:t>
            </a:r>
          </a:p>
          <a:p>
            <a:pPr marL="171450" indent="-171450">
              <a:buFont typeface="Arial" panose="020B0604020202020204" pitchFamily="34" charset="0"/>
              <a:buChar char="•"/>
              <a:defRPr/>
            </a:pPr>
            <a:r>
              <a:rPr lang="en-US" b="0" dirty="0"/>
              <a:t>A secure place (behind log in) to share:</a:t>
            </a:r>
          </a:p>
          <a:p>
            <a:pPr marL="628650" lvl="1" indent="-171450">
              <a:buFont typeface="Arial" panose="020B0604020202020204" pitchFamily="34" charset="0"/>
              <a:buChar char="•"/>
              <a:defRPr/>
            </a:pPr>
            <a:r>
              <a:rPr lang="en-US" dirty="0"/>
              <a:t>AARs and improvement plans </a:t>
            </a:r>
          </a:p>
          <a:p>
            <a:pPr marL="628650" lvl="1" indent="-171450">
              <a:buFont typeface="Arial" panose="020B0604020202020204" pitchFamily="34" charset="0"/>
              <a:buChar char="•"/>
              <a:defRPr/>
            </a:pPr>
            <a:r>
              <a:rPr lang="en-US" dirty="0"/>
              <a:t>Metadata associated with AARs </a:t>
            </a:r>
          </a:p>
          <a:p>
            <a:pPr marL="628650" lvl="1" indent="-171450">
              <a:buFont typeface="Arial" panose="020B0604020202020204" pitchFamily="34" charset="0"/>
              <a:buChar char="•"/>
              <a:defRPr/>
            </a:pPr>
            <a:r>
              <a:rPr lang="en-US" dirty="0"/>
              <a:t>IP items cataloged in a database, which allows for tracking/trending. </a:t>
            </a:r>
          </a:p>
          <a:p>
            <a:pPr marL="628650" lvl="1" indent="-171450">
              <a:buFont typeface="Arial" panose="020B0604020202020204" pitchFamily="34" charset="0"/>
              <a:buChar char="•"/>
              <a:defRPr/>
            </a:pPr>
            <a:r>
              <a:rPr lang="en-US" dirty="0"/>
              <a:t>Also lets you create/send a hotwash survey and will compile responses</a:t>
            </a:r>
          </a:p>
          <a:p>
            <a:pPr marL="628650" lvl="1" indent="-171450">
              <a:buFont typeface="Arial" panose="020B0604020202020204" pitchFamily="34" charset="0"/>
              <a:buChar char="•"/>
              <a:defRPr/>
            </a:pPr>
            <a:r>
              <a:rPr lang="en-US" sz="1200" kern="1200" dirty="0">
                <a:solidFill>
                  <a:srgbClr val="FF0000"/>
                </a:solidFill>
                <a:effectLst/>
                <a:latin typeface="+mn-lt"/>
                <a:ea typeface="+mn-ea"/>
                <a:cs typeface="+mn-cs"/>
              </a:rPr>
              <a:t>Welcome any input- can set up separate call to walk folks through it.</a:t>
            </a:r>
            <a:endParaRPr lang="en-US" dirty="0">
              <a:solidFill>
                <a:srgbClr val="FF0000"/>
              </a:solidFill>
            </a:endParaRPr>
          </a:p>
          <a:p>
            <a:pPr marL="171450" indent="-171450">
              <a:buFont typeface="Arial" panose="020B0604020202020204" pitchFamily="34" charset="0"/>
              <a:buChar char="•"/>
              <a:defRPr/>
            </a:pPr>
            <a:r>
              <a:rPr lang="en-US" b="0" dirty="0"/>
              <a:t>Anticipated outcomes: </a:t>
            </a:r>
          </a:p>
          <a:p>
            <a:pPr marL="628650" lvl="1" indent="-171450">
              <a:buFont typeface="Arial" panose="020B0604020202020204" pitchFamily="34" charset="0"/>
              <a:buChar char="•"/>
              <a:defRPr/>
            </a:pPr>
            <a:r>
              <a:rPr lang="en-US" dirty="0"/>
              <a:t>Increased frequency of doing AARs</a:t>
            </a:r>
          </a:p>
          <a:p>
            <a:pPr marL="628650" lvl="1" indent="-171450">
              <a:buFont typeface="Arial" panose="020B0604020202020204" pitchFamily="34" charset="0"/>
              <a:buChar char="•"/>
              <a:defRPr/>
            </a:pPr>
            <a:r>
              <a:rPr lang="en-US" dirty="0"/>
              <a:t>Increased ease of sharing and finding AAR data in useable format</a:t>
            </a:r>
          </a:p>
          <a:p>
            <a:pPr marL="628650" lvl="1" indent="-171450">
              <a:buFont typeface="Arial" panose="020B0604020202020204" pitchFamily="34" charset="0"/>
              <a:buChar char="•"/>
              <a:defRPr/>
            </a:pPr>
            <a:r>
              <a:rPr lang="en-US" dirty="0"/>
              <a:t>Identification of national gaps or trends</a:t>
            </a:r>
          </a:p>
          <a:p>
            <a:pPr marL="171450" indent="-171450">
              <a:buFont typeface="Arial" panose="020B0604020202020204" pitchFamily="34" charset="0"/>
              <a:buChar char="•"/>
              <a:defRPr/>
            </a:pPr>
            <a:r>
              <a:rPr lang="en-US" b="0" dirty="0"/>
              <a:t>Interested? We’re happy to have you join our group!</a:t>
            </a:r>
          </a:p>
          <a:p>
            <a:pPr marL="171450" indent="-171450">
              <a:buFont typeface="Arial" panose="020B0604020202020204" pitchFamily="34" charset="0"/>
              <a:buChar char="•"/>
              <a:defRPr/>
            </a:pPr>
            <a:r>
              <a:rPr lang="en-US" b="0" dirty="0">
                <a:hlinkClick r:id="rId4"/>
              </a:rPr>
              <a:t>Link to test site home page</a:t>
            </a:r>
            <a:endParaRPr lang="en-US" dirty="0"/>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t>37</a:t>
            </a:fld>
            <a:endParaRPr lang="en-US"/>
          </a:p>
        </p:txBody>
      </p:sp>
    </p:spTree>
    <p:extLst>
      <p:ext uri="{BB962C8B-B14F-4D97-AF65-F5344CB8AC3E}">
        <p14:creationId xmlns:p14="http://schemas.microsoft.com/office/powerpoint/2010/main" val="29960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Those with an emergency management background or HSEEP training mindset hear AAR and think full scale exercise AAR (50 pages long, etc.) – it’s thorough but is a barrier and can be an impediment to doing more AARs, etc.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Today,</a:t>
            </a:r>
            <a:r>
              <a:rPr lang="en-US" baseline="0" dirty="0"/>
              <a:t> we will </a:t>
            </a:r>
            <a:r>
              <a:rPr lang="en-US" sz="1200" kern="1200" dirty="0">
                <a:solidFill>
                  <a:schemeClr val="tx1"/>
                </a:solidFill>
                <a:effectLst/>
                <a:latin typeface="+mn-lt"/>
                <a:ea typeface="+mn-ea"/>
                <a:cs typeface="+mn-cs"/>
              </a:rPr>
              <a:t>look at AAR process and outcomes through the lens of the </a:t>
            </a:r>
            <a:r>
              <a:rPr lang="en-US" sz="1200" kern="1200" dirty="0" err="1">
                <a:solidFill>
                  <a:schemeClr val="tx1"/>
                </a:solidFill>
                <a:effectLst/>
                <a:latin typeface="+mn-lt"/>
                <a:ea typeface="+mn-ea"/>
                <a:cs typeface="+mn-cs"/>
              </a:rPr>
              <a:t>Hep</a:t>
            </a:r>
            <a:r>
              <a:rPr lang="en-US" sz="1200" kern="1200" dirty="0">
                <a:solidFill>
                  <a:schemeClr val="tx1"/>
                </a:solidFill>
                <a:effectLst/>
                <a:latin typeface="+mn-lt"/>
                <a:ea typeface="+mn-ea"/>
                <a:cs typeface="+mn-cs"/>
              </a:rPr>
              <a:t> A/Frozen Strawberries outbreak of late summer/early fall 2016.</a:t>
            </a:r>
            <a:endParaRPr lang="en-US" dirty="0"/>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t>5</a:t>
            </a:fld>
            <a:endParaRPr lang="en-US"/>
          </a:p>
        </p:txBody>
      </p:sp>
    </p:spTree>
    <p:extLst>
      <p:ext uri="{BB962C8B-B14F-4D97-AF65-F5344CB8AC3E}">
        <p14:creationId xmlns:p14="http://schemas.microsoft.com/office/powerpoint/2010/main" val="271845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Martin adds ICS part here</a:t>
            </a:r>
          </a:p>
        </p:txBody>
      </p:sp>
      <p:sp>
        <p:nvSpPr>
          <p:cNvPr id="4" name="Slide Number Placeholder 3"/>
          <p:cNvSpPr>
            <a:spLocks noGrp="1"/>
          </p:cNvSpPr>
          <p:nvPr>
            <p:ph type="sldNum" sz="quarter" idx="10"/>
          </p:nvPr>
        </p:nvSpPr>
        <p:spPr/>
        <p:txBody>
          <a:bodyPr/>
          <a:lstStyle/>
          <a:p>
            <a:fld id="{FC29C7A7-FADB-4997-907F-FC1E0C2F1F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7450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Martin adds ICS part here</a:t>
            </a:r>
          </a:p>
        </p:txBody>
      </p:sp>
      <p:sp>
        <p:nvSpPr>
          <p:cNvPr id="4" name="Slide Number Placeholder 3"/>
          <p:cNvSpPr>
            <a:spLocks noGrp="1"/>
          </p:cNvSpPr>
          <p:nvPr>
            <p:ph type="sldNum" sz="quarter" idx="10"/>
          </p:nvPr>
        </p:nvSpPr>
        <p:spPr/>
        <p:txBody>
          <a:bodyPr/>
          <a:lstStyle/>
          <a:p>
            <a:fld id="{FC29C7A7-FADB-4997-907F-FC1E0C2F1F6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7450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 lot of</a:t>
            </a:r>
            <a:r>
              <a:rPr lang="en-US" baseline="0" dirty="0"/>
              <a:t> new staff on the RRT core team, a face to face meeting gave us the opportunity to meet each other in person, discuss and evaluate the first activation of this year.  12 persons attended the meeting and the FDA EOC called into to the conference call.  This works best when the AAR is held just after the event has been determined as closed for the RRT.   The VA RRT AAR process is truly a team effort</a:t>
            </a:r>
          </a:p>
          <a:p>
            <a:endParaRPr lang="en-US" dirty="0"/>
          </a:p>
        </p:txBody>
      </p:sp>
      <p:sp>
        <p:nvSpPr>
          <p:cNvPr id="4" name="Slide Number Placeholder 3"/>
          <p:cNvSpPr>
            <a:spLocks noGrp="1"/>
          </p:cNvSpPr>
          <p:nvPr>
            <p:ph type="sldNum" sz="quarter" idx="10"/>
          </p:nvPr>
        </p:nvSpPr>
        <p:spPr/>
        <p:txBody>
          <a:bodyPr/>
          <a:lstStyle/>
          <a:p>
            <a:fld id="{D4C1AE2E-CEB4-42CD-A16E-4A12340E189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19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1AE2E-CEB4-42CD-A16E-4A12340E189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0379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2036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2"/>
            <a:r>
              <a:rPr lang="en-US" dirty="0"/>
              <a:t>Simple high-level outline of procedures/considerations for launching large scale non-routine multi-agency responses (Initial notifications, briefing(s), and operational plan development)</a:t>
            </a:r>
            <a:endParaRPr lang="en-US" sz="1800" dirty="0"/>
          </a:p>
          <a:p>
            <a:pPr lvl="2"/>
            <a:r>
              <a:rPr lang="en-US" dirty="0"/>
              <a:t>Breeze software - conference calls</a:t>
            </a:r>
            <a:endParaRPr lang="en-US" sz="1800" dirty="0"/>
          </a:p>
          <a:p>
            <a:pPr lvl="2"/>
            <a:r>
              <a:rPr lang="en-US" dirty="0"/>
              <a:t>MI-HAN - notifications and document sharing</a:t>
            </a:r>
            <a:endParaRPr lang="en-US" sz="1800" dirty="0"/>
          </a:p>
          <a:p>
            <a:endParaRPr lang="en-US" dirty="0"/>
          </a:p>
        </p:txBody>
      </p:sp>
      <p:sp>
        <p:nvSpPr>
          <p:cNvPr id="4" name="Slide Number Placeholder 3"/>
          <p:cNvSpPr>
            <a:spLocks noGrp="1"/>
          </p:cNvSpPr>
          <p:nvPr>
            <p:ph type="sldNum" sz="quarter" idx="10"/>
          </p:nvPr>
        </p:nvSpPr>
        <p:spPr/>
        <p:txBody>
          <a:bodyPr/>
          <a:lstStyle/>
          <a:p>
            <a:fld id="{77A592E0-E282-4B2E-8633-5066DB342CD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0380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solidFill>
                  <a:srgbClr val="FF0000"/>
                </a:solidFill>
              </a:rPr>
              <a:t>Since</a:t>
            </a:r>
            <a:r>
              <a:rPr lang="en-US" baseline="0" dirty="0">
                <a:solidFill>
                  <a:srgbClr val="FF0000"/>
                </a:solidFill>
              </a:rPr>
              <a:t> FDA was able to follow-up this incident by coordinating outreach with MDARD to LHDs, additional counties have signed agreements (10 total)</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7A592E0-E282-4B2E-8633-5066DB342CD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7900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4549AB-9286-4764-A886-C3602BC45AA2}" type="slidenum">
              <a:rPr lang="en-US"/>
              <a:pPr>
                <a:defRPr/>
              </a:pPr>
              <a:t>‹#›</a:t>
            </a:fld>
            <a:endParaRPr lang="en-US"/>
          </a:p>
        </p:txBody>
      </p:sp>
    </p:spTree>
    <p:extLst>
      <p:ext uri="{BB962C8B-B14F-4D97-AF65-F5344CB8AC3E}">
        <p14:creationId xmlns:p14="http://schemas.microsoft.com/office/powerpoint/2010/main" val="303540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73A9BD-793D-4BF3-AAA7-4FE90831B9B3}" type="slidenum">
              <a:rPr lang="en-US"/>
              <a:pPr>
                <a:defRPr/>
              </a:pPr>
              <a:t>‹#›</a:t>
            </a:fld>
            <a:endParaRPr lang="en-US"/>
          </a:p>
        </p:txBody>
      </p:sp>
    </p:spTree>
    <p:extLst>
      <p:ext uri="{BB962C8B-B14F-4D97-AF65-F5344CB8AC3E}">
        <p14:creationId xmlns:p14="http://schemas.microsoft.com/office/powerpoint/2010/main" val="38600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23C758-747E-43A7-998B-32A6032799B8}" type="slidenum">
              <a:rPr lang="en-US"/>
              <a:pPr>
                <a:defRPr/>
              </a:pPr>
              <a:t>‹#›</a:t>
            </a:fld>
            <a:endParaRPr lang="en-US"/>
          </a:p>
        </p:txBody>
      </p:sp>
    </p:spTree>
    <p:extLst>
      <p:ext uri="{BB962C8B-B14F-4D97-AF65-F5344CB8AC3E}">
        <p14:creationId xmlns:p14="http://schemas.microsoft.com/office/powerpoint/2010/main" val="260818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72CB6F-4D62-41F2-9579-E96204FA7A7D}" type="slidenum">
              <a:rPr lang="en-US"/>
              <a:pPr>
                <a:defRPr/>
              </a:pPr>
              <a:t>‹#›</a:t>
            </a:fld>
            <a:endParaRPr lang="en-US"/>
          </a:p>
        </p:txBody>
      </p:sp>
    </p:spTree>
    <p:extLst>
      <p:ext uri="{BB962C8B-B14F-4D97-AF65-F5344CB8AC3E}">
        <p14:creationId xmlns:p14="http://schemas.microsoft.com/office/powerpoint/2010/main" val="71894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59B616-9F57-4FA4-B278-91DC5D28FEE1}" type="slidenum">
              <a:rPr lang="en-US"/>
              <a:pPr>
                <a:defRPr/>
              </a:pPr>
              <a:t>‹#›</a:t>
            </a:fld>
            <a:endParaRPr lang="en-US"/>
          </a:p>
        </p:txBody>
      </p:sp>
    </p:spTree>
    <p:extLst>
      <p:ext uri="{BB962C8B-B14F-4D97-AF65-F5344CB8AC3E}">
        <p14:creationId xmlns:p14="http://schemas.microsoft.com/office/powerpoint/2010/main" val="91386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AC8ED8-614D-40C0-A46D-84D661C00BC6}" type="slidenum">
              <a:rPr lang="en-US"/>
              <a:pPr>
                <a:defRPr/>
              </a:pPr>
              <a:t>‹#›</a:t>
            </a:fld>
            <a:endParaRPr lang="en-US"/>
          </a:p>
        </p:txBody>
      </p:sp>
    </p:spTree>
    <p:extLst>
      <p:ext uri="{BB962C8B-B14F-4D97-AF65-F5344CB8AC3E}">
        <p14:creationId xmlns:p14="http://schemas.microsoft.com/office/powerpoint/2010/main" val="4890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75CCFC-E336-4616-B88E-F51E4F493B35}" type="slidenum">
              <a:rPr lang="en-US"/>
              <a:pPr>
                <a:defRPr/>
              </a:pPr>
              <a:t>‹#›</a:t>
            </a:fld>
            <a:endParaRPr lang="en-US"/>
          </a:p>
        </p:txBody>
      </p:sp>
    </p:spTree>
    <p:extLst>
      <p:ext uri="{BB962C8B-B14F-4D97-AF65-F5344CB8AC3E}">
        <p14:creationId xmlns:p14="http://schemas.microsoft.com/office/powerpoint/2010/main" val="2548273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BB4700-F3AE-4E91-BA60-EB0F2E557B4F}" type="slidenum">
              <a:rPr lang="en-US"/>
              <a:pPr>
                <a:defRPr/>
              </a:pPr>
              <a:t>‹#›</a:t>
            </a:fld>
            <a:endParaRPr lang="en-US"/>
          </a:p>
        </p:txBody>
      </p:sp>
    </p:spTree>
    <p:extLst>
      <p:ext uri="{BB962C8B-B14F-4D97-AF65-F5344CB8AC3E}">
        <p14:creationId xmlns:p14="http://schemas.microsoft.com/office/powerpoint/2010/main" val="352406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9D427C-7AD2-4AB1-8ED1-3C6496FF3BA6}" type="slidenum">
              <a:rPr lang="en-US"/>
              <a:pPr>
                <a:defRPr/>
              </a:pPr>
              <a:t>‹#›</a:t>
            </a:fld>
            <a:endParaRPr lang="en-US"/>
          </a:p>
        </p:txBody>
      </p:sp>
    </p:spTree>
    <p:extLst>
      <p:ext uri="{BB962C8B-B14F-4D97-AF65-F5344CB8AC3E}">
        <p14:creationId xmlns:p14="http://schemas.microsoft.com/office/powerpoint/2010/main" val="65349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31DCE7-37B6-4D1D-B5DB-5068084F3856}" type="slidenum">
              <a:rPr lang="en-US"/>
              <a:pPr>
                <a:defRPr/>
              </a:pPr>
              <a:t>‹#›</a:t>
            </a:fld>
            <a:endParaRPr lang="en-US"/>
          </a:p>
        </p:txBody>
      </p:sp>
    </p:spTree>
    <p:extLst>
      <p:ext uri="{BB962C8B-B14F-4D97-AF65-F5344CB8AC3E}">
        <p14:creationId xmlns:p14="http://schemas.microsoft.com/office/powerpoint/2010/main" val="300246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F2FFAB-3547-45CA-9FFE-337BD2D1F3F1}" type="slidenum">
              <a:rPr lang="en-US"/>
              <a:pPr>
                <a:defRPr/>
              </a:pPr>
              <a:t>‹#›</a:t>
            </a:fld>
            <a:endParaRPr lang="en-US"/>
          </a:p>
        </p:txBody>
      </p:sp>
    </p:spTree>
    <p:extLst>
      <p:ext uri="{BB962C8B-B14F-4D97-AF65-F5344CB8AC3E}">
        <p14:creationId xmlns:p14="http://schemas.microsoft.com/office/powerpoint/2010/main" val="260846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F84244-A4F7-43E3-92D2-2EF1EDD9CABB}" type="slidenum">
              <a:rPr lang="en-US"/>
              <a:pPr>
                <a:defRPr/>
              </a:pPr>
              <a:t>‹#›</a:t>
            </a:fld>
            <a:endParaRPr lang="en-US"/>
          </a:p>
        </p:txBody>
      </p:sp>
    </p:spTree>
    <p:extLst>
      <p:ext uri="{BB962C8B-B14F-4D97-AF65-F5344CB8AC3E}">
        <p14:creationId xmlns:p14="http://schemas.microsoft.com/office/powerpoint/2010/main" val="2714491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9CCA0E-637B-4B9E-BA4E-A4D04F705CD7}" type="slidenum">
              <a:rPr lang="en-US"/>
              <a:pPr>
                <a:defRPr/>
              </a:pPr>
              <a:t>‹#›</a:t>
            </a:fld>
            <a:endParaRPr lang="en-US"/>
          </a:p>
        </p:txBody>
      </p:sp>
    </p:spTree>
    <p:extLst>
      <p:ext uri="{BB962C8B-B14F-4D97-AF65-F5344CB8AC3E}">
        <p14:creationId xmlns:p14="http://schemas.microsoft.com/office/powerpoint/2010/main" val="2740910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038BF1-F60C-42F8-B5D3-28FEDC3B1C23}" type="slidenum">
              <a:rPr lang="en-US"/>
              <a:pPr>
                <a:defRPr/>
              </a:pPr>
              <a:t>‹#›</a:t>
            </a:fld>
            <a:endParaRPr lang="en-US"/>
          </a:p>
        </p:txBody>
      </p:sp>
    </p:spTree>
    <p:extLst>
      <p:ext uri="{BB962C8B-B14F-4D97-AF65-F5344CB8AC3E}">
        <p14:creationId xmlns:p14="http://schemas.microsoft.com/office/powerpoint/2010/main" val="39217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9D0CC6-270D-421E-95C2-CDA82C82DC46}" type="slidenum">
              <a:rPr lang="en-US"/>
              <a:pPr>
                <a:defRPr/>
              </a:pPr>
              <a:t>‹#›</a:t>
            </a:fld>
            <a:endParaRPr lang="en-US"/>
          </a:p>
        </p:txBody>
      </p:sp>
    </p:spTree>
    <p:extLst>
      <p:ext uri="{BB962C8B-B14F-4D97-AF65-F5344CB8AC3E}">
        <p14:creationId xmlns:p14="http://schemas.microsoft.com/office/powerpoint/2010/main" val="311252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FA18EA2-17BA-433B-8B04-0DF82C0AE725}" type="datetimeFigureOut">
              <a:rPr lang="en-US" smtClean="0">
                <a:solidFill>
                  <a:srgbClr val="FFFFFF">
                    <a:lumMod val="50000"/>
                  </a:srgbClr>
                </a:solidFill>
              </a:rPr>
              <a:pPr/>
              <a:t>4/18/2017</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8DD488B-7E07-4ACA-8408-F3175581FA7C}" type="slidenum">
              <a:rPr lang="en-US" smtClean="0">
                <a:solidFill>
                  <a:srgbClr val="FFFFFF">
                    <a:lumMod val="65000"/>
                  </a:srgbClr>
                </a:solidFill>
              </a:rPr>
              <a:pPr/>
              <a:t>‹#›</a:t>
            </a:fld>
            <a:endParaRPr lang="en-US">
              <a:solidFill>
                <a:srgbClr val="FFFFFF">
                  <a:lumMod val="65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490940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791746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54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57974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67279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14658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58790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D312736-7080-4129-A1D3-E3A764DD4CB6}" type="slidenum">
              <a:rPr lang="en-US"/>
              <a:pPr>
                <a:defRPr/>
              </a:pPr>
              <a:t>‹#›</a:t>
            </a:fld>
            <a:endParaRPr lang="en-US"/>
          </a:p>
        </p:txBody>
      </p:sp>
    </p:spTree>
    <p:extLst>
      <p:ext uri="{BB962C8B-B14F-4D97-AF65-F5344CB8AC3E}">
        <p14:creationId xmlns:p14="http://schemas.microsoft.com/office/powerpoint/2010/main" val="3694204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7"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922361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840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31806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8EA2-17BA-433B-8B04-0DF82C0AE725}" type="datetimeFigureOut">
              <a:rPr lang="en-US" smtClean="0">
                <a:solidFill>
                  <a:srgbClr val="46464A">
                    <a:lumMod val="20000"/>
                    <a:lumOff val="80000"/>
                  </a:srgbClr>
                </a:solidFill>
              </a:rPr>
              <a:pPr/>
              <a:t>4/18/2017</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78DD488B-7E07-4ACA-8408-F3175581FA7C}"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53276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9A6DAF-1663-4661-89F1-EE33F46C4D57}" type="datetimeFigureOut">
              <a:rPr lang="en-US" smtClean="0"/>
              <a:pPr/>
              <a:t>4/18/2017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335B349-764E-46CF-A343-008CD19A7AB9}" type="slidenum">
              <a:rPr lang="en-US" smtClean="0"/>
              <a:pPr/>
              <a:t>‹#›</a:t>
            </a:fld>
            <a:endParaRPr lang="en-US"/>
          </a:p>
        </p:txBody>
      </p:sp>
    </p:spTree>
    <p:extLst>
      <p:ext uri="{BB962C8B-B14F-4D97-AF65-F5344CB8AC3E}">
        <p14:creationId xmlns:p14="http://schemas.microsoft.com/office/powerpoint/2010/main" val="2844574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96981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9A6DAF-1663-4661-89F1-EE33F46C4D57}" type="datetimeFigureOut">
              <a:rPr lang="en-US" smtClean="0">
                <a:solidFill>
                  <a:prstClr val="white"/>
                </a:solidFill>
              </a:rPr>
              <a:pPr/>
              <a:t>4/18/2017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335B349-764E-46CF-A343-008CD19A7AB9}"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10515135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9A6DAF-1663-4661-89F1-EE33F46C4D57}" type="datetimeFigureOut">
              <a:rPr lang="en-US" smtClean="0">
                <a:solidFill>
                  <a:prstClr val="white"/>
                </a:solidFill>
              </a:rPr>
              <a:pPr/>
              <a:t>4/18/2017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335B349-764E-46CF-A343-008CD19A7AB9}"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5725374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1844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9A6DAF-1663-4661-89F1-EE33F46C4D57}" type="datetimeFigureOut">
              <a:rPr lang="en-US" smtClean="0">
                <a:solidFill>
                  <a:prstClr val="white"/>
                </a:solidFill>
              </a:rPr>
              <a:pPr/>
              <a:t>4/18/2017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335B349-764E-46CF-A343-008CD19A7AB9}"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764224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227672A-3760-49E6-89CF-8C0DA5D48C00}" type="slidenum">
              <a:rPr lang="en-US"/>
              <a:pPr>
                <a:defRPr/>
              </a:pPr>
              <a:t>‹#›</a:t>
            </a:fld>
            <a:endParaRPr lang="en-US"/>
          </a:p>
        </p:txBody>
      </p:sp>
    </p:spTree>
    <p:extLst>
      <p:ext uri="{BB962C8B-B14F-4D97-AF65-F5344CB8AC3E}">
        <p14:creationId xmlns:p14="http://schemas.microsoft.com/office/powerpoint/2010/main" val="792203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0914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880480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F9A6DAF-1663-4661-89F1-EE33F46C4D57}" type="datetimeFigureOut">
              <a:rPr lang="en-US" smtClean="0">
                <a:solidFill>
                  <a:prstClr val="white"/>
                </a:solidFill>
              </a:rPr>
              <a:pPr/>
              <a:t>4/18/2017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335B349-764E-46CF-A343-008CD19A7AB9}"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86941652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0035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9A6DAF-1663-4661-89F1-EE33F46C4D57}" type="datetimeFigureOut">
              <a:rPr lang="en-US" smtClean="0">
                <a:solidFill>
                  <a:prstClr val="black"/>
                </a:solidFill>
              </a:rPr>
              <a:pPr/>
              <a:t>4/18/2017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641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D4E0CA-120B-40CC-BC38-9581A499439F}" type="slidenum">
              <a:rPr lang="en-US"/>
              <a:pPr>
                <a:defRPr/>
              </a:pPr>
              <a:t>‹#›</a:t>
            </a:fld>
            <a:endParaRPr lang="en-US"/>
          </a:p>
        </p:txBody>
      </p:sp>
    </p:spTree>
    <p:extLst>
      <p:ext uri="{BB962C8B-B14F-4D97-AF65-F5344CB8AC3E}">
        <p14:creationId xmlns:p14="http://schemas.microsoft.com/office/powerpoint/2010/main" val="151886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8D7DB2-122E-4B52-AB39-33CBBB3FF3C2}" type="slidenum">
              <a:rPr lang="en-US"/>
              <a:pPr>
                <a:defRPr/>
              </a:pPr>
              <a:t>‹#›</a:t>
            </a:fld>
            <a:endParaRPr lang="en-US"/>
          </a:p>
        </p:txBody>
      </p:sp>
    </p:spTree>
    <p:extLst>
      <p:ext uri="{BB962C8B-B14F-4D97-AF65-F5344CB8AC3E}">
        <p14:creationId xmlns:p14="http://schemas.microsoft.com/office/powerpoint/2010/main" val="235066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98F8F7-3B81-45DD-A694-AEC6C297B96C}" type="slidenum">
              <a:rPr lang="en-US"/>
              <a:pPr>
                <a:defRPr/>
              </a:pPr>
              <a:t>‹#›</a:t>
            </a:fld>
            <a:endParaRPr lang="en-US"/>
          </a:p>
        </p:txBody>
      </p:sp>
    </p:spTree>
    <p:extLst>
      <p:ext uri="{BB962C8B-B14F-4D97-AF65-F5344CB8AC3E}">
        <p14:creationId xmlns:p14="http://schemas.microsoft.com/office/powerpoint/2010/main" val="172421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9CB037-71E1-49F7-88E2-8996435B6F53}" type="slidenum">
              <a:rPr lang="en-US"/>
              <a:pPr>
                <a:defRPr/>
              </a:pPr>
              <a:t>‹#›</a:t>
            </a:fld>
            <a:endParaRPr lang="en-US"/>
          </a:p>
        </p:txBody>
      </p:sp>
    </p:spTree>
    <p:extLst>
      <p:ext uri="{BB962C8B-B14F-4D97-AF65-F5344CB8AC3E}">
        <p14:creationId xmlns:p14="http://schemas.microsoft.com/office/powerpoint/2010/main" val="353571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6EBECEA-E26F-40F2-887B-AE62F8CE227E}" type="slidenum">
              <a:rPr lang="en-US"/>
              <a:pPr>
                <a:defRPr/>
              </a:pPr>
              <a:t>‹#›</a:t>
            </a:fld>
            <a:endParaRPr lang="en-US"/>
          </a:p>
        </p:txBody>
      </p:sp>
    </p:spTree>
    <p:extLst>
      <p:ext uri="{BB962C8B-B14F-4D97-AF65-F5344CB8AC3E}">
        <p14:creationId xmlns:p14="http://schemas.microsoft.com/office/powerpoint/2010/main" val="422883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FAE44718-473C-4850-83B5-B7668952561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51122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Calibri" pitchFamily="34" charset="0"/>
          <a:cs typeface="Arial" charset="0"/>
        </a:defRPr>
      </a:lvl2pPr>
      <a:lvl3pPr algn="ctr" rtl="0" eaLnBrk="0" fontAlgn="base" hangingPunct="0">
        <a:spcBef>
          <a:spcPct val="0"/>
        </a:spcBef>
        <a:spcAft>
          <a:spcPct val="0"/>
        </a:spcAft>
        <a:defRPr sz="4400" b="1">
          <a:solidFill>
            <a:srgbClr val="FFCC00"/>
          </a:solidFill>
          <a:latin typeface="Calibri" pitchFamily="34" charset="0"/>
          <a:cs typeface="Arial" charset="0"/>
        </a:defRPr>
      </a:lvl3pPr>
      <a:lvl4pPr algn="ctr" rtl="0" eaLnBrk="0" fontAlgn="base" hangingPunct="0">
        <a:spcBef>
          <a:spcPct val="0"/>
        </a:spcBef>
        <a:spcAft>
          <a:spcPct val="0"/>
        </a:spcAft>
        <a:defRPr sz="4400" b="1">
          <a:solidFill>
            <a:srgbClr val="FFCC00"/>
          </a:solidFill>
          <a:latin typeface="Calibri" pitchFamily="34" charset="0"/>
          <a:cs typeface="Arial" charset="0"/>
        </a:defRPr>
      </a:lvl4pPr>
      <a:lvl5pPr algn="ctr" rtl="0" eaLnBrk="0" fontAlgn="base" hangingPunct="0">
        <a:spcBef>
          <a:spcPct val="0"/>
        </a:spcBef>
        <a:spcAft>
          <a:spcPct val="0"/>
        </a:spcAft>
        <a:defRPr sz="4400" b="1">
          <a:solidFill>
            <a:srgbClr val="FFCC00"/>
          </a:solidFill>
          <a:latin typeface="Calibri" pitchFamily="34" charset="0"/>
          <a:cs typeface="Arial" charset="0"/>
        </a:defRPr>
      </a:lvl5pPr>
      <a:lvl6pPr marL="457200" algn="ctr" rtl="0" fontAlgn="base">
        <a:spcBef>
          <a:spcPct val="0"/>
        </a:spcBef>
        <a:spcAft>
          <a:spcPct val="0"/>
        </a:spcAft>
        <a:defRPr sz="4400" b="1">
          <a:solidFill>
            <a:srgbClr val="FFCC00"/>
          </a:solidFill>
          <a:latin typeface="Arial" charset="0"/>
          <a:cs typeface="Arial" charset="0"/>
        </a:defRPr>
      </a:lvl6pPr>
      <a:lvl7pPr marL="914400" algn="ctr" rtl="0" fontAlgn="base">
        <a:spcBef>
          <a:spcPct val="0"/>
        </a:spcBef>
        <a:spcAft>
          <a:spcPct val="0"/>
        </a:spcAft>
        <a:defRPr sz="4400" b="1">
          <a:solidFill>
            <a:srgbClr val="FFCC00"/>
          </a:solidFill>
          <a:latin typeface="Arial" charset="0"/>
          <a:cs typeface="Arial" charset="0"/>
        </a:defRPr>
      </a:lvl7pPr>
      <a:lvl8pPr marL="1371600" algn="ctr" rtl="0" fontAlgn="base">
        <a:spcBef>
          <a:spcPct val="0"/>
        </a:spcBef>
        <a:spcAft>
          <a:spcPct val="0"/>
        </a:spcAft>
        <a:defRPr sz="4400" b="1">
          <a:solidFill>
            <a:srgbClr val="FFCC00"/>
          </a:solidFill>
          <a:latin typeface="Arial" charset="0"/>
          <a:cs typeface="Arial" charset="0"/>
        </a:defRPr>
      </a:lvl8pPr>
      <a:lvl9pPr marL="1828800" algn="ctr" rtl="0" fontAlgn="base">
        <a:spcBef>
          <a:spcPct val="0"/>
        </a:spcBef>
        <a:spcAft>
          <a:spcPct val="0"/>
        </a:spcAft>
        <a:defRPr sz="44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rgbClr val="FFCC00"/>
          </a:solidFill>
          <a:latin typeface="+mn-lt"/>
          <a:cs typeface="+mn-cs"/>
        </a:defRPr>
      </a:lvl3pPr>
      <a:lvl4pPr marL="1600200" indent="-228600" algn="l" rtl="0" eaLnBrk="0" fontAlgn="base" hangingPunct="0">
        <a:spcBef>
          <a:spcPct val="20000"/>
        </a:spcBef>
        <a:spcAft>
          <a:spcPct val="0"/>
        </a:spcAft>
        <a:buChar char="–"/>
        <a:defRPr sz="2000">
          <a:solidFill>
            <a:srgbClr val="FFCC66"/>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A0CB0445-1C30-43C1-81EE-915EF29CD61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64622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Arial" charset="0"/>
          <a:cs typeface="Arial" charset="0"/>
        </a:defRPr>
      </a:lvl2pPr>
      <a:lvl3pPr algn="ctr" rtl="0" eaLnBrk="0" fontAlgn="base" hangingPunct="0">
        <a:spcBef>
          <a:spcPct val="0"/>
        </a:spcBef>
        <a:spcAft>
          <a:spcPct val="0"/>
        </a:spcAft>
        <a:defRPr sz="4400" b="1">
          <a:solidFill>
            <a:srgbClr val="FFCC00"/>
          </a:solidFill>
          <a:latin typeface="Arial" charset="0"/>
          <a:cs typeface="Arial" charset="0"/>
        </a:defRPr>
      </a:lvl3pPr>
      <a:lvl4pPr algn="ctr" rtl="0" eaLnBrk="0" fontAlgn="base" hangingPunct="0">
        <a:spcBef>
          <a:spcPct val="0"/>
        </a:spcBef>
        <a:spcAft>
          <a:spcPct val="0"/>
        </a:spcAft>
        <a:defRPr sz="4400" b="1">
          <a:solidFill>
            <a:srgbClr val="FFCC00"/>
          </a:solidFill>
          <a:latin typeface="Arial" charset="0"/>
          <a:cs typeface="Arial" charset="0"/>
        </a:defRPr>
      </a:lvl4pPr>
      <a:lvl5pPr algn="ctr" rtl="0" eaLnBrk="0" fontAlgn="base" hangingPunct="0">
        <a:spcBef>
          <a:spcPct val="0"/>
        </a:spcBef>
        <a:spcAft>
          <a:spcPct val="0"/>
        </a:spcAft>
        <a:defRPr sz="4400" b="1">
          <a:solidFill>
            <a:srgbClr val="FFCC00"/>
          </a:solidFill>
          <a:latin typeface="Arial" charset="0"/>
          <a:cs typeface="Arial" charset="0"/>
        </a:defRPr>
      </a:lvl5pPr>
      <a:lvl6pPr marL="457200" algn="ctr" rtl="0" fontAlgn="base">
        <a:spcBef>
          <a:spcPct val="0"/>
        </a:spcBef>
        <a:spcAft>
          <a:spcPct val="0"/>
        </a:spcAft>
        <a:defRPr sz="4400" b="1">
          <a:solidFill>
            <a:srgbClr val="FFCC00"/>
          </a:solidFill>
          <a:latin typeface="Arial" charset="0"/>
          <a:cs typeface="Arial" charset="0"/>
        </a:defRPr>
      </a:lvl6pPr>
      <a:lvl7pPr marL="914400" algn="ctr" rtl="0" fontAlgn="base">
        <a:spcBef>
          <a:spcPct val="0"/>
        </a:spcBef>
        <a:spcAft>
          <a:spcPct val="0"/>
        </a:spcAft>
        <a:defRPr sz="4400" b="1">
          <a:solidFill>
            <a:srgbClr val="FFCC00"/>
          </a:solidFill>
          <a:latin typeface="Arial" charset="0"/>
          <a:cs typeface="Arial" charset="0"/>
        </a:defRPr>
      </a:lvl7pPr>
      <a:lvl8pPr marL="1371600" algn="ctr" rtl="0" fontAlgn="base">
        <a:spcBef>
          <a:spcPct val="0"/>
        </a:spcBef>
        <a:spcAft>
          <a:spcPct val="0"/>
        </a:spcAft>
        <a:defRPr sz="4400" b="1">
          <a:solidFill>
            <a:srgbClr val="FFCC00"/>
          </a:solidFill>
          <a:latin typeface="Arial" charset="0"/>
          <a:cs typeface="Arial" charset="0"/>
        </a:defRPr>
      </a:lvl8pPr>
      <a:lvl9pPr marL="1828800" algn="ctr" rtl="0" fontAlgn="base">
        <a:spcBef>
          <a:spcPct val="0"/>
        </a:spcBef>
        <a:spcAft>
          <a:spcPct val="0"/>
        </a:spcAft>
        <a:defRPr sz="44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rgbClr val="FFCC00"/>
          </a:solidFill>
          <a:latin typeface="+mn-lt"/>
          <a:cs typeface="+mn-cs"/>
        </a:defRPr>
      </a:lvl3pPr>
      <a:lvl4pPr marL="1600200" indent="-228600" algn="l" rtl="0" eaLnBrk="0" fontAlgn="base" hangingPunct="0">
        <a:spcBef>
          <a:spcPct val="20000"/>
        </a:spcBef>
        <a:spcAft>
          <a:spcPct val="0"/>
        </a:spcAft>
        <a:buChar char="–"/>
        <a:defRPr sz="2000">
          <a:solidFill>
            <a:srgbClr val="FFCC66"/>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3" y="998538"/>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fontAlgn="base">
              <a:spcBef>
                <a:spcPct val="0"/>
              </a:spcBef>
              <a:spcAft>
                <a:spcPct val="0"/>
              </a:spcAft>
              <a:defRPr/>
            </a:pPr>
            <a:endParaRPr lang="en-US">
              <a:solidFill>
                <a:srgbClr val="46464A">
                  <a:lumMod val="20000"/>
                  <a:lumOff val="80000"/>
                </a:srgbClr>
              </a:solidFill>
            </a:endParaRPr>
          </a:p>
        </p:txBody>
      </p:sp>
      <p:sp>
        <p:nvSpPr>
          <p:cNvPr id="5" name="Footer Placeholder 4"/>
          <p:cNvSpPr>
            <a:spLocks noGrp="1"/>
          </p:cNvSpPr>
          <p:nvPr>
            <p:ph type="ftr" sz="quarter" idx="3"/>
          </p:nvPr>
        </p:nvSpPr>
        <p:spPr>
          <a:xfrm rot="16200000">
            <a:off x="9959341" y="4046538"/>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fontAlgn="base">
              <a:spcBef>
                <a:spcPct val="0"/>
              </a:spcBef>
              <a:spcAft>
                <a:spcPct val="0"/>
              </a:spcAft>
              <a:defRPr/>
            </a:pPr>
            <a:endParaRPr lang="en-US">
              <a:solidFill>
                <a:srgbClr val="46464A">
                  <a:lumMod val="20000"/>
                  <a:lumOff val="80000"/>
                </a:srgbClr>
              </a:solidFill>
            </a:endParaRPr>
          </a:p>
        </p:txBody>
      </p:sp>
      <p:sp>
        <p:nvSpPr>
          <p:cNvPr id="6" name="Slide Number Placeholder 5"/>
          <p:cNvSpPr>
            <a:spLocks noGrp="1"/>
          </p:cNvSpPr>
          <p:nvPr>
            <p:ph type="sldNum" sz="quarter" idx="4"/>
          </p:nvPr>
        </p:nvSpPr>
        <p:spPr>
          <a:xfrm>
            <a:off x="11292840" y="6172202"/>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fontAlgn="base">
              <a:spcBef>
                <a:spcPct val="0"/>
              </a:spcBef>
              <a:spcAft>
                <a:spcPct val="0"/>
              </a:spcAft>
              <a:defRPr/>
            </a:pPr>
            <a:fld id="{FAE44718-473C-4850-83B5-B76689525613}" type="slidenum">
              <a:rPr lang="en-US" smtClean="0">
                <a:solidFill>
                  <a:srgbClr val="46464A">
                    <a:lumMod val="60000"/>
                    <a:lumOff val="40000"/>
                  </a:srgbClr>
                </a:solidFill>
              </a:rPr>
              <a:pPr fontAlgn="base">
                <a:spcBef>
                  <a:spcPct val="0"/>
                </a:spcBef>
                <a:spcAft>
                  <a:spcPct val="0"/>
                </a:spcAft>
                <a:def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298228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9A6DAF-1663-4661-89F1-EE33F46C4D57}" type="datetimeFigureOut">
              <a:rPr lang="en-US" smtClean="0">
                <a:solidFill>
                  <a:prstClr val="black"/>
                </a:solidFill>
              </a:rPr>
              <a:pPr/>
              <a:t>4/18/2017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335B349-764E-46CF-A343-008CD19A7A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8311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mailto:Lisa.Joseph@fda.hhs.gov" TargetMode="External"/><Relationship Id="rId2" Type="http://schemas.openxmlformats.org/officeDocument/2006/relationships/hyperlink" Target="mailto:hendersonj4@Michigan.gov" TargetMode="External"/><Relationship Id="rId1" Type="http://schemas.openxmlformats.org/officeDocument/2006/relationships/slideLayout" Target="../slideLayouts/slideLayout28.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fdo.org/Resources/Documents/6-resources/The%20RRT%20Manual_2013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foodprotection.umn.edu/one-health-smart" TargetMode="External"/><Relationship Id="rId5" Type="http://schemas.openxmlformats.org/officeDocument/2006/relationships/hyperlink" Target="https://www.vetmed.umn.edu/centers-programs/global-one-health-initiative/one-health-systems-mapping-and-analysis-resource-toolkit" TargetMode="External"/><Relationship Id="rId4" Type="http://schemas.openxmlformats.org/officeDocument/2006/relationships/hyperlink" Target="http://www.cifor.us/documents/CIFOR%20Industry%20Guidelines/CIFOR-Industry-Guideline.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422400" y="1066800"/>
            <a:ext cx="9347200" cy="2819400"/>
          </a:xfrm>
        </p:spPr>
        <p:txBody>
          <a:bodyPr/>
          <a:lstStyle/>
          <a:p>
            <a:r>
              <a:rPr lang="en-US" altLang="en-US" dirty="0"/>
              <a:t>Lessons Learned</a:t>
            </a:r>
            <a:br>
              <a:rPr lang="en-US" altLang="en-US" dirty="0"/>
            </a:br>
            <a:r>
              <a:rPr lang="en-US" altLang="en-US" sz="3600" dirty="0"/>
              <a:t>A Multi-Agency, Multi-Disciplinary Approach to After Action Reviews &amp; Reports</a:t>
            </a:r>
          </a:p>
        </p:txBody>
      </p:sp>
      <p:sp>
        <p:nvSpPr>
          <p:cNvPr id="13315" name="Subtitle 2"/>
          <p:cNvSpPr>
            <a:spLocks noGrp="1"/>
          </p:cNvSpPr>
          <p:nvPr>
            <p:ph type="subTitle" idx="1"/>
          </p:nvPr>
        </p:nvSpPr>
        <p:spPr>
          <a:xfrm>
            <a:off x="1828800" y="4343400"/>
            <a:ext cx="8534400" cy="1752600"/>
          </a:xfrm>
        </p:spPr>
        <p:txBody>
          <a:bodyPr/>
          <a:lstStyle/>
          <a:p>
            <a:r>
              <a:rPr lang="en-US" altLang="en-US" sz="2800" b="0" dirty="0"/>
              <a:t>CSTE Food Safety Subcommittee Webinar</a:t>
            </a:r>
          </a:p>
          <a:p>
            <a:r>
              <a:rPr lang="en-US" altLang="en-US" sz="2800" b="0" dirty="0"/>
              <a:t>April 17, 2017</a:t>
            </a:r>
          </a:p>
        </p:txBody>
      </p:sp>
    </p:spTree>
    <p:extLst>
      <p:ext uri="{BB962C8B-B14F-4D97-AF65-F5344CB8AC3E}">
        <p14:creationId xmlns:p14="http://schemas.microsoft.com/office/powerpoint/2010/main" val="290211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06400" y="914400"/>
            <a:ext cx="11176000" cy="5105400"/>
          </a:xfrm>
        </p:spPr>
        <p:txBody>
          <a:bodyPr>
            <a:noAutofit/>
          </a:bodyPr>
          <a:lstStyle/>
          <a:p>
            <a:pPr>
              <a:lnSpc>
                <a:spcPct val="150000"/>
              </a:lnSpc>
            </a:pPr>
            <a:r>
              <a:rPr lang="en-US" sz="1600" dirty="0"/>
              <a:t>Virginia RRT was activated on August 5, 2016 to facilitate consistent communication from all Virginia agency partners and the FDA during the investigation and began operating under the Incident Command Structure (ICS) with Unified Command for the response.</a:t>
            </a:r>
          </a:p>
          <a:p>
            <a:pPr lvl="0">
              <a:lnSpc>
                <a:spcPct val="150000"/>
              </a:lnSpc>
            </a:pPr>
            <a:r>
              <a:rPr lang="en-US" sz="1600" dirty="0">
                <a:solidFill>
                  <a:prstClr val="black"/>
                </a:solidFill>
              </a:rPr>
              <a:t>The VA RRT requested FDA Coordinated Outbreak Response and Evaluation (CORE) network to help coordinate investigational </a:t>
            </a:r>
            <a:r>
              <a:rPr lang="en-US" sz="1600" dirty="0" err="1">
                <a:solidFill>
                  <a:prstClr val="black"/>
                </a:solidFill>
              </a:rPr>
              <a:t>tracebacks</a:t>
            </a:r>
            <a:r>
              <a:rPr lang="en-US" sz="1600" dirty="0">
                <a:solidFill>
                  <a:prstClr val="black"/>
                </a:solidFill>
              </a:rPr>
              <a:t> in other states and countries; VDH EH was unable to participate on CORE Conference Calls. </a:t>
            </a:r>
          </a:p>
          <a:p>
            <a:pPr>
              <a:lnSpc>
                <a:spcPct val="150000"/>
              </a:lnSpc>
            </a:pPr>
            <a:r>
              <a:rPr lang="en-US" sz="1600" dirty="0"/>
              <a:t>The VDACS, VDH, and FDA collaborated to conduct regulatory </a:t>
            </a:r>
            <a:r>
              <a:rPr lang="en-US" sz="1600" dirty="0" err="1"/>
              <a:t>traceback</a:t>
            </a:r>
            <a:r>
              <a:rPr lang="en-US" sz="1600" dirty="0"/>
              <a:t> investigations and collected samples from retail.  VDH EH inspectors had limited experience on collection of large quantities of samples and received assistance from DCLS and VDACS.</a:t>
            </a:r>
          </a:p>
          <a:p>
            <a:pPr>
              <a:lnSpc>
                <a:spcPct val="150000"/>
              </a:lnSpc>
            </a:pPr>
            <a:endParaRPr lang="en-US" sz="1600" dirty="0"/>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spTree>
    <p:extLst>
      <p:ext uri="{BB962C8B-B14F-4D97-AF65-F5344CB8AC3E}">
        <p14:creationId xmlns:p14="http://schemas.microsoft.com/office/powerpoint/2010/main" val="219698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09600" y="1143000"/>
            <a:ext cx="11176000" cy="5105400"/>
          </a:xfrm>
        </p:spPr>
        <p:txBody>
          <a:bodyPr>
            <a:noAutofit/>
          </a:bodyPr>
          <a:lstStyle/>
          <a:p>
            <a:pPr>
              <a:lnSpc>
                <a:spcPct val="150000"/>
              </a:lnSpc>
              <a:buClr>
                <a:srgbClr val="2DA2BF"/>
              </a:buClr>
            </a:pPr>
            <a:r>
              <a:rPr lang="en-US" sz="1600" dirty="0" err="1">
                <a:solidFill>
                  <a:prstClr val="black"/>
                </a:solidFill>
              </a:rPr>
              <a:t>Traceback</a:t>
            </a:r>
            <a:r>
              <a:rPr lang="en-US" sz="1600" dirty="0">
                <a:solidFill>
                  <a:prstClr val="black"/>
                </a:solidFill>
              </a:rPr>
              <a:t> analysis identified a single Egyptian firm as the manufacturer of the frozen strawberries linked to the outbreak; several different distribution channels of the product were identified.  </a:t>
            </a:r>
          </a:p>
          <a:p>
            <a:pPr lvl="0">
              <a:lnSpc>
                <a:spcPct val="150000"/>
              </a:lnSpc>
              <a:buClr>
                <a:srgbClr val="2DA2BF"/>
              </a:buClr>
            </a:pPr>
            <a:r>
              <a:rPr lang="en-US" sz="1600" dirty="0">
                <a:solidFill>
                  <a:prstClr val="black"/>
                </a:solidFill>
              </a:rPr>
              <a:t>The VDACS Food Safety Program placed implicated products under seizure at a cold storage facility in Virginia. </a:t>
            </a:r>
          </a:p>
          <a:p>
            <a:pPr lvl="0">
              <a:lnSpc>
                <a:spcPct val="150000"/>
              </a:lnSpc>
              <a:buClr>
                <a:srgbClr val="2DA2BF"/>
              </a:buClr>
            </a:pPr>
            <a:r>
              <a:rPr lang="en-US" sz="1600" dirty="0">
                <a:solidFill>
                  <a:prstClr val="black"/>
                </a:solidFill>
              </a:rPr>
              <a:t>FDA collected frozen strawberry samples from the cold storage facility and at various points along the distribution chain. </a:t>
            </a:r>
          </a:p>
          <a:p>
            <a:pPr lvl="0">
              <a:lnSpc>
                <a:spcPct val="150000"/>
              </a:lnSpc>
              <a:buClr>
                <a:srgbClr val="2DA2BF"/>
              </a:buClr>
            </a:pPr>
            <a:r>
              <a:rPr lang="en-US" sz="1600" dirty="0">
                <a:solidFill>
                  <a:prstClr val="black"/>
                </a:solidFill>
              </a:rPr>
              <a:t>Thirteen additional samples of frozen strawberry product were collected by VDH under Chain of Custody from Restaurant Chain A’s implicated Virginia stores and were submitted to DCLS. </a:t>
            </a:r>
          </a:p>
          <a:p>
            <a:pPr lvl="0">
              <a:lnSpc>
                <a:spcPct val="150000"/>
              </a:lnSpc>
              <a:buClr>
                <a:srgbClr val="2DA2BF"/>
              </a:buClr>
            </a:pPr>
            <a:endParaRPr lang="en-US" sz="1600" dirty="0">
              <a:solidFill>
                <a:prstClr val="black"/>
              </a:solidFill>
            </a:endParaRPr>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pic>
        <p:nvPicPr>
          <p:cNvPr id="7" name="Picture 2" descr="T:\FERN\2016\Strawberry Outbreak\VA08192016 01\IMG_1384.JPG"/>
          <p:cNvPicPr>
            <a:picLocks noChangeAspect="1" noChangeArrowheads="1"/>
          </p:cNvPicPr>
          <p:nvPr/>
        </p:nvPicPr>
        <p:blipFill>
          <a:blip r:embed="rId2">
            <a:extLst>
              <a:ext uri="{28A0092B-C50C-407E-A947-70E740481C1C}">
                <a14:useLocalDpi xmlns:a14="http://schemas.microsoft.com/office/drawing/2010/main" val="0"/>
              </a:ext>
            </a:extLst>
          </a:blip>
          <a:srcRect l="4382" t="13945"/>
          <a:stretch>
            <a:fillRect/>
          </a:stretch>
        </p:blipFill>
        <p:spPr bwMode="auto">
          <a:xfrm>
            <a:off x="5923920" y="5105400"/>
            <a:ext cx="2610480" cy="147587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T:\FERN\2016\Strawberry Outbreak\VA08222016 03\IMG_3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801" y="5065760"/>
            <a:ext cx="2641601" cy="148744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8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09600" y="1143000"/>
            <a:ext cx="11176000" cy="5105400"/>
          </a:xfrm>
        </p:spPr>
        <p:txBody>
          <a:bodyPr>
            <a:noAutofit/>
          </a:bodyPr>
          <a:lstStyle/>
          <a:p>
            <a:pPr lvl="0">
              <a:lnSpc>
                <a:spcPct val="150000"/>
              </a:lnSpc>
              <a:buClr>
                <a:srgbClr val="2DA2BF"/>
              </a:buClr>
            </a:pPr>
            <a:r>
              <a:rPr lang="en-US" sz="1600" dirty="0">
                <a:solidFill>
                  <a:prstClr val="black"/>
                </a:solidFill>
              </a:rPr>
              <a:t>The VA RRT coordinated with FDA to submit 3 retail samples to FDA Office of Regulatory Affairs (ORA) Laboratories for HAV testing. </a:t>
            </a:r>
          </a:p>
          <a:p>
            <a:pPr lvl="1">
              <a:lnSpc>
                <a:spcPct val="150000"/>
              </a:lnSpc>
              <a:buClr>
                <a:srgbClr val="2DA2BF"/>
              </a:buClr>
            </a:pPr>
            <a:r>
              <a:rPr lang="en-US" sz="1200" dirty="0"/>
              <a:t>An FDA method modification was required for testing frozen strawberries for HAV.</a:t>
            </a:r>
          </a:p>
          <a:p>
            <a:pPr lvl="1">
              <a:lnSpc>
                <a:spcPct val="150000"/>
              </a:lnSpc>
              <a:buClr>
                <a:srgbClr val="2DA2BF"/>
              </a:buClr>
            </a:pPr>
            <a:r>
              <a:rPr lang="en-US" sz="1200" dirty="0"/>
              <a:t>An additional Hepatitis A outbreak in another part of the country had depleted testing resources which increased testing time.</a:t>
            </a:r>
          </a:p>
          <a:p>
            <a:pPr lvl="1">
              <a:lnSpc>
                <a:spcPct val="150000"/>
              </a:lnSpc>
              <a:buClr>
                <a:srgbClr val="2DA2BF"/>
              </a:buClr>
            </a:pPr>
            <a:r>
              <a:rPr lang="en-US" sz="1200" dirty="0"/>
              <a:t>Samples deemed “Cannot Rule Out” required confirmatory testing at a second FDA Lab.</a:t>
            </a:r>
          </a:p>
          <a:p>
            <a:pPr lvl="0">
              <a:lnSpc>
                <a:spcPct val="150000"/>
              </a:lnSpc>
              <a:buClr>
                <a:srgbClr val="2DA2BF"/>
              </a:buClr>
            </a:pPr>
            <a:r>
              <a:rPr lang="en-US" sz="1600" dirty="0">
                <a:solidFill>
                  <a:prstClr val="black"/>
                </a:solidFill>
              </a:rPr>
              <a:t>In October 2016, FDA’s analysis detected HAV in six of the frozen strawberry samples (2 from Virginia retail locations). </a:t>
            </a:r>
          </a:p>
          <a:p>
            <a:pPr lvl="0">
              <a:lnSpc>
                <a:spcPct val="150000"/>
              </a:lnSpc>
            </a:pPr>
            <a:r>
              <a:rPr lang="en-US" sz="1600" dirty="0">
                <a:solidFill>
                  <a:prstClr val="black"/>
                </a:solidFill>
                <a:ea typeface="Times New Roman"/>
                <a:cs typeface="Times New Roman"/>
              </a:rPr>
              <a:t>On October 25, 2016, the Egyptian manufacturer recalled all frozen strawberries and frozen strawberry products it imported into the U.S. since January 1, 2016.</a:t>
            </a:r>
            <a:r>
              <a:rPr lang="en-US" sz="1600" dirty="0">
                <a:solidFill>
                  <a:prstClr val="black"/>
                </a:solidFill>
              </a:rPr>
              <a:t> </a:t>
            </a:r>
          </a:p>
          <a:p>
            <a:pPr marL="109728" lvl="0" indent="0">
              <a:lnSpc>
                <a:spcPct val="150000"/>
              </a:lnSpc>
              <a:buClr>
                <a:srgbClr val="2DA2BF"/>
              </a:buClr>
              <a:buNone/>
            </a:pPr>
            <a:endParaRPr lang="en-US" sz="1600" dirty="0">
              <a:solidFill>
                <a:prstClr val="black"/>
              </a:solidFill>
            </a:endParaRPr>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spTree>
    <p:extLst>
      <p:ext uri="{BB962C8B-B14F-4D97-AF65-F5344CB8AC3E}">
        <p14:creationId xmlns:p14="http://schemas.microsoft.com/office/powerpoint/2010/main" val="389461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204241" y="914400"/>
            <a:ext cx="12190961" cy="5105400"/>
          </a:xfrm>
        </p:spPr>
        <p:txBody>
          <a:bodyPr>
            <a:noAutofit/>
          </a:bodyPr>
          <a:lstStyle/>
          <a:p>
            <a:pPr>
              <a:lnSpc>
                <a:spcPct val="150000"/>
              </a:lnSpc>
            </a:pPr>
            <a:r>
              <a:rPr lang="en-US" sz="1600" dirty="0"/>
              <a:t>143 people with Hepatitis A were reported from nine states: Arkansas (1), California (1), Maryland (12), New York (5), North Carolina (4), Oregon (1), Virginia (109), West Virginia (7), and Wisconsin (3); 129 of these cases reported eating a smoothie from Chain A. </a:t>
            </a:r>
          </a:p>
          <a:p>
            <a:endParaRPr lang="en-US" sz="1600" dirty="0"/>
          </a:p>
          <a:p>
            <a:r>
              <a:rPr lang="en-US" sz="1600" dirty="0"/>
              <a:t>Two secondary cases confirmed in Virginia, demonstrating the effectiveness of the public health response </a:t>
            </a:r>
          </a:p>
          <a:p>
            <a:endParaRPr lang="en-US" sz="1600" dirty="0"/>
          </a:p>
          <a:p>
            <a:r>
              <a:rPr lang="en-US" sz="1600" dirty="0"/>
              <a:t>Fourth largest Hepatitis A outbreak recorded in U.S. history (n=143 from 9 states) </a:t>
            </a:r>
          </a:p>
          <a:p>
            <a:endParaRPr lang="en-US" sz="1600" dirty="0"/>
          </a:p>
          <a:p>
            <a:r>
              <a:rPr lang="en-US" sz="1600" dirty="0"/>
              <a:t>Third Hepatitis A outbreak linked to a contaminated food item imported from an HAV endemic country </a:t>
            </a:r>
          </a:p>
          <a:p>
            <a:endParaRPr lang="en-US" sz="1600" dirty="0"/>
          </a:p>
          <a:p>
            <a:endParaRPr lang="en-US" sz="1800" dirty="0"/>
          </a:p>
          <a:p>
            <a:pPr marL="109728" lvl="0" indent="0">
              <a:lnSpc>
                <a:spcPct val="150000"/>
              </a:lnSpc>
              <a:buClr>
                <a:srgbClr val="2DA2BF"/>
              </a:buClr>
              <a:buNone/>
            </a:pPr>
            <a:endParaRPr lang="en-US" sz="1800" dirty="0"/>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pic>
        <p:nvPicPr>
          <p:cNvPr id="2050" name="Picture 2" descr="C:\Users\ufp18785\Pictures\stat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2" y="4419600"/>
            <a:ext cx="4573039" cy="21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5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2"/>
            <a:ext cx="10972800" cy="4864291"/>
          </a:xfrm>
        </p:spPr>
        <p:txBody>
          <a:bodyPr>
            <a:normAutofit fontScale="55000" lnSpcReduction="20000"/>
          </a:bodyPr>
          <a:lstStyle/>
          <a:p>
            <a:pPr>
              <a:lnSpc>
                <a:spcPct val="170000"/>
              </a:lnSpc>
            </a:pPr>
            <a:r>
              <a:rPr lang="en-US" b="1" dirty="0"/>
              <a:t>When? - </a:t>
            </a:r>
            <a:r>
              <a:rPr lang="en-US" dirty="0"/>
              <a:t>October 28, 2016</a:t>
            </a:r>
          </a:p>
          <a:p>
            <a:pPr>
              <a:lnSpc>
                <a:spcPct val="170000"/>
              </a:lnSpc>
            </a:pPr>
            <a:r>
              <a:rPr lang="en-US" b="1" dirty="0"/>
              <a:t>Why then</a:t>
            </a:r>
            <a:r>
              <a:rPr lang="en-US" dirty="0"/>
              <a:t> ?– No new cases reported for many days, product sampling results completed with confirmation of vector, case patient HAV genotyping completed.  The implicated firm(s) involved issued a recall and implicated lots were placed under seizure. </a:t>
            </a:r>
          </a:p>
          <a:p>
            <a:pPr>
              <a:lnSpc>
                <a:spcPct val="170000"/>
              </a:lnSpc>
            </a:pPr>
            <a:r>
              <a:rPr lang="en-US" b="1" dirty="0"/>
              <a:t>Why an AAR? </a:t>
            </a:r>
            <a:r>
              <a:rPr lang="en-US" dirty="0"/>
              <a:t>– Part of a continuous improvement process, discussion and documenting lessons learned helps the team discover the root causes of problems that occurred during the event and will help to avoid those problems in future activations and will increase the effectiveness of the team response.</a:t>
            </a:r>
          </a:p>
          <a:p>
            <a:pPr>
              <a:lnSpc>
                <a:spcPct val="170000"/>
              </a:lnSpc>
            </a:pPr>
            <a:r>
              <a:rPr lang="en-US" b="1" dirty="0"/>
              <a:t>How? -</a:t>
            </a:r>
            <a:r>
              <a:rPr lang="en-US" dirty="0"/>
              <a:t> Examine responses: List what went well and was effective, what needed improvements or was not effective, and determine if any equipment or tools were not provided to complete each task.</a:t>
            </a:r>
          </a:p>
          <a:p>
            <a:pPr>
              <a:lnSpc>
                <a:spcPct val="170000"/>
              </a:lnSpc>
            </a:pPr>
            <a:r>
              <a:rPr lang="en-US" b="1" dirty="0"/>
              <a:t>Note: Strongly encourage ALL team members to participate</a:t>
            </a:r>
            <a:r>
              <a:rPr lang="en-US" dirty="0"/>
              <a:t>! </a:t>
            </a:r>
          </a:p>
        </p:txBody>
      </p:sp>
      <p:sp>
        <p:nvSpPr>
          <p:cNvPr id="4"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VA AAR Process</a:t>
            </a:r>
            <a:endParaRPr lang="en-US" sz="3600" b="0" dirty="0">
              <a:solidFill>
                <a:srgbClr val="464646"/>
              </a:solidFill>
            </a:endParaRPr>
          </a:p>
        </p:txBody>
      </p:sp>
    </p:spTree>
    <p:extLst>
      <p:ext uri="{BB962C8B-B14F-4D97-AF65-F5344CB8AC3E}">
        <p14:creationId xmlns:p14="http://schemas.microsoft.com/office/powerpoint/2010/main" val="234956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3"/>
            <a:ext cx="10972800" cy="4711891"/>
          </a:xfrm>
        </p:spPr>
        <p:txBody>
          <a:bodyPr>
            <a:normAutofit fontScale="55000" lnSpcReduction="20000"/>
          </a:bodyPr>
          <a:lstStyle/>
          <a:p>
            <a:pPr marL="109728" indent="0">
              <a:buNone/>
            </a:pPr>
            <a:endParaRPr lang="en-US" dirty="0"/>
          </a:p>
          <a:p>
            <a:pPr marL="109728" indent="0">
              <a:buNone/>
            </a:pPr>
            <a:r>
              <a:rPr lang="en-US" sz="2900" dirty="0"/>
              <a:t>Face to Face/teleconference After Action Review meeting on October 28</a:t>
            </a:r>
            <a:r>
              <a:rPr lang="en-US" sz="2900" baseline="30000" dirty="0"/>
              <a:t>th</a:t>
            </a:r>
            <a:r>
              <a:rPr lang="en-US" sz="2900" dirty="0"/>
              <a:t> </a:t>
            </a:r>
          </a:p>
          <a:p>
            <a:pPr marL="109728" indent="0">
              <a:buNone/>
            </a:pPr>
            <a:endParaRPr lang="en-US" sz="2900" dirty="0"/>
          </a:p>
          <a:p>
            <a:pPr marL="109728" indent="0">
              <a:buNone/>
            </a:pPr>
            <a:r>
              <a:rPr lang="en-US" sz="2900" dirty="0"/>
              <a:t>1. AAR SOP and Event Evaluation were distributed by email to the RRT Core team and investigation partners. </a:t>
            </a:r>
          </a:p>
          <a:p>
            <a:pPr lvl="1">
              <a:buFont typeface="Wingdings" panose="05000000000000000000" pitchFamily="2" charset="2"/>
              <a:buChar char="v"/>
            </a:pPr>
            <a:r>
              <a:rPr lang="en-US" sz="2900" dirty="0"/>
              <a:t>HINT give due dates and reminders  </a:t>
            </a:r>
          </a:p>
          <a:p>
            <a:pPr marL="393192" lvl="1" indent="0">
              <a:buNone/>
            </a:pPr>
            <a:endParaRPr lang="en-US" sz="2900" dirty="0"/>
          </a:p>
          <a:p>
            <a:pPr marL="137160" indent="0">
              <a:buNone/>
            </a:pPr>
            <a:r>
              <a:rPr lang="en-US" sz="2900" dirty="0"/>
              <a:t>2.   RRT Coordinator compiled all comments onto the After Action Form and sent the form back to the RRT Core team and partners for comments and scoring. Opportunities for improvements were hi-lighted.</a:t>
            </a:r>
          </a:p>
          <a:p>
            <a:pPr marL="651510" indent="-514350">
              <a:buAutoNum type="arabicPeriod" startAt="2"/>
            </a:pPr>
            <a:endParaRPr lang="en-US" sz="2900" dirty="0"/>
          </a:p>
          <a:p>
            <a:pPr marL="137160" indent="0">
              <a:buNone/>
            </a:pPr>
            <a:r>
              <a:rPr lang="en-US" sz="2900" dirty="0"/>
              <a:t>3.  RRT Coordinator issued completed draft of the AAR to team members</a:t>
            </a:r>
          </a:p>
          <a:p>
            <a:pPr marL="137160" indent="0">
              <a:buNone/>
            </a:pPr>
            <a:endParaRPr lang="en-US" sz="2900" dirty="0"/>
          </a:p>
          <a:p>
            <a:pPr marL="137160" indent="0">
              <a:buNone/>
            </a:pPr>
            <a:r>
              <a:rPr lang="en-US" sz="2900" dirty="0"/>
              <a:t>4. Improvement plan status updates reviewed and discussed on weekly RRT Conference calls. The team decides on the best method(s) for action to each improvement item. The improvement plan is revised as needed.</a:t>
            </a:r>
          </a:p>
          <a:p>
            <a:pPr marL="137160" indent="0">
              <a:buNone/>
            </a:pPr>
            <a:endParaRPr lang="en-US" sz="2900" dirty="0"/>
          </a:p>
        </p:txBody>
      </p:sp>
      <p:sp>
        <p:nvSpPr>
          <p:cNvPr id="3" name="Title 2"/>
          <p:cNvSpPr>
            <a:spLocks noGrp="1"/>
          </p:cNvSpPr>
          <p:nvPr>
            <p:ph type="title"/>
          </p:nvPr>
        </p:nvSpPr>
        <p:spPr>
          <a:xfrm>
            <a:off x="711200" y="0"/>
            <a:ext cx="10972800" cy="1143000"/>
          </a:xfrm>
        </p:spPr>
        <p:txBody>
          <a:bodyPr/>
          <a:lstStyle/>
          <a:p>
            <a:r>
              <a:rPr lang="en-US" dirty="0"/>
              <a:t>After Action Report “Hot Wash”</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07"/>
          <a:stretch/>
        </p:blipFill>
        <p:spPr bwMode="auto">
          <a:xfrm>
            <a:off x="4775202" y="4800603"/>
            <a:ext cx="3149599" cy="158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34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HAV Response Review: Successes</a:t>
            </a:r>
          </a:p>
        </p:txBody>
      </p:sp>
      <p:graphicFrame>
        <p:nvGraphicFramePr>
          <p:cNvPr id="4" name="Table 3"/>
          <p:cNvGraphicFramePr>
            <a:graphicFrameLocks noGrp="1"/>
          </p:cNvGraphicFramePr>
          <p:nvPr>
            <p:extLst>
              <p:ext uri="{D42A27DB-BD31-4B8C-83A1-F6EECF244321}">
                <p14:modId xmlns:p14="http://schemas.microsoft.com/office/powerpoint/2010/main" val="2097838271"/>
              </p:ext>
            </p:extLst>
          </p:nvPr>
        </p:nvGraphicFramePr>
        <p:xfrm>
          <a:off x="609600" y="1295401"/>
          <a:ext cx="10769600" cy="4419599"/>
        </p:xfrm>
        <a:graphic>
          <a:graphicData uri="http://schemas.openxmlformats.org/drawingml/2006/table">
            <a:tbl>
              <a:tblPr firstRow="1" firstCol="1" bandRow="1">
                <a:tableStyleId>{5C22544A-7EE6-4342-B048-85BDC9FD1C3A}</a:tableStyleId>
              </a:tblPr>
              <a:tblGrid>
                <a:gridCol w="4372620">
                  <a:extLst>
                    <a:ext uri="{9D8B030D-6E8A-4147-A177-3AD203B41FA5}">
                      <a16:colId xmlns:a16="http://schemas.microsoft.com/office/drawing/2014/main" val="20000"/>
                    </a:ext>
                  </a:extLst>
                </a:gridCol>
                <a:gridCol w="6396980">
                  <a:extLst>
                    <a:ext uri="{9D8B030D-6E8A-4147-A177-3AD203B41FA5}">
                      <a16:colId xmlns:a16="http://schemas.microsoft.com/office/drawing/2014/main" val="20001"/>
                    </a:ext>
                  </a:extLst>
                </a:gridCol>
              </a:tblGrid>
              <a:tr h="275322">
                <a:tc>
                  <a:txBody>
                    <a:bodyPr/>
                    <a:lstStyle/>
                    <a:p>
                      <a:pPr marL="0" marR="0">
                        <a:lnSpc>
                          <a:spcPct val="115000"/>
                        </a:lnSpc>
                        <a:spcBef>
                          <a:spcPts val="0"/>
                        </a:spcBef>
                        <a:spcAft>
                          <a:spcPts val="0"/>
                        </a:spcAft>
                      </a:pPr>
                      <a:r>
                        <a:rPr lang="en-US" sz="1400" dirty="0">
                          <a:effectLst/>
                        </a:rPr>
                        <a:t>Success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Factors That Supported Success</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0"/>
                  </a:ext>
                </a:extLst>
              </a:tr>
              <a:tr h="1103327">
                <a:tc>
                  <a:txBody>
                    <a:bodyPr/>
                    <a:lstStyle/>
                    <a:p>
                      <a:pPr marL="0" marR="0">
                        <a:lnSpc>
                          <a:spcPct val="115000"/>
                        </a:lnSpc>
                        <a:spcBef>
                          <a:spcPts val="0"/>
                        </a:spcBef>
                        <a:spcAft>
                          <a:spcPts val="0"/>
                        </a:spcAft>
                      </a:pPr>
                      <a:r>
                        <a:rPr lang="en-US" sz="1400" dirty="0">
                          <a:effectLst/>
                        </a:rPr>
                        <a:t>Well-coordinated multiagency response- VDACS, VDH DSI, VDH OEHS, DCLS </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VA RRT partnership that identifies key points of contact within VA agencies and the FDA BLT DO and a single coordinator to oversee activities between agencies</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1"/>
                  </a:ext>
                </a:extLst>
              </a:tr>
              <a:tr h="1659524">
                <a:tc>
                  <a:txBody>
                    <a:bodyPr/>
                    <a:lstStyle/>
                    <a:p>
                      <a:pPr marL="0" marR="0">
                        <a:lnSpc>
                          <a:spcPct val="115000"/>
                        </a:lnSpc>
                        <a:spcBef>
                          <a:spcPts val="0"/>
                        </a:spcBef>
                        <a:spcAft>
                          <a:spcPts val="0"/>
                        </a:spcAft>
                      </a:pPr>
                      <a:r>
                        <a:rPr lang="en-US" sz="1400" dirty="0">
                          <a:effectLst/>
                        </a:rPr>
                        <a:t>Identification of HAV outbreaks by VDH Field staff and communication with central office (local, regional and central office Epis)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Good communication and surveillance by Field Epidemiologists to VDH Central Office for coordinated sharing of information and response. Patients did not initially identify “smoothies” as food; District Epis notified and then generated a supplemental questionnaire.</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2"/>
                  </a:ext>
                </a:extLst>
              </a:tr>
              <a:tr h="1381426">
                <a:tc>
                  <a:txBody>
                    <a:bodyPr/>
                    <a:lstStyle/>
                    <a:p>
                      <a:pPr marL="0" marR="0">
                        <a:lnSpc>
                          <a:spcPct val="115000"/>
                        </a:lnSpc>
                        <a:spcBef>
                          <a:spcPts val="0"/>
                        </a:spcBef>
                        <a:spcAft>
                          <a:spcPts val="0"/>
                        </a:spcAft>
                      </a:pPr>
                      <a:r>
                        <a:rPr lang="en-US" sz="1400">
                          <a:effectLst/>
                        </a:rPr>
                        <a:t>Stopping infections and secondary cases (to date) </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Epidemiologist and VDH EH inspector</a:t>
                      </a:r>
                      <a:r>
                        <a:rPr lang="en-US" sz="1400" baseline="0" dirty="0">
                          <a:effectLst/>
                        </a:rPr>
                        <a:t> </a:t>
                      </a:r>
                      <a:r>
                        <a:rPr lang="en-US" sz="1400" dirty="0">
                          <a:effectLst/>
                        </a:rPr>
                        <a:t>education to food establishment operators and food handlers, reporting requirements, education for patients as a component to every case identified and offering prophylaxis to close contacts.</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41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HAV Response Review: Successes</a:t>
            </a:r>
          </a:p>
        </p:txBody>
      </p:sp>
      <p:graphicFrame>
        <p:nvGraphicFramePr>
          <p:cNvPr id="4" name="Table 3"/>
          <p:cNvGraphicFramePr>
            <a:graphicFrameLocks noGrp="1"/>
          </p:cNvGraphicFramePr>
          <p:nvPr>
            <p:extLst>
              <p:ext uri="{D42A27DB-BD31-4B8C-83A1-F6EECF244321}">
                <p14:modId xmlns:p14="http://schemas.microsoft.com/office/powerpoint/2010/main" val="3991150863"/>
              </p:ext>
            </p:extLst>
          </p:nvPr>
        </p:nvGraphicFramePr>
        <p:xfrm>
          <a:off x="914400" y="1524003"/>
          <a:ext cx="10160000" cy="4114801"/>
        </p:xfrm>
        <a:graphic>
          <a:graphicData uri="http://schemas.openxmlformats.org/drawingml/2006/table">
            <a:tbl>
              <a:tblPr firstRow="1" firstCol="1" bandRow="1">
                <a:tableStyleId>{5C22544A-7EE6-4342-B048-85BDC9FD1C3A}</a:tableStyleId>
              </a:tblPr>
              <a:tblGrid>
                <a:gridCol w="4125112">
                  <a:extLst>
                    <a:ext uri="{9D8B030D-6E8A-4147-A177-3AD203B41FA5}">
                      <a16:colId xmlns:a16="http://schemas.microsoft.com/office/drawing/2014/main" val="20000"/>
                    </a:ext>
                  </a:extLst>
                </a:gridCol>
                <a:gridCol w="6034888">
                  <a:extLst>
                    <a:ext uri="{9D8B030D-6E8A-4147-A177-3AD203B41FA5}">
                      <a16:colId xmlns:a16="http://schemas.microsoft.com/office/drawing/2014/main" val="20001"/>
                    </a:ext>
                  </a:extLst>
                </a:gridCol>
              </a:tblGrid>
              <a:tr h="336288">
                <a:tc>
                  <a:txBody>
                    <a:bodyPr/>
                    <a:lstStyle/>
                    <a:p>
                      <a:pPr marL="0" marR="0">
                        <a:lnSpc>
                          <a:spcPct val="115000"/>
                        </a:lnSpc>
                        <a:spcBef>
                          <a:spcPts val="0"/>
                        </a:spcBef>
                        <a:spcAft>
                          <a:spcPts val="0"/>
                        </a:spcAft>
                      </a:pPr>
                      <a:r>
                        <a:rPr lang="en-US" sz="1400" dirty="0">
                          <a:effectLst/>
                        </a:rPr>
                        <a:t>Success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Factors That Supported Success</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0"/>
                  </a:ext>
                </a:extLst>
              </a:tr>
              <a:tr h="1031534">
                <a:tc>
                  <a:txBody>
                    <a:bodyPr/>
                    <a:lstStyle/>
                    <a:p>
                      <a:pPr marL="0" marR="0">
                        <a:lnSpc>
                          <a:spcPct val="115000"/>
                        </a:lnSpc>
                        <a:spcBef>
                          <a:spcPts val="0"/>
                        </a:spcBef>
                        <a:spcAft>
                          <a:spcPts val="0"/>
                        </a:spcAft>
                      </a:pPr>
                      <a:r>
                        <a:rPr lang="en-US" sz="1400" dirty="0">
                          <a:effectLst/>
                        </a:rPr>
                        <a:t>Cooperation of industry</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Responsive Corporate Support; immediately switched strawberry source from Egypt to Mexico after 6 illness identified</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1"/>
                  </a:ext>
                </a:extLst>
              </a:tr>
              <a:tr h="683911">
                <a:tc>
                  <a:txBody>
                    <a:bodyPr/>
                    <a:lstStyle/>
                    <a:p>
                      <a:pPr marL="0" marR="0">
                        <a:lnSpc>
                          <a:spcPct val="115000"/>
                        </a:lnSpc>
                        <a:spcBef>
                          <a:spcPts val="0"/>
                        </a:spcBef>
                        <a:spcAft>
                          <a:spcPts val="0"/>
                        </a:spcAft>
                      </a:pPr>
                      <a:r>
                        <a:rPr lang="en-US" sz="1400">
                          <a:effectLst/>
                        </a:rPr>
                        <a:t>Rapid identification of impacted establishments </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EH tracking system for establishments and permit process</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2"/>
                  </a:ext>
                </a:extLst>
              </a:tr>
              <a:tr h="1031534">
                <a:tc>
                  <a:txBody>
                    <a:bodyPr/>
                    <a:lstStyle/>
                    <a:p>
                      <a:pPr marL="0" marR="0">
                        <a:lnSpc>
                          <a:spcPct val="115000"/>
                        </a:lnSpc>
                        <a:spcBef>
                          <a:spcPts val="0"/>
                        </a:spcBef>
                        <a:spcAft>
                          <a:spcPts val="0"/>
                        </a:spcAft>
                      </a:pPr>
                      <a:r>
                        <a:rPr lang="en-US" sz="1400">
                          <a:effectLst/>
                        </a:rPr>
                        <a:t>Success in food sampling and shipping to FDA</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Having DCLS staff trained to perform evidentiary sampling, chain of custody documentation and shipping</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3"/>
                  </a:ext>
                </a:extLst>
              </a:tr>
              <a:tr h="1031534">
                <a:tc>
                  <a:txBody>
                    <a:bodyPr/>
                    <a:lstStyle/>
                    <a:p>
                      <a:pPr marL="0" marR="0">
                        <a:lnSpc>
                          <a:spcPct val="115000"/>
                        </a:lnSpc>
                        <a:spcBef>
                          <a:spcPts val="0"/>
                        </a:spcBef>
                        <a:spcAft>
                          <a:spcPts val="0"/>
                        </a:spcAft>
                      </a:pPr>
                      <a:r>
                        <a:rPr lang="en-US" sz="1400" dirty="0">
                          <a:effectLst/>
                        </a:rPr>
                        <a:t>Daily case count and updated information about smoothie components for patients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Defined reporting and investigation process with the VDH central office and Field staff</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307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76200"/>
            <a:ext cx="11988800" cy="1143000"/>
          </a:xfrm>
        </p:spPr>
        <p:txBody>
          <a:bodyPr>
            <a:normAutofit fontScale="90000"/>
          </a:bodyPr>
          <a:lstStyle/>
          <a:p>
            <a:r>
              <a:rPr lang="en-US" dirty="0"/>
              <a:t>HAV Response Review: Shortcomings</a:t>
            </a:r>
          </a:p>
        </p:txBody>
      </p:sp>
      <p:graphicFrame>
        <p:nvGraphicFramePr>
          <p:cNvPr id="4" name="Table 3"/>
          <p:cNvGraphicFramePr>
            <a:graphicFrameLocks noGrp="1"/>
          </p:cNvGraphicFramePr>
          <p:nvPr>
            <p:extLst>
              <p:ext uri="{D42A27DB-BD31-4B8C-83A1-F6EECF244321}">
                <p14:modId xmlns:p14="http://schemas.microsoft.com/office/powerpoint/2010/main" val="1926042955"/>
              </p:ext>
            </p:extLst>
          </p:nvPr>
        </p:nvGraphicFramePr>
        <p:xfrm>
          <a:off x="203200" y="838203"/>
          <a:ext cx="11785600" cy="4677087"/>
        </p:xfrm>
        <a:graphic>
          <a:graphicData uri="http://schemas.openxmlformats.org/drawingml/2006/table">
            <a:tbl>
              <a:tblPr firstRow="1" firstCol="1" bandRow="1">
                <a:tableStyleId>{5C22544A-7EE6-4342-B048-85BDC9FD1C3A}</a:tableStyleId>
              </a:tblPr>
              <a:tblGrid>
                <a:gridCol w="4785131">
                  <a:extLst>
                    <a:ext uri="{9D8B030D-6E8A-4147-A177-3AD203B41FA5}">
                      <a16:colId xmlns:a16="http://schemas.microsoft.com/office/drawing/2014/main" val="20000"/>
                    </a:ext>
                  </a:extLst>
                </a:gridCol>
                <a:gridCol w="7000469">
                  <a:extLst>
                    <a:ext uri="{9D8B030D-6E8A-4147-A177-3AD203B41FA5}">
                      <a16:colId xmlns:a16="http://schemas.microsoft.com/office/drawing/2014/main" val="20001"/>
                    </a:ext>
                  </a:extLst>
                </a:gridCol>
              </a:tblGrid>
              <a:tr h="216478">
                <a:tc>
                  <a:txBody>
                    <a:bodyPr/>
                    <a:lstStyle/>
                    <a:p>
                      <a:pPr marL="0" marR="0">
                        <a:lnSpc>
                          <a:spcPct val="115000"/>
                        </a:lnSpc>
                        <a:spcBef>
                          <a:spcPts val="0"/>
                        </a:spcBef>
                        <a:spcAft>
                          <a:spcPts val="0"/>
                        </a:spcAft>
                      </a:pPr>
                      <a:r>
                        <a:rPr lang="en-US" sz="1400" dirty="0">
                          <a:effectLst/>
                        </a:rPr>
                        <a:t>Shortcoming</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Recommended Solutions</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0"/>
                  </a:ext>
                </a:extLst>
              </a:tr>
              <a:tr h="440253">
                <a:tc>
                  <a:txBody>
                    <a:bodyPr/>
                    <a:lstStyle/>
                    <a:p>
                      <a:pPr marL="0" marR="0">
                        <a:lnSpc>
                          <a:spcPct val="115000"/>
                        </a:lnSpc>
                        <a:spcBef>
                          <a:spcPts val="0"/>
                        </a:spcBef>
                        <a:spcAft>
                          <a:spcPts val="0"/>
                        </a:spcAft>
                      </a:pPr>
                      <a:r>
                        <a:rPr lang="en-US" sz="1400" dirty="0">
                          <a:effectLst/>
                        </a:rPr>
                        <a:t>Challenges with lot numbers-traceability </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Firm dependent</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1"/>
                  </a:ext>
                </a:extLst>
              </a:tr>
              <a:tr h="887804">
                <a:tc>
                  <a:txBody>
                    <a:bodyPr/>
                    <a:lstStyle/>
                    <a:p>
                      <a:pPr marL="0" marR="0">
                        <a:lnSpc>
                          <a:spcPct val="115000"/>
                        </a:lnSpc>
                        <a:spcBef>
                          <a:spcPts val="0"/>
                        </a:spcBef>
                        <a:spcAft>
                          <a:spcPts val="0"/>
                        </a:spcAft>
                      </a:pPr>
                      <a:r>
                        <a:rPr lang="en-US" sz="1400" dirty="0">
                          <a:effectLst/>
                        </a:rPr>
                        <a:t>Labeling issues with the frozen strawberries, inconsistencies between products from the same sources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No solution for industry, training for staff to recognize this is a potential issue </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2"/>
                  </a:ext>
                </a:extLst>
              </a:tr>
              <a:tr h="664029">
                <a:tc>
                  <a:txBody>
                    <a:bodyPr/>
                    <a:lstStyle/>
                    <a:p>
                      <a:pPr marL="0" marR="0">
                        <a:lnSpc>
                          <a:spcPct val="115000"/>
                        </a:lnSpc>
                        <a:spcBef>
                          <a:spcPts val="0"/>
                        </a:spcBef>
                        <a:spcAft>
                          <a:spcPts val="0"/>
                        </a:spcAft>
                      </a:pPr>
                      <a:r>
                        <a:rPr lang="en-US" sz="1400">
                          <a:effectLst/>
                        </a:rPr>
                        <a:t>Sampling procedures for VDH EH</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Training video for sampling suggested, in person training, forms or seals that could be used by VDH EH.</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3"/>
                  </a:ext>
                </a:extLst>
              </a:tr>
              <a:tr h="664029">
                <a:tc>
                  <a:txBody>
                    <a:bodyPr/>
                    <a:lstStyle/>
                    <a:p>
                      <a:pPr marL="0" marR="0">
                        <a:lnSpc>
                          <a:spcPct val="115000"/>
                        </a:lnSpc>
                        <a:spcBef>
                          <a:spcPts val="0"/>
                        </a:spcBef>
                        <a:spcAft>
                          <a:spcPts val="0"/>
                        </a:spcAft>
                      </a:pPr>
                      <a:r>
                        <a:rPr lang="en-US" sz="1400">
                          <a:effectLst/>
                        </a:rPr>
                        <a:t>Back up commissioned official for primary VDH contacts</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Identify backups and mechanisms for alternate to be on 20.88/commissioned calls. Recommend commissioning individuals.</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4"/>
                  </a:ext>
                </a:extLst>
              </a:tr>
              <a:tr h="664029">
                <a:tc>
                  <a:txBody>
                    <a:bodyPr/>
                    <a:lstStyle/>
                    <a:p>
                      <a:pPr marL="0" marR="0">
                        <a:lnSpc>
                          <a:spcPct val="115000"/>
                        </a:lnSpc>
                        <a:spcBef>
                          <a:spcPts val="0"/>
                        </a:spcBef>
                        <a:spcAft>
                          <a:spcPts val="0"/>
                        </a:spcAft>
                      </a:pPr>
                      <a:r>
                        <a:rPr lang="en-US" sz="1400">
                          <a:effectLst/>
                        </a:rPr>
                        <a:t>Coordinating through a single POC or defining after hours response plans</a:t>
                      </a:r>
                      <a:endParaRPr lang="en-US" sz="140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a:effectLst/>
                        </a:rPr>
                        <a:t>Defining among CORE RRT timeline and response plan, then disseminating to field staff</a:t>
                      </a:r>
                      <a:endParaRPr lang="en-US" sz="1400">
                        <a:effectLst/>
                        <a:latin typeface="Calibri"/>
                        <a:ea typeface="Times New Roman"/>
                        <a:cs typeface="Times New Roman"/>
                      </a:endParaRPr>
                    </a:p>
                  </a:txBody>
                  <a:tcPr marT="0" marB="0"/>
                </a:tc>
                <a:extLst>
                  <a:ext uri="{0D108BD9-81ED-4DB2-BD59-A6C34878D82A}">
                    <a16:rowId xmlns:a16="http://schemas.microsoft.com/office/drawing/2014/main" val="10005"/>
                  </a:ext>
                </a:extLst>
              </a:tr>
              <a:tr h="1111579">
                <a:tc>
                  <a:txBody>
                    <a:bodyPr/>
                    <a:lstStyle/>
                    <a:p>
                      <a:pPr marL="0" marR="0">
                        <a:lnSpc>
                          <a:spcPct val="115000"/>
                        </a:lnSpc>
                        <a:spcBef>
                          <a:spcPts val="0"/>
                        </a:spcBef>
                        <a:spcAft>
                          <a:spcPts val="0"/>
                        </a:spcAft>
                      </a:pPr>
                      <a:r>
                        <a:rPr lang="en-US" sz="1400" dirty="0">
                          <a:effectLst/>
                        </a:rPr>
                        <a:t>Recommendations varying by state and federal guidance, amount of evidence needed before public notification of health risks</a:t>
                      </a:r>
                      <a:endParaRPr lang="en-US" sz="14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042586" y="18949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6" name="TextBox 5"/>
          <p:cNvSpPr txBox="1"/>
          <p:nvPr/>
        </p:nvSpPr>
        <p:spPr>
          <a:xfrm>
            <a:off x="2235200" y="5879068"/>
            <a:ext cx="6162264" cy="369332"/>
          </a:xfrm>
          <a:prstGeom prst="rect">
            <a:avLst/>
          </a:prstGeom>
          <a:noFill/>
        </p:spPr>
        <p:txBody>
          <a:bodyPr wrap="none" rtlCol="0">
            <a:spAutoFit/>
          </a:bodyPr>
          <a:lstStyle/>
          <a:p>
            <a:r>
              <a:rPr lang="en-US" b="1" dirty="0">
                <a:solidFill>
                  <a:prstClr val="black"/>
                </a:solidFill>
              </a:rPr>
              <a:t>Improvement Plan Developed from Shortcomings List</a:t>
            </a:r>
          </a:p>
        </p:txBody>
      </p:sp>
    </p:spTree>
    <p:extLst>
      <p:ext uri="{BB962C8B-B14F-4D97-AF65-F5344CB8AC3E}">
        <p14:creationId xmlns:p14="http://schemas.microsoft.com/office/powerpoint/2010/main" val="86950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700" dirty="0"/>
              <a:t>Confirmed the need of all RRT partners to obtain the FDA 20.88 agreement or have commissioned officials.  </a:t>
            </a:r>
          </a:p>
          <a:p>
            <a:endParaRPr lang="en-US" sz="1700" dirty="0"/>
          </a:p>
          <a:p>
            <a:r>
              <a:rPr lang="en-US" sz="1700" dirty="0"/>
              <a:t>Confirmed the necessity of constant communication for all involved. </a:t>
            </a:r>
          </a:p>
          <a:p>
            <a:pPr marL="109728" indent="0">
              <a:buNone/>
            </a:pPr>
            <a:endParaRPr lang="en-US" sz="1700" dirty="0"/>
          </a:p>
          <a:p>
            <a:r>
              <a:rPr lang="en-US" sz="1700" dirty="0"/>
              <a:t>Identified specific training opportunities &amp; equipment needed for field response staff.</a:t>
            </a:r>
          </a:p>
          <a:p>
            <a:endParaRPr lang="en-US" sz="1700" dirty="0"/>
          </a:p>
          <a:p>
            <a:r>
              <a:rPr lang="en-US" sz="1700" dirty="0"/>
              <a:t>Guidance documents for field staff collection and submission of samples under chain of custody needed. </a:t>
            </a:r>
          </a:p>
          <a:p>
            <a:endParaRPr lang="en-US" sz="1700" dirty="0"/>
          </a:p>
          <a:p>
            <a:r>
              <a:rPr lang="en-US" sz="1700" dirty="0"/>
              <a:t>Identified opportunities to educate industry, consumers, and team partners to mitigate the immediate situation and prevent secondary infections.</a:t>
            </a:r>
          </a:p>
          <a:p>
            <a:endParaRPr lang="en-US" dirty="0"/>
          </a:p>
          <a:p>
            <a:endParaRPr lang="en-US" dirty="0"/>
          </a:p>
          <a:p>
            <a:endParaRPr lang="en-US" dirty="0"/>
          </a:p>
          <a:p>
            <a:endParaRPr lang="en-US" dirty="0"/>
          </a:p>
        </p:txBody>
      </p:sp>
      <p:sp>
        <p:nvSpPr>
          <p:cNvPr id="3" name="Title 2"/>
          <p:cNvSpPr>
            <a:spLocks noGrp="1"/>
          </p:cNvSpPr>
          <p:nvPr>
            <p:ph type="title"/>
          </p:nvPr>
        </p:nvSpPr>
        <p:spPr>
          <a:xfrm>
            <a:off x="609600" y="274638"/>
            <a:ext cx="11379200" cy="1143000"/>
          </a:xfrm>
        </p:spPr>
        <p:txBody>
          <a:bodyPr>
            <a:normAutofit/>
          </a:bodyPr>
          <a:lstStyle/>
          <a:p>
            <a:r>
              <a:rPr lang="en-US" sz="3200" dirty="0"/>
              <a:t>AARs Improvement Plan following HAV Response</a:t>
            </a:r>
          </a:p>
        </p:txBody>
      </p:sp>
    </p:spTree>
    <p:extLst>
      <p:ext uri="{BB962C8B-B14F-4D97-AF65-F5344CB8AC3E}">
        <p14:creationId xmlns:p14="http://schemas.microsoft.com/office/powerpoint/2010/main" val="169347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RRT Mindset: </a:t>
            </a:r>
            <a:br>
              <a:rPr lang="en-US" sz="4000" dirty="0"/>
            </a:br>
            <a:r>
              <a:rPr lang="en-US" sz="4000" dirty="0"/>
              <a:t>Continuous Process Improvement</a:t>
            </a:r>
          </a:p>
        </p:txBody>
      </p:sp>
      <p:sp>
        <p:nvSpPr>
          <p:cNvPr id="3" name="Content Placeholder 2"/>
          <p:cNvSpPr>
            <a:spLocks noGrp="1"/>
          </p:cNvSpPr>
          <p:nvPr>
            <p:ph idx="1"/>
          </p:nvPr>
        </p:nvSpPr>
        <p:spPr>
          <a:xfrm>
            <a:off x="609600" y="1600203"/>
            <a:ext cx="10972800" cy="5015750"/>
          </a:xfrm>
        </p:spPr>
        <p:txBody>
          <a:bodyPr>
            <a:normAutofit fontScale="85000" lnSpcReduction="20000"/>
          </a:bodyPr>
          <a:lstStyle/>
          <a:p>
            <a:r>
              <a:rPr lang="en-US" dirty="0"/>
              <a:t>What do we hope to achieve?</a:t>
            </a:r>
          </a:p>
          <a:p>
            <a:pPr lvl="1"/>
            <a:r>
              <a:rPr lang="en-US" dirty="0"/>
              <a:t>To improve multi-agency and multi-disciplinary response to food and feed contamination events</a:t>
            </a:r>
          </a:p>
          <a:p>
            <a:pPr lvl="1"/>
            <a:r>
              <a:rPr lang="en-US" dirty="0"/>
              <a:t>Minimize the time between agency notification of a human or animal food contamination event and implementation of effective control measures</a:t>
            </a:r>
          </a:p>
          <a:p>
            <a:r>
              <a:rPr lang="en-US" dirty="0"/>
              <a:t>Best Practices</a:t>
            </a:r>
          </a:p>
          <a:p>
            <a:pPr lvl="1"/>
            <a:r>
              <a:rPr lang="en-US" dirty="0"/>
              <a:t>RRT Best Practices Manual: AAR Chapter</a:t>
            </a:r>
          </a:p>
          <a:p>
            <a:pPr lvl="1"/>
            <a:r>
              <a:rPr lang="en-US" dirty="0"/>
              <a:t>CIFOR Guidelines: Section 6.7 &amp; 7.5</a:t>
            </a:r>
          </a:p>
          <a:p>
            <a:r>
              <a:rPr lang="en-US" dirty="0"/>
              <a:t>Self-Assessment &amp; Improvement Plans</a:t>
            </a:r>
          </a:p>
          <a:p>
            <a:pPr lvl="1"/>
            <a:r>
              <a:rPr lang="en-US" dirty="0"/>
              <a:t>Big Picture: Annual Capability Assessment Tool (CAT)</a:t>
            </a:r>
          </a:p>
          <a:p>
            <a:pPr lvl="1"/>
            <a:r>
              <a:rPr lang="en-US" dirty="0"/>
              <a:t>Incident Specific: After Action Reviews &amp; Reports (w/improvement plans)</a:t>
            </a:r>
          </a:p>
          <a:p>
            <a:pPr lvl="2"/>
            <a:r>
              <a:rPr lang="en-US" dirty="0"/>
              <a:t>How can we be better prepared to respond to the next incident?</a:t>
            </a:r>
          </a:p>
          <a:p>
            <a:pPr lvl="2"/>
            <a:r>
              <a:rPr lang="en-US" dirty="0"/>
              <a:t>How can we prevent the next incident? </a:t>
            </a:r>
          </a:p>
          <a:p>
            <a:pPr lvl="2"/>
            <a:endParaRPr lang="en-US" dirty="0"/>
          </a:p>
        </p:txBody>
      </p:sp>
    </p:spTree>
    <p:extLst>
      <p:ext uri="{BB962C8B-B14F-4D97-AF65-F5344CB8AC3E}">
        <p14:creationId xmlns:p14="http://schemas.microsoft.com/office/powerpoint/2010/main" val="94317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0" y="1676400"/>
            <a:ext cx="10871200" cy="3429000"/>
          </a:xfrm>
        </p:spPr>
        <p:txBody>
          <a:bodyPr>
            <a:normAutofit/>
          </a:bodyPr>
          <a:lstStyle/>
          <a:p>
            <a:r>
              <a:rPr lang="en-US" sz="1800" dirty="0"/>
              <a:t>In-person meeting to review sample collection training materials, discuss development of training videos and forms.</a:t>
            </a:r>
          </a:p>
          <a:p>
            <a:endParaRPr lang="en-US" sz="1800" dirty="0"/>
          </a:p>
          <a:p>
            <a:r>
              <a:rPr lang="en-US" sz="1800" dirty="0"/>
              <a:t>Identified an access point for “just-in-time” materials from VDACS website.</a:t>
            </a:r>
          </a:p>
          <a:p>
            <a:endParaRPr lang="en-US" sz="1800" dirty="0"/>
          </a:p>
          <a:p>
            <a:r>
              <a:rPr lang="en-US" sz="1800" dirty="0"/>
              <a:t>Developing a VA RRT webpage on the VDACS site to host linked materials.</a:t>
            </a:r>
          </a:p>
          <a:p>
            <a:endParaRPr lang="en-US" sz="1800" dirty="0"/>
          </a:p>
          <a:p>
            <a:r>
              <a:rPr lang="en-US" sz="1800" dirty="0"/>
              <a:t>Requested a “VA RRT” inbox as a repository for documents shared during the investigation. </a:t>
            </a:r>
          </a:p>
        </p:txBody>
      </p:sp>
      <p:sp>
        <p:nvSpPr>
          <p:cNvPr id="3" name="Title 2"/>
          <p:cNvSpPr>
            <a:spLocks noGrp="1"/>
          </p:cNvSpPr>
          <p:nvPr>
            <p:ph type="title"/>
          </p:nvPr>
        </p:nvSpPr>
        <p:spPr/>
        <p:txBody>
          <a:bodyPr>
            <a:normAutofit fontScale="90000"/>
          </a:bodyPr>
          <a:lstStyle/>
          <a:p>
            <a:r>
              <a:rPr lang="en-US" dirty="0"/>
              <a:t>VA AAR Improvements in Progress</a:t>
            </a:r>
          </a:p>
        </p:txBody>
      </p:sp>
    </p:spTree>
    <p:extLst>
      <p:ext uri="{BB962C8B-B14F-4D97-AF65-F5344CB8AC3E}">
        <p14:creationId xmlns:p14="http://schemas.microsoft.com/office/powerpoint/2010/main" val="70866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98720" y="2936399"/>
            <a:ext cx="2194560" cy="1615440"/>
          </a:xfrm>
        </p:spPr>
      </p:pic>
      <p:sp>
        <p:nvSpPr>
          <p:cNvPr id="3" name="Title 2"/>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000250"/>
            <a:ext cx="3810000" cy="2857500"/>
          </a:xfrm>
          <a:prstGeom prst="rect">
            <a:avLst/>
          </a:prstGeom>
        </p:spPr>
      </p:pic>
    </p:spTree>
    <p:extLst>
      <p:ext uri="{BB962C8B-B14F-4D97-AF65-F5344CB8AC3E}">
        <p14:creationId xmlns:p14="http://schemas.microsoft.com/office/powerpoint/2010/main" val="332050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100" y="548642"/>
            <a:ext cx="9144000" cy="3877567"/>
          </a:xfrm>
        </p:spPr>
        <p:txBody>
          <a:bodyPr>
            <a:normAutofit fontScale="90000"/>
          </a:bodyPr>
          <a:lstStyle/>
          <a:p>
            <a:br>
              <a:rPr lang="en-US" dirty="0"/>
            </a:br>
            <a:br>
              <a:rPr lang="en-US" dirty="0"/>
            </a:br>
            <a:br>
              <a:rPr lang="en-US" dirty="0"/>
            </a:br>
            <a:r>
              <a:rPr lang="en-US" sz="4900" b="1" dirty="0"/>
              <a:t>After Action Reviews (AAR) </a:t>
            </a:r>
            <a:br>
              <a:rPr lang="en-US" sz="4900" b="1" dirty="0"/>
            </a:br>
            <a:r>
              <a:rPr lang="en-US" sz="4900" b="1" dirty="0"/>
              <a:t>For Multi-Agency Responses</a:t>
            </a:r>
            <a:br>
              <a:rPr lang="en-US" dirty="0"/>
            </a:br>
            <a:br>
              <a:rPr lang="en-US" dirty="0"/>
            </a:br>
            <a:r>
              <a:rPr lang="en-US" sz="4000" dirty="0"/>
              <a:t>Case Study:</a:t>
            </a:r>
            <a:br>
              <a:rPr lang="en-US" sz="4000" dirty="0"/>
            </a:br>
            <a:r>
              <a:rPr lang="en-US" sz="4000" dirty="0"/>
              <a:t>Frozen Strawberry Recall </a:t>
            </a:r>
            <a:br>
              <a:rPr lang="en-US" sz="4000" dirty="0"/>
            </a:br>
            <a:r>
              <a:rPr lang="en-US" sz="4000" dirty="0"/>
              <a:t>Due to Hepatitis A Virus Concerns</a:t>
            </a:r>
            <a:br>
              <a:rPr lang="en-US" sz="4000" dirty="0"/>
            </a:br>
            <a:r>
              <a:rPr lang="en-US" sz="2700" dirty="0"/>
              <a:t>Michigan Rapid Response Team</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01" y="5095788"/>
            <a:ext cx="5764289" cy="1528880"/>
          </a:xfrm>
          <a:prstGeom prst="rect">
            <a:avLst/>
          </a:prstGeom>
        </p:spPr>
      </p:pic>
    </p:spTree>
    <p:extLst>
      <p:ext uri="{BB962C8B-B14F-4D97-AF65-F5344CB8AC3E}">
        <p14:creationId xmlns:p14="http://schemas.microsoft.com/office/powerpoint/2010/main" val="105561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137" y="589556"/>
            <a:ext cx="10515600" cy="516224"/>
          </a:xfrm>
        </p:spPr>
        <p:txBody>
          <a:bodyPr>
            <a:normAutofit fontScale="90000"/>
          </a:bodyPr>
          <a:lstStyle/>
          <a:p>
            <a:pPr algn="ctr"/>
            <a:r>
              <a:rPr lang="en-US" sz="4900" b="1" dirty="0"/>
              <a:t>Incident Timeline</a:t>
            </a:r>
            <a:endParaRPr lang="en-US" sz="3600" dirty="0"/>
          </a:p>
        </p:txBody>
      </p:sp>
      <p:sp>
        <p:nvSpPr>
          <p:cNvPr id="3" name="Content Placeholder 2"/>
          <p:cNvSpPr>
            <a:spLocks noGrp="1"/>
          </p:cNvSpPr>
          <p:nvPr>
            <p:ph idx="1"/>
          </p:nvPr>
        </p:nvSpPr>
        <p:spPr>
          <a:xfrm>
            <a:off x="825137" y="1293223"/>
            <a:ext cx="10515600" cy="5458506"/>
          </a:xfrm>
        </p:spPr>
        <p:txBody>
          <a:bodyPr>
            <a:normAutofit/>
          </a:bodyPr>
          <a:lstStyle/>
          <a:p>
            <a:r>
              <a:rPr lang="en-US" sz="2000" dirty="0"/>
              <a:t>Oct 28 (Fri)	</a:t>
            </a:r>
          </a:p>
          <a:p>
            <a:pPr lvl="1"/>
            <a:r>
              <a:rPr lang="en-US" sz="2000" dirty="0"/>
              <a:t>State Health (MDHHS) and Ag (MDARD) agencies notified by LHD of adult care facility that received recall notice from supplier of imported frozen strawberries. MDARD begins inquiries with FDA about recalled product distribution information. </a:t>
            </a:r>
          </a:p>
          <a:p>
            <a:r>
              <a:rPr lang="en-US" sz="2000" dirty="0"/>
              <a:t>Oct 30 (Sun)	</a:t>
            </a:r>
          </a:p>
          <a:p>
            <a:pPr lvl="1"/>
            <a:r>
              <a:rPr lang="en-US" sz="2000" dirty="0"/>
              <a:t>Importer recall notice posted to FDA website</a:t>
            </a:r>
          </a:p>
          <a:p>
            <a:r>
              <a:rPr lang="en-US" sz="2000" dirty="0"/>
              <a:t>Oct 31 (Mon)	</a:t>
            </a:r>
          </a:p>
          <a:p>
            <a:pPr lvl="1"/>
            <a:r>
              <a:rPr lang="en-US" sz="2000" dirty="0"/>
              <a:t>Statewide HAN sent out regarding the recall and PEP guidance. Ag contacts supplier of frozen strawberries requesting distribution lists for recalled product. </a:t>
            </a:r>
          </a:p>
          <a:p>
            <a:r>
              <a:rPr lang="en-US" sz="2000" dirty="0"/>
              <a:t>Nov 1 (Tues)	</a:t>
            </a:r>
          </a:p>
          <a:p>
            <a:pPr lvl="1"/>
            <a:r>
              <a:rPr lang="en-US" sz="2000" dirty="0"/>
              <a:t>Supplier provides distribution lists - 928 Michigan firms received recalled product. </a:t>
            </a:r>
          </a:p>
          <a:p>
            <a:pPr lvl="1"/>
            <a:r>
              <a:rPr lang="en-US" sz="2000" dirty="0"/>
              <a:t>Initial state agency conference call to plan and discuss response actions</a:t>
            </a:r>
          </a:p>
          <a:p>
            <a:pPr lvl="1"/>
            <a:r>
              <a:rPr lang="en-US" sz="2000" dirty="0">
                <a:solidFill>
                  <a:srgbClr val="FF0000"/>
                </a:solidFill>
              </a:rPr>
              <a:t>DET-DO facilitated discussions with other distributors and verified distribution lists</a:t>
            </a:r>
          </a:p>
          <a:p>
            <a:endParaRPr lang="en-US" dirty="0"/>
          </a:p>
        </p:txBody>
      </p:sp>
    </p:spTree>
    <p:extLst>
      <p:ext uri="{BB962C8B-B14F-4D97-AF65-F5344CB8AC3E}">
        <p14:creationId xmlns:p14="http://schemas.microsoft.com/office/powerpoint/2010/main" val="424974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571309"/>
          </a:xfrm>
        </p:spPr>
        <p:txBody>
          <a:bodyPr>
            <a:noAutofit/>
          </a:bodyPr>
          <a:lstStyle/>
          <a:p>
            <a:pPr algn="ctr"/>
            <a:r>
              <a:rPr lang="en-US" b="1" dirty="0"/>
              <a:t>Incident Timeline - continued</a:t>
            </a:r>
          </a:p>
        </p:txBody>
      </p:sp>
      <p:sp>
        <p:nvSpPr>
          <p:cNvPr id="3" name="Content Placeholder 2"/>
          <p:cNvSpPr>
            <a:spLocks noGrp="1"/>
          </p:cNvSpPr>
          <p:nvPr>
            <p:ph idx="1"/>
          </p:nvPr>
        </p:nvSpPr>
        <p:spPr>
          <a:xfrm>
            <a:off x="116115" y="936438"/>
            <a:ext cx="11237687" cy="5921563"/>
          </a:xfrm>
        </p:spPr>
        <p:txBody>
          <a:bodyPr>
            <a:normAutofit fontScale="85000" lnSpcReduction="20000"/>
          </a:bodyPr>
          <a:lstStyle/>
          <a:p>
            <a:r>
              <a:rPr lang="en-US" sz="2400" dirty="0"/>
              <a:t>Nov 2 (Wed)	</a:t>
            </a:r>
          </a:p>
          <a:p>
            <a:pPr lvl="1"/>
            <a:r>
              <a:rPr lang="en-US" sz="2400" dirty="0"/>
              <a:t>Ag develops </a:t>
            </a:r>
            <a:r>
              <a:rPr lang="en-US" sz="2400" dirty="0" err="1"/>
              <a:t>SurveyMonkey</a:t>
            </a:r>
            <a:r>
              <a:rPr lang="en-US" sz="2400" dirty="0"/>
              <a:t> to share and collect information </a:t>
            </a:r>
          </a:p>
          <a:p>
            <a:pPr lvl="2"/>
            <a:r>
              <a:rPr lang="en-US" sz="2400" dirty="0"/>
              <a:t>Provides each LHD with a list of firms/facilities in their jurisdiction that received recalled product</a:t>
            </a:r>
          </a:p>
          <a:p>
            <a:pPr lvl="2"/>
            <a:r>
              <a:rPr lang="en-US" sz="2400" dirty="0"/>
              <a:t>Gathered firm information and receipt/service of recalled strawberries</a:t>
            </a:r>
          </a:p>
          <a:p>
            <a:r>
              <a:rPr lang="en-US" sz="2400" dirty="0"/>
              <a:t>Nov 3 (Thurs)	</a:t>
            </a:r>
          </a:p>
          <a:p>
            <a:pPr lvl="1"/>
            <a:r>
              <a:rPr lang="en-US" sz="2400" dirty="0"/>
              <a:t>MDARD and MDHHS host statewide conference call with LHDs, rolling out the survey and outlining the response strategy.</a:t>
            </a:r>
          </a:p>
          <a:p>
            <a:pPr lvl="1"/>
            <a:r>
              <a:rPr lang="en-US" sz="2400" dirty="0"/>
              <a:t>Daily data cleaning and data summaries.  </a:t>
            </a:r>
          </a:p>
          <a:p>
            <a:pPr lvl="1"/>
            <a:r>
              <a:rPr lang="en-US" sz="2400" dirty="0"/>
              <a:t>State agencies create and maintain a website with list of facilities that report serving the recalled product within the last 14 days </a:t>
            </a:r>
          </a:p>
          <a:p>
            <a:r>
              <a:rPr lang="en-US" sz="2400" dirty="0"/>
              <a:t>Nov 4 (Fri)	</a:t>
            </a:r>
          </a:p>
          <a:p>
            <a:pPr lvl="1"/>
            <a:r>
              <a:rPr lang="en-US" sz="2400" dirty="0"/>
              <a:t>Updated statewide HAN is sent out with additional communicable disease control  information </a:t>
            </a:r>
          </a:p>
          <a:p>
            <a:pPr lvl="1"/>
            <a:r>
              <a:rPr lang="en-US" sz="2400" dirty="0"/>
              <a:t>857 surveys completed by Nov 4</a:t>
            </a:r>
            <a:r>
              <a:rPr lang="en-US" sz="2400" baseline="30000" dirty="0"/>
              <a:t>th</a:t>
            </a:r>
            <a:r>
              <a:rPr lang="en-US" sz="2400" dirty="0"/>
              <a:t>, over 90% of the total.  </a:t>
            </a:r>
          </a:p>
          <a:p>
            <a:r>
              <a:rPr lang="en-US" sz="2400" dirty="0"/>
              <a:t>Nov 7 (Mon)</a:t>
            </a:r>
          </a:p>
          <a:p>
            <a:pPr lvl="1"/>
            <a:r>
              <a:rPr lang="en-US" sz="2400" dirty="0"/>
              <a:t>State and LHD conference call to clarify PEP guidance and follow up of establishments</a:t>
            </a:r>
          </a:p>
          <a:p>
            <a:r>
              <a:rPr lang="en-US" sz="2400" dirty="0"/>
              <a:t>Nov 8 (Tues)</a:t>
            </a:r>
          </a:p>
          <a:p>
            <a:pPr lvl="1"/>
            <a:r>
              <a:rPr lang="en-US" sz="2400" dirty="0"/>
              <a:t>All surveys are completed statewide.</a:t>
            </a:r>
          </a:p>
          <a:p>
            <a:endParaRPr lang="en-US" dirty="0"/>
          </a:p>
        </p:txBody>
      </p:sp>
    </p:spTree>
    <p:extLst>
      <p:ext uri="{BB962C8B-B14F-4D97-AF65-F5344CB8AC3E}">
        <p14:creationId xmlns:p14="http://schemas.microsoft.com/office/powerpoint/2010/main" val="62883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After Action Review Timeline</a:t>
            </a:r>
          </a:p>
        </p:txBody>
      </p:sp>
      <p:sp>
        <p:nvSpPr>
          <p:cNvPr id="3" name="Content Placeholder 2"/>
          <p:cNvSpPr>
            <a:spLocks noGrp="1"/>
          </p:cNvSpPr>
          <p:nvPr>
            <p:ph idx="1"/>
          </p:nvPr>
        </p:nvSpPr>
        <p:spPr>
          <a:xfrm>
            <a:off x="1261872" y="1828802"/>
            <a:ext cx="9692640" cy="4351337"/>
          </a:xfrm>
        </p:spPr>
        <p:txBody>
          <a:bodyPr>
            <a:noAutofit/>
          </a:bodyPr>
          <a:lstStyle/>
          <a:p>
            <a:r>
              <a:rPr lang="en-US" sz="2000" dirty="0"/>
              <a:t>Nov 21</a:t>
            </a:r>
          </a:p>
          <a:p>
            <a:pPr lvl="1"/>
            <a:r>
              <a:rPr lang="en-US" sz="2000" dirty="0">
                <a:solidFill>
                  <a:srgbClr val="FF0000"/>
                </a:solidFill>
              </a:rPr>
              <a:t>DET-DO coordinates with CORE to ensure MDARD receives FDA CORE AAR survey and is able to incorporate MDHHS and LHD input</a:t>
            </a:r>
          </a:p>
          <a:p>
            <a:r>
              <a:rPr lang="en-US" sz="2000" dirty="0"/>
              <a:t>Nov 29 - Dec 4</a:t>
            </a:r>
          </a:p>
          <a:p>
            <a:pPr lvl="1"/>
            <a:r>
              <a:rPr lang="en-US" sz="2000" dirty="0"/>
              <a:t>Health conducts AAR survey of LHD Emergency Program Coordinators</a:t>
            </a:r>
          </a:p>
          <a:p>
            <a:r>
              <a:rPr lang="en-US" sz="2000" dirty="0"/>
              <a:t>Jan 11 -20</a:t>
            </a:r>
          </a:p>
          <a:p>
            <a:pPr lvl="1"/>
            <a:r>
              <a:rPr lang="en-US" sz="2000" dirty="0"/>
              <a:t>Ag conducts multi-agency survey of Ag, Health and LHDs</a:t>
            </a:r>
          </a:p>
          <a:p>
            <a:r>
              <a:rPr lang="en-US" sz="2000" dirty="0"/>
              <a:t>Feb 9</a:t>
            </a:r>
          </a:p>
          <a:p>
            <a:pPr lvl="1"/>
            <a:r>
              <a:rPr lang="en-US" sz="2000" dirty="0"/>
              <a:t>Multi-agency conference call to discuss survey results and identify priority next steps</a:t>
            </a:r>
          </a:p>
          <a:p>
            <a:endParaRPr lang="en-US" sz="2000" dirty="0"/>
          </a:p>
          <a:p>
            <a:endParaRPr lang="en-US" sz="2000" dirty="0"/>
          </a:p>
        </p:txBody>
      </p:sp>
    </p:spTree>
    <p:extLst>
      <p:ext uri="{BB962C8B-B14F-4D97-AF65-F5344CB8AC3E}">
        <p14:creationId xmlns:p14="http://schemas.microsoft.com/office/powerpoint/2010/main" val="36414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4528"/>
          </a:xfrm>
        </p:spPr>
        <p:txBody>
          <a:bodyPr>
            <a:normAutofit/>
          </a:bodyPr>
          <a:lstStyle/>
          <a:p>
            <a:pPr algn="ctr"/>
            <a:r>
              <a:rPr lang="en-US" b="1" dirty="0"/>
              <a:t>AAR Online Survey Results</a:t>
            </a:r>
          </a:p>
        </p:txBody>
      </p:sp>
      <p:sp>
        <p:nvSpPr>
          <p:cNvPr id="3" name="Content Placeholder 2"/>
          <p:cNvSpPr>
            <a:spLocks noGrp="1"/>
          </p:cNvSpPr>
          <p:nvPr>
            <p:ph idx="1"/>
          </p:nvPr>
        </p:nvSpPr>
        <p:spPr>
          <a:xfrm>
            <a:off x="838200" y="1792342"/>
            <a:ext cx="10515600" cy="5042226"/>
          </a:xfrm>
        </p:spPr>
        <p:txBody>
          <a:bodyPr>
            <a:normAutofit/>
          </a:bodyPr>
          <a:lstStyle/>
          <a:p>
            <a:r>
              <a:rPr lang="en-US" sz="2000" b="1" dirty="0"/>
              <a:t>Survey Dates: </a:t>
            </a:r>
            <a:r>
              <a:rPr lang="en-US" sz="2000" dirty="0"/>
              <a:t> 01/11/2017 to 01/20/2017</a:t>
            </a:r>
          </a:p>
          <a:p>
            <a:pPr marL="0" indent="0">
              <a:buNone/>
            </a:pPr>
            <a:endParaRPr lang="en-US" sz="2000" dirty="0"/>
          </a:p>
          <a:p>
            <a:r>
              <a:rPr lang="en-US" sz="2000" b="1" dirty="0"/>
              <a:t>Survey Response Rates </a:t>
            </a:r>
          </a:p>
          <a:p>
            <a:pPr lvl="1"/>
            <a:r>
              <a:rPr lang="en-US" sz="2000" dirty="0"/>
              <a:t>Local agencies: 42 / 45 </a:t>
            </a:r>
          </a:p>
          <a:p>
            <a:pPr lvl="1"/>
            <a:r>
              <a:rPr lang="en-US" sz="2000" dirty="0"/>
              <a:t>State agencies: 2 / 2</a:t>
            </a:r>
          </a:p>
          <a:p>
            <a:pPr marL="457200" lvl="1" indent="0">
              <a:buNone/>
            </a:pPr>
            <a:endParaRPr lang="en-US" sz="2000" dirty="0"/>
          </a:p>
          <a:p>
            <a:r>
              <a:rPr lang="en-US" sz="2000" b="1" dirty="0"/>
              <a:t>Respondents </a:t>
            </a:r>
          </a:p>
          <a:p>
            <a:pPr lvl="1"/>
            <a:r>
              <a:rPr lang="en-US" sz="2000" dirty="0"/>
              <a:t>Rated 5 response attribute/attributes on 1-100 </a:t>
            </a:r>
          </a:p>
          <a:p>
            <a:pPr lvl="1"/>
            <a:r>
              <a:rPr lang="en-US" sz="2000" dirty="0"/>
              <a:t>Provided feedback on identified response areas</a:t>
            </a:r>
          </a:p>
          <a:p>
            <a:pPr lvl="2"/>
            <a:r>
              <a:rPr lang="en-US" sz="2000" dirty="0"/>
              <a:t>Top positive aspects </a:t>
            </a:r>
          </a:p>
          <a:p>
            <a:pPr lvl="2"/>
            <a:r>
              <a:rPr lang="en-US" sz="2000" dirty="0"/>
              <a:t>Significant barriers   </a:t>
            </a:r>
          </a:p>
          <a:p>
            <a:endParaRPr lang="en-US" sz="2000" dirty="0"/>
          </a:p>
        </p:txBody>
      </p:sp>
    </p:spTree>
    <p:extLst>
      <p:ext uri="{BB962C8B-B14F-4D97-AF65-F5344CB8AC3E}">
        <p14:creationId xmlns:p14="http://schemas.microsoft.com/office/powerpoint/2010/main" val="260706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444"/>
          </a:xfrm>
        </p:spPr>
        <p:txBody>
          <a:bodyPr>
            <a:normAutofit fontScale="90000"/>
          </a:bodyPr>
          <a:lstStyle/>
          <a:p>
            <a:pPr algn="ctr"/>
            <a:r>
              <a:rPr lang="en-US" b="1" dirty="0"/>
              <a:t>Ratings of Response Activities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2413719"/>
              </p:ext>
            </p:extLst>
          </p:nvPr>
        </p:nvGraphicFramePr>
        <p:xfrm>
          <a:off x="683047" y="1432737"/>
          <a:ext cx="9549526" cy="4194319"/>
        </p:xfrm>
        <a:graphic>
          <a:graphicData uri="http://schemas.openxmlformats.org/drawingml/2006/table">
            <a:tbl>
              <a:tblPr firstRow="1" firstCol="1" bandRow="1">
                <a:tableStyleId>{5C22544A-7EE6-4342-B048-85BDC9FD1C3A}</a:tableStyleId>
              </a:tblPr>
              <a:tblGrid>
                <a:gridCol w="6467455">
                  <a:extLst>
                    <a:ext uri="{9D8B030D-6E8A-4147-A177-3AD203B41FA5}">
                      <a16:colId xmlns:a16="http://schemas.microsoft.com/office/drawing/2014/main" val="20000"/>
                    </a:ext>
                  </a:extLst>
                </a:gridCol>
                <a:gridCol w="3082071">
                  <a:extLst>
                    <a:ext uri="{9D8B030D-6E8A-4147-A177-3AD203B41FA5}">
                      <a16:colId xmlns:a16="http://schemas.microsoft.com/office/drawing/2014/main" val="20001"/>
                    </a:ext>
                  </a:extLst>
                </a:gridCol>
              </a:tblGrid>
              <a:tr h="1161782">
                <a:tc>
                  <a:txBody>
                    <a:bodyPr/>
                    <a:lstStyle/>
                    <a:p>
                      <a:pPr marL="0" marR="0" algn="ctr">
                        <a:lnSpc>
                          <a:spcPct val="107000"/>
                        </a:lnSpc>
                        <a:spcBef>
                          <a:spcPts val="0"/>
                        </a:spcBef>
                        <a:spcAft>
                          <a:spcPts val="0"/>
                        </a:spcAft>
                      </a:pPr>
                      <a:r>
                        <a:rPr lang="en-US" sz="2400" dirty="0">
                          <a:effectLst/>
                        </a:rPr>
                        <a:t>Activity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Effectiveness Rating (100 Point Scale)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74521">
                <a:tc>
                  <a:txBody>
                    <a:bodyPr/>
                    <a:lstStyle/>
                    <a:p>
                      <a:pPr marL="0" marR="0">
                        <a:lnSpc>
                          <a:spcPct val="107000"/>
                        </a:lnSpc>
                        <a:spcBef>
                          <a:spcPts val="0"/>
                        </a:spcBef>
                        <a:spcAft>
                          <a:spcPts val="0"/>
                        </a:spcAft>
                      </a:pPr>
                      <a:r>
                        <a:rPr lang="en-US" sz="2400" dirty="0">
                          <a:effectLst/>
                        </a:rPr>
                        <a:t>General Response Effectiveness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gn="ctr">
                        <a:lnSpc>
                          <a:spcPct val="107000"/>
                        </a:lnSpc>
                        <a:spcBef>
                          <a:spcPts val="0"/>
                        </a:spcBef>
                        <a:spcAft>
                          <a:spcPts val="0"/>
                        </a:spcAft>
                      </a:pPr>
                      <a:r>
                        <a:rPr lang="en-US" sz="2400" dirty="0">
                          <a:effectLst/>
                        </a:rPr>
                        <a:t>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7261">
                <a:tc>
                  <a:txBody>
                    <a:bodyPr/>
                    <a:lstStyle/>
                    <a:p>
                      <a:pPr marL="0" marR="0">
                        <a:lnSpc>
                          <a:spcPct val="107000"/>
                        </a:lnSpc>
                        <a:spcBef>
                          <a:spcPts val="0"/>
                        </a:spcBef>
                        <a:spcAft>
                          <a:spcPts val="0"/>
                        </a:spcAft>
                      </a:pPr>
                      <a:r>
                        <a:rPr lang="en-US" sz="2400" dirty="0">
                          <a:effectLst/>
                        </a:rPr>
                        <a:t>Initial Notifications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66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15405">
                <a:tc>
                  <a:txBody>
                    <a:bodyPr/>
                    <a:lstStyle/>
                    <a:p>
                      <a:pPr marL="0" marR="0">
                        <a:lnSpc>
                          <a:spcPct val="107000"/>
                        </a:lnSpc>
                        <a:spcBef>
                          <a:spcPts val="0"/>
                        </a:spcBef>
                        <a:spcAft>
                          <a:spcPts val="0"/>
                        </a:spcAft>
                      </a:pPr>
                      <a:r>
                        <a:rPr lang="en-US" sz="2400" dirty="0">
                          <a:effectLst/>
                        </a:rPr>
                        <a:t>Interagency Communication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15405">
                <a:tc>
                  <a:txBody>
                    <a:bodyPr/>
                    <a:lstStyle/>
                    <a:p>
                      <a:pPr marL="0" marR="0">
                        <a:lnSpc>
                          <a:spcPct val="107000"/>
                        </a:lnSpc>
                        <a:spcBef>
                          <a:spcPts val="0"/>
                        </a:spcBef>
                        <a:spcAft>
                          <a:spcPts val="0"/>
                        </a:spcAft>
                      </a:pPr>
                      <a:r>
                        <a:rPr lang="en-US" sz="2400" dirty="0">
                          <a:effectLst/>
                        </a:rPr>
                        <a:t>Within Agency Communications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15405">
                <a:tc>
                  <a:txBody>
                    <a:bodyPr/>
                    <a:lstStyle/>
                    <a:p>
                      <a:pPr marL="0" marR="0">
                        <a:lnSpc>
                          <a:spcPct val="107000"/>
                        </a:lnSpc>
                        <a:spcBef>
                          <a:spcPts val="0"/>
                        </a:spcBef>
                        <a:spcAft>
                          <a:spcPts val="0"/>
                        </a:spcAft>
                      </a:pPr>
                      <a:r>
                        <a:rPr lang="en-US" sz="2400" dirty="0">
                          <a:effectLst/>
                        </a:rPr>
                        <a:t>Public Info/Communications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756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8874"/>
          </a:xfrm>
        </p:spPr>
        <p:txBody>
          <a:bodyPr>
            <a:normAutofit fontScale="90000"/>
          </a:bodyPr>
          <a:lstStyle/>
          <a:p>
            <a:pPr algn="ctr"/>
            <a:r>
              <a:rPr lang="en-US" b="1" dirty="0"/>
              <a:t>Response Areas Topics</a:t>
            </a:r>
            <a:br>
              <a:rPr lang="en-US" b="1" dirty="0"/>
            </a:br>
            <a:r>
              <a:rPr lang="en-US" b="1" dirty="0"/>
              <a:t>Feedback Requested</a:t>
            </a:r>
          </a:p>
        </p:txBody>
      </p:sp>
      <p:sp>
        <p:nvSpPr>
          <p:cNvPr id="3" name="Content Placeholder 2"/>
          <p:cNvSpPr>
            <a:spLocks noGrp="1"/>
          </p:cNvSpPr>
          <p:nvPr>
            <p:ph idx="1"/>
          </p:nvPr>
        </p:nvSpPr>
        <p:spPr>
          <a:xfrm>
            <a:off x="838200" y="1793173"/>
            <a:ext cx="10515600" cy="4844924"/>
          </a:xfrm>
        </p:spPr>
        <p:txBody>
          <a:bodyPr/>
          <a:lstStyle/>
          <a:p>
            <a:r>
              <a:rPr lang="en-US" sz="2000" dirty="0"/>
              <a:t>Comments on 14 day Post Exposure Prophylaxis (PEP) window vs 50 day period</a:t>
            </a:r>
          </a:p>
          <a:p>
            <a:pPr marL="0" indent="0">
              <a:buNone/>
            </a:pPr>
            <a:r>
              <a:rPr lang="en-US" sz="2000" dirty="0"/>
              <a:t> </a:t>
            </a:r>
          </a:p>
          <a:p>
            <a:r>
              <a:rPr lang="en-US" sz="2000" dirty="0"/>
              <a:t>PEP Guidance from Health Immunizations Division – clear, concise, and timely? </a:t>
            </a:r>
          </a:p>
          <a:p>
            <a:endParaRPr lang="en-US" sz="2000" dirty="0"/>
          </a:p>
          <a:p>
            <a:r>
              <a:rPr lang="en-US" sz="2000" dirty="0"/>
              <a:t>Need for any more info from Health Immunizations on PEP?</a:t>
            </a:r>
          </a:p>
          <a:p>
            <a:endParaRPr lang="en-US" sz="2000" dirty="0"/>
          </a:p>
          <a:p>
            <a:r>
              <a:rPr lang="en-US" sz="2000" dirty="0"/>
              <a:t>Comments on use of SurveyMonkey for response data collection?</a:t>
            </a:r>
          </a:p>
          <a:p>
            <a:pPr marL="0" indent="0">
              <a:buNone/>
            </a:pPr>
            <a:endParaRPr lang="en-US" dirty="0"/>
          </a:p>
        </p:txBody>
      </p:sp>
    </p:spTree>
    <p:extLst>
      <p:ext uri="{BB962C8B-B14F-4D97-AF65-F5344CB8AC3E}">
        <p14:creationId xmlns:p14="http://schemas.microsoft.com/office/powerpoint/2010/main" val="2949247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217" y="618514"/>
            <a:ext cx="10515600" cy="890798"/>
          </a:xfrm>
        </p:spPr>
        <p:txBody>
          <a:bodyPr>
            <a:normAutofit fontScale="90000"/>
          </a:bodyPr>
          <a:lstStyle/>
          <a:p>
            <a:pPr algn="ctr"/>
            <a:r>
              <a:rPr lang="en-US" b="1" dirty="0"/>
              <a:t>Recommendations To Improve </a:t>
            </a:r>
            <a:br>
              <a:rPr lang="en-US" b="1" dirty="0"/>
            </a:br>
            <a:r>
              <a:rPr lang="en-US" b="1" dirty="0"/>
              <a:t>Multi-Agency Responses from AAR</a:t>
            </a:r>
            <a:endParaRPr lang="en-US" dirty="0"/>
          </a:p>
        </p:txBody>
      </p:sp>
      <p:sp>
        <p:nvSpPr>
          <p:cNvPr id="3" name="Content Placeholder 2"/>
          <p:cNvSpPr>
            <a:spLocks noGrp="1"/>
          </p:cNvSpPr>
          <p:nvPr>
            <p:ph idx="1"/>
          </p:nvPr>
        </p:nvSpPr>
        <p:spPr>
          <a:xfrm>
            <a:off x="838201" y="1825628"/>
            <a:ext cx="10395857" cy="4791075"/>
          </a:xfrm>
        </p:spPr>
        <p:txBody>
          <a:bodyPr>
            <a:normAutofit/>
          </a:bodyPr>
          <a:lstStyle/>
          <a:p>
            <a:r>
              <a:rPr lang="en-US" sz="2000" dirty="0"/>
              <a:t>Use multiple methods to make initial notifications to achieve broad coverage</a:t>
            </a:r>
          </a:p>
          <a:p>
            <a:pPr lvl="1"/>
            <a:r>
              <a:rPr lang="en-US" sz="2000" dirty="0"/>
              <a:t>Specifically the Michigan Health Alert Network and Michigan Association for Local Public Health </a:t>
            </a:r>
            <a:r>
              <a:rPr lang="en-US" sz="2000" dirty="0" err="1"/>
              <a:t>listservs</a:t>
            </a:r>
            <a:endParaRPr lang="en-US" sz="2000" dirty="0"/>
          </a:p>
          <a:p>
            <a:pPr marL="274320" lvl="1" indent="0">
              <a:buNone/>
            </a:pPr>
            <a:endParaRPr lang="en-US" sz="2000" dirty="0"/>
          </a:p>
          <a:p>
            <a:r>
              <a:rPr lang="en-US" sz="2000" dirty="0"/>
              <a:t>Better utilize existing IT systems to support multi-agency communication and coordination</a:t>
            </a:r>
          </a:p>
          <a:p>
            <a:pPr lvl="1"/>
            <a:r>
              <a:rPr lang="en-US" sz="2000" dirty="0"/>
              <a:t>Existing webinar and teleconference systems used by some state and local agencies</a:t>
            </a:r>
          </a:p>
          <a:p>
            <a:pPr marL="0" indent="0">
              <a:buNone/>
            </a:pPr>
            <a:endParaRPr lang="en-US" sz="2000" dirty="0"/>
          </a:p>
          <a:p>
            <a:r>
              <a:rPr lang="en-US" sz="2000" dirty="0"/>
              <a:t>Capture lessons learned and suggested refinements regarding use of </a:t>
            </a:r>
            <a:r>
              <a:rPr lang="en-US" sz="2000" dirty="0" err="1"/>
              <a:t>SurveyMonkey</a:t>
            </a:r>
            <a:r>
              <a:rPr lang="en-US" sz="2000" dirty="0"/>
              <a:t> for data gathering, reporting, and updating  </a:t>
            </a:r>
          </a:p>
          <a:p>
            <a:endParaRPr lang="en-US" dirty="0"/>
          </a:p>
        </p:txBody>
      </p:sp>
    </p:spTree>
    <p:extLst>
      <p:ext uri="{BB962C8B-B14F-4D97-AF65-F5344CB8AC3E}">
        <p14:creationId xmlns:p14="http://schemas.microsoft.com/office/powerpoint/2010/main" val="109244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The RRT Mindset: A Team Approach</a:t>
            </a:r>
            <a:endParaRPr lang="en-US" altLang="en-US" dirty="0"/>
          </a:p>
        </p:txBody>
      </p:sp>
      <p:sp>
        <p:nvSpPr>
          <p:cNvPr id="15363" name="Content Placeholder 2"/>
          <p:cNvSpPr>
            <a:spLocks noGrp="1"/>
          </p:cNvSpPr>
          <p:nvPr>
            <p:ph idx="1"/>
          </p:nvPr>
        </p:nvSpPr>
        <p:spPr>
          <a:xfrm>
            <a:off x="661482" y="1380567"/>
            <a:ext cx="10992255" cy="4790841"/>
          </a:xfrm>
        </p:spPr>
        <p:txBody>
          <a:bodyPr/>
          <a:lstStyle/>
          <a:p>
            <a:r>
              <a:rPr lang="en-US" altLang="en-US" dirty="0"/>
              <a:t>AARs are about improving:</a:t>
            </a:r>
          </a:p>
          <a:p>
            <a:pPr lvl="1"/>
            <a:r>
              <a:rPr lang="en-US" altLang="en-US" dirty="0"/>
              <a:t>Individual activities (lab, epi or regulatory)</a:t>
            </a:r>
          </a:p>
          <a:p>
            <a:pPr lvl="1"/>
            <a:r>
              <a:rPr lang="en-US" altLang="en-US" dirty="0"/>
              <a:t>How we work together</a:t>
            </a:r>
          </a:p>
          <a:p>
            <a:r>
              <a:rPr lang="en-US" altLang="en-US" dirty="0"/>
              <a:t>It’s important to engage the </a:t>
            </a:r>
          </a:p>
          <a:p>
            <a:pPr marL="0" indent="0">
              <a:buNone/>
            </a:pPr>
            <a:r>
              <a:rPr lang="en-US" altLang="en-US" dirty="0"/>
              <a:t>   various partners involved</a:t>
            </a:r>
            <a:endParaRPr lang="en-US" altLang="en-US" dirty="0">
              <a:solidFill>
                <a:srgbClr val="FF0000"/>
              </a:solidFill>
            </a:endParaRPr>
          </a:p>
          <a:p>
            <a:endParaRPr lang="en-US" altLang="en-US" dirty="0"/>
          </a:p>
          <a:p>
            <a:endParaRPr lang="en-US" altLang="en-US" dirty="0"/>
          </a:p>
          <a:p>
            <a:endParaRPr lang="en-US" altLang="en-US" dirty="0"/>
          </a:p>
          <a:p>
            <a:endParaRPr lang="en-US" altLang="en-US" dirty="0"/>
          </a:p>
          <a:p>
            <a:endParaRPr lang="en-US" altLang="en-US" sz="4400" dirty="0"/>
          </a:p>
        </p:txBody>
      </p:sp>
      <p:pic>
        <p:nvPicPr>
          <p:cNvPr id="29698" name="Picture 2" descr="S:\OP\CGS\Grants\RRT\Current Project Development\_Misc_LY&amp;TG\3 legged stool 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133" y="4248615"/>
            <a:ext cx="2080387" cy="21930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185318" y="5107259"/>
            <a:ext cx="1996068"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Lauren.Lane\Desktop\CSTE AAR graphic.PNG"/>
          <p:cNvPicPr>
            <a:picLocks noChangeAspect="1" noChangeArrowheads="1"/>
          </p:cNvPicPr>
          <p:nvPr/>
        </p:nvPicPr>
        <p:blipFill rotWithShape="1">
          <a:blip r:embed="rId3">
            <a:extLst>
              <a:ext uri="{28A0092B-C50C-407E-A947-70E740481C1C}">
                <a14:useLocalDpi xmlns:a14="http://schemas.microsoft.com/office/drawing/2010/main" val="0"/>
              </a:ext>
            </a:extLst>
          </a:blip>
          <a:srcRect l="7205" t="4865" r="11767" b="3317"/>
          <a:stretch/>
        </p:blipFill>
        <p:spPr bwMode="auto">
          <a:xfrm>
            <a:off x="7486649" y="2639118"/>
            <a:ext cx="4133851" cy="410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97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1"/>
            <a:ext cx="9692640" cy="1679425"/>
          </a:xfrm>
        </p:spPr>
        <p:txBody>
          <a:bodyPr>
            <a:noAutofit/>
          </a:bodyPr>
          <a:lstStyle/>
          <a:p>
            <a:pPr algn="ctr"/>
            <a:r>
              <a:rPr lang="en-US" sz="3200" b="1" dirty="0"/>
              <a:t>Sharing Non-Public Information</a:t>
            </a:r>
            <a:br>
              <a:rPr lang="en-US" sz="3200" b="1" dirty="0"/>
            </a:br>
            <a:r>
              <a:rPr lang="en-US" sz="3200" b="1" dirty="0"/>
              <a:t>Single Signature Long-Term Information Sharing Agreements:  </a:t>
            </a:r>
            <a:br>
              <a:rPr lang="en-US" sz="3200" b="1" dirty="0"/>
            </a:br>
            <a:r>
              <a:rPr lang="en-US" sz="3200" b="1" dirty="0"/>
              <a:t>FDA and Michigan LHDs</a:t>
            </a:r>
            <a:endParaRPr lang="en-US" sz="3200" dirty="0"/>
          </a:p>
        </p:txBody>
      </p:sp>
      <p:sp>
        <p:nvSpPr>
          <p:cNvPr id="4" name="Content Placeholder 3"/>
          <p:cNvSpPr>
            <a:spLocks noGrp="1"/>
          </p:cNvSpPr>
          <p:nvPr>
            <p:ph sz="half" idx="1"/>
          </p:nvPr>
        </p:nvSpPr>
        <p:spPr>
          <a:xfrm>
            <a:off x="5503615" y="2595239"/>
            <a:ext cx="5773987" cy="4146941"/>
          </a:xfrm>
        </p:spPr>
        <p:txBody>
          <a:bodyPr>
            <a:noAutofit/>
          </a:bodyPr>
          <a:lstStyle/>
          <a:p>
            <a:r>
              <a:rPr lang="en-US" sz="2000" dirty="0"/>
              <a:t>7 of 45 (16%) of Michigan LHDs had these at the time of the response</a:t>
            </a:r>
          </a:p>
          <a:p>
            <a:r>
              <a:rPr lang="en-US" sz="2000" dirty="0"/>
              <a:t>Likely would have been a barrier to response efforts – LHDs unable to receive distribution information from FDA</a:t>
            </a:r>
          </a:p>
          <a:p>
            <a:r>
              <a:rPr lang="en-US" sz="2000" dirty="0">
                <a:solidFill>
                  <a:srgbClr val="FF0000"/>
                </a:solidFill>
              </a:rPr>
              <a:t>Response presented a chance to raise awareness, renew interest and provide an opportunity for FDA outreach</a:t>
            </a:r>
          </a:p>
          <a:p>
            <a:r>
              <a:rPr lang="en-US" sz="2000" dirty="0"/>
              <a:t>Local, state, and federal agencies working to increase use</a:t>
            </a:r>
          </a:p>
        </p:txBody>
      </p:sp>
      <p:grpSp>
        <p:nvGrpSpPr>
          <p:cNvPr id="6" name="Canvas 174"/>
          <p:cNvGrpSpPr>
            <a:grpSpLocks noChangeAspect="1"/>
          </p:cNvGrpSpPr>
          <p:nvPr/>
        </p:nvGrpSpPr>
        <p:grpSpPr>
          <a:xfrm>
            <a:off x="0" y="1691322"/>
            <a:ext cx="8155736" cy="7810638"/>
            <a:chOff x="12419" y="13141"/>
            <a:chExt cx="6185181" cy="6534979"/>
          </a:xfrm>
        </p:grpSpPr>
        <p:sp>
          <p:nvSpPr>
            <p:cNvPr id="7" name="Rectangle 6"/>
            <p:cNvSpPr/>
            <p:nvPr/>
          </p:nvSpPr>
          <p:spPr>
            <a:xfrm>
              <a:off x="1695450" y="1778000"/>
              <a:ext cx="4502150" cy="4770120"/>
            </a:xfrm>
            <a:prstGeom prst="rect">
              <a:avLst/>
            </a:prstGeom>
            <a:noFill/>
            <a:ln>
              <a:noFill/>
            </a:ln>
          </p:spPr>
        </p:sp>
        <p:sp>
          <p:nvSpPr>
            <p:cNvPr id="8" name="Rectangle 7"/>
            <p:cNvSpPr>
              <a:spLocks noChangeArrowheads="1"/>
            </p:cNvSpPr>
            <p:nvPr/>
          </p:nvSpPr>
          <p:spPr bwMode="auto">
            <a:xfrm>
              <a:off x="12419" y="13141"/>
              <a:ext cx="15805" cy="8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60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Freeform 8"/>
            <p:cNvSpPr>
              <a:spLocks/>
            </p:cNvSpPr>
            <p:nvPr/>
          </p:nvSpPr>
          <p:spPr bwMode="auto">
            <a:xfrm>
              <a:off x="3200754" y="1949891"/>
              <a:ext cx="287655" cy="231775"/>
            </a:xfrm>
            <a:custGeom>
              <a:avLst/>
              <a:gdLst>
                <a:gd name="T0" fmla="*/ 445 w 453"/>
                <a:gd name="T1" fmla="*/ 0 h 365"/>
                <a:gd name="T2" fmla="*/ 445 w 453"/>
                <a:gd name="T3" fmla="*/ 16 h 365"/>
                <a:gd name="T4" fmla="*/ 453 w 453"/>
                <a:gd name="T5" fmla="*/ 48 h 365"/>
                <a:gd name="T6" fmla="*/ 453 w 453"/>
                <a:gd name="T7" fmla="*/ 71 h 365"/>
                <a:gd name="T8" fmla="*/ 453 w 453"/>
                <a:gd name="T9" fmla="*/ 95 h 365"/>
                <a:gd name="T10" fmla="*/ 453 w 453"/>
                <a:gd name="T11" fmla="*/ 119 h 365"/>
                <a:gd name="T12" fmla="*/ 453 w 453"/>
                <a:gd name="T13" fmla="*/ 143 h 365"/>
                <a:gd name="T14" fmla="*/ 445 w 453"/>
                <a:gd name="T15" fmla="*/ 167 h 365"/>
                <a:gd name="T16" fmla="*/ 445 w 453"/>
                <a:gd name="T17" fmla="*/ 183 h 365"/>
                <a:gd name="T18" fmla="*/ 437 w 453"/>
                <a:gd name="T19" fmla="*/ 206 h 365"/>
                <a:gd name="T20" fmla="*/ 437 w 453"/>
                <a:gd name="T21" fmla="*/ 230 h 365"/>
                <a:gd name="T22" fmla="*/ 437 w 453"/>
                <a:gd name="T23" fmla="*/ 254 h 365"/>
                <a:gd name="T24" fmla="*/ 430 w 453"/>
                <a:gd name="T25" fmla="*/ 270 h 365"/>
                <a:gd name="T26" fmla="*/ 430 w 453"/>
                <a:gd name="T27" fmla="*/ 294 h 365"/>
                <a:gd name="T28" fmla="*/ 430 w 453"/>
                <a:gd name="T29" fmla="*/ 318 h 365"/>
                <a:gd name="T30" fmla="*/ 430 w 453"/>
                <a:gd name="T31" fmla="*/ 341 h 365"/>
                <a:gd name="T32" fmla="*/ 430 w 453"/>
                <a:gd name="T33" fmla="*/ 357 h 365"/>
                <a:gd name="T34" fmla="*/ 8 w 453"/>
                <a:gd name="T35" fmla="*/ 365 h 365"/>
                <a:gd name="T36" fmla="*/ 0 w 453"/>
                <a:gd name="T37" fmla="*/ 0 h 365"/>
                <a:gd name="T38" fmla="*/ 445 w 453"/>
                <a:gd name="T3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3" h="365">
                  <a:moveTo>
                    <a:pt x="445" y="0"/>
                  </a:moveTo>
                  <a:lnTo>
                    <a:pt x="445" y="16"/>
                  </a:lnTo>
                  <a:lnTo>
                    <a:pt x="453" y="48"/>
                  </a:lnTo>
                  <a:lnTo>
                    <a:pt x="453" y="71"/>
                  </a:lnTo>
                  <a:lnTo>
                    <a:pt x="453" y="95"/>
                  </a:lnTo>
                  <a:lnTo>
                    <a:pt x="453" y="119"/>
                  </a:lnTo>
                  <a:lnTo>
                    <a:pt x="453" y="143"/>
                  </a:lnTo>
                  <a:lnTo>
                    <a:pt x="445" y="167"/>
                  </a:lnTo>
                  <a:lnTo>
                    <a:pt x="445" y="183"/>
                  </a:lnTo>
                  <a:lnTo>
                    <a:pt x="437" y="206"/>
                  </a:lnTo>
                  <a:lnTo>
                    <a:pt x="437" y="230"/>
                  </a:lnTo>
                  <a:lnTo>
                    <a:pt x="437" y="254"/>
                  </a:lnTo>
                  <a:lnTo>
                    <a:pt x="430" y="270"/>
                  </a:lnTo>
                  <a:lnTo>
                    <a:pt x="430" y="294"/>
                  </a:lnTo>
                  <a:lnTo>
                    <a:pt x="430" y="318"/>
                  </a:lnTo>
                  <a:lnTo>
                    <a:pt x="430" y="341"/>
                  </a:lnTo>
                  <a:lnTo>
                    <a:pt x="430" y="357"/>
                  </a:lnTo>
                  <a:lnTo>
                    <a:pt x="8" y="365"/>
                  </a:lnTo>
                  <a:lnTo>
                    <a:pt x="0" y="0"/>
                  </a:lnTo>
                  <a:lnTo>
                    <a:pt x="4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0" name="Freeform 9"/>
            <p:cNvSpPr>
              <a:spLocks/>
            </p:cNvSpPr>
            <p:nvPr/>
          </p:nvSpPr>
          <p:spPr bwMode="auto">
            <a:xfrm>
              <a:off x="3200754" y="1949891"/>
              <a:ext cx="287655" cy="231775"/>
            </a:xfrm>
            <a:custGeom>
              <a:avLst/>
              <a:gdLst>
                <a:gd name="T0" fmla="*/ 445 w 453"/>
                <a:gd name="T1" fmla="*/ 0 h 365"/>
                <a:gd name="T2" fmla="*/ 445 w 453"/>
                <a:gd name="T3" fmla="*/ 16 h 365"/>
                <a:gd name="T4" fmla="*/ 453 w 453"/>
                <a:gd name="T5" fmla="*/ 48 h 365"/>
                <a:gd name="T6" fmla="*/ 453 w 453"/>
                <a:gd name="T7" fmla="*/ 71 h 365"/>
                <a:gd name="T8" fmla="*/ 453 w 453"/>
                <a:gd name="T9" fmla="*/ 95 h 365"/>
                <a:gd name="T10" fmla="*/ 453 w 453"/>
                <a:gd name="T11" fmla="*/ 119 h 365"/>
                <a:gd name="T12" fmla="*/ 453 w 453"/>
                <a:gd name="T13" fmla="*/ 143 h 365"/>
                <a:gd name="T14" fmla="*/ 445 w 453"/>
                <a:gd name="T15" fmla="*/ 167 h 365"/>
                <a:gd name="T16" fmla="*/ 445 w 453"/>
                <a:gd name="T17" fmla="*/ 183 h 365"/>
                <a:gd name="T18" fmla="*/ 437 w 453"/>
                <a:gd name="T19" fmla="*/ 206 h 365"/>
                <a:gd name="T20" fmla="*/ 437 w 453"/>
                <a:gd name="T21" fmla="*/ 230 h 365"/>
                <a:gd name="T22" fmla="*/ 437 w 453"/>
                <a:gd name="T23" fmla="*/ 254 h 365"/>
                <a:gd name="T24" fmla="*/ 430 w 453"/>
                <a:gd name="T25" fmla="*/ 270 h 365"/>
                <a:gd name="T26" fmla="*/ 430 w 453"/>
                <a:gd name="T27" fmla="*/ 294 h 365"/>
                <a:gd name="T28" fmla="*/ 430 w 453"/>
                <a:gd name="T29" fmla="*/ 318 h 365"/>
                <a:gd name="T30" fmla="*/ 430 w 453"/>
                <a:gd name="T31" fmla="*/ 341 h 365"/>
                <a:gd name="T32" fmla="*/ 430 w 453"/>
                <a:gd name="T33" fmla="*/ 357 h 365"/>
                <a:gd name="T34" fmla="*/ 8 w 453"/>
                <a:gd name="T35" fmla="*/ 365 h 365"/>
                <a:gd name="T36" fmla="*/ 0 w 453"/>
                <a:gd name="T37" fmla="*/ 0 h 365"/>
                <a:gd name="T38" fmla="*/ 445 w 453"/>
                <a:gd name="T3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3" h="365">
                  <a:moveTo>
                    <a:pt x="445" y="0"/>
                  </a:moveTo>
                  <a:lnTo>
                    <a:pt x="445" y="16"/>
                  </a:lnTo>
                  <a:lnTo>
                    <a:pt x="453" y="48"/>
                  </a:lnTo>
                  <a:lnTo>
                    <a:pt x="453" y="71"/>
                  </a:lnTo>
                  <a:lnTo>
                    <a:pt x="453" y="95"/>
                  </a:lnTo>
                  <a:lnTo>
                    <a:pt x="453" y="119"/>
                  </a:lnTo>
                  <a:lnTo>
                    <a:pt x="453" y="143"/>
                  </a:lnTo>
                  <a:lnTo>
                    <a:pt x="445" y="167"/>
                  </a:lnTo>
                  <a:lnTo>
                    <a:pt x="445" y="183"/>
                  </a:lnTo>
                  <a:lnTo>
                    <a:pt x="437" y="206"/>
                  </a:lnTo>
                  <a:lnTo>
                    <a:pt x="437" y="230"/>
                  </a:lnTo>
                  <a:lnTo>
                    <a:pt x="437" y="254"/>
                  </a:lnTo>
                  <a:lnTo>
                    <a:pt x="430" y="270"/>
                  </a:lnTo>
                  <a:lnTo>
                    <a:pt x="430" y="294"/>
                  </a:lnTo>
                  <a:lnTo>
                    <a:pt x="430" y="318"/>
                  </a:lnTo>
                  <a:lnTo>
                    <a:pt x="430" y="341"/>
                  </a:lnTo>
                  <a:lnTo>
                    <a:pt x="430" y="357"/>
                  </a:lnTo>
                  <a:lnTo>
                    <a:pt x="8" y="365"/>
                  </a:lnTo>
                  <a:lnTo>
                    <a:pt x="0" y="0"/>
                  </a:lnTo>
                  <a:lnTo>
                    <a:pt x="44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 name="Freeform 10"/>
            <p:cNvSpPr>
              <a:spLocks/>
            </p:cNvSpPr>
            <p:nvPr/>
          </p:nvSpPr>
          <p:spPr bwMode="auto">
            <a:xfrm>
              <a:off x="32739" y="33461"/>
              <a:ext cx="3324225" cy="1674495"/>
            </a:xfrm>
            <a:custGeom>
              <a:avLst/>
              <a:gdLst>
                <a:gd name="T0" fmla="*/ 1917 w 5235"/>
                <a:gd name="T1" fmla="*/ 175 h 2637"/>
                <a:gd name="T2" fmla="*/ 1559 w 5235"/>
                <a:gd name="T3" fmla="*/ 476 h 2637"/>
                <a:gd name="T4" fmla="*/ 1528 w 5235"/>
                <a:gd name="T5" fmla="*/ 715 h 2637"/>
                <a:gd name="T6" fmla="*/ 1655 w 5235"/>
                <a:gd name="T7" fmla="*/ 580 h 2637"/>
                <a:gd name="T8" fmla="*/ 2148 w 5235"/>
                <a:gd name="T9" fmla="*/ 881 h 2637"/>
                <a:gd name="T10" fmla="*/ 2355 w 5235"/>
                <a:gd name="T11" fmla="*/ 1120 h 2637"/>
                <a:gd name="T12" fmla="*/ 2522 w 5235"/>
                <a:gd name="T13" fmla="*/ 1120 h 2637"/>
                <a:gd name="T14" fmla="*/ 2713 w 5235"/>
                <a:gd name="T15" fmla="*/ 1199 h 2637"/>
                <a:gd name="T16" fmla="*/ 2864 w 5235"/>
                <a:gd name="T17" fmla="*/ 1199 h 2637"/>
                <a:gd name="T18" fmla="*/ 3246 w 5235"/>
                <a:gd name="T19" fmla="*/ 985 h 2637"/>
                <a:gd name="T20" fmla="*/ 3493 w 5235"/>
                <a:gd name="T21" fmla="*/ 969 h 2637"/>
                <a:gd name="T22" fmla="*/ 3970 w 5235"/>
                <a:gd name="T23" fmla="*/ 905 h 2637"/>
                <a:gd name="T24" fmla="*/ 4129 w 5235"/>
                <a:gd name="T25" fmla="*/ 929 h 2637"/>
                <a:gd name="T26" fmla="*/ 4082 w 5235"/>
                <a:gd name="T27" fmla="*/ 1136 h 2637"/>
                <a:gd name="T28" fmla="*/ 4193 w 5235"/>
                <a:gd name="T29" fmla="*/ 1199 h 2637"/>
                <a:gd name="T30" fmla="*/ 4424 w 5235"/>
                <a:gd name="T31" fmla="*/ 1247 h 2637"/>
                <a:gd name="T32" fmla="*/ 4607 w 5235"/>
                <a:gd name="T33" fmla="*/ 1231 h 2637"/>
                <a:gd name="T34" fmla="*/ 4679 w 5235"/>
                <a:gd name="T35" fmla="*/ 1533 h 2637"/>
                <a:gd name="T36" fmla="*/ 4885 w 5235"/>
                <a:gd name="T37" fmla="*/ 1692 h 2637"/>
                <a:gd name="T38" fmla="*/ 5108 w 5235"/>
                <a:gd name="T39" fmla="*/ 1692 h 2637"/>
                <a:gd name="T40" fmla="*/ 5235 w 5235"/>
                <a:gd name="T41" fmla="*/ 1795 h 2637"/>
                <a:gd name="T42" fmla="*/ 4989 w 5235"/>
                <a:gd name="T43" fmla="*/ 1842 h 2637"/>
                <a:gd name="T44" fmla="*/ 4782 w 5235"/>
                <a:gd name="T45" fmla="*/ 1811 h 2637"/>
                <a:gd name="T46" fmla="*/ 4551 w 5235"/>
                <a:gd name="T47" fmla="*/ 1795 h 2637"/>
                <a:gd name="T48" fmla="*/ 4400 w 5235"/>
                <a:gd name="T49" fmla="*/ 1803 h 2637"/>
                <a:gd name="T50" fmla="*/ 4336 w 5235"/>
                <a:gd name="T51" fmla="*/ 1850 h 2637"/>
                <a:gd name="T52" fmla="*/ 4185 w 5235"/>
                <a:gd name="T53" fmla="*/ 1850 h 2637"/>
                <a:gd name="T54" fmla="*/ 3819 w 5235"/>
                <a:gd name="T55" fmla="*/ 1644 h 2637"/>
                <a:gd name="T56" fmla="*/ 3533 w 5235"/>
                <a:gd name="T57" fmla="*/ 1779 h 2637"/>
                <a:gd name="T58" fmla="*/ 3262 w 5235"/>
                <a:gd name="T59" fmla="*/ 1795 h 2637"/>
                <a:gd name="T60" fmla="*/ 3063 w 5235"/>
                <a:gd name="T61" fmla="*/ 1858 h 2637"/>
                <a:gd name="T62" fmla="*/ 2976 w 5235"/>
                <a:gd name="T63" fmla="*/ 1977 h 2637"/>
                <a:gd name="T64" fmla="*/ 2864 w 5235"/>
                <a:gd name="T65" fmla="*/ 2128 h 2637"/>
                <a:gd name="T66" fmla="*/ 2737 w 5235"/>
                <a:gd name="T67" fmla="*/ 2128 h 2637"/>
                <a:gd name="T68" fmla="*/ 2833 w 5235"/>
                <a:gd name="T69" fmla="*/ 1930 h 2637"/>
                <a:gd name="T70" fmla="*/ 2761 w 5235"/>
                <a:gd name="T71" fmla="*/ 1906 h 2637"/>
                <a:gd name="T72" fmla="*/ 2642 w 5235"/>
                <a:gd name="T73" fmla="*/ 2041 h 2637"/>
                <a:gd name="T74" fmla="*/ 2554 w 5235"/>
                <a:gd name="T75" fmla="*/ 1938 h 2637"/>
                <a:gd name="T76" fmla="*/ 2522 w 5235"/>
                <a:gd name="T77" fmla="*/ 1890 h 2637"/>
                <a:gd name="T78" fmla="*/ 2387 w 5235"/>
                <a:gd name="T79" fmla="*/ 2152 h 2637"/>
                <a:gd name="T80" fmla="*/ 2180 w 5235"/>
                <a:gd name="T81" fmla="*/ 2502 h 2637"/>
                <a:gd name="T82" fmla="*/ 1981 w 5235"/>
                <a:gd name="T83" fmla="*/ 2629 h 2637"/>
                <a:gd name="T84" fmla="*/ 1973 w 5235"/>
                <a:gd name="T85" fmla="*/ 2494 h 2637"/>
                <a:gd name="T86" fmla="*/ 1949 w 5235"/>
                <a:gd name="T87" fmla="*/ 2375 h 2637"/>
                <a:gd name="T88" fmla="*/ 1878 w 5235"/>
                <a:gd name="T89" fmla="*/ 2224 h 2637"/>
                <a:gd name="T90" fmla="*/ 1886 w 5235"/>
                <a:gd name="T91" fmla="*/ 2001 h 2637"/>
                <a:gd name="T92" fmla="*/ 1695 w 5235"/>
                <a:gd name="T93" fmla="*/ 1755 h 2637"/>
                <a:gd name="T94" fmla="*/ 1368 w 5235"/>
                <a:gd name="T95" fmla="*/ 1612 h 2637"/>
                <a:gd name="T96" fmla="*/ 859 w 5235"/>
                <a:gd name="T97" fmla="*/ 1453 h 2637"/>
                <a:gd name="T98" fmla="*/ 159 w 5235"/>
                <a:gd name="T99" fmla="*/ 1056 h 2637"/>
                <a:gd name="T100" fmla="*/ 0 w 5235"/>
                <a:gd name="T101" fmla="*/ 937 h 2637"/>
                <a:gd name="T102" fmla="*/ 382 w 5235"/>
                <a:gd name="T103" fmla="*/ 762 h 2637"/>
                <a:gd name="T104" fmla="*/ 660 w 5235"/>
                <a:gd name="T105" fmla="*/ 683 h 2637"/>
                <a:gd name="T106" fmla="*/ 1098 w 5235"/>
                <a:gd name="T107" fmla="*/ 516 h 2637"/>
                <a:gd name="T108" fmla="*/ 1512 w 5235"/>
                <a:gd name="T109" fmla="*/ 135 h 2637"/>
                <a:gd name="T110" fmla="*/ 1909 w 5235"/>
                <a:gd name="T111" fmla="*/ 32 h 2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35" h="2637">
                  <a:moveTo>
                    <a:pt x="2021" y="63"/>
                  </a:moveTo>
                  <a:lnTo>
                    <a:pt x="2021" y="127"/>
                  </a:lnTo>
                  <a:lnTo>
                    <a:pt x="1917" y="175"/>
                  </a:lnTo>
                  <a:lnTo>
                    <a:pt x="1814" y="206"/>
                  </a:lnTo>
                  <a:lnTo>
                    <a:pt x="1695" y="357"/>
                  </a:lnTo>
                  <a:lnTo>
                    <a:pt x="1559" y="476"/>
                  </a:lnTo>
                  <a:lnTo>
                    <a:pt x="1496" y="619"/>
                  </a:lnTo>
                  <a:lnTo>
                    <a:pt x="1472" y="770"/>
                  </a:lnTo>
                  <a:lnTo>
                    <a:pt x="1528" y="715"/>
                  </a:lnTo>
                  <a:lnTo>
                    <a:pt x="1591" y="675"/>
                  </a:lnTo>
                  <a:lnTo>
                    <a:pt x="1615" y="619"/>
                  </a:lnTo>
                  <a:lnTo>
                    <a:pt x="1655" y="580"/>
                  </a:lnTo>
                  <a:lnTo>
                    <a:pt x="1726" y="611"/>
                  </a:lnTo>
                  <a:lnTo>
                    <a:pt x="1957" y="699"/>
                  </a:lnTo>
                  <a:lnTo>
                    <a:pt x="2148" y="881"/>
                  </a:lnTo>
                  <a:lnTo>
                    <a:pt x="2283" y="1104"/>
                  </a:lnTo>
                  <a:lnTo>
                    <a:pt x="2323" y="1112"/>
                  </a:lnTo>
                  <a:lnTo>
                    <a:pt x="2355" y="1120"/>
                  </a:lnTo>
                  <a:lnTo>
                    <a:pt x="2395" y="1104"/>
                  </a:lnTo>
                  <a:lnTo>
                    <a:pt x="2435" y="1120"/>
                  </a:lnTo>
                  <a:lnTo>
                    <a:pt x="2522" y="1120"/>
                  </a:lnTo>
                  <a:lnTo>
                    <a:pt x="2578" y="1128"/>
                  </a:lnTo>
                  <a:lnTo>
                    <a:pt x="2642" y="1183"/>
                  </a:lnTo>
                  <a:lnTo>
                    <a:pt x="2713" y="1199"/>
                  </a:lnTo>
                  <a:lnTo>
                    <a:pt x="2753" y="1175"/>
                  </a:lnTo>
                  <a:lnTo>
                    <a:pt x="2793" y="1175"/>
                  </a:lnTo>
                  <a:lnTo>
                    <a:pt x="2864" y="1199"/>
                  </a:lnTo>
                  <a:lnTo>
                    <a:pt x="3000" y="1088"/>
                  </a:lnTo>
                  <a:lnTo>
                    <a:pt x="3143" y="985"/>
                  </a:lnTo>
                  <a:lnTo>
                    <a:pt x="3246" y="985"/>
                  </a:lnTo>
                  <a:lnTo>
                    <a:pt x="3350" y="985"/>
                  </a:lnTo>
                  <a:lnTo>
                    <a:pt x="3421" y="977"/>
                  </a:lnTo>
                  <a:lnTo>
                    <a:pt x="3493" y="969"/>
                  </a:lnTo>
                  <a:lnTo>
                    <a:pt x="3684" y="985"/>
                  </a:lnTo>
                  <a:lnTo>
                    <a:pt x="3851" y="913"/>
                  </a:lnTo>
                  <a:lnTo>
                    <a:pt x="3970" y="905"/>
                  </a:lnTo>
                  <a:lnTo>
                    <a:pt x="4074" y="858"/>
                  </a:lnTo>
                  <a:lnTo>
                    <a:pt x="4129" y="889"/>
                  </a:lnTo>
                  <a:lnTo>
                    <a:pt x="4129" y="929"/>
                  </a:lnTo>
                  <a:lnTo>
                    <a:pt x="4098" y="969"/>
                  </a:lnTo>
                  <a:lnTo>
                    <a:pt x="4082" y="1056"/>
                  </a:lnTo>
                  <a:lnTo>
                    <a:pt x="4082" y="1136"/>
                  </a:lnTo>
                  <a:lnTo>
                    <a:pt x="4082" y="1215"/>
                  </a:lnTo>
                  <a:lnTo>
                    <a:pt x="4137" y="1191"/>
                  </a:lnTo>
                  <a:lnTo>
                    <a:pt x="4193" y="1199"/>
                  </a:lnTo>
                  <a:lnTo>
                    <a:pt x="4273" y="1239"/>
                  </a:lnTo>
                  <a:lnTo>
                    <a:pt x="4376" y="1223"/>
                  </a:lnTo>
                  <a:lnTo>
                    <a:pt x="4424" y="1247"/>
                  </a:lnTo>
                  <a:lnTo>
                    <a:pt x="4480" y="1247"/>
                  </a:lnTo>
                  <a:lnTo>
                    <a:pt x="4543" y="1223"/>
                  </a:lnTo>
                  <a:lnTo>
                    <a:pt x="4607" y="1231"/>
                  </a:lnTo>
                  <a:lnTo>
                    <a:pt x="4663" y="1382"/>
                  </a:lnTo>
                  <a:lnTo>
                    <a:pt x="4663" y="1477"/>
                  </a:lnTo>
                  <a:lnTo>
                    <a:pt x="4679" y="1533"/>
                  </a:lnTo>
                  <a:lnTo>
                    <a:pt x="4758" y="1525"/>
                  </a:lnTo>
                  <a:lnTo>
                    <a:pt x="4814" y="1612"/>
                  </a:lnTo>
                  <a:lnTo>
                    <a:pt x="4885" y="1692"/>
                  </a:lnTo>
                  <a:lnTo>
                    <a:pt x="4965" y="1699"/>
                  </a:lnTo>
                  <a:lnTo>
                    <a:pt x="5037" y="1731"/>
                  </a:lnTo>
                  <a:lnTo>
                    <a:pt x="5108" y="1692"/>
                  </a:lnTo>
                  <a:lnTo>
                    <a:pt x="5180" y="1692"/>
                  </a:lnTo>
                  <a:lnTo>
                    <a:pt x="5220" y="1739"/>
                  </a:lnTo>
                  <a:lnTo>
                    <a:pt x="5235" y="1795"/>
                  </a:lnTo>
                  <a:lnTo>
                    <a:pt x="5220" y="1834"/>
                  </a:lnTo>
                  <a:lnTo>
                    <a:pt x="5092" y="1834"/>
                  </a:lnTo>
                  <a:lnTo>
                    <a:pt x="4989" y="1842"/>
                  </a:lnTo>
                  <a:lnTo>
                    <a:pt x="4909" y="1834"/>
                  </a:lnTo>
                  <a:lnTo>
                    <a:pt x="4822" y="1827"/>
                  </a:lnTo>
                  <a:lnTo>
                    <a:pt x="4782" y="1811"/>
                  </a:lnTo>
                  <a:lnTo>
                    <a:pt x="4702" y="1819"/>
                  </a:lnTo>
                  <a:lnTo>
                    <a:pt x="4623" y="1811"/>
                  </a:lnTo>
                  <a:lnTo>
                    <a:pt x="4551" y="1795"/>
                  </a:lnTo>
                  <a:lnTo>
                    <a:pt x="4472" y="1795"/>
                  </a:lnTo>
                  <a:lnTo>
                    <a:pt x="4440" y="1811"/>
                  </a:lnTo>
                  <a:lnTo>
                    <a:pt x="4400" y="1803"/>
                  </a:lnTo>
                  <a:lnTo>
                    <a:pt x="4376" y="1763"/>
                  </a:lnTo>
                  <a:lnTo>
                    <a:pt x="4336" y="1795"/>
                  </a:lnTo>
                  <a:lnTo>
                    <a:pt x="4336" y="1850"/>
                  </a:lnTo>
                  <a:lnTo>
                    <a:pt x="4297" y="1882"/>
                  </a:lnTo>
                  <a:lnTo>
                    <a:pt x="4257" y="1890"/>
                  </a:lnTo>
                  <a:lnTo>
                    <a:pt x="4185" y="1850"/>
                  </a:lnTo>
                  <a:lnTo>
                    <a:pt x="4058" y="1739"/>
                  </a:lnTo>
                  <a:lnTo>
                    <a:pt x="3946" y="1715"/>
                  </a:lnTo>
                  <a:lnTo>
                    <a:pt x="3819" y="1644"/>
                  </a:lnTo>
                  <a:lnTo>
                    <a:pt x="3668" y="1668"/>
                  </a:lnTo>
                  <a:lnTo>
                    <a:pt x="3628" y="1763"/>
                  </a:lnTo>
                  <a:lnTo>
                    <a:pt x="3533" y="1779"/>
                  </a:lnTo>
                  <a:lnTo>
                    <a:pt x="3421" y="1803"/>
                  </a:lnTo>
                  <a:lnTo>
                    <a:pt x="3310" y="1827"/>
                  </a:lnTo>
                  <a:lnTo>
                    <a:pt x="3262" y="1795"/>
                  </a:lnTo>
                  <a:lnTo>
                    <a:pt x="3206" y="1779"/>
                  </a:lnTo>
                  <a:lnTo>
                    <a:pt x="3127" y="1811"/>
                  </a:lnTo>
                  <a:lnTo>
                    <a:pt x="3063" y="1858"/>
                  </a:lnTo>
                  <a:lnTo>
                    <a:pt x="3055" y="1914"/>
                  </a:lnTo>
                  <a:lnTo>
                    <a:pt x="3039" y="1970"/>
                  </a:lnTo>
                  <a:lnTo>
                    <a:pt x="2976" y="1977"/>
                  </a:lnTo>
                  <a:lnTo>
                    <a:pt x="2920" y="2009"/>
                  </a:lnTo>
                  <a:lnTo>
                    <a:pt x="2888" y="2065"/>
                  </a:lnTo>
                  <a:lnTo>
                    <a:pt x="2864" y="2128"/>
                  </a:lnTo>
                  <a:lnTo>
                    <a:pt x="2833" y="2184"/>
                  </a:lnTo>
                  <a:lnTo>
                    <a:pt x="2777" y="2192"/>
                  </a:lnTo>
                  <a:lnTo>
                    <a:pt x="2737" y="2128"/>
                  </a:lnTo>
                  <a:lnTo>
                    <a:pt x="2777" y="2065"/>
                  </a:lnTo>
                  <a:lnTo>
                    <a:pt x="2825" y="2001"/>
                  </a:lnTo>
                  <a:lnTo>
                    <a:pt x="2833" y="1930"/>
                  </a:lnTo>
                  <a:lnTo>
                    <a:pt x="2880" y="1866"/>
                  </a:lnTo>
                  <a:lnTo>
                    <a:pt x="2825" y="1874"/>
                  </a:lnTo>
                  <a:lnTo>
                    <a:pt x="2761" y="1906"/>
                  </a:lnTo>
                  <a:lnTo>
                    <a:pt x="2713" y="1890"/>
                  </a:lnTo>
                  <a:lnTo>
                    <a:pt x="2689" y="1970"/>
                  </a:lnTo>
                  <a:lnTo>
                    <a:pt x="2642" y="2041"/>
                  </a:lnTo>
                  <a:lnTo>
                    <a:pt x="2586" y="2049"/>
                  </a:lnTo>
                  <a:lnTo>
                    <a:pt x="2546" y="2033"/>
                  </a:lnTo>
                  <a:lnTo>
                    <a:pt x="2554" y="1938"/>
                  </a:lnTo>
                  <a:lnTo>
                    <a:pt x="2570" y="1842"/>
                  </a:lnTo>
                  <a:lnTo>
                    <a:pt x="2530" y="1834"/>
                  </a:lnTo>
                  <a:lnTo>
                    <a:pt x="2522" y="1890"/>
                  </a:lnTo>
                  <a:lnTo>
                    <a:pt x="2498" y="1930"/>
                  </a:lnTo>
                  <a:lnTo>
                    <a:pt x="2459" y="2049"/>
                  </a:lnTo>
                  <a:lnTo>
                    <a:pt x="2387" y="2152"/>
                  </a:lnTo>
                  <a:lnTo>
                    <a:pt x="2307" y="2279"/>
                  </a:lnTo>
                  <a:lnTo>
                    <a:pt x="2228" y="2398"/>
                  </a:lnTo>
                  <a:lnTo>
                    <a:pt x="2180" y="2502"/>
                  </a:lnTo>
                  <a:lnTo>
                    <a:pt x="2116" y="2605"/>
                  </a:lnTo>
                  <a:lnTo>
                    <a:pt x="2053" y="2637"/>
                  </a:lnTo>
                  <a:lnTo>
                    <a:pt x="1981" y="2629"/>
                  </a:lnTo>
                  <a:lnTo>
                    <a:pt x="1973" y="2589"/>
                  </a:lnTo>
                  <a:lnTo>
                    <a:pt x="1973" y="2557"/>
                  </a:lnTo>
                  <a:lnTo>
                    <a:pt x="1973" y="2494"/>
                  </a:lnTo>
                  <a:lnTo>
                    <a:pt x="1981" y="2438"/>
                  </a:lnTo>
                  <a:lnTo>
                    <a:pt x="2005" y="2383"/>
                  </a:lnTo>
                  <a:lnTo>
                    <a:pt x="1949" y="2375"/>
                  </a:lnTo>
                  <a:lnTo>
                    <a:pt x="1886" y="2414"/>
                  </a:lnTo>
                  <a:lnTo>
                    <a:pt x="1854" y="2287"/>
                  </a:lnTo>
                  <a:lnTo>
                    <a:pt x="1878" y="2224"/>
                  </a:lnTo>
                  <a:lnTo>
                    <a:pt x="1902" y="2168"/>
                  </a:lnTo>
                  <a:lnTo>
                    <a:pt x="1886" y="2089"/>
                  </a:lnTo>
                  <a:lnTo>
                    <a:pt x="1886" y="2001"/>
                  </a:lnTo>
                  <a:lnTo>
                    <a:pt x="1766" y="1922"/>
                  </a:lnTo>
                  <a:lnTo>
                    <a:pt x="1687" y="1874"/>
                  </a:lnTo>
                  <a:lnTo>
                    <a:pt x="1695" y="1755"/>
                  </a:lnTo>
                  <a:lnTo>
                    <a:pt x="1607" y="1723"/>
                  </a:lnTo>
                  <a:lnTo>
                    <a:pt x="1408" y="1644"/>
                  </a:lnTo>
                  <a:lnTo>
                    <a:pt x="1368" y="1612"/>
                  </a:lnTo>
                  <a:lnTo>
                    <a:pt x="1321" y="1668"/>
                  </a:lnTo>
                  <a:lnTo>
                    <a:pt x="1146" y="1628"/>
                  </a:lnTo>
                  <a:lnTo>
                    <a:pt x="859" y="1453"/>
                  </a:lnTo>
                  <a:lnTo>
                    <a:pt x="191" y="1207"/>
                  </a:lnTo>
                  <a:lnTo>
                    <a:pt x="191" y="1136"/>
                  </a:lnTo>
                  <a:lnTo>
                    <a:pt x="159" y="1056"/>
                  </a:lnTo>
                  <a:lnTo>
                    <a:pt x="79" y="1024"/>
                  </a:lnTo>
                  <a:lnTo>
                    <a:pt x="40" y="985"/>
                  </a:lnTo>
                  <a:lnTo>
                    <a:pt x="0" y="937"/>
                  </a:lnTo>
                  <a:lnTo>
                    <a:pt x="8" y="905"/>
                  </a:lnTo>
                  <a:lnTo>
                    <a:pt x="215" y="842"/>
                  </a:lnTo>
                  <a:lnTo>
                    <a:pt x="382" y="762"/>
                  </a:lnTo>
                  <a:lnTo>
                    <a:pt x="445" y="715"/>
                  </a:lnTo>
                  <a:lnTo>
                    <a:pt x="533" y="683"/>
                  </a:lnTo>
                  <a:lnTo>
                    <a:pt x="660" y="683"/>
                  </a:lnTo>
                  <a:lnTo>
                    <a:pt x="788" y="667"/>
                  </a:lnTo>
                  <a:lnTo>
                    <a:pt x="947" y="595"/>
                  </a:lnTo>
                  <a:lnTo>
                    <a:pt x="1098" y="516"/>
                  </a:lnTo>
                  <a:lnTo>
                    <a:pt x="1177" y="405"/>
                  </a:lnTo>
                  <a:lnTo>
                    <a:pt x="1337" y="294"/>
                  </a:lnTo>
                  <a:lnTo>
                    <a:pt x="1512" y="135"/>
                  </a:lnTo>
                  <a:lnTo>
                    <a:pt x="1711" y="32"/>
                  </a:lnTo>
                  <a:lnTo>
                    <a:pt x="1814" y="0"/>
                  </a:lnTo>
                  <a:lnTo>
                    <a:pt x="1909" y="32"/>
                  </a:lnTo>
                  <a:lnTo>
                    <a:pt x="1965" y="47"/>
                  </a:lnTo>
                  <a:lnTo>
                    <a:pt x="202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 name="Freeform 11"/>
            <p:cNvSpPr>
              <a:spLocks/>
            </p:cNvSpPr>
            <p:nvPr/>
          </p:nvSpPr>
          <p:spPr bwMode="auto">
            <a:xfrm>
              <a:off x="32739" y="33461"/>
              <a:ext cx="3324225" cy="1674495"/>
            </a:xfrm>
            <a:custGeom>
              <a:avLst/>
              <a:gdLst>
                <a:gd name="T0" fmla="*/ 1917 w 5235"/>
                <a:gd name="T1" fmla="*/ 175 h 2637"/>
                <a:gd name="T2" fmla="*/ 1559 w 5235"/>
                <a:gd name="T3" fmla="*/ 476 h 2637"/>
                <a:gd name="T4" fmla="*/ 1528 w 5235"/>
                <a:gd name="T5" fmla="*/ 715 h 2637"/>
                <a:gd name="T6" fmla="*/ 1655 w 5235"/>
                <a:gd name="T7" fmla="*/ 580 h 2637"/>
                <a:gd name="T8" fmla="*/ 2148 w 5235"/>
                <a:gd name="T9" fmla="*/ 881 h 2637"/>
                <a:gd name="T10" fmla="*/ 2355 w 5235"/>
                <a:gd name="T11" fmla="*/ 1120 h 2637"/>
                <a:gd name="T12" fmla="*/ 2522 w 5235"/>
                <a:gd name="T13" fmla="*/ 1120 h 2637"/>
                <a:gd name="T14" fmla="*/ 2713 w 5235"/>
                <a:gd name="T15" fmla="*/ 1199 h 2637"/>
                <a:gd name="T16" fmla="*/ 2864 w 5235"/>
                <a:gd name="T17" fmla="*/ 1199 h 2637"/>
                <a:gd name="T18" fmla="*/ 3246 w 5235"/>
                <a:gd name="T19" fmla="*/ 985 h 2637"/>
                <a:gd name="T20" fmla="*/ 3493 w 5235"/>
                <a:gd name="T21" fmla="*/ 969 h 2637"/>
                <a:gd name="T22" fmla="*/ 3970 w 5235"/>
                <a:gd name="T23" fmla="*/ 905 h 2637"/>
                <a:gd name="T24" fmla="*/ 4129 w 5235"/>
                <a:gd name="T25" fmla="*/ 929 h 2637"/>
                <a:gd name="T26" fmla="*/ 4082 w 5235"/>
                <a:gd name="T27" fmla="*/ 1136 h 2637"/>
                <a:gd name="T28" fmla="*/ 4193 w 5235"/>
                <a:gd name="T29" fmla="*/ 1199 h 2637"/>
                <a:gd name="T30" fmla="*/ 4424 w 5235"/>
                <a:gd name="T31" fmla="*/ 1247 h 2637"/>
                <a:gd name="T32" fmla="*/ 4607 w 5235"/>
                <a:gd name="T33" fmla="*/ 1231 h 2637"/>
                <a:gd name="T34" fmla="*/ 4679 w 5235"/>
                <a:gd name="T35" fmla="*/ 1533 h 2637"/>
                <a:gd name="T36" fmla="*/ 4885 w 5235"/>
                <a:gd name="T37" fmla="*/ 1692 h 2637"/>
                <a:gd name="T38" fmla="*/ 5108 w 5235"/>
                <a:gd name="T39" fmla="*/ 1692 h 2637"/>
                <a:gd name="T40" fmla="*/ 5235 w 5235"/>
                <a:gd name="T41" fmla="*/ 1795 h 2637"/>
                <a:gd name="T42" fmla="*/ 4989 w 5235"/>
                <a:gd name="T43" fmla="*/ 1842 h 2637"/>
                <a:gd name="T44" fmla="*/ 4782 w 5235"/>
                <a:gd name="T45" fmla="*/ 1811 h 2637"/>
                <a:gd name="T46" fmla="*/ 4551 w 5235"/>
                <a:gd name="T47" fmla="*/ 1795 h 2637"/>
                <a:gd name="T48" fmla="*/ 4400 w 5235"/>
                <a:gd name="T49" fmla="*/ 1803 h 2637"/>
                <a:gd name="T50" fmla="*/ 4336 w 5235"/>
                <a:gd name="T51" fmla="*/ 1850 h 2637"/>
                <a:gd name="T52" fmla="*/ 4185 w 5235"/>
                <a:gd name="T53" fmla="*/ 1850 h 2637"/>
                <a:gd name="T54" fmla="*/ 3819 w 5235"/>
                <a:gd name="T55" fmla="*/ 1644 h 2637"/>
                <a:gd name="T56" fmla="*/ 3533 w 5235"/>
                <a:gd name="T57" fmla="*/ 1779 h 2637"/>
                <a:gd name="T58" fmla="*/ 3262 w 5235"/>
                <a:gd name="T59" fmla="*/ 1795 h 2637"/>
                <a:gd name="T60" fmla="*/ 3063 w 5235"/>
                <a:gd name="T61" fmla="*/ 1858 h 2637"/>
                <a:gd name="T62" fmla="*/ 2976 w 5235"/>
                <a:gd name="T63" fmla="*/ 1977 h 2637"/>
                <a:gd name="T64" fmla="*/ 2864 w 5235"/>
                <a:gd name="T65" fmla="*/ 2128 h 2637"/>
                <a:gd name="T66" fmla="*/ 2737 w 5235"/>
                <a:gd name="T67" fmla="*/ 2128 h 2637"/>
                <a:gd name="T68" fmla="*/ 2833 w 5235"/>
                <a:gd name="T69" fmla="*/ 1930 h 2637"/>
                <a:gd name="T70" fmla="*/ 2761 w 5235"/>
                <a:gd name="T71" fmla="*/ 1906 h 2637"/>
                <a:gd name="T72" fmla="*/ 2642 w 5235"/>
                <a:gd name="T73" fmla="*/ 2041 h 2637"/>
                <a:gd name="T74" fmla="*/ 2554 w 5235"/>
                <a:gd name="T75" fmla="*/ 1938 h 2637"/>
                <a:gd name="T76" fmla="*/ 2522 w 5235"/>
                <a:gd name="T77" fmla="*/ 1890 h 2637"/>
                <a:gd name="T78" fmla="*/ 2387 w 5235"/>
                <a:gd name="T79" fmla="*/ 2152 h 2637"/>
                <a:gd name="T80" fmla="*/ 2180 w 5235"/>
                <a:gd name="T81" fmla="*/ 2502 h 2637"/>
                <a:gd name="T82" fmla="*/ 1981 w 5235"/>
                <a:gd name="T83" fmla="*/ 2629 h 2637"/>
                <a:gd name="T84" fmla="*/ 1973 w 5235"/>
                <a:gd name="T85" fmla="*/ 2494 h 2637"/>
                <a:gd name="T86" fmla="*/ 1949 w 5235"/>
                <a:gd name="T87" fmla="*/ 2375 h 2637"/>
                <a:gd name="T88" fmla="*/ 1878 w 5235"/>
                <a:gd name="T89" fmla="*/ 2224 h 2637"/>
                <a:gd name="T90" fmla="*/ 1886 w 5235"/>
                <a:gd name="T91" fmla="*/ 2001 h 2637"/>
                <a:gd name="T92" fmla="*/ 1695 w 5235"/>
                <a:gd name="T93" fmla="*/ 1755 h 2637"/>
                <a:gd name="T94" fmla="*/ 1368 w 5235"/>
                <a:gd name="T95" fmla="*/ 1612 h 2637"/>
                <a:gd name="T96" fmla="*/ 859 w 5235"/>
                <a:gd name="T97" fmla="*/ 1453 h 2637"/>
                <a:gd name="T98" fmla="*/ 159 w 5235"/>
                <a:gd name="T99" fmla="*/ 1056 h 2637"/>
                <a:gd name="T100" fmla="*/ 0 w 5235"/>
                <a:gd name="T101" fmla="*/ 937 h 2637"/>
                <a:gd name="T102" fmla="*/ 382 w 5235"/>
                <a:gd name="T103" fmla="*/ 762 h 2637"/>
                <a:gd name="T104" fmla="*/ 660 w 5235"/>
                <a:gd name="T105" fmla="*/ 683 h 2637"/>
                <a:gd name="T106" fmla="*/ 1098 w 5235"/>
                <a:gd name="T107" fmla="*/ 516 h 2637"/>
                <a:gd name="T108" fmla="*/ 1512 w 5235"/>
                <a:gd name="T109" fmla="*/ 135 h 2637"/>
                <a:gd name="T110" fmla="*/ 1909 w 5235"/>
                <a:gd name="T111" fmla="*/ 32 h 2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35" h="2637">
                  <a:moveTo>
                    <a:pt x="2021" y="63"/>
                  </a:moveTo>
                  <a:lnTo>
                    <a:pt x="2021" y="127"/>
                  </a:lnTo>
                  <a:lnTo>
                    <a:pt x="1917" y="175"/>
                  </a:lnTo>
                  <a:lnTo>
                    <a:pt x="1814" y="206"/>
                  </a:lnTo>
                  <a:lnTo>
                    <a:pt x="1695" y="357"/>
                  </a:lnTo>
                  <a:lnTo>
                    <a:pt x="1559" y="476"/>
                  </a:lnTo>
                  <a:lnTo>
                    <a:pt x="1496" y="619"/>
                  </a:lnTo>
                  <a:lnTo>
                    <a:pt x="1472" y="770"/>
                  </a:lnTo>
                  <a:lnTo>
                    <a:pt x="1528" y="715"/>
                  </a:lnTo>
                  <a:lnTo>
                    <a:pt x="1591" y="675"/>
                  </a:lnTo>
                  <a:lnTo>
                    <a:pt x="1615" y="619"/>
                  </a:lnTo>
                  <a:lnTo>
                    <a:pt x="1655" y="580"/>
                  </a:lnTo>
                  <a:lnTo>
                    <a:pt x="1726" y="611"/>
                  </a:lnTo>
                  <a:lnTo>
                    <a:pt x="1957" y="699"/>
                  </a:lnTo>
                  <a:lnTo>
                    <a:pt x="2148" y="881"/>
                  </a:lnTo>
                  <a:lnTo>
                    <a:pt x="2283" y="1104"/>
                  </a:lnTo>
                  <a:lnTo>
                    <a:pt x="2323" y="1112"/>
                  </a:lnTo>
                  <a:lnTo>
                    <a:pt x="2355" y="1120"/>
                  </a:lnTo>
                  <a:lnTo>
                    <a:pt x="2395" y="1104"/>
                  </a:lnTo>
                  <a:lnTo>
                    <a:pt x="2435" y="1120"/>
                  </a:lnTo>
                  <a:lnTo>
                    <a:pt x="2522" y="1120"/>
                  </a:lnTo>
                  <a:lnTo>
                    <a:pt x="2578" y="1128"/>
                  </a:lnTo>
                  <a:lnTo>
                    <a:pt x="2642" y="1183"/>
                  </a:lnTo>
                  <a:lnTo>
                    <a:pt x="2713" y="1199"/>
                  </a:lnTo>
                  <a:lnTo>
                    <a:pt x="2753" y="1175"/>
                  </a:lnTo>
                  <a:lnTo>
                    <a:pt x="2793" y="1175"/>
                  </a:lnTo>
                  <a:lnTo>
                    <a:pt x="2864" y="1199"/>
                  </a:lnTo>
                  <a:lnTo>
                    <a:pt x="3000" y="1088"/>
                  </a:lnTo>
                  <a:lnTo>
                    <a:pt x="3143" y="985"/>
                  </a:lnTo>
                  <a:lnTo>
                    <a:pt x="3246" y="985"/>
                  </a:lnTo>
                  <a:lnTo>
                    <a:pt x="3350" y="985"/>
                  </a:lnTo>
                  <a:lnTo>
                    <a:pt x="3421" y="977"/>
                  </a:lnTo>
                  <a:lnTo>
                    <a:pt x="3493" y="969"/>
                  </a:lnTo>
                  <a:lnTo>
                    <a:pt x="3684" y="985"/>
                  </a:lnTo>
                  <a:lnTo>
                    <a:pt x="3851" y="913"/>
                  </a:lnTo>
                  <a:lnTo>
                    <a:pt x="3970" y="905"/>
                  </a:lnTo>
                  <a:lnTo>
                    <a:pt x="4074" y="858"/>
                  </a:lnTo>
                  <a:lnTo>
                    <a:pt x="4129" y="889"/>
                  </a:lnTo>
                  <a:lnTo>
                    <a:pt x="4129" y="929"/>
                  </a:lnTo>
                  <a:lnTo>
                    <a:pt x="4098" y="969"/>
                  </a:lnTo>
                  <a:lnTo>
                    <a:pt x="4082" y="1056"/>
                  </a:lnTo>
                  <a:lnTo>
                    <a:pt x="4082" y="1136"/>
                  </a:lnTo>
                  <a:lnTo>
                    <a:pt x="4082" y="1215"/>
                  </a:lnTo>
                  <a:lnTo>
                    <a:pt x="4137" y="1191"/>
                  </a:lnTo>
                  <a:lnTo>
                    <a:pt x="4193" y="1199"/>
                  </a:lnTo>
                  <a:lnTo>
                    <a:pt x="4273" y="1239"/>
                  </a:lnTo>
                  <a:lnTo>
                    <a:pt x="4376" y="1223"/>
                  </a:lnTo>
                  <a:lnTo>
                    <a:pt x="4424" y="1247"/>
                  </a:lnTo>
                  <a:lnTo>
                    <a:pt x="4480" y="1247"/>
                  </a:lnTo>
                  <a:lnTo>
                    <a:pt x="4543" y="1223"/>
                  </a:lnTo>
                  <a:lnTo>
                    <a:pt x="4607" y="1231"/>
                  </a:lnTo>
                  <a:lnTo>
                    <a:pt x="4663" y="1382"/>
                  </a:lnTo>
                  <a:lnTo>
                    <a:pt x="4663" y="1477"/>
                  </a:lnTo>
                  <a:lnTo>
                    <a:pt x="4679" y="1533"/>
                  </a:lnTo>
                  <a:lnTo>
                    <a:pt x="4758" y="1525"/>
                  </a:lnTo>
                  <a:lnTo>
                    <a:pt x="4814" y="1612"/>
                  </a:lnTo>
                  <a:lnTo>
                    <a:pt x="4885" y="1692"/>
                  </a:lnTo>
                  <a:lnTo>
                    <a:pt x="4965" y="1699"/>
                  </a:lnTo>
                  <a:lnTo>
                    <a:pt x="5037" y="1731"/>
                  </a:lnTo>
                  <a:lnTo>
                    <a:pt x="5108" y="1692"/>
                  </a:lnTo>
                  <a:lnTo>
                    <a:pt x="5180" y="1692"/>
                  </a:lnTo>
                  <a:lnTo>
                    <a:pt x="5220" y="1739"/>
                  </a:lnTo>
                  <a:lnTo>
                    <a:pt x="5235" y="1795"/>
                  </a:lnTo>
                  <a:lnTo>
                    <a:pt x="5220" y="1834"/>
                  </a:lnTo>
                  <a:lnTo>
                    <a:pt x="5092" y="1834"/>
                  </a:lnTo>
                  <a:lnTo>
                    <a:pt x="4989" y="1842"/>
                  </a:lnTo>
                  <a:lnTo>
                    <a:pt x="4909" y="1834"/>
                  </a:lnTo>
                  <a:lnTo>
                    <a:pt x="4822" y="1827"/>
                  </a:lnTo>
                  <a:lnTo>
                    <a:pt x="4782" y="1811"/>
                  </a:lnTo>
                  <a:lnTo>
                    <a:pt x="4702" y="1819"/>
                  </a:lnTo>
                  <a:lnTo>
                    <a:pt x="4623" y="1811"/>
                  </a:lnTo>
                  <a:lnTo>
                    <a:pt x="4551" y="1795"/>
                  </a:lnTo>
                  <a:lnTo>
                    <a:pt x="4472" y="1795"/>
                  </a:lnTo>
                  <a:lnTo>
                    <a:pt x="4440" y="1811"/>
                  </a:lnTo>
                  <a:lnTo>
                    <a:pt x="4400" y="1803"/>
                  </a:lnTo>
                  <a:lnTo>
                    <a:pt x="4376" y="1763"/>
                  </a:lnTo>
                  <a:lnTo>
                    <a:pt x="4336" y="1795"/>
                  </a:lnTo>
                  <a:lnTo>
                    <a:pt x="4336" y="1850"/>
                  </a:lnTo>
                  <a:lnTo>
                    <a:pt x="4297" y="1882"/>
                  </a:lnTo>
                  <a:lnTo>
                    <a:pt x="4257" y="1890"/>
                  </a:lnTo>
                  <a:lnTo>
                    <a:pt x="4185" y="1850"/>
                  </a:lnTo>
                  <a:lnTo>
                    <a:pt x="4058" y="1739"/>
                  </a:lnTo>
                  <a:lnTo>
                    <a:pt x="3946" y="1715"/>
                  </a:lnTo>
                  <a:lnTo>
                    <a:pt x="3819" y="1644"/>
                  </a:lnTo>
                  <a:lnTo>
                    <a:pt x="3668" y="1668"/>
                  </a:lnTo>
                  <a:lnTo>
                    <a:pt x="3628" y="1763"/>
                  </a:lnTo>
                  <a:lnTo>
                    <a:pt x="3533" y="1779"/>
                  </a:lnTo>
                  <a:lnTo>
                    <a:pt x="3421" y="1803"/>
                  </a:lnTo>
                  <a:lnTo>
                    <a:pt x="3310" y="1827"/>
                  </a:lnTo>
                  <a:lnTo>
                    <a:pt x="3262" y="1795"/>
                  </a:lnTo>
                  <a:lnTo>
                    <a:pt x="3206" y="1779"/>
                  </a:lnTo>
                  <a:lnTo>
                    <a:pt x="3127" y="1811"/>
                  </a:lnTo>
                  <a:lnTo>
                    <a:pt x="3063" y="1858"/>
                  </a:lnTo>
                  <a:lnTo>
                    <a:pt x="3055" y="1914"/>
                  </a:lnTo>
                  <a:lnTo>
                    <a:pt x="3039" y="1970"/>
                  </a:lnTo>
                  <a:lnTo>
                    <a:pt x="2976" y="1977"/>
                  </a:lnTo>
                  <a:lnTo>
                    <a:pt x="2920" y="2009"/>
                  </a:lnTo>
                  <a:lnTo>
                    <a:pt x="2888" y="2065"/>
                  </a:lnTo>
                  <a:lnTo>
                    <a:pt x="2864" y="2128"/>
                  </a:lnTo>
                  <a:lnTo>
                    <a:pt x="2833" y="2184"/>
                  </a:lnTo>
                  <a:lnTo>
                    <a:pt x="2777" y="2192"/>
                  </a:lnTo>
                  <a:lnTo>
                    <a:pt x="2737" y="2128"/>
                  </a:lnTo>
                  <a:lnTo>
                    <a:pt x="2777" y="2065"/>
                  </a:lnTo>
                  <a:lnTo>
                    <a:pt x="2825" y="2001"/>
                  </a:lnTo>
                  <a:lnTo>
                    <a:pt x="2833" y="1930"/>
                  </a:lnTo>
                  <a:lnTo>
                    <a:pt x="2880" y="1866"/>
                  </a:lnTo>
                  <a:lnTo>
                    <a:pt x="2825" y="1874"/>
                  </a:lnTo>
                  <a:lnTo>
                    <a:pt x="2761" y="1906"/>
                  </a:lnTo>
                  <a:lnTo>
                    <a:pt x="2713" y="1890"/>
                  </a:lnTo>
                  <a:lnTo>
                    <a:pt x="2689" y="1970"/>
                  </a:lnTo>
                  <a:lnTo>
                    <a:pt x="2642" y="2041"/>
                  </a:lnTo>
                  <a:lnTo>
                    <a:pt x="2586" y="2049"/>
                  </a:lnTo>
                  <a:lnTo>
                    <a:pt x="2546" y="2033"/>
                  </a:lnTo>
                  <a:lnTo>
                    <a:pt x="2554" y="1938"/>
                  </a:lnTo>
                  <a:lnTo>
                    <a:pt x="2570" y="1842"/>
                  </a:lnTo>
                  <a:lnTo>
                    <a:pt x="2530" y="1834"/>
                  </a:lnTo>
                  <a:lnTo>
                    <a:pt x="2522" y="1890"/>
                  </a:lnTo>
                  <a:lnTo>
                    <a:pt x="2498" y="1930"/>
                  </a:lnTo>
                  <a:lnTo>
                    <a:pt x="2459" y="2049"/>
                  </a:lnTo>
                  <a:lnTo>
                    <a:pt x="2387" y="2152"/>
                  </a:lnTo>
                  <a:lnTo>
                    <a:pt x="2307" y="2279"/>
                  </a:lnTo>
                  <a:lnTo>
                    <a:pt x="2228" y="2398"/>
                  </a:lnTo>
                  <a:lnTo>
                    <a:pt x="2180" y="2502"/>
                  </a:lnTo>
                  <a:lnTo>
                    <a:pt x="2116" y="2605"/>
                  </a:lnTo>
                  <a:lnTo>
                    <a:pt x="2053" y="2637"/>
                  </a:lnTo>
                  <a:lnTo>
                    <a:pt x="1981" y="2629"/>
                  </a:lnTo>
                  <a:lnTo>
                    <a:pt x="1973" y="2589"/>
                  </a:lnTo>
                  <a:lnTo>
                    <a:pt x="1973" y="2557"/>
                  </a:lnTo>
                  <a:lnTo>
                    <a:pt x="1973" y="2494"/>
                  </a:lnTo>
                  <a:lnTo>
                    <a:pt x="1981" y="2438"/>
                  </a:lnTo>
                  <a:lnTo>
                    <a:pt x="2005" y="2383"/>
                  </a:lnTo>
                  <a:lnTo>
                    <a:pt x="1949" y="2375"/>
                  </a:lnTo>
                  <a:lnTo>
                    <a:pt x="1886" y="2414"/>
                  </a:lnTo>
                  <a:lnTo>
                    <a:pt x="1854" y="2287"/>
                  </a:lnTo>
                  <a:lnTo>
                    <a:pt x="1878" y="2224"/>
                  </a:lnTo>
                  <a:lnTo>
                    <a:pt x="1902" y="2168"/>
                  </a:lnTo>
                  <a:lnTo>
                    <a:pt x="1886" y="2089"/>
                  </a:lnTo>
                  <a:lnTo>
                    <a:pt x="1886" y="2001"/>
                  </a:lnTo>
                  <a:lnTo>
                    <a:pt x="1766" y="1922"/>
                  </a:lnTo>
                  <a:lnTo>
                    <a:pt x="1687" y="1874"/>
                  </a:lnTo>
                  <a:lnTo>
                    <a:pt x="1695" y="1755"/>
                  </a:lnTo>
                  <a:lnTo>
                    <a:pt x="1607" y="1723"/>
                  </a:lnTo>
                  <a:lnTo>
                    <a:pt x="1408" y="1644"/>
                  </a:lnTo>
                  <a:lnTo>
                    <a:pt x="1368" y="1612"/>
                  </a:lnTo>
                  <a:lnTo>
                    <a:pt x="1321" y="1668"/>
                  </a:lnTo>
                  <a:lnTo>
                    <a:pt x="1146" y="1628"/>
                  </a:lnTo>
                  <a:lnTo>
                    <a:pt x="859" y="1453"/>
                  </a:lnTo>
                  <a:lnTo>
                    <a:pt x="191" y="1207"/>
                  </a:lnTo>
                  <a:lnTo>
                    <a:pt x="191" y="1136"/>
                  </a:lnTo>
                  <a:lnTo>
                    <a:pt x="159" y="1056"/>
                  </a:lnTo>
                  <a:lnTo>
                    <a:pt x="79" y="1024"/>
                  </a:lnTo>
                  <a:lnTo>
                    <a:pt x="40" y="985"/>
                  </a:lnTo>
                  <a:lnTo>
                    <a:pt x="0" y="937"/>
                  </a:lnTo>
                  <a:lnTo>
                    <a:pt x="8" y="905"/>
                  </a:lnTo>
                  <a:lnTo>
                    <a:pt x="215" y="842"/>
                  </a:lnTo>
                  <a:lnTo>
                    <a:pt x="382" y="762"/>
                  </a:lnTo>
                  <a:lnTo>
                    <a:pt x="445" y="715"/>
                  </a:lnTo>
                  <a:lnTo>
                    <a:pt x="533" y="683"/>
                  </a:lnTo>
                  <a:lnTo>
                    <a:pt x="660" y="683"/>
                  </a:lnTo>
                  <a:lnTo>
                    <a:pt x="788" y="667"/>
                  </a:lnTo>
                  <a:lnTo>
                    <a:pt x="947" y="595"/>
                  </a:lnTo>
                  <a:lnTo>
                    <a:pt x="1098" y="516"/>
                  </a:lnTo>
                  <a:lnTo>
                    <a:pt x="1177" y="405"/>
                  </a:lnTo>
                  <a:lnTo>
                    <a:pt x="1337" y="294"/>
                  </a:lnTo>
                  <a:lnTo>
                    <a:pt x="1512" y="135"/>
                  </a:lnTo>
                  <a:lnTo>
                    <a:pt x="1711" y="32"/>
                  </a:lnTo>
                  <a:lnTo>
                    <a:pt x="1814" y="0"/>
                  </a:lnTo>
                  <a:lnTo>
                    <a:pt x="1909" y="32"/>
                  </a:lnTo>
                  <a:lnTo>
                    <a:pt x="1965" y="47"/>
                  </a:lnTo>
                  <a:lnTo>
                    <a:pt x="2021" y="6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 name="Freeform 12"/>
            <p:cNvSpPr>
              <a:spLocks/>
            </p:cNvSpPr>
            <p:nvPr/>
          </p:nvSpPr>
          <p:spPr bwMode="auto">
            <a:xfrm>
              <a:off x="977619" y="53781"/>
              <a:ext cx="323215" cy="211455"/>
            </a:xfrm>
            <a:custGeom>
              <a:avLst/>
              <a:gdLst>
                <a:gd name="T0" fmla="*/ 509 w 509"/>
                <a:gd name="T1" fmla="*/ 47 h 333"/>
                <a:gd name="T2" fmla="*/ 501 w 509"/>
                <a:gd name="T3" fmla="*/ 71 h 333"/>
                <a:gd name="T4" fmla="*/ 485 w 509"/>
                <a:gd name="T5" fmla="*/ 87 h 333"/>
                <a:gd name="T6" fmla="*/ 461 w 509"/>
                <a:gd name="T7" fmla="*/ 103 h 333"/>
                <a:gd name="T8" fmla="*/ 453 w 509"/>
                <a:gd name="T9" fmla="*/ 103 h 333"/>
                <a:gd name="T10" fmla="*/ 437 w 509"/>
                <a:gd name="T11" fmla="*/ 103 h 333"/>
                <a:gd name="T12" fmla="*/ 398 w 509"/>
                <a:gd name="T13" fmla="*/ 111 h 333"/>
                <a:gd name="T14" fmla="*/ 382 w 509"/>
                <a:gd name="T15" fmla="*/ 111 h 333"/>
                <a:gd name="T16" fmla="*/ 358 w 509"/>
                <a:gd name="T17" fmla="*/ 119 h 333"/>
                <a:gd name="T18" fmla="*/ 334 w 509"/>
                <a:gd name="T19" fmla="*/ 135 h 333"/>
                <a:gd name="T20" fmla="*/ 318 w 509"/>
                <a:gd name="T21" fmla="*/ 143 h 333"/>
                <a:gd name="T22" fmla="*/ 294 w 509"/>
                <a:gd name="T23" fmla="*/ 158 h 333"/>
                <a:gd name="T24" fmla="*/ 278 w 509"/>
                <a:gd name="T25" fmla="*/ 174 h 333"/>
                <a:gd name="T26" fmla="*/ 246 w 509"/>
                <a:gd name="T27" fmla="*/ 214 h 333"/>
                <a:gd name="T28" fmla="*/ 231 w 509"/>
                <a:gd name="T29" fmla="*/ 230 h 333"/>
                <a:gd name="T30" fmla="*/ 215 w 509"/>
                <a:gd name="T31" fmla="*/ 254 h 333"/>
                <a:gd name="T32" fmla="*/ 199 w 509"/>
                <a:gd name="T33" fmla="*/ 270 h 333"/>
                <a:gd name="T34" fmla="*/ 183 w 509"/>
                <a:gd name="T35" fmla="*/ 293 h 333"/>
                <a:gd name="T36" fmla="*/ 175 w 509"/>
                <a:gd name="T37" fmla="*/ 309 h 333"/>
                <a:gd name="T38" fmla="*/ 159 w 509"/>
                <a:gd name="T39" fmla="*/ 333 h 333"/>
                <a:gd name="T40" fmla="*/ 143 w 509"/>
                <a:gd name="T41" fmla="*/ 309 h 333"/>
                <a:gd name="T42" fmla="*/ 127 w 509"/>
                <a:gd name="T43" fmla="*/ 293 h 333"/>
                <a:gd name="T44" fmla="*/ 135 w 509"/>
                <a:gd name="T45" fmla="*/ 285 h 333"/>
                <a:gd name="T46" fmla="*/ 127 w 509"/>
                <a:gd name="T47" fmla="*/ 262 h 333"/>
                <a:gd name="T48" fmla="*/ 127 w 509"/>
                <a:gd name="T49" fmla="*/ 246 h 333"/>
                <a:gd name="T50" fmla="*/ 127 w 509"/>
                <a:gd name="T51" fmla="*/ 222 h 333"/>
                <a:gd name="T52" fmla="*/ 127 w 509"/>
                <a:gd name="T53" fmla="*/ 214 h 333"/>
                <a:gd name="T54" fmla="*/ 135 w 509"/>
                <a:gd name="T55" fmla="*/ 190 h 333"/>
                <a:gd name="T56" fmla="*/ 111 w 509"/>
                <a:gd name="T57" fmla="*/ 174 h 333"/>
                <a:gd name="T58" fmla="*/ 95 w 509"/>
                <a:gd name="T59" fmla="*/ 182 h 333"/>
                <a:gd name="T60" fmla="*/ 79 w 509"/>
                <a:gd name="T61" fmla="*/ 182 h 333"/>
                <a:gd name="T62" fmla="*/ 0 w 509"/>
                <a:gd name="T63" fmla="*/ 182 h 333"/>
                <a:gd name="T64" fmla="*/ 24 w 509"/>
                <a:gd name="T65" fmla="*/ 158 h 333"/>
                <a:gd name="T66" fmla="*/ 48 w 509"/>
                <a:gd name="T67" fmla="*/ 135 h 333"/>
                <a:gd name="T68" fmla="*/ 71 w 509"/>
                <a:gd name="T69" fmla="*/ 103 h 333"/>
                <a:gd name="T70" fmla="*/ 95 w 509"/>
                <a:gd name="T71" fmla="*/ 79 h 333"/>
                <a:gd name="T72" fmla="*/ 127 w 509"/>
                <a:gd name="T73" fmla="*/ 55 h 333"/>
                <a:gd name="T74" fmla="*/ 151 w 509"/>
                <a:gd name="T75" fmla="*/ 39 h 333"/>
                <a:gd name="T76" fmla="*/ 191 w 509"/>
                <a:gd name="T77" fmla="*/ 31 h 333"/>
                <a:gd name="T78" fmla="*/ 207 w 509"/>
                <a:gd name="T79" fmla="*/ 31 h 333"/>
                <a:gd name="T80" fmla="*/ 231 w 509"/>
                <a:gd name="T81" fmla="*/ 31 h 333"/>
                <a:gd name="T82" fmla="*/ 254 w 509"/>
                <a:gd name="T83" fmla="*/ 23 h 333"/>
                <a:gd name="T84" fmla="*/ 278 w 509"/>
                <a:gd name="T85" fmla="*/ 15 h 333"/>
                <a:gd name="T86" fmla="*/ 310 w 509"/>
                <a:gd name="T87" fmla="*/ 7 h 333"/>
                <a:gd name="T88" fmla="*/ 334 w 509"/>
                <a:gd name="T89" fmla="*/ 0 h 333"/>
                <a:gd name="T90" fmla="*/ 366 w 509"/>
                <a:gd name="T91" fmla="*/ 0 h 333"/>
                <a:gd name="T92" fmla="*/ 390 w 509"/>
                <a:gd name="T93" fmla="*/ 7 h 333"/>
                <a:gd name="T94" fmla="*/ 421 w 509"/>
                <a:gd name="T95" fmla="*/ 15 h 333"/>
                <a:gd name="T96" fmla="*/ 445 w 509"/>
                <a:gd name="T97" fmla="*/ 31 h 333"/>
                <a:gd name="T98" fmla="*/ 509 w 509"/>
                <a:gd name="T99" fmla="*/ 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 h="333">
                  <a:moveTo>
                    <a:pt x="509" y="47"/>
                  </a:moveTo>
                  <a:lnTo>
                    <a:pt x="501" y="71"/>
                  </a:lnTo>
                  <a:lnTo>
                    <a:pt x="485" y="87"/>
                  </a:lnTo>
                  <a:lnTo>
                    <a:pt x="461" y="103"/>
                  </a:lnTo>
                  <a:lnTo>
                    <a:pt x="453" y="103"/>
                  </a:lnTo>
                  <a:lnTo>
                    <a:pt x="437" y="103"/>
                  </a:lnTo>
                  <a:lnTo>
                    <a:pt x="398" y="111"/>
                  </a:lnTo>
                  <a:lnTo>
                    <a:pt x="382" y="111"/>
                  </a:lnTo>
                  <a:lnTo>
                    <a:pt x="358" y="119"/>
                  </a:lnTo>
                  <a:lnTo>
                    <a:pt x="334" y="135"/>
                  </a:lnTo>
                  <a:lnTo>
                    <a:pt x="318" y="143"/>
                  </a:lnTo>
                  <a:lnTo>
                    <a:pt x="294" y="158"/>
                  </a:lnTo>
                  <a:lnTo>
                    <a:pt x="278" y="174"/>
                  </a:lnTo>
                  <a:lnTo>
                    <a:pt x="246" y="214"/>
                  </a:lnTo>
                  <a:lnTo>
                    <a:pt x="231" y="230"/>
                  </a:lnTo>
                  <a:lnTo>
                    <a:pt x="215" y="254"/>
                  </a:lnTo>
                  <a:lnTo>
                    <a:pt x="199" y="270"/>
                  </a:lnTo>
                  <a:lnTo>
                    <a:pt x="183" y="293"/>
                  </a:lnTo>
                  <a:lnTo>
                    <a:pt x="175" y="309"/>
                  </a:lnTo>
                  <a:lnTo>
                    <a:pt x="159" y="333"/>
                  </a:lnTo>
                  <a:lnTo>
                    <a:pt x="143" y="309"/>
                  </a:lnTo>
                  <a:lnTo>
                    <a:pt x="127" y="293"/>
                  </a:lnTo>
                  <a:lnTo>
                    <a:pt x="135" y="285"/>
                  </a:lnTo>
                  <a:lnTo>
                    <a:pt x="127" y="262"/>
                  </a:lnTo>
                  <a:lnTo>
                    <a:pt x="127" y="246"/>
                  </a:lnTo>
                  <a:lnTo>
                    <a:pt x="127" y="222"/>
                  </a:lnTo>
                  <a:lnTo>
                    <a:pt x="127" y="214"/>
                  </a:lnTo>
                  <a:lnTo>
                    <a:pt x="135" y="190"/>
                  </a:lnTo>
                  <a:lnTo>
                    <a:pt x="111" y="174"/>
                  </a:lnTo>
                  <a:lnTo>
                    <a:pt x="95" y="182"/>
                  </a:lnTo>
                  <a:lnTo>
                    <a:pt x="79" y="182"/>
                  </a:lnTo>
                  <a:lnTo>
                    <a:pt x="0" y="182"/>
                  </a:lnTo>
                  <a:lnTo>
                    <a:pt x="24" y="158"/>
                  </a:lnTo>
                  <a:lnTo>
                    <a:pt x="48" y="135"/>
                  </a:lnTo>
                  <a:lnTo>
                    <a:pt x="71" y="103"/>
                  </a:lnTo>
                  <a:lnTo>
                    <a:pt x="95" y="79"/>
                  </a:lnTo>
                  <a:lnTo>
                    <a:pt x="127" y="55"/>
                  </a:lnTo>
                  <a:lnTo>
                    <a:pt x="151" y="39"/>
                  </a:lnTo>
                  <a:lnTo>
                    <a:pt x="191" y="31"/>
                  </a:lnTo>
                  <a:lnTo>
                    <a:pt x="207" y="31"/>
                  </a:lnTo>
                  <a:lnTo>
                    <a:pt x="231" y="31"/>
                  </a:lnTo>
                  <a:lnTo>
                    <a:pt x="254" y="23"/>
                  </a:lnTo>
                  <a:lnTo>
                    <a:pt x="278" y="15"/>
                  </a:lnTo>
                  <a:lnTo>
                    <a:pt x="310" y="7"/>
                  </a:lnTo>
                  <a:lnTo>
                    <a:pt x="334" y="0"/>
                  </a:lnTo>
                  <a:lnTo>
                    <a:pt x="366" y="0"/>
                  </a:lnTo>
                  <a:lnTo>
                    <a:pt x="390" y="7"/>
                  </a:lnTo>
                  <a:lnTo>
                    <a:pt x="421" y="15"/>
                  </a:lnTo>
                  <a:lnTo>
                    <a:pt x="445" y="31"/>
                  </a:lnTo>
                  <a:lnTo>
                    <a:pt x="509" y="47"/>
                  </a:lnTo>
                  <a:close/>
                </a:path>
              </a:pathLst>
            </a:custGeom>
            <a:solidFill>
              <a:srgbClr val="92CD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 name="Freeform 13"/>
            <p:cNvSpPr>
              <a:spLocks/>
            </p:cNvSpPr>
            <p:nvPr/>
          </p:nvSpPr>
          <p:spPr bwMode="auto">
            <a:xfrm>
              <a:off x="977619" y="53781"/>
              <a:ext cx="323215" cy="211455"/>
            </a:xfrm>
            <a:custGeom>
              <a:avLst/>
              <a:gdLst>
                <a:gd name="T0" fmla="*/ 509 w 509"/>
                <a:gd name="T1" fmla="*/ 47 h 333"/>
                <a:gd name="T2" fmla="*/ 501 w 509"/>
                <a:gd name="T3" fmla="*/ 71 h 333"/>
                <a:gd name="T4" fmla="*/ 485 w 509"/>
                <a:gd name="T5" fmla="*/ 87 h 333"/>
                <a:gd name="T6" fmla="*/ 461 w 509"/>
                <a:gd name="T7" fmla="*/ 103 h 333"/>
                <a:gd name="T8" fmla="*/ 453 w 509"/>
                <a:gd name="T9" fmla="*/ 103 h 333"/>
                <a:gd name="T10" fmla="*/ 437 w 509"/>
                <a:gd name="T11" fmla="*/ 103 h 333"/>
                <a:gd name="T12" fmla="*/ 398 w 509"/>
                <a:gd name="T13" fmla="*/ 111 h 333"/>
                <a:gd name="T14" fmla="*/ 382 w 509"/>
                <a:gd name="T15" fmla="*/ 111 h 333"/>
                <a:gd name="T16" fmla="*/ 358 w 509"/>
                <a:gd name="T17" fmla="*/ 119 h 333"/>
                <a:gd name="T18" fmla="*/ 334 w 509"/>
                <a:gd name="T19" fmla="*/ 135 h 333"/>
                <a:gd name="T20" fmla="*/ 318 w 509"/>
                <a:gd name="T21" fmla="*/ 143 h 333"/>
                <a:gd name="T22" fmla="*/ 294 w 509"/>
                <a:gd name="T23" fmla="*/ 158 h 333"/>
                <a:gd name="T24" fmla="*/ 278 w 509"/>
                <a:gd name="T25" fmla="*/ 174 h 333"/>
                <a:gd name="T26" fmla="*/ 246 w 509"/>
                <a:gd name="T27" fmla="*/ 214 h 333"/>
                <a:gd name="T28" fmla="*/ 231 w 509"/>
                <a:gd name="T29" fmla="*/ 230 h 333"/>
                <a:gd name="T30" fmla="*/ 215 w 509"/>
                <a:gd name="T31" fmla="*/ 254 h 333"/>
                <a:gd name="T32" fmla="*/ 199 w 509"/>
                <a:gd name="T33" fmla="*/ 270 h 333"/>
                <a:gd name="T34" fmla="*/ 183 w 509"/>
                <a:gd name="T35" fmla="*/ 293 h 333"/>
                <a:gd name="T36" fmla="*/ 175 w 509"/>
                <a:gd name="T37" fmla="*/ 309 h 333"/>
                <a:gd name="T38" fmla="*/ 159 w 509"/>
                <a:gd name="T39" fmla="*/ 333 h 333"/>
                <a:gd name="T40" fmla="*/ 143 w 509"/>
                <a:gd name="T41" fmla="*/ 309 h 333"/>
                <a:gd name="T42" fmla="*/ 127 w 509"/>
                <a:gd name="T43" fmla="*/ 293 h 333"/>
                <a:gd name="T44" fmla="*/ 135 w 509"/>
                <a:gd name="T45" fmla="*/ 285 h 333"/>
                <a:gd name="T46" fmla="*/ 127 w 509"/>
                <a:gd name="T47" fmla="*/ 262 h 333"/>
                <a:gd name="T48" fmla="*/ 127 w 509"/>
                <a:gd name="T49" fmla="*/ 246 h 333"/>
                <a:gd name="T50" fmla="*/ 127 w 509"/>
                <a:gd name="T51" fmla="*/ 222 h 333"/>
                <a:gd name="T52" fmla="*/ 127 w 509"/>
                <a:gd name="T53" fmla="*/ 214 h 333"/>
                <a:gd name="T54" fmla="*/ 135 w 509"/>
                <a:gd name="T55" fmla="*/ 190 h 333"/>
                <a:gd name="T56" fmla="*/ 111 w 509"/>
                <a:gd name="T57" fmla="*/ 174 h 333"/>
                <a:gd name="T58" fmla="*/ 95 w 509"/>
                <a:gd name="T59" fmla="*/ 182 h 333"/>
                <a:gd name="T60" fmla="*/ 79 w 509"/>
                <a:gd name="T61" fmla="*/ 182 h 333"/>
                <a:gd name="T62" fmla="*/ 0 w 509"/>
                <a:gd name="T63" fmla="*/ 182 h 333"/>
                <a:gd name="T64" fmla="*/ 24 w 509"/>
                <a:gd name="T65" fmla="*/ 158 h 333"/>
                <a:gd name="T66" fmla="*/ 48 w 509"/>
                <a:gd name="T67" fmla="*/ 135 h 333"/>
                <a:gd name="T68" fmla="*/ 71 w 509"/>
                <a:gd name="T69" fmla="*/ 103 h 333"/>
                <a:gd name="T70" fmla="*/ 95 w 509"/>
                <a:gd name="T71" fmla="*/ 79 h 333"/>
                <a:gd name="T72" fmla="*/ 127 w 509"/>
                <a:gd name="T73" fmla="*/ 55 h 333"/>
                <a:gd name="T74" fmla="*/ 151 w 509"/>
                <a:gd name="T75" fmla="*/ 39 h 333"/>
                <a:gd name="T76" fmla="*/ 191 w 509"/>
                <a:gd name="T77" fmla="*/ 31 h 333"/>
                <a:gd name="T78" fmla="*/ 207 w 509"/>
                <a:gd name="T79" fmla="*/ 31 h 333"/>
                <a:gd name="T80" fmla="*/ 231 w 509"/>
                <a:gd name="T81" fmla="*/ 31 h 333"/>
                <a:gd name="T82" fmla="*/ 254 w 509"/>
                <a:gd name="T83" fmla="*/ 23 h 333"/>
                <a:gd name="T84" fmla="*/ 278 w 509"/>
                <a:gd name="T85" fmla="*/ 15 h 333"/>
                <a:gd name="T86" fmla="*/ 310 w 509"/>
                <a:gd name="T87" fmla="*/ 7 h 333"/>
                <a:gd name="T88" fmla="*/ 334 w 509"/>
                <a:gd name="T89" fmla="*/ 0 h 333"/>
                <a:gd name="T90" fmla="*/ 366 w 509"/>
                <a:gd name="T91" fmla="*/ 0 h 333"/>
                <a:gd name="T92" fmla="*/ 390 w 509"/>
                <a:gd name="T93" fmla="*/ 7 h 333"/>
                <a:gd name="T94" fmla="*/ 421 w 509"/>
                <a:gd name="T95" fmla="*/ 15 h 333"/>
                <a:gd name="T96" fmla="*/ 445 w 509"/>
                <a:gd name="T97" fmla="*/ 31 h 333"/>
                <a:gd name="T98" fmla="*/ 509 w 509"/>
                <a:gd name="T99" fmla="*/ 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 h="333">
                  <a:moveTo>
                    <a:pt x="509" y="47"/>
                  </a:moveTo>
                  <a:lnTo>
                    <a:pt x="501" y="71"/>
                  </a:lnTo>
                  <a:lnTo>
                    <a:pt x="485" y="87"/>
                  </a:lnTo>
                  <a:lnTo>
                    <a:pt x="461" y="103"/>
                  </a:lnTo>
                  <a:lnTo>
                    <a:pt x="453" y="103"/>
                  </a:lnTo>
                  <a:lnTo>
                    <a:pt x="437" y="103"/>
                  </a:lnTo>
                  <a:lnTo>
                    <a:pt x="398" y="111"/>
                  </a:lnTo>
                  <a:lnTo>
                    <a:pt x="382" y="111"/>
                  </a:lnTo>
                  <a:lnTo>
                    <a:pt x="358" y="119"/>
                  </a:lnTo>
                  <a:lnTo>
                    <a:pt x="334" y="135"/>
                  </a:lnTo>
                  <a:lnTo>
                    <a:pt x="318" y="143"/>
                  </a:lnTo>
                  <a:lnTo>
                    <a:pt x="294" y="158"/>
                  </a:lnTo>
                  <a:lnTo>
                    <a:pt x="278" y="174"/>
                  </a:lnTo>
                  <a:lnTo>
                    <a:pt x="246" y="214"/>
                  </a:lnTo>
                  <a:lnTo>
                    <a:pt x="231" y="230"/>
                  </a:lnTo>
                  <a:lnTo>
                    <a:pt x="215" y="254"/>
                  </a:lnTo>
                  <a:lnTo>
                    <a:pt x="199" y="270"/>
                  </a:lnTo>
                  <a:lnTo>
                    <a:pt x="183" y="293"/>
                  </a:lnTo>
                  <a:lnTo>
                    <a:pt x="175" y="309"/>
                  </a:lnTo>
                  <a:lnTo>
                    <a:pt x="159" y="333"/>
                  </a:lnTo>
                  <a:lnTo>
                    <a:pt x="143" y="309"/>
                  </a:lnTo>
                  <a:lnTo>
                    <a:pt x="127" y="293"/>
                  </a:lnTo>
                  <a:lnTo>
                    <a:pt x="135" y="285"/>
                  </a:lnTo>
                  <a:lnTo>
                    <a:pt x="127" y="262"/>
                  </a:lnTo>
                  <a:lnTo>
                    <a:pt x="127" y="246"/>
                  </a:lnTo>
                  <a:lnTo>
                    <a:pt x="127" y="222"/>
                  </a:lnTo>
                  <a:lnTo>
                    <a:pt x="127" y="214"/>
                  </a:lnTo>
                  <a:lnTo>
                    <a:pt x="135" y="190"/>
                  </a:lnTo>
                  <a:lnTo>
                    <a:pt x="111" y="174"/>
                  </a:lnTo>
                  <a:lnTo>
                    <a:pt x="95" y="182"/>
                  </a:lnTo>
                  <a:lnTo>
                    <a:pt x="79" y="182"/>
                  </a:lnTo>
                  <a:lnTo>
                    <a:pt x="0" y="182"/>
                  </a:lnTo>
                  <a:lnTo>
                    <a:pt x="24" y="158"/>
                  </a:lnTo>
                  <a:lnTo>
                    <a:pt x="48" y="135"/>
                  </a:lnTo>
                  <a:lnTo>
                    <a:pt x="71" y="103"/>
                  </a:lnTo>
                  <a:lnTo>
                    <a:pt x="95" y="79"/>
                  </a:lnTo>
                  <a:lnTo>
                    <a:pt x="127" y="55"/>
                  </a:lnTo>
                  <a:lnTo>
                    <a:pt x="151" y="39"/>
                  </a:lnTo>
                  <a:lnTo>
                    <a:pt x="191" y="31"/>
                  </a:lnTo>
                  <a:lnTo>
                    <a:pt x="207" y="31"/>
                  </a:lnTo>
                  <a:lnTo>
                    <a:pt x="231" y="31"/>
                  </a:lnTo>
                  <a:lnTo>
                    <a:pt x="254" y="23"/>
                  </a:lnTo>
                  <a:lnTo>
                    <a:pt x="278" y="15"/>
                  </a:lnTo>
                  <a:lnTo>
                    <a:pt x="310" y="7"/>
                  </a:lnTo>
                  <a:lnTo>
                    <a:pt x="334" y="0"/>
                  </a:lnTo>
                  <a:lnTo>
                    <a:pt x="366" y="0"/>
                  </a:lnTo>
                  <a:lnTo>
                    <a:pt x="390" y="7"/>
                  </a:lnTo>
                  <a:lnTo>
                    <a:pt x="421" y="15"/>
                  </a:lnTo>
                  <a:lnTo>
                    <a:pt x="445" y="31"/>
                  </a:lnTo>
                  <a:lnTo>
                    <a:pt x="509" y="47"/>
                  </a:lnTo>
                  <a:close/>
                </a:path>
              </a:pathLst>
            </a:custGeom>
            <a:solidFill>
              <a:srgbClr val="FF0000"/>
            </a:solidFill>
            <a:ln w="0">
              <a:solidFill>
                <a:srgbClr val="000000"/>
              </a:solidFill>
              <a:prstDash val="solid"/>
              <a:round/>
              <a:headEnd/>
              <a:tailEnd/>
            </a:ln>
          </p:spPr>
          <p:txBody>
            <a:bodyPr rot="0" vert="horz" wrap="square" lIns="91440" tIns="45720" rIns="91440" bIns="45720" anchor="t" anchorCtr="0" upright="1">
              <a:noAutofit/>
            </a:bodyPr>
            <a:lstStyle/>
            <a:p>
              <a:endParaRPr lang="en-US">
                <a:solidFill>
                  <a:srgbClr val="000000"/>
                </a:solidFill>
              </a:endParaRPr>
            </a:p>
          </p:txBody>
        </p:sp>
        <p:sp>
          <p:nvSpPr>
            <p:cNvPr id="15" name="Freeform 14"/>
            <p:cNvSpPr>
              <a:spLocks/>
            </p:cNvSpPr>
            <p:nvPr/>
          </p:nvSpPr>
          <p:spPr bwMode="auto">
            <a:xfrm>
              <a:off x="714729" y="189671"/>
              <a:ext cx="338455" cy="579755"/>
            </a:xfrm>
            <a:custGeom>
              <a:avLst/>
              <a:gdLst>
                <a:gd name="T0" fmla="*/ 509 w 533"/>
                <a:gd name="T1" fmla="*/ 24 h 913"/>
                <a:gd name="T2" fmla="*/ 501 w 533"/>
                <a:gd name="T3" fmla="*/ 64 h 913"/>
                <a:gd name="T4" fmla="*/ 509 w 533"/>
                <a:gd name="T5" fmla="*/ 95 h 913"/>
                <a:gd name="T6" fmla="*/ 525 w 533"/>
                <a:gd name="T7" fmla="*/ 127 h 913"/>
                <a:gd name="T8" fmla="*/ 517 w 533"/>
                <a:gd name="T9" fmla="*/ 159 h 913"/>
                <a:gd name="T10" fmla="*/ 485 w 533"/>
                <a:gd name="T11" fmla="*/ 183 h 913"/>
                <a:gd name="T12" fmla="*/ 454 w 533"/>
                <a:gd name="T13" fmla="*/ 222 h 913"/>
                <a:gd name="T14" fmla="*/ 446 w 533"/>
                <a:gd name="T15" fmla="*/ 254 h 913"/>
                <a:gd name="T16" fmla="*/ 430 w 533"/>
                <a:gd name="T17" fmla="*/ 294 h 913"/>
                <a:gd name="T18" fmla="*/ 414 w 533"/>
                <a:gd name="T19" fmla="*/ 334 h 913"/>
                <a:gd name="T20" fmla="*/ 382 w 533"/>
                <a:gd name="T21" fmla="*/ 357 h 913"/>
                <a:gd name="T22" fmla="*/ 342 w 533"/>
                <a:gd name="T23" fmla="*/ 349 h 913"/>
                <a:gd name="T24" fmla="*/ 302 w 533"/>
                <a:gd name="T25" fmla="*/ 349 h 913"/>
                <a:gd name="T26" fmla="*/ 294 w 533"/>
                <a:gd name="T27" fmla="*/ 389 h 913"/>
                <a:gd name="T28" fmla="*/ 294 w 533"/>
                <a:gd name="T29" fmla="*/ 429 h 913"/>
                <a:gd name="T30" fmla="*/ 263 w 533"/>
                <a:gd name="T31" fmla="*/ 461 h 913"/>
                <a:gd name="T32" fmla="*/ 215 w 533"/>
                <a:gd name="T33" fmla="*/ 453 h 913"/>
                <a:gd name="T34" fmla="*/ 0 w 533"/>
                <a:gd name="T35" fmla="*/ 905 h 913"/>
                <a:gd name="T36" fmla="*/ 24 w 533"/>
                <a:gd name="T37" fmla="*/ 683 h 913"/>
                <a:gd name="T38" fmla="*/ 64 w 533"/>
                <a:gd name="T39" fmla="*/ 659 h 913"/>
                <a:gd name="T40" fmla="*/ 103 w 533"/>
                <a:gd name="T41" fmla="*/ 627 h 913"/>
                <a:gd name="T42" fmla="*/ 103 w 533"/>
                <a:gd name="T43" fmla="*/ 588 h 913"/>
                <a:gd name="T44" fmla="*/ 95 w 533"/>
                <a:gd name="T45" fmla="*/ 548 h 913"/>
                <a:gd name="T46" fmla="*/ 64 w 533"/>
                <a:gd name="T47" fmla="*/ 524 h 913"/>
                <a:gd name="T48" fmla="*/ 64 w 533"/>
                <a:gd name="T49" fmla="*/ 484 h 913"/>
                <a:gd name="T50" fmla="*/ 64 w 533"/>
                <a:gd name="T51" fmla="*/ 429 h 913"/>
                <a:gd name="T52" fmla="*/ 64 w 533"/>
                <a:gd name="T53" fmla="*/ 373 h 913"/>
                <a:gd name="T54" fmla="*/ 64 w 533"/>
                <a:gd name="T55" fmla="*/ 326 h 913"/>
                <a:gd name="T56" fmla="*/ 72 w 533"/>
                <a:gd name="T57" fmla="*/ 278 h 913"/>
                <a:gd name="T58" fmla="*/ 88 w 533"/>
                <a:gd name="T59" fmla="*/ 230 h 913"/>
                <a:gd name="T60" fmla="*/ 111 w 533"/>
                <a:gd name="T61" fmla="*/ 191 h 913"/>
                <a:gd name="T62" fmla="*/ 151 w 533"/>
                <a:gd name="T63" fmla="*/ 151 h 913"/>
                <a:gd name="T64" fmla="*/ 207 w 533"/>
                <a:gd name="T65" fmla="*/ 119 h 913"/>
                <a:gd name="T66" fmla="*/ 263 w 533"/>
                <a:gd name="T67" fmla="*/ 79 h 913"/>
                <a:gd name="T68" fmla="*/ 318 w 533"/>
                <a:gd name="T69" fmla="*/ 40 h 913"/>
                <a:gd name="T70" fmla="*/ 374 w 533"/>
                <a:gd name="T7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913">
                  <a:moveTo>
                    <a:pt x="501" y="0"/>
                  </a:moveTo>
                  <a:lnTo>
                    <a:pt x="509" y="24"/>
                  </a:lnTo>
                  <a:lnTo>
                    <a:pt x="501" y="40"/>
                  </a:lnTo>
                  <a:lnTo>
                    <a:pt x="501" y="64"/>
                  </a:lnTo>
                  <a:lnTo>
                    <a:pt x="501" y="79"/>
                  </a:lnTo>
                  <a:lnTo>
                    <a:pt x="509" y="95"/>
                  </a:lnTo>
                  <a:lnTo>
                    <a:pt x="509" y="119"/>
                  </a:lnTo>
                  <a:lnTo>
                    <a:pt x="525" y="127"/>
                  </a:lnTo>
                  <a:lnTo>
                    <a:pt x="533" y="143"/>
                  </a:lnTo>
                  <a:lnTo>
                    <a:pt x="517" y="159"/>
                  </a:lnTo>
                  <a:lnTo>
                    <a:pt x="501" y="167"/>
                  </a:lnTo>
                  <a:lnTo>
                    <a:pt x="485" y="183"/>
                  </a:lnTo>
                  <a:lnTo>
                    <a:pt x="462" y="206"/>
                  </a:lnTo>
                  <a:lnTo>
                    <a:pt x="454" y="222"/>
                  </a:lnTo>
                  <a:lnTo>
                    <a:pt x="454" y="238"/>
                  </a:lnTo>
                  <a:lnTo>
                    <a:pt x="446" y="254"/>
                  </a:lnTo>
                  <a:lnTo>
                    <a:pt x="438" y="278"/>
                  </a:lnTo>
                  <a:lnTo>
                    <a:pt x="430" y="294"/>
                  </a:lnTo>
                  <a:lnTo>
                    <a:pt x="422" y="310"/>
                  </a:lnTo>
                  <a:lnTo>
                    <a:pt x="414" y="334"/>
                  </a:lnTo>
                  <a:lnTo>
                    <a:pt x="398" y="349"/>
                  </a:lnTo>
                  <a:lnTo>
                    <a:pt x="382" y="357"/>
                  </a:lnTo>
                  <a:lnTo>
                    <a:pt x="358" y="357"/>
                  </a:lnTo>
                  <a:lnTo>
                    <a:pt x="342" y="349"/>
                  </a:lnTo>
                  <a:lnTo>
                    <a:pt x="318" y="349"/>
                  </a:lnTo>
                  <a:lnTo>
                    <a:pt x="302" y="349"/>
                  </a:lnTo>
                  <a:lnTo>
                    <a:pt x="294" y="373"/>
                  </a:lnTo>
                  <a:lnTo>
                    <a:pt x="294" y="389"/>
                  </a:lnTo>
                  <a:lnTo>
                    <a:pt x="294" y="413"/>
                  </a:lnTo>
                  <a:lnTo>
                    <a:pt x="294" y="429"/>
                  </a:lnTo>
                  <a:lnTo>
                    <a:pt x="286" y="453"/>
                  </a:lnTo>
                  <a:lnTo>
                    <a:pt x="263" y="461"/>
                  </a:lnTo>
                  <a:lnTo>
                    <a:pt x="255" y="453"/>
                  </a:lnTo>
                  <a:lnTo>
                    <a:pt x="215" y="453"/>
                  </a:lnTo>
                  <a:lnTo>
                    <a:pt x="199" y="913"/>
                  </a:lnTo>
                  <a:lnTo>
                    <a:pt x="0" y="905"/>
                  </a:lnTo>
                  <a:lnTo>
                    <a:pt x="0" y="691"/>
                  </a:lnTo>
                  <a:lnTo>
                    <a:pt x="24" y="683"/>
                  </a:lnTo>
                  <a:lnTo>
                    <a:pt x="48" y="667"/>
                  </a:lnTo>
                  <a:lnTo>
                    <a:pt x="64" y="659"/>
                  </a:lnTo>
                  <a:lnTo>
                    <a:pt x="80" y="643"/>
                  </a:lnTo>
                  <a:lnTo>
                    <a:pt x="103" y="627"/>
                  </a:lnTo>
                  <a:lnTo>
                    <a:pt x="103" y="604"/>
                  </a:lnTo>
                  <a:lnTo>
                    <a:pt x="103" y="588"/>
                  </a:lnTo>
                  <a:lnTo>
                    <a:pt x="103" y="572"/>
                  </a:lnTo>
                  <a:lnTo>
                    <a:pt x="95" y="548"/>
                  </a:lnTo>
                  <a:lnTo>
                    <a:pt x="88" y="532"/>
                  </a:lnTo>
                  <a:lnTo>
                    <a:pt x="64" y="524"/>
                  </a:lnTo>
                  <a:lnTo>
                    <a:pt x="64" y="508"/>
                  </a:lnTo>
                  <a:lnTo>
                    <a:pt x="64" y="484"/>
                  </a:lnTo>
                  <a:lnTo>
                    <a:pt x="64" y="453"/>
                  </a:lnTo>
                  <a:lnTo>
                    <a:pt x="64" y="429"/>
                  </a:lnTo>
                  <a:lnTo>
                    <a:pt x="64" y="405"/>
                  </a:lnTo>
                  <a:lnTo>
                    <a:pt x="64" y="373"/>
                  </a:lnTo>
                  <a:lnTo>
                    <a:pt x="64" y="349"/>
                  </a:lnTo>
                  <a:lnTo>
                    <a:pt x="64" y="326"/>
                  </a:lnTo>
                  <a:lnTo>
                    <a:pt x="64" y="302"/>
                  </a:lnTo>
                  <a:lnTo>
                    <a:pt x="72" y="278"/>
                  </a:lnTo>
                  <a:lnTo>
                    <a:pt x="80" y="254"/>
                  </a:lnTo>
                  <a:lnTo>
                    <a:pt x="88" y="230"/>
                  </a:lnTo>
                  <a:lnTo>
                    <a:pt x="95" y="206"/>
                  </a:lnTo>
                  <a:lnTo>
                    <a:pt x="111" y="191"/>
                  </a:lnTo>
                  <a:lnTo>
                    <a:pt x="127" y="167"/>
                  </a:lnTo>
                  <a:lnTo>
                    <a:pt x="151" y="151"/>
                  </a:lnTo>
                  <a:lnTo>
                    <a:pt x="183" y="135"/>
                  </a:lnTo>
                  <a:lnTo>
                    <a:pt x="207" y="119"/>
                  </a:lnTo>
                  <a:lnTo>
                    <a:pt x="239" y="95"/>
                  </a:lnTo>
                  <a:lnTo>
                    <a:pt x="263" y="79"/>
                  </a:lnTo>
                  <a:lnTo>
                    <a:pt x="294" y="64"/>
                  </a:lnTo>
                  <a:lnTo>
                    <a:pt x="318" y="40"/>
                  </a:lnTo>
                  <a:lnTo>
                    <a:pt x="350" y="24"/>
                  </a:lnTo>
                  <a:lnTo>
                    <a:pt x="374" y="0"/>
                  </a:lnTo>
                  <a:lnTo>
                    <a:pt x="501"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6" name="Freeform 15"/>
            <p:cNvSpPr>
              <a:spLocks/>
            </p:cNvSpPr>
            <p:nvPr/>
          </p:nvSpPr>
          <p:spPr bwMode="auto">
            <a:xfrm>
              <a:off x="714729" y="189671"/>
              <a:ext cx="338455" cy="579755"/>
            </a:xfrm>
            <a:custGeom>
              <a:avLst/>
              <a:gdLst>
                <a:gd name="T0" fmla="*/ 509 w 533"/>
                <a:gd name="T1" fmla="*/ 24 h 913"/>
                <a:gd name="T2" fmla="*/ 501 w 533"/>
                <a:gd name="T3" fmla="*/ 64 h 913"/>
                <a:gd name="T4" fmla="*/ 509 w 533"/>
                <a:gd name="T5" fmla="*/ 95 h 913"/>
                <a:gd name="T6" fmla="*/ 525 w 533"/>
                <a:gd name="T7" fmla="*/ 127 h 913"/>
                <a:gd name="T8" fmla="*/ 517 w 533"/>
                <a:gd name="T9" fmla="*/ 159 h 913"/>
                <a:gd name="T10" fmla="*/ 485 w 533"/>
                <a:gd name="T11" fmla="*/ 183 h 913"/>
                <a:gd name="T12" fmla="*/ 454 w 533"/>
                <a:gd name="T13" fmla="*/ 222 h 913"/>
                <a:gd name="T14" fmla="*/ 446 w 533"/>
                <a:gd name="T15" fmla="*/ 254 h 913"/>
                <a:gd name="T16" fmla="*/ 430 w 533"/>
                <a:gd name="T17" fmla="*/ 294 h 913"/>
                <a:gd name="T18" fmla="*/ 414 w 533"/>
                <a:gd name="T19" fmla="*/ 334 h 913"/>
                <a:gd name="T20" fmla="*/ 382 w 533"/>
                <a:gd name="T21" fmla="*/ 357 h 913"/>
                <a:gd name="T22" fmla="*/ 342 w 533"/>
                <a:gd name="T23" fmla="*/ 349 h 913"/>
                <a:gd name="T24" fmla="*/ 302 w 533"/>
                <a:gd name="T25" fmla="*/ 349 h 913"/>
                <a:gd name="T26" fmla="*/ 294 w 533"/>
                <a:gd name="T27" fmla="*/ 389 h 913"/>
                <a:gd name="T28" fmla="*/ 294 w 533"/>
                <a:gd name="T29" fmla="*/ 429 h 913"/>
                <a:gd name="T30" fmla="*/ 263 w 533"/>
                <a:gd name="T31" fmla="*/ 461 h 913"/>
                <a:gd name="T32" fmla="*/ 215 w 533"/>
                <a:gd name="T33" fmla="*/ 453 h 913"/>
                <a:gd name="T34" fmla="*/ 0 w 533"/>
                <a:gd name="T35" fmla="*/ 905 h 913"/>
                <a:gd name="T36" fmla="*/ 24 w 533"/>
                <a:gd name="T37" fmla="*/ 683 h 913"/>
                <a:gd name="T38" fmla="*/ 64 w 533"/>
                <a:gd name="T39" fmla="*/ 659 h 913"/>
                <a:gd name="T40" fmla="*/ 103 w 533"/>
                <a:gd name="T41" fmla="*/ 627 h 913"/>
                <a:gd name="T42" fmla="*/ 103 w 533"/>
                <a:gd name="T43" fmla="*/ 588 h 913"/>
                <a:gd name="T44" fmla="*/ 95 w 533"/>
                <a:gd name="T45" fmla="*/ 548 h 913"/>
                <a:gd name="T46" fmla="*/ 64 w 533"/>
                <a:gd name="T47" fmla="*/ 524 h 913"/>
                <a:gd name="T48" fmla="*/ 64 w 533"/>
                <a:gd name="T49" fmla="*/ 484 h 913"/>
                <a:gd name="T50" fmla="*/ 64 w 533"/>
                <a:gd name="T51" fmla="*/ 429 h 913"/>
                <a:gd name="T52" fmla="*/ 64 w 533"/>
                <a:gd name="T53" fmla="*/ 373 h 913"/>
                <a:gd name="T54" fmla="*/ 64 w 533"/>
                <a:gd name="T55" fmla="*/ 326 h 913"/>
                <a:gd name="T56" fmla="*/ 72 w 533"/>
                <a:gd name="T57" fmla="*/ 278 h 913"/>
                <a:gd name="T58" fmla="*/ 88 w 533"/>
                <a:gd name="T59" fmla="*/ 230 h 913"/>
                <a:gd name="T60" fmla="*/ 111 w 533"/>
                <a:gd name="T61" fmla="*/ 191 h 913"/>
                <a:gd name="T62" fmla="*/ 151 w 533"/>
                <a:gd name="T63" fmla="*/ 151 h 913"/>
                <a:gd name="T64" fmla="*/ 207 w 533"/>
                <a:gd name="T65" fmla="*/ 119 h 913"/>
                <a:gd name="T66" fmla="*/ 263 w 533"/>
                <a:gd name="T67" fmla="*/ 79 h 913"/>
                <a:gd name="T68" fmla="*/ 318 w 533"/>
                <a:gd name="T69" fmla="*/ 40 h 913"/>
                <a:gd name="T70" fmla="*/ 374 w 533"/>
                <a:gd name="T7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913">
                  <a:moveTo>
                    <a:pt x="501" y="0"/>
                  </a:moveTo>
                  <a:lnTo>
                    <a:pt x="509" y="24"/>
                  </a:lnTo>
                  <a:lnTo>
                    <a:pt x="501" y="40"/>
                  </a:lnTo>
                  <a:lnTo>
                    <a:pt x="501" y="64"/>
                  </a:lnTo>
                  <a:lnTo>
                    <a:pt x="501" y="79"/>
                  </a:lnTo>
                  <a:lnTo>
                    <a:pt x="509" y="95"/>
                  </a:lnTo>
                  <a:lnTo>
                    <a:pt x="509" y="119"/>
                  </a:lnTo>
                  <a:lnTo>
                    <a:pt x="525" y="127"/>
                  </a:lnTo>
                  <a:lnTo>
                    <a:pt x="533" y="143"/>
                  </a:lnTo>
                  <a:lnTo>
                    <a:pt x="517" y="159"/>
                  </a:lnTo>
                  <a:lnTo>
                    <a:pt x="501" y="167"/>
                  </a:lnTo>
                  <a:lnTo>
                    <a:pt x="485" y="183"/>
                  </a:lnTo>
                  <a:lnTo>
                    <a:pt x="462" y="206"/>
                  </a:lnTo>
                  <a:lnTo>
                    <a:pt x="454" y="222"/>
                  </a:lnTo>
                  <a:lnTo>
                    <a:pt x="454" y="238"/>
                  </a:lnTo>
                  <a:lnTo>
                    <a:pt x="446" y="254"/>
                  </a:lnTo>
                  <a:lnTo>
                    <a:pt x="438" y="278"/>
                  </a:lnTo>
                  <a:lnTo>
                    <a:pt x="430" y="294"/>
                  </a:lnTo>
                  <a:lnTo>
                    <a:pt x="422" y="310"/>
                  </a:lnTo>
                  <a:lnTo>
                    <a:pt x="414" y="334"/>
                  </a:lnTo>
                  <a:lnTo>
                    <a:pt x="398" y="349"/>
                  </a:lnTo>
                  <a:lnTo>
                    <a:pt x="382" y="357"/>
                  </a:lnTo>
                  <a:lnTo>
                    <a:pt x="358" y="357"/>
                  </a:lnTo>
                  <a:lnTo>
                    <a:pt x="342" y="349"/>
                  </a:lnTo>
                  <a:lnTo>
                    <a:pt x="318" y="349"/>
                  </a:lnTo>
                  <a:lnTo>
                    <a:pt x="302" y="349"/>
                  </a:lnTo>
                  <a:lnTo>
                    <a:pt x="294" y="373"/>
                  </a:lnTo>
                  <a:lnTo>
                    <a:pt x="294" y="389"/>
                  </a:lnTo>
                  <a:lnTo>
                    <a:pt x="294" y="413"/>
                  </a:lnTo>
                  <a:lnTo>
                    <a:pt x="294" y="429"/>
                  </a:lnTo>
                  <a:lnTo>
                    <a:pt x="286" y="453"/>
                  </a:lnTo>
                  <a:lnTo>
                    <a:pt x="263" y="461"/>
                  </a:lnTo>
                  <a:lnTo>
                    <a:pt x="255" y="453"/>
                  </a:lnTo>
                  <a:lnTo>
                    <a:pt x="215" y="453"/>
                  </a:lnTo>
                  <a:lnTo>
                    <a:pt x="199" y="913"/>
                  </a:lnTo>
                  <a:lnTo>
                    <a:pt x="0" y="905"/>
                  </a:lnTo>
                  <a:lnTo>
                    <a:pt x="0" y="691"/>
                  </a:lnTo>
                  <a:lnTo>
                    <a:pt x="24" y="683"/>
                  </a:lnTo>
                  <a:lnTo>
                    <a:pt x="48" y="667"/>
                  </a:lnTo>
                  <a:lnTo>
                    <a:pt x="64" y="659"/>
                  </a:lnTo>
                  <a:lnTo>
                    <a:pt x="80" y="643"/>
                  </a:lnTo>
                  <a:lnTo>
                    <a:pt x="103" y="627"/>
                  </a:lnTo>
                  <a:lnTo>
                    <a:pt x="103" y="604"/>
                  </a:lnTo>
                  <a:lnTo>
                    <a:pt x="103" y="588"/>
                  </a:lnTo>
                  <a:lnTo>
                    <a:pt x="103" y="572"/>
                  </a:lnTo>
                  <a:lnTo>
                    <a:pt x="95" y="548"/>
                  </a:lnTo>
                  <a:lnTo>
                    <a:pt x="88" y="532"/>
                  </a:lnTo>
                  <a:lnTo>
                    <a:pt x="64" y="524"/>
                  </a:lnTo>
                  <a:lnTo>
                    <a:pt x="64" y="508"/>
                  </a:lnTo>
                  <a:lnTo>
                    <a:pt x="64" y="484"/>
                  </a:lnTo>
                  <a:lnTo>
                    <a:pt x="64" y="453"/>
                  </a:lnTo>
                  <a:lnTo>
                    <a:pt x="64" y="429"/>
                  </a:lnTo>
                  <a:lnTo>
                    <a:pt x="64" y="405"/>
                  </a:lnTo>
                  <a:lnTo>
                    <a:pt x="64" y="373"/>
                  </a:lnTo>
                  <a:lnTo>
                    <a:pt x="64" y="349"/>
                  </a:lnTo>
                  <a:lnTo>
                    <a:pt x="64" y="326"/>
                  </a:lnTo>
                  <a:lnTo>
                    <a:pt x="64" y="302"/>
                  </a:lnTo>
                  <a:lnTo>
                    <a:pt x="72" y="278"/>
                  </a:lnTo>
                  <a:lnTo>
                    <a:pt x="80" y="254"/>
                  </a:lnTo>
                  <a:lnTo>
                    <a:pt x="88" y="230"/>
                  </a:lnTo>
                  <a:lnTo>
                    <a:pt x="95" y="206"/>
                  </a:lnTo>
                  <a:lnTo>
                    <a:pt x="111" y="191"/>
                  </a:lnTo>
                  <a:lnTo>
                    <a:pt x="127" y="167"/>
                  </a:lnTo>
                  <a:lnTo>
                    <a:pt x="151" y="151"/>
                  </a:lnTo>
                  <a:lnTo>
                    <a:pt x="183" y="135"/>
                  </a:lnTo>
                  <a:lnTo>
                    <a:pt x="207" y="119"/>
                  </a:lnTo>
                  <a:lnTo>
                    <a:pt x="239" y="95"/>
                  </a:lnTo>
                  <a:lnTo>
                    <a:pt x="263" y="79"/>
                  </a:lnTo>
                  <a:lnTo>
                    <a:pt x="294" y="64"/>
                  </a:lnTo>
                  <a:lnTo>
                    <a:pt x="318" y="40"/>
                  </a:lnTo>
                  <a:lnTo>
                    <a:pt x="350" y="24"/>
                  </a:lnTo>
                  <a:lnTo>
                    <a:pt x="374" y="0"/>
                  </a:lnTo>
                  <a:lnTo>
                    <a:pt x="501"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7" name="Freeform 16"/>
            <p:cNvSpPr>
              <a:spLocks/>
            </p:cNvSpPr>
            <p:nvPr/>
          </p:nvSpPr>
          <p:spPr bwMode="auto">
            <a:xfrm>
              <a:off x="295629" y="381441"/>
              <a:ext cx="464820" cy="438785"/>
            </a:xfrm>
            <a:custGeom>
              <a:avLst/>
              <a:gdLst>
                <a:gd name="T0" fmla="*/ 708 w 732"/>
                <a:gd name="T1" fmla="*/ 262 h 691"/>
                <a:gd name="T2" fmla="*/ 732 w 732"/>
                <a:gd name="T3" fmla="*/ 286 h 691"/>
                <a:gd name="T4" fmla="*/ 708 w 732"/>
                <a:gd name="T5" fmla="*/ 325 h 691"/>
                <a:gd name="T6" fmla="*/ 668 w 732"/>
                <a:gd name="T7" fmla="*/ 341 h 691"/>
                <a:gd name="T8" fmla="*/ 628 w 732"/>
                <a:gd name="T9" fmla="*/ 357 h 691"/>
                <a:gd name="T10" fmla="*/ 628 w 732"/>
                <a:gd name="T11" fmla="*/ 397 h 691"/>
                <a:gd name="T12" fmla="*/ 628 w 732"/>
                <a:gd name="T13" fmla="*/ 437 h 691"/>
                <a:gd name="T14" fmla="*/ 628 w 732"/>
                <a:gd name="T15" fmla="*/ 476 h 691"/>
                <a:gd name="T16" fmla="*/ 628 w 732"/>
                <a:gd name="T17" fmla="*/ 524 h 691"/>
                <a:gd name="T18" fmla="*/ 628 w 732"/>
                <a:gd name="T19" fmla="*/ 564 h 691"/>
                <a:gd name="T20" fmla="*/ 628 w 732"/>
                <a:gd name="T21" fmla="*/ 603 h 691"/>
                <a:gd name="T22" fmla="*/ 628 w 732"/>
                <a:gd name="T23" fmla="*/ 651 h 691"/>
                <a:gd name="T24" fmla="*/ 620 w 732"/>
                <a:gd name="T25" fmla="*/ 691 h 691"/>
                <a:gd name="T26" fmla="*/ 389 w 732"/>
                <a:gd name="T27" fmla="*/ 492 h 691"/>
                <a:gd name="T28" fmla="*/ 63 w 732"/>
                <a:gd name="T29" fmla="*/ 389 h 691"/>
                <a:gd name="T30" fmla="*/ 31 w 732"/>
                <a:gd name="T31" fmla="*/ 365 h 691"/>
                <a:gd name="T32" fmla="*/ 0 w 732"/>
                <a:gd name="T33" fmla="*/ 341 h 691"/>
                <a:gd name="T34" fmla="*/ 0 w 732"/>
                <a:gd name="T35" fmla="*/ 294 h 691"/>
                <a:gd name="T36" fmla="*/ 0 w 732"/>
                <a:gd name="T37" fmla="*/ 254 h 691"/>
                <a:gd name="T38" fmla="*/ 23 w 732"/>
                <a:gd name="T39" fmla="*/ 206 h 691"/>
                <a:gd name="T40" fmla="*/ 55 w 732"/>
                <a:gd name="T41" fmla="*/ 182 h 691"/>
                <a:gd name="T42" fmla="*/ 95 w 732"/>
                <a:gd name="T43" fmla="*/ 159 h 691"/>
                <a:gd name="T44" fmla="*/ 143 w 732"/>
                <a:gd name="T45" fmla="*/ 159 h 691"/>
                <a:gd name="T46" fmla="*/ 183 w 732"/>
                <a:gd name="T47" fmla="*/ 159 h 691"/>
                <a:gd name="T48" fmla="*/ 230 w 732"/>
                <a:gd name="T49" fmla="*/ 159 h 691"/>
                <a:gd name="T50" fmla="*/ 278 w 732"/>
                <a:gd name="T51" fmla="*/ 167 h 691"/>
                <a:gd name="T52" fmla="*/ 318 w 732"/>
                <a:gd name="T53" fmla="*/ 167 h 691"/>
                <a:gd name="T54" fmla="*/ 366 w 732"/>
                <a:gd name="T55" fmla="*/ 159 h 691"/>
                <a:gd name="T56" fmla="*/ 413 w 732"/>
                <a:gd name="T57" fmla="*/ 127 h 691"/>
                <a:gd name="T58" fmla="*/ 469 w 732"/>
                <a:gd name="T59" fmla="*/ 95 h 691"/>
                <a:gd name="T60" fmla="*/ 533 w 732"/>
                <a:gd name="T61" fmla="*/ 79 h 691"/>
                <a:gd name="T62" fmla="*/ 596 w 732"/>
                <a:gd name="T63" fmla="*/ 63 h 691"/>
                <a:gd name="T64" fmla="*/ 692 w 732"/>
                <a:gd name="T65" fmla="*/ 0 h 691"/>
                <a:gd name="T66" fmla="*/ 692 w 732"/>
                <a:gd name="T67" fmla="*/ 63 h 691"/>
                <a:gd name="T68" fmla="*/ 692 w 732"/>
                <a:gd name="T69" fmla="*/ 127 h 691"/>
                <a:gd name="T70" fmla="*/ 684 w 732"/>
                <a:gd name="T71" fmla="*/ 190 h 691"/>
                <a:gd name="T72" fmla="*/ 684 w 732"/>
                <a:gd name="T73" fmla="*/ 25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2" h="691">
                  <a:moveTo>
                    <a:pt x="684" y="254"/>
                  </a:moveTo>
                  <a:lnTo>
                    <a:pt x="708" y="262"/>
                  </a:lnTo>
                  <a:lnTo>
                    <a:pt x="724" y="262"/>
                  </a:lnTo>
                  <a:lnTo>
                    <a:pt x="732" y="286"/>
                  </a:lnTo>
                  <a:lnTo>
                    <a:pt x="732" y="302"/>
                  </a:lnTo>
                  <a:lnTo>
                    <a:pt x="708" y="325"/>
                  </a:lnTo>
                  <a:lnTo>
                    <a:pt x="684" y="333"/>
                  </a:lnTo>
                  <a:lnTo>
                    <a:pt x="668" y="341"/>
                  </a:lnTo>
                  <a:lnTo>
                    <a:pt x="652" y="349"/>
                  </a:lnTo>
                  <a:lnTo>
                    <a:pt x="628" y="357"/>
                  </a:lnTo>
                  <a:lnTo>
                    <a:pt x="628" y="381"/>
                  </a:lnTo>
                  <a:lnTo>
                    <a:pt x="628" y="397"/>
                  </a:lnTo>
                  <a:lnTo>
                    <a:pt x="628" y="421"/>
                  </a:lnTo>
                  <a:lnTo>
                    <a:pt x="628" y="437"/>
                  </a:lnTo>
                  <a:lnTo>
                    <a:pt x="628" y="460"/>
                  </a:lnTo>
                  <a:lnTo>
                    <a:pt x="628" y="476"/>
                  </a:lnTo>
                  <a:lnTo>
                    <a:pt x="628" y="500"/>
                  </a:lnTo>
                  <a:lnTo>
                    <a:pt x="628" y="524"/>
                  </a:lnTo>
                  <a:lnTo>
                    <a:pt x="628" y="540"/>
                  </a:lnTo>
                  <a:lnTo>
                    <a:pt x="628" y="564"/>
                  </a:lnTo>
                  <a:lnTo>
                    <a:pt x="628" y="588"/>
                  </a:lnTo>
                  <a:lnTo>
                    <a:pt x="628" y="603"/>
                  </a:lnTo>
                  <a:lnTo>
                    <a:pt x="628" y="627"/>
                  </a:lnTo>
                  <a:lnTo>
                    <a:pt x="628" y="651"/>
                  </a:lnTo>
                  <a:lnTo>
                    <a:pt x="620" y="667"/>
                  </a:lnTo>
                  <a:lnTo>
                    <a:pt x="620" y="691"/>
                  </a:lnTo>
                  <a:lnTo>
                    <a:pt x="389" y="691"/>
                  </a:lnTo>
                  <a:lnTo>
                    <a:pt x="389" y="492"/>
                  </a:lnTo>
                  <a:lnTo>
                    <a:pt x="63" y="476"/>
                  </a:lnTo>
                  <a:lnTo>
                    <a:pt x="63" y="389"/>
                  </a:lnTo>
                  <a:lnTo>
                    <a:pt x="47" y="373"/>
                  </a:lnTo>
                  <a:lnTo>
                    <a:pt x="31" y="365"/>
                  </a:lnTo>
                  <a:lnTo>
                    <a:pt x="8" y="357"/>
                  </a:lnTo>
                  <a:lnTo>
                    <a:pt x="0" y="341"/>
                  </a:lnTo>
                  <a:lnTo>
                    <a:pt x="0" y="318"/>
                  </a:lnTo>
                  <a:lnTo>
                    <a:pt x="0" y="294"/>
                  </a:lnTo>
                  <a:lnTo>
                    <a:pt x="0" y="270"/>
                  </a:lnTo>
                  <a:lnTo>
                    <a:pt x="0" y="254"/>
                  </a:lnTo>
                  <a:lnTo>
                    <a:pt x="8" y="238"/>
                  </a:lnTo>
                  <a:lnTo>
                    <a:pt x="23" y="206"/>
                  </a:lnTo>
                  <a:lnTo>
                    <a:pt x="39" y="190"/>
                  </a:lnTo>
                  <a:lnTo>
                    <a:pt x="55" y="182"/>
                  </a:lnTo>
                  <a:lnTo>
                    <a:pt x="79" y="167"/>
                  </a:lnTo>
                  <a:lnTo>
                    <a:pt x="95" y="159"/>
                  </a:lnTo>
                  <a:lnTo>
                    <a:pt x="119" y="159"/>
                  </a:lnTo>
                  <a:lnTo>
                    <a:pt x="143" y="159"/>
                  </a:lnTo>
                  <a:lnTo>
                    <a:pt x="167" y="159"/>
                  </a:lnTo>
                  <a:lnTo>
                    <a:pt x="183" y="159"/>
                  </a:lnTo>
                  <a:lnTo>
                    <a:pt x="206" y="159"/>
                  </a:lnTo>
                  <a:lnTo>
                    <a:pt x="230" y="159"/>
                  </a:lnTo>
                  <a:lnTo>
                    <a:pt x="254" y="159"/>
                  </a:lnTo>
                  <a:lnTo>
                    <a:pt x="278" y="167"/>
                  </a:lnTo>
                  <a:lnTo>
                    <a:pt x="302" y="167"/>
                  </a:lnTo>
                  <a:lnTo>
                    <a:pt x="318" y="167"/>
                  </a:lnTo>
                  <a:lnTo>
                    <a:pt x="342" y="159"/>
                  </a:lnTo>
                  <a:lnTo>
                    <a:pt x="366" y="159"/>
                  </a:lnTo>
                  <a:lnTo>
                    <a:pt x="389" y="151"/>
                  </a:lnTo>
                  <a:lnTo>
                    <a:pt x="413" y="127"/>
                  </a:lnTo>
                  <a:lnTo>
                    <a:pt x="437" y="111"/>
                  </a:lnTo>
                  <a:lnTo>
                    <a:pt x="469" y="95"/>
                  </a:lnTo>
                  <a:lnTo>
                    <a:pt x="501" y="87"/>
                  </a:lnTo>
                  <a:lnTo>
                    <a:pt x="533" y="79"/>
                  </a:lnTo>
                  <a:lnTo>
                    <a:pt x="565" y="71"/>
                  </a:lnTo>
                  <a:lnTo>
                    <a:pt x="596" y="63"/>
                  </a:lnTo>
                  <a:lnTo>
                    <a:pt x="628" y="47"/>
                  </a:lnTo>
                  <a:lnTo>
                    <a:pt x="692" y="0"/>
                  </a:lnTo>
                  <a:lnTo>
                    <a:pt x="692" y="32"/>
                  </a:lnTo>
                  <a:lnTo>
                    <a:pt x="692" y="63"/>
                  </a:lnTo>
                  <a:lnTo>
                    <a:pt x="692" y="95"/>
                  </a:lnTo>
                  <a:lnTo>
                    <a:pt x="692" y="127"/>
                  </a:lnTo>
                  <a:lnTo>
                    <a:pt x="692" y="159"/>
                  </a:lnTo>
                  <a:lnTo>
                    <a:pt x="684" y="190"/>
                  </a:lnTo>
                  <a:lnTo>
                    <a:pt x="684" y="222"/>
                  </a:lnTo>
                  <a:lnTo>
                    <a:pt x="684" y="254"/>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8" name="Freeform 17"/>
            <p:cNvSpPr>
              <a:spLocks/>
            </p:cNvSpPr>
            <p:nvPr/>
          </p:nvSpPr>
          <p:spPr bwMode="auto">
            <a:xfrm>
              <a:off x="295629" y="381441"/>
              <a:ext cx="464820" cy="438785"/>
            </a:xfrm>
            <a:custGeom>
              <a:avLst/>
              <a:gdLst>
                <a:gd name="T0" fmla="*/ 708 w 732"/>
                <a:gd name="T1" fmla="*/ 262 h 691"/>
                <a:gd name="T2" fmla="*/ 732 w 732"/>
                <a:gd name="T3" fmla="*/ 286 h 691"/>
                <a:gd name="T4" fmla="*/ 708 w 732"/>
                <a:gd name="T5" fmla="*/ 325 h 691"/>
                <a:gd name="T6" fmla="*/ 668 w 732"/>
                <a:gd name="T7" fmla="*/ 341 h 691"/>
                <a:gd name="T8" fmla="*/ 628 w 732"/>
                <a:gd name="T9" fmla="*/ 357 h 691"/>
                <a:gd name="T10" fmla="*/ 628 w 732"/>
                <a:gd name="T11" fmla="*/ 397 h 691"/>
                <a:gd name="T12" fmla="*/ 628 w 732"/>
                <a:gd name="T13" fmla="*/ 437 h 691"/>
                <a:gd name="T14" fmla="*/ 628 w 732"/>
                <a:gd name="T15" fmla="*/ 476 h 691"/>
                <a:gd name="T16" fmla="*/ 628 w 732"/>
                <a:gd name="T17" fmla="*/ 524 h 691"/>
                <a:gd name="T18" fmla="*/ 628 w 732"/>
                <a:gd name="T19" fmla="*/ 564 h 691"/>
                <a:gd name="T20" fmla="*/ 628 w 732"/>
                <a:gd name="T21" fmla="*/ 603 h 691"/>
                <a:gd name="T22" fmla="*/ 628 w 732"/>
                <a:gd name="T23" fmla="*/ 651 h 691"/>
                <a:gd name="T24" fmla="*/ 620 w 732"/>
                <a:gd name="T25" fmla="*/ 691 h 691"/>
                <a:gd name="T26" fmla="*/ 389 w 732"/>
                <a:gd name="T27" fmla="*/ 492 h 691"/>
                <a:gd name="T28" fmla="*/ 63 w 732"/>
                <a:gd name="T29" fmla="*/ 389 h 691"/>
                <a:gd name="T30" fmla="*/ 31 w 732"/>
                <a:gd name="T31" fmla="*/ 365 h 691"/>
                <a:gd name="T32" fmla="*/ 0 w 732"/>
                <a:gd name="T33" fmla="*/ 341 h 691"/>
                <a:gd name="T34" fmla="*/ 0 w 732"/>
                <a:gd name="T35" fmla="*/ 294 h 691"/>
                <a:gd name="T36" fmla="*/ 0 w 732"/>
                <a:gd name="T37" fmla="*/ 254 h 691"/>
                <a:gd name="T38" fmla="*/ 23 w 732"/>
                <a:gd name="T39" fmla="*/ 206 h 691"/>
                <a:gd name="T40" fmla="*/ 55 w 732"/>
                <a:gd name="T41" fmla="*/ 182 h 691"/>
                <a:gd name="T42" fmla="*/ 95 w 732"/>
                <a:gd name="T43" fmla="*/ 159 h 691"/>
                <a:gd name="T44" fmla="*/ 143 w 732"/>
                <a:gd name="T45" fmla="*/ 159 h 691"/>
                <a:gd name="T46" fmla="*/ 183 w 732"/>
                <a:gd name="T47" fmla="*/ 159 h 691"/>
                <a:gd name="T48" fmla="*/ 230 w 732"/>
                <a:gd name="T49" fmla="*/ 159 h 691"/>
                <a:gd name="T50" fmla="*/ 278 w 732"/>
                <a:gd name="T51" fmla="*/ 167 h 691"/>
                <a:gd name="T52" fmla="*/ 318 w 732"/>
                <a:gd name="T53" fmla="*/ 167 h 691"/>
                <a:gd name="T54" fmla="*/ 366 w 732"/>
                <a:gd name="T55" fmla="*/ 159 h 691"/>
                <a:gd name="T56" fmla="*/ 413 w 732"/>
                <a:gd name="T57" fmla="*/ 127 h 691"/>
                <a:gd name="T58" fmla="*/ 469 w 732"/>
                <a:gd name="T59" fmla="*/ 95 h 691"/>
                <a:gd name="T60" fmla="*/ 533 w 732"/>
                <a:gd name="T61" fmla="*/ 79 h 691"/>
                <a:gd name="T62" fmla="*/ 596 w 732"/>
                <a:gd name="T63" fmla="*/ 63 h 691"/>
                <a:gd name="T64" fmla="*/ 692 w 732"/>
                <a:gd name="T65" fmla="*/ 0 h 691"/>
                <a:gd name="T66" fmla="*/ 692 w 732"/>
                <a:gd name="T67" fmla="*/ 63 h 691"/>
                <a:gd name="T68" fmla="*/ 692 w 732"/>
                <a:gd name="T69" fmla="*/ 127 h 691"/>
                <a:gd name="T70" fmla="*/ 684 w 732"/>
                <a:gd name="T71" fmla="*/ 190 h 691"/>
                <a:gd name="T72" fmla="*/ 684 w 732"/>
                <a:gd name="T73" fmla="*/ 25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2" h="691">
                  <a:moveTo>
                    <a:pt x="684" y="254"/>
                  </a:moveTo>
                  <a:lnTo>
                    <a:pt x="708" y="262"/>
                  </a:lnTo>
                  <a:lnTo>
                    <a:pt x="724" y="262"/>
                  </a:lnTo>
                  <a:lnTo>
                    <a:pt x="732" y="286"/>
                  </a:lnTo>
                  <a:lnTo>
                    <a:pt x="732" y="302"/>
                  </a:lnTo>
                  <a:lnTo>
                    <a:pt x="708" y="325"/>
                  </a:lnTo>
                  <a:lnTo>
                    <a:pt x="684" y="333"/>
                  </a:lnTo>
                  <a:lnTo>
                    <a:pt x="668" y="341"/>
                  </a:lnTo>
                  <a:lnTo>
                    <a:pt x="652" y="349"/>
                  </a:lnTo>
                  <a:lnTo>
                    <a:pt x="628" y="357"/>
                  </a:lnTo>
                  <a:lnTo>
                    <a:pt x="628" y="381"/>
                  </a:lnTo>
                  <a:lnTo>
                    <a:pt x="628" y="397"/>
                  </a:lnTo>
                  <a:lnTo>
                    <a:pt x="628" y="421"/>
                  </a:lnTo>
                  <a:lnTo>
                    <a:pt x="628" y="437"/>
                  </a:lnTo>
                  <a:lnTo>
                    <a:pt x="628" y="460"/>
                  </a:lnTo>
                  <a:lnTo>
                    <a:pt x="628" y="476"/>
                  </a:lnTo>
                  <a:lnTo>
                    <a:pt x="628" y="500"/>
                  </a:lnTo>
                  <a:lnTo>
                    <a:pt x="628" y="524"/>
                  </a:lnTo>
                  <a:lnTo>
                    <a:pt x="628" y="540"/>
                  </a:lnTo>
                  <a:lnTo>
                    <a:pt x="628" y="564"/>
                  </a:lnTo>
                  <a:lnTo>
                    <a:pt x="628" y="588"/>
                  </a:lnTo>
                  <a:lnTo>
                    <a:pt x="628" y="603"/>
                  </a:lnTo>
                  <a:lnTo>
                    <a:pt x="628" y="627"/>
                  </a:lnTo>
                  <a:lnTo>
                    <a:pt x="628" y="651"/>
                  </a:lnTo>
                  <a:lnTo>
                    <a:pt x="620" y="667"/>
                  </a:lnTo>
                  <a:lnTo>
                    <a:pt x="620" y="691"/>
                  </a:lnTo>
                  <a:lnTo>
                    <a:pt x="389" y="691"/>
                  </a:lnTo>
                  <a:lnTo>
                    <a:pt x="389" y="492"/>
                  </a:lnTo>
                  <a:lnTo>
                    <a:pt x="63" y="476"/>
                  </a:lnTo>
                  <a:lnTo>
                    <a:pt x="63" y="389"/>
                  </a:lnTo>
                  <a:lnTo>
                    <a:pt x="47" y="373"/>
                  </a:lnTo>
                  <a:lnTo>
                    <a:pt x="31" y="365"/>
                  </a:lnTo>
                  <a:lnTo>
                    <a:pt x="8" y="357"/>
                  </a:lnTo>
                  <a:lnTo>
                    <a:pt x="0" y="341"/>
                  </a:lnTo>
                  <a:lnTo>
                    <a:pt x="0" y="318"/>
                  </a:lnTo>
                  <a:lnTo>
                    <a:pt x="0" y="294"/>
                  </a:lnTo>
                  <a:lnTo>
                    <a:pt x="0" y="270"/>
                  </a:lnTo>
                  <a:lnTo>
                    <a:pt x="0" y="254"/>
                  </a:lnTo>
                  <a:lnTo>
                    <a:pt x="8" y="238"/>
                  </a:lnTo>
                  <a:lnTo>
                    <a:pt x="23" y="206"/>
                  </a:lnTo>
                  <a:lnTo>
                    <a:pt x="39" y="190"/>
                  </a:lnTo>
                  <a:lnTo>
                    <a:pt x="55" y="182"/>
                  </a:lnTo>
                  <a:lnTo>
                    <a:pt x="79" y="167"/>
                  </a:lnTo>
                  <a:lnTo>
                    <a:pt x="95" y="159"/>
                  </a:lnTo>
                  <a:lnTo>
                    <a:pt x="119" y="159"/>
                  </a:lnTo>
                  <a:lnTo>
                    <a:pt x="143" y="159"/>
                  </a:lnTo>
                  <a:lnTo>
                    <a:pt x="167" y="159"/>
                  </a:lnTo>
                  <a:lnTo>
                    <a:pt x="183" y="159"/>
                  </a:lnTo>
                  <a:lnTo>
                    <a:pt x="206" y="159"/>
                  </a:lnTo>
                  <a:lnTo>
                    <a:pt x="230" y="159"/>
                  </a:lnTo>
                  <a:lnTo>
                    <a:pt x="254" y="159"/>
                  </a:lnTo>
                  <a:lnTo>
                    <a:pt x="278" y="167"/>
                  </a:lnTo>
                  <a:lnTo>
                    <a:pt x="302" y="167"/>
                  </a:lnTo>
                  <a:lnTo>
                    <a:pt x="318" y="167"/>
                  </a:lnTo>
                  <a:lnTo>
                    <a:pt x="342" y="159"/>
                  </a:lnTo>
                  <a:lnTo>
                    <a:pt x="366" y="159"/>
                  </a:lnTo>
                  <a:lnTo>
                    <a:pt x="389" y="151"/>
                  </a:lnTo>
                  <a:lnTo>
                    <a:pt x="413" y="127"/>
                  </a:lnTo>
                  <a:lnTo>
                    <a:pt x="437" y="111"/>
                  </a:lnTo>
                  <a:lnTo>
                    <a:pt x="469" y="95"/>
                  </a:lnTo>
                  <a:lnTo>
                    <a:pt x="501" y="87"/>
                  </a:lnTo>
                  <a:lnTo>
                    <a:pt x="533" y="79"/>
                  </a:lnTo>
                  <a:lnTo>
                    <a:pt x="565" y="71"/>
                  </a:lnTo>
                  <a:lnTo>
                    <a:pt x="596" y="63"/>
                  </a:lnTo>
                  <a:lnTo>
                    <a:pt x="628" y="47"/>
                  </a:lnTo>
                  <a:lnTo>
                    <a:pt x="692" y="0"/>
                  </a:lnTo>
                  <a:lnTo>
                    <a:pt x="692" y="32"/>
                  </a:lnTo>
                  <a:lnTo>
                    <a:pt x="692" y="63"/>
                  </a:lnTo>
                  <a:lnTo>
                    <a:pt x="692" y="95"/>
                  </a:lnTo>
                  <a:lnTo>
                    <a:pt x="692" y="127"/>
                  </a:lnTo>
                  <a:lnTo>
                    <a:pt x="692" y="159"/>
                  </a:lnTo>
                  <a:lnTo>
                    <a:pt x="684" y="190"/>
                  </a:lnTo>
                  <a:lnTo>
                    <a:pt x="684" y="222"/>
                  </a:lnTo>
                  <a:lnTo>
                    <a:pt x="684" y="25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9" name="Freeform 18"/>
            <p:cNvSpPr>
              <a:spLocks/>
            </p:cNvSpPr>
            <p:nvPr/>
          </p:nvSpPr>
          <p:spPr bwMode="auto">
            <a:xfrm>
              <a:off x="861414" y="421446"/>
              <a:ext cx="313055" cy="353060"/>
            </a:xfrm>
            <a:custGeom>
              <a:avLst/>
              <a:gdLst>
                <a:gd name="T0" fmla="*/ 374 w 493"/>
                <a:gd name="T1" fmla="*/ 24 h 556"/>
                <a:gd name="T2" fmla="*/ 366 w 493"/>
                <a:gd name="T3" fmla="*/ 56 h 556"/>
                <a:gd name="T4" fmla="*/ 406 w 493"/>
                <a:gd name="T5" fmla="*/ 72 h 556"/>
                <a:gd name="T6" fmla="*/ 445 w 493"/>
                <a:gd name="T7" fmla="*/ 80 h 556"/>
                <a:gd name="T8" fmla="*/ 453 w 493"/>
                <a:gd name="T9" fmla="*/ 127 h 556"/>
                <a:gd name="T10" fmla="*/ 445 w 493"/>
                <a:gd name="T11" fmla="*/ 183 h 556"/>
                <a:gd name="T12" fmla="*/ 445 w 493"/>
                <a:gd name="T13" fmla="*/ 223 h 556"/>
                <a:gd name="T14" fmla="*/ 493 w 493"/>
                <a:gd name="T15" fmla="*/ 239 h 556"/>
                <a:gd name="T16" fmla="*/ 469 w 493"/>
                <a:gd name="T17" fmla="*/ 278 h 556"/>
                <a:gd name="T18" fmla="*/ 429 w 493"/>
                <a:gd name="T19" fmla="*/ 278 h 556"/>
                <a:gd name="T20" fmla="*/ 398 w 493"/>
                <a:gd name="T21" fmla="*/ 294 h 556"/>
                <a:gd name="T22" fmla="*/ 398 w 493"/>
                <a:gd name="T23" fmla="*/ 350 h 556"/>
                <a:gd name="T24" fmla="*/ 398 w 493"/>
                <a:gd name="T25" fmla="*/ 413 h 556"/>
                <a:gd name="T26" fmla="*/ 390 w 493"/>
                <a:gd name="T27" fmla="*/ 477 h 556"/>
                <a:gd name="T28" fmla="*/ 390 w 493"/>
                <a:gd name="T29" fmla="*/ 548 h 556"/>
                <a:gd name="T30" fmla="*/ 342 w 493"/>
                <a:gd name="T31" fmla="*/ 556 h 556"/>
                <a:gd name="T32" fmla="*/ 294 w 493"/>
                <a:gd name="T33" fmla="*/ 556 h 556"/>
                <a:gd name="T34" fmla="*/ 246 w 493"/>
                <a:gd name="T35" fmla="*/ 556 h 556"/>
                <a:gd name="T36" fmla="*/ 199 w 493"/>
                <a:gd name="T37" fmla="*/ 556 h 556"/>
                <a:gd name="T38" fmla="*/ 143 w 493"/>
                <a:gd name="T39" fmla="*/ 548 h 556"/>
                <a:gd name="T40" fmla="*/ 95 w 493"/>
                <a:gd name="T41" fmla="*/ 548 h 556"/>
                <a:gd name="T42" fmla="*/ 48 w 493"/>
                <a:gd name="T43" fmla="*/ 548 h 556"/>
                <a:gd name="T44" fmla="*/ 0 w 493"/>
                <a:gd name="T45" fmla="*/ 548 h 556"/>
                <a:gd name="T46" fmla="*/ 0 w 493"/>
                <a:gd name="T47" fmla="*/ 501 h 556"/>
                <a:gd name="T48" fmla="*/ 0 w 493"/>
                <a:gd name="T49" fmla="*/ 445 h 556"/>
                <a:gd name="T50" fmla="*/ 0 w 493"/>
                <a:gd name="T51" fmla="*/ 390 h 556"/>
                <a:gd name="T52" fmla="*/ 0 w 493"/>
                <a:gd name="T53" fmla="*/ 342 h 556"/>
                <a:gd name="T54" fmla="*/ 0 w 493"/>
                <a:gd name="T55" fmla="*/ 286 h 556"/>
                <a:gd name="T56" fmla="*/ 8 w 493"/>
                <a:gd name="T57" fmla="*/ 239 h 556"/>
                <a:gd name="T58" fmla="*/ 8 w 493"/>
                <a:gd name="T59" fmla="*/ 183 h 556"/>
                <a:gd name="T60" fmla="*/ 16 w 493"/>
                <a:gd name="T61" fmla="*/ 135 h 556"/>
                <a:gd name="T62" fmla="*/ 48 w 493"/>
                <a:gd name="T63" fmla="*/ 127 h 556"/>
                <a:gd name="T64" fmla="*/ 95 w 493"/>
                <a:gd name="T65" fmla="*/ 112 h 556"/>
                <a:gd name="T66" fmla="*/ 103 w 493"/>
                <a:gd name="T67" fmla="*/ 16 h 556"/>
                <a:gd name="T68" fmla="*/ 135 w 493"/>
                <a:gd name="T69" fmla="*/ 40 h 556"/>
                <a:gd name="T70" fmla="*/ 127 w 493"/>
                <a:gd name="T71" fmla="*/ 80 h 556"/>
                <a:gd name="T72" fmla="*/ 127 w 493"/>
                <a:gd name="T73" fmla="*/ 127 h 556"/>
                <a:gd name="T74" fmla="*/ 135 w 493"/>
                <a:gd name="T75" fmla="*/ 167 h 556"/>
                <a:gd name="T76" fmla="*/ 159 w 493"/>
                <a:gd name="T77" fmla="*/ 207 h 556"/>
                <a:gd name="T78" fmla="*/ 199 w 493"/>
                <a:gd name="T79" fmla="*/ 199 h 556"/>
                <a:gd name="T80" fmla="*/ 231 w 493"/>
                <a:gd name="T81" fmla="*/ 151 h 556"/>
                <a:gd name="T82" fmla="*/ 270 w 493"/>
                <a:gd name="T83" fmla="*/ 104 h 556"/>
                <a:gd name="T84" fmla="*/ 310 w 493"/>
                <a:gd name="T85" fmla="*/ 88 h 556"/>
                <a:gd name="T86" fmla="*/ 334 w 493"/>
                <a:gd name="T87" fmla="*/ 40 h 556"/>
                <a:gd name="T88" fmla="*/ 358 w 493"/>
                <a:gd name="T89" fmla="*/ 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556">
                  <a:moveTo>
                    <a:pt x="382" y="0"/>
                  </a:moveTo>
                  <a:lnTo>
                    <a:pt x="374" y="24"/>
                  </a:lnTo>
                  <a:lnTo>
                    <a:pt x="366" y="40"/>
                  </a:lnTo>
                  <a:lnTo>
                    <a:pt x="366" y="56"/>
                  </a:lnTo>
                  <a:lnTo>
                    <a:pt x="390" y="64"/>
                  </a:lnTo>
                  <a:lnTo>
                    <a:pt x="406" y="72"/>
                  </a:lnTo>
                  <a:lnTo>
                    <a:pt x="429" y="72"/>
                  </a:lnTo>
                  <a:lnTo>
                    <a:pt x="445" y="80"/>
                  </a:lnTo>
                  <a:lnTo>
                    <a:pt x="453" y="96"/>
                  </a:lnTo>
                  <a:lnTo>
                    <a:pt x="453" y="127"/>
                  </a:lnTo>
                  <a:lnTo>
                    <a:pt x="445" y="151"/>
                  </a:lnTo>
                  <a:lnTo>
                    <a:pt x="445" y="183"/>
                  </a:lnTo>
                  <a:lnTo>
                    <a:pt x="437" y="207"/>
                  </a:lnTo>
                  <a:lnTo>
                    <a:pt x="445" y="223"/>
                  </a:lnTo>
                  <a:lnTo>
                    <a:pt x="477" y="239"/>
                  </a:lnTo>
                  <a:lnTo>
                    <a:pt x="493" y="239"/>
                  </a:lnTo>
                  <a:lnTo>
                    <a:pt x="493" y="278"/>
                  </a:lnTo>
                  <a:lnTo>
                    <a:pt x="469" y="278"/>
                  </a:lnTo>
                  <a:lnTo>
                    <a:pt x="453" y="278"/>
                  </a:lnTo>
                  <a:lnTo>
                    <a:pt x="429" y="278"/>
                  </a:lnTo>
                  <a:lnTo>
                    <a:pt x="414" y="278"/>
                  </a:lnTo>
                  <a:lnTo>
                    <a:pt x="398" y="294"/>
                  </a:lnTo>
                  <a:lnTo>
                    <a:pt x="398" y="318"/>
                  </a:lnTo>
                  <a:lnTo>
                    <a:pt x="398" y="350"/>
                  </a:lnTo>
                  <a:lnTo>
                    <a:pt x="398" y="382"/>
                  </a:lnTo>
                  <a:lnTo>
                    <a:pt x="398" y="413"/>
                  </a:lnTo>
                  <a:lnTo>
                    <a:pt x="390" y="445"/>
                  </a:lnTo>
                  <a:lnTo>
                    <a:pt x="390" y="477"/>
                  </a:lnTo>
                  <a:lnTo>
                    <a:pt x="390" y="517"/>
                  </a:lnTo>
                  <a:lnTo>
                    <a:pt x="390" y="548"/>
                  </a:lnTo>
                  <a:lnTo>
                    <a:pt x="374" y="548"/>
                  </a:lnTo>
                  <a:lnTo>
                    <a:pt x="342" y="556"/>
                  </a:lnTo>
                  <a:lnTo>
                    <a:pt x="318" y="556"/>
                  </a:lnTo>
                  <a:lnTo>
                    <a:pt x="294" y="556"/>
                  </a:lnTo>
                  <a:lnTo>
                    <a:pt x="270" y="556"/>
                  </a:lnTo>
                  <a:lnTo>
                    <a:pt x="246" y="556"/>
                  </a:lnTo>
                  <a:lnTo>
                    <a:pt x="223" y="556"/>
                  </a:lnTo>
                  <a:lnTo>
                    <a:pt x="199" y="556"/>
                  </a:lnTo>
                  <a:lnTo>
                    <a:pt x="167" y="556"/>
                  </a:lnTo>
                  <a:lnTo>
                    <a:pt x="143" y="548"/>
                  </a:lnTo>
                  <a:lnTo>
                    <a:pt x="119" y="548"/>
                  </a:lnTo>
                  <a:lnTo>
                    <a:pt x="95" y="548"/>
                  </a:lnTo>
                  <a:lnTo>
                    <a:pt x="71" y="548"/>
                  </a:lnTo>
                  <a:lnTo>
                    <a:pt x="48" y="548"/>
                  </a:lnTo>
                  <a:lnTo>
                    <a:pt x="24" y="548"/>
                  </a:lnTo>
                  <a:lnTo>
                    <a:pt x="0" y="548"/>
                  </a:lnTo>
                  <a:lnTo>
                    <a:pt x="0" y="540"/>
                  </a:lnTo>
                  <a:lnTo>
                    <a:pt x="0" y="501"/>
                  </a:lnTo>
                  <a:lnTo>
                    <a:pt x="0" y="469"/>
                  </a:lnTo>
                  <a:lnTo>
                    <a:pt x="0" y="445"/>
                  </a:lnTo>
                  <a:lnTo>
                    <a:pt x="0" y="421"/>
                  </a:lnTo>
                  <a:lnTo>
                    <a:pt x="0" y="390"/>
                  </a:lnTo>
                  <a:lnTo>
                    <a:pt x="0" y="366"/>
                  </a:lnTo>
                  <a:lnTo>
                    <a:pt x="0" y="342"/>
                  </a:lnTo>
                  <a:lnTo>
                    <a:pt x="0" y="310"/>
                  </a:lnTo>
                  <a:lnTo>
                    <a:pt x="0" y="286"/>
                  </a:lnTo>
                  <a:lnTo>
                    <a:pt x="8" y="262"/>
                  </a:lnTo>
                  <a:lnTo>
                    <a:pt x="8" y="239"/>
                  </a:lnTo>
                  <a:lnTo>
                    <a:pt x="8" y="207"/>
                  </a:lnTo>
                  <a:lnTo>
                    <a:pt x="8" y="183"/>
                  </a:lnTo>
                  <a:lnTo>
                    <a:pt x="8" y="159"/>
                  </a:lnTo>
                  <a:lnTo>
                    <a:pt x="16" y="135"/>
                  </a:lnTo>
                  <a:lnTo>
                    <a:pt x="32" y="127"/>
                  </a:lnTo>
                  <a:lnTo>
                    <a:pt x="48" y="127"/>
                  </a:lnTo>
                  <a:lnTo>
                    <a:pt x="71" y="119"/>
                  </a:lnTo>
                  <a:lnTo>
                    <a:pt x="95" y="112"/>
                  </a:lnTo>
                  <a:lnTo>
                    <a:pt x="103" y="88"/>
                  </a:lnTo>
                  <a:lnTo>
                    <a:pt x="103" y="16"/>
                  </a:lnTo>
                  <a:lnTo>
                    <a:pt x="143" y="16"/>
                  </a:lnTo>
                  <a:lnTo>
                    <a:pt x="135" y="40"/>
                  </a:lnTo>
                  <a:lnTo>
                    <a:pt x="127" y="64"/>
                  </a:lnTo>
                  <a:lnTo>
                    <a:pt x="127" y="80"/>
                  </a:lnTo>
                  <a:lnTo>
                    <a:pt x="127" y="104"/>
                  </a:lnTo>
                  <a:lnTo>
                    <a:pt x="127" y="127"/>
                  </a:lnTo>
                  <a:lnTo>
                    <a:pt x="135" y="143"/>
                  </a:lnTo>
                  <a:lnTo>
                    <a:pt x="135" y="167"/>
                  </a:lnTo>
                  <a:lnTo>
                    <a:pt x="143" y="191"/>
                  </a:lnTo>
                  <a:lnTo>
                    <a:pt x="159" y="207"/>
                  </a:lnTo>
                  <a:lnTo>
                    <a:pt x="183" y="207"/>
                  </a:lnTo>
                  <a:lnTo>
                    <a:pt x="199" y="199"/>
                  </a:lnTo>
                  <a:lnTo>
                    <a:pt x="215" y="175"/>
                  </a:lnTo>
                  <a:lnTo>
                    <a:pt x="231" y="151"/>
                  </a:lnTo>
                  <a:lnTo>
                    <a:pt x="254" y="127"/>
                  </a:lnTo>
                  <a:lnTo>
                    <a:pt x="270" y="104"/>
                  </a:lnTo>
                  <a:lnTo>
                    <a:pt x="294" y="88"/>
                  </a:lnTo>
                  <a:lnTo>
                    <a:pt x="310" y="88"/>
                  </a:lnTo>
                  <a:lnTo>
                    <a:pt x="326" y="64"/>
                  </a:lnTo>
                  <a:lnTo>
                    <a:pt x="334" y="40"/>
                  </a:lnTo>
                  <a:lnTo>
                    <a:pt x="342" y="24"/>
                  </a:lnTo>
                  <a:lnTo>
                    <a:pt x="358" y="8"/>
                  </a:lnTo>
                  <a:lnTo>
                    <a:pt x="382"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20" name="Freeform 19"/>
            <p:cNvSpPr>
              <a:spLocks/>
            </p:cNvSpPr>
            <p:nvPr/>
          </p:nvSpPr>
          <p:spPr bwMode="auto">
            <a:xfrm>
              <a:off x="861414" y="421446"/>
              <a:ext cx="313055" cy="353060"/>
            </a:xfrm>
            <a:custGeom>
              <a:avLst/>
              <a:gdLst>
                <a:gd name="T0" fmla="*/ 374 w 493"/>
                <a:gd name="T1" fmla="*/ 24 h 556"/>
                <a:gd name="T2" fmla="*/ 366 w 493"/>
                <a:gd name="T3" fmla="*/ 56 h 556"/>
                <a:gd name="T4" fmla="*/ 406 w 493"/>
                <a:gd name="T5" fmla="*/ 72 h 556"/>
                <a:gd name="T6" fmla="*/ 445 w 493"/>
                <a:gd name="T7" fmla="*/ 80 h 556"/>
                <a:gd name="T8" fmla="*/ 453 w 493"/>
                <a:gd name="T9" fmla="*/ 127 h 556"/>
                <a:gd name="T10" fmla="*/ 445 w 493"/>
                <a:gd name="T11" fmla="*/ 183 h 556"/>
                <a:gd name="T12" fmla="*/ 445 w 493"/>
                <a:gd name="T13" fmla="*/ 223 h 556"/>
                <a:gd name="T14" fmla="*/ 493 w 493"/>
                <a:gd name="T15" fmla="*/ 239 h 556"/>
                <a:gd name="T16" fmla="*/ 469 w 493"/>
                <a:gd name="T17" fmla="*/ 278 h 556"/>
                <a:gd name="T18" fmla="*/ 429 w 493"/>
                <a:gd name="T19" fmla="*/ 278 h 556"/>
                <a:gd name="T20" fmla="*/ 398 w 493"/>
                <a:gd name="T21" fmla="*/ 294 h 556"/>
                <a:gd name="T22" fmla="*/ 398 w 493"/>
                <a:gd name="T23" fmla="*/ 350 h 556"/>
                <a:gd name="T24" fmla="*/ 398 w 493"/>
                <a:gd name="T25" fmla="*/ 413 h 556"/>
                <a:gd name="T26" fmla="*/ 390 w 493"/>
                <a:gd name="T27" fmla="*/ 477 h 556"/>
                <a:gd name="T28" fmla="*/ 390 w 493"/>
                <a:gd name="T29" fmla="*/ 548 h 556"/>
                <a:gd name="T30" fmla="*/ 342 w 493"/>
                <a:gd name="T31" fmla="*/ 556 h 556"/>
                <a:gd name="T32" fmla="*/ 294 w 493"/>
                <a:gd name="T33" fmla="*/ 556 h 556"/>
                <a:gd name="T34" fmla="*/ 246 w 493"/>
                <a:gd name="T35" fmla="*/ 556 h 556"/>
                <a:gd name="T36" fmla="*/ 199 w 493"/>
                <a:gd name="T37" fmla="*/ 556 h 556"/>
                <a:gd name="T38" fmla="*/ 143 w 493"/>
                <a:gd name="T39" fmla="*/ 548 h 556"/>
                <a:gd name="T40" fmla="*/ 95 w 493"/>
                <a:gd name="T41" fmla="*/ 548 h 556"/>
                <a:gd name="T42" fmla="*/ 48 w 493"/>
                <a:gd name="T43" fmla="*/ 548 h 556"/>
                <a:gd name="T44" fmla="*/ 0 w 493"/>
                <a:gd name="T45" fmla="*/ 548 h 556"/>
                <a:gd name="T46" fmla="*/ 0 w 493"/>
                <a:gd name="T47" fmla="*/ 501 h 556"/>
                <a:gd name="T48" fmla="*/ 0 w 493"/>
                <a:gd name="T49" fmla="*/ 445 h 556"/>
                <a:gd name="T50" fmla="*/ 0 w 493"/>
                <a:gd name="T51" fmla="*/ 390 h 556"/>
                <a:gd name="T52" fmla="*/ 0 w 493"/>
                <a:gd name="T53" fmla="*/ 342 h 556"/>
                <a:gd name="T54" fmla="*/ 0 w 493"/>
                <a:gd name="T55" fmla="*/ 286 h 556"/>
                <a:gd name="T56" fmla="*/ 8 w 493"/>
                <a:gd name="T57" fmla="*/ 239 h 556"/>
                <a:gd name="T58" fmla="*/ 8 w 493"/>
                <a:gd name="T59" fmla="*/ 183 h 556"/>
                <a:gd name="T60" fmla="*/ 16 w 493"/>
                <a:gd name="T61" fmla="*/ 135 h 556"/>
                <a:gd name="T62" fmla="*/ 48 w 493"/>
                <a:gd name="T63" fmla="*/ 127 h 556"/>
                <a:gd name="T64" fmla="*/ 95 w 493"/>
                <a:gd name="T65" fmla="*/ 112 h 556"/>
                <a:gd name="T66" fmla="*/ 103 w 493"/>
                <a:gd name="T67" fmla="*/ 16 h 556"/>
                <a:gd name="T68" fmla="*/ 135 w 493"/>
                <a:gd name="T69" fmla="*/ 40 h 556"/>
                <a:gd name="T70" fmla="*/ 127 w 493"/>
                <a:gd name="T71" fmla="*/ 80 h 556"/>
                <a:gd name="T72" fmla="*/ 127 w 493"/>
                <a:gd name="T73" fmla="*/ 127 h 556"/>
                <a:gd name="T74" fmla="*/ 135 w 493"/>
                <a:gd name="T75" fmla="*/ 167 h 556"/>
                <a:gd name="T76" fmla="*/ 159 w 493"/>
                <a:gd name="T77" fmla="*/ 207 h 556"/>
                <a:gd name="T78" fmla="*/ 199 w 493"/>
                <a:gd name="T79" fmla="*/ 199 h 556"/>
                <a:gd name="T80" fmla="*/ 231 w 493"/>
                <a:gd name="T81" fmla="*/ 151 h 556"/>
                <a:gd name="T82" fmla="*/ 270 w 493"/>
                <a:gd name="T83" fmla="*/ 104 h 556"/>
                <a:gd name="T84" fmla="*/ 310 w 493"/>
                <a:gd name="T85" fmla="*/ 88 h 556"/>
                <a:gd name="T86" fmla="*/ 334 w 493"/>
                <a:gd name="T87" fmla="*/ 40 h 556"/>
                <a:gd name="T88" fmla="*/ 358 w 493"/>
                <a:gd name="T89" fmla="*/ 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556">
                  <a:moveTo>
                    <a:pt x="382" y="0"/>
                  </a:moveTo>
                  <a:lnTo>
                    <a:pt x="374" y="24"/>
                  </a:lnTo>
                  <a:lnTo>
                    <a:pt x="366" y="40"/>
                  </a:lnTo>
                  <a:lnTo>
                    <a:pt x="366" y="56"/>
                  </a:lnTo>
                  <a:lnTo>
                    <a:pt x="390" y="64"/>
                  </a:lnTo>
                  <a:lnTo>
                    <a:pt x="406" y="72"/>
                  </a:lnTo>
                  <a:lnTo>
                    <a:pt x="429" y="72"/>
                  </a:lnTo>
                  <a:lnTo>
                    <a:pt x="445" y="80"/>
                  </a:lnTo>
                  <a:lnTo>
                    <a:pt x="453" y="96"/>
                  </a:lnTo>
                  <a:lnTo>
                    <a:pt x="453" y="127"/>
                  </a:lnTo>
                  <a:lnTo>
                    <a:pt x="445" y="151"/>
                  </a:lnTo>
                  <a:lnTo>
                    <a:pt x="445" y="183"/>
                  </a:lnTo>
                  <a:lnTo>
                    <a:pt x="437" y="207"/>
                  </a:lnTo>
                  <a:lnTo>
                    <a:pt x="445" y="223"/>
                  </a:lnTo>
                  <a:lnTo>
                    <a:pt x="477" y="239"/>
                  </a:lnTo>
                  <a:lnTo>
                    <a:pt x="493" y="239"/>
                  </a:lnTo>
                  <a:lnTo>
                    <a:pt x="493" y="278"/>
                  </a:lnTo>
                  <a:lnTo>
                    <a:pt x="469" y="278"/>
                  </a:lnTo>
                  <a:lnTo>
                    <a:pt x="453" y="278"/>
                  </a:lnTo>
                  <a:lnTo>
                    <a:pt x="429" y="278"/>
                  </a:lnTo>
                  <a:lnTo>
                    <a:pt x="414" y="278"/>
                  </a:lnTo>
                  <a:lnTo>
                    <a:pt x="398" y="294"/>
                  </a:lnTo>
                  <a:lnTo>
                    <a:pt x="398" y="318"/>
                  </a:lnTo>
                  <a:lnTo>
                    <a:pt x="398" y="350"/>
                  </a:lnTo>
                  <a:lnTo>
                    <a:pt x="398" y="382"/>
                  </a:lnTo>
                  <a:lnTo>
                    <a:pt x="398" y="413"/>
                  </a:lnTo>
                  <a:lnTo>
                    <a:pt x="390" y="445"/>
                  </a:lnTo>
                  <a:lnTo>
                    <a:pt x="390" y="477"/>
                  </a:lnTo>
                  <a:lnTo>
                    <a:pt x="390" y="517"/>
                  </a:lnTo>
                  <a:lnTo>
                    <a:pt x="390" y="548"/>
                  </a:lnTo>
                  <a:lnTo>
                    <a:pt x="374" y="548"/>
                  </a:lnTo>
                  <a:lnTo>
                    <a:pt x="342" y="556"/>
                  </a:lnTo>
                  <a:lnTo>
                    <a:pt x="318" y="556"/>
                  </a:lnTo>
                  <a:lnTo>
                    <a:pt x="294" y="556"/>
                  </a:lnTo>
                  <a:lnTo>
                    <a:pt x="270" y="556"/>
                  </a:lnTo>
                  <a:lnTo>
                    <a:pt x="246" y="556"/>
                  </a:lnTo>
                  <a:lnTo>
                    <a:pt x="223" y="556"/>
                  </a:lnTo>
                  <a:lnTo>
                    <a:pt x="199" y="556"/>
                  </a:lnTo>
                  <a:lnTo>
                    <a:pt x="167" y="556"/>
                  </a:lnTo>
                  <a:lnTo>
                    <a:pt x="143" y="548"/>
                  </a:lnTo>
                  <a:lnTo>
                    <a:pt x="119" y="548"/>
                  </a:lnTo>
                  <a:lnTo>
                    <a:pt x="95" y="548"/>
                  </a:lnTo>
                  <a:lnTo>
                    <a:pt x="71" y="548"/>
                  </a:lnTo>
                  <a:lnTo>
                    <a:pt x="48" y="548"/>
                  </a:lnTo>
                  <a:lnTo>
                    <a:pt x="24" y="548"/>
                  </a:lnTo>
                  <a:lnTo>
                    <a:pt x="0" y="548"/>
                  </a:lnTo>
                  <a:lnTo>
                    <a:pt x="0" y="540"/>
                  </a:lnTo>
                  <a:lnTo>
                    <a:pt x="0" y="501"/>
                  </a:lnTo>
                  <a:lnTo>
                    <a:pt x="0" y="469"/>
                  </a:lnTo>
                  <a:lnTo>
                    <a:pt x="0" y="445"/>
                  </a:lnTo>
                  <a:lnTo>
                    <a:pt x="0" y="421"/>
                  </a:lnTo>
                  <a:lnTo>
                    <a:pt x="0" y="390"/>
                  </a:lnTo>
                  <a:lnTo>
                    <a:pt x="0" y="366"/>
                  </a:lnTo>
                  <a:lnTo>
                    <a:pt x="0" y="342"/>
                  </a:lnTo>
                  <a:lnTo>
                    <a:pt x="0" y="310"/>
                  </a:lnTo>
                  <a:lnTo>
                    <a:pt x="0" y="286"/>
                  </a:lnTo>
                  <a:lnTo>
                    <a:pt x="8" y="262"/>
                  </a:lnTo>
                  <a:lnTo>
                    <a:pt x="8" y="239"/>
                  </a:lnTo>
                  <a:lnTo>
                    <a:pt x="8" y="207"/>
                  </a:lnTo>
                  <a:lnTo>
                    <a:pt x="8" y="183"/>
                  </a:lnTo>
                  <a:lnTo>
                    <a:pt x="8" y="159"/>
                  </a:lnTo>
                  <a:lnTo>
                    <a:pt x="16" y="135"/>
                  </a:lnTo>
                  <a:lnTo>
                    <a:pt x="32" y="127"/>
                  </a:lnTo>
                  <a:lnTo>
                    <a:pt x="48" y="127"/>
                  </a:lnTo>
                  <a:lnTo>
                    <a:pt x="71" y="119"/>
                  </a:lnTo>
                  <a:lnTo>
                    <a:pt x="95" y="112"/>
                  </a:lnTo>
                  <a:lnTo>
                    <a:pt x="103" y="88"/>
                  </a:lnTo>
                  <a:lnTo>
                    <a:pt x="103" y="16"/>
                  </a:lnTo>
                  <a:lnTo>
                    <a:pt x="143" y="16"/>
                  </a:lnTo>
                  <a:lnTo>
                    <a:pt x="135" y="40"/>
                  </a:lnTo>
                  <a:lnTo>
                    <a:pt x="127" y="64"/>
                  </a:lnTo>
                  <a:lnTo>
                    <a:pt x="127" y="80"/>
                  </a:lnTo>
                  <a:lnTo>
                    <a:pt x="127" y="104"/>
                  </a:lnTo>
                  <a:lnTo>
                    <a:pt x="127" y="127"/>
                  </a:lnTo>
                  <a:lnTo>
                    <a:pt x="135" y="143"/>
                  </a:lnTo>
                  <a:lnTo>
                    <a:pt x="135" y="167"/>
                  </a:lnTo>
                  <a:lnTo>
                    <a:pt x="143" y="191"/>
                  </a:lnTo>
                  <a:lnTo>
                    <a:pt x="159" y="207"/>
                  </a:lnTo>
                  <a:lnTo>
                    <a:pt x="183" y="207"/>
                  </a:lnTo>
                  <a:lnTo>
                    <a:pt x="199" y="199"/>
                  </a:lnTo>
                  <a:lnTo>
                    <a:pt x="215" y="175"/>
                  </a:lnTo>
                  <a:lnTo>
                    <a:pt x="231" y="151"/>
                  </a:lnTo>
                  <a:lnTo>
                    <a:pt x="254" y="127"/>
                  </a:lnTo>
                  <a:lnTo>
                    <a:pt x="270" y="104"/>
                  </a:lnTo>
                  <a:lnTo>
                    <a:pt x="294" y="88"/>
                  </a:lnTo>
                  <a:lnTo>
                    <a:pt x="310" y="88"/>
                  </a:lnTo>
                  <a:lnTo>
                    <a:pt x="326" y="64"/>
                  </a:lnTo>
                  <a:lnTo>
                    <a:pt x="334" y="40"/>
                  </a:lnTo>
                  <a:lnTo>
                    <a:pt x="342" y="24"/>
                  </a:lnTo>
                  <a:lnTo>
                    <a:pt x="358" y="8"/>
                  </a:lnTo>
                  <a:lnTo>
                    <a:pt x="38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21" name="Freeform 20"/>
            <p:cNvSpPr>
              <a:spLocks/>
            </p:cNvSpPr>
            <p:nvPr/>
          </p:nvSpPr>
          <p:spPr bwMode="auto">
            <a:xfrm>
              <a:off x="1124304" y="477326"/>
              <a:ext cx="454660" cy="640080"/>
            </a:xfrm>
            <a:custGeom>
              <a:avLst/>
              <a:gdLst>
                <a:gd name="T0" fmla="*/ 445 w 716"/>
                <a:gd name="T1" fmla="*/ 238 h 1008"/>
                <a:gd name="T2" fmla="*/ 469 w 716"/>
                <a:gd name="T3" fmla="*/ 286 h 1008"/>
                <a:gd name="T4" fmla="*/ 485 w 716"/>
                <a:gd name="T5" fmla="*/ 325 h 1008"/>
                <a:gd name="T6" fmla="*/ 509 w 716"/>
                <a:gd name="T7" fmla="*/ 373 h 1008"/>
                <a:gd name="T8" fmla="*/ 533 w 716"/>
                <a:gd name="T9" fmla="*/ 413 h 1008"/>
                <a:gd name="T10" fmla="*/ 596 w 716"/>
                <a:gd name="T11" fmla="*/ 452 h 1008"/>
                <a:gd name="T12" fmla="*/ 644 w 716"/>
                <a:gd name="T13" fmla="*/ 452 h 1008"/>
                <a:gd name="T14" fmla="*/ 692 w 716"/>
                <a:gd name="T15" fmla="*/ 444 h 1008"/>
                <a:gd name="T16" fmla="*/ 716 w 716"/>
                <a:gd name="T17" fmla="*/ 476 h 1008"/>
                <a:gd name="T18" fmla="*/ 716 w 716"/>
                <a:gd name="T19" fmla="*/ 532 h 1008"/>
                <a:gd name="T20" fmla="*/ 716 w 716"/>
                <a:gd name="T21" fmla="*/ 580 h 1008"/>
                <a:gd name="T22" fmla="*/ 716 w 716"/>
                <a:gd name="T23" fmla="*/ 619 h 1008"/>
                <a:gd name="T24" fmla="*/ 716 w 716"/>
                <a:gd name="T25" fmla="*/ 659 h 1008"/>
                <a:gd name="T26" fmla="*/ 708 w 716"/>
                <a:gd name="T27" fmla="*/ 707 h 1008"/>
                <a:gd name="T28" fmla="*/ 708 w 716"/>
                <a:gd name="T29" fmla="*/ 746 h 1008"/>
                <a:gd name="T30" fmla="*/ 708 w 716"/>
                <a:gd name="T31" fmla="*/ 786 h 1008"/>
                <a:gd name="T32" fmla="*/ 652 w 716"/>
                <a:gd name="T33" fmla="*/ 802 h 1008"/>
                <a:gd name="T34" fmla="*/ 644 w 716"/>
                <a:gd name="T35" fmla="*/ 842 h 1008"/>
                <a:gd name="T36" fmla="*/ 596 w 716"/>
                <a:gd name="T37" fmla="*/ 985 h 1008"/>
                <a:gd name="T38" fmla="*/ 533 w 716"/>
                <a:gd name="T39" fmla="*/ 993 h 1008"/>
                <a:gd name="T40" fmla="*/ 469 w 716"/>
                <a:gd name="T41" fmla="*/ 1008 h 1008"/>
                <a:gd name="T42" fmla="*/ 405 w 716"/>
                <a:gd name="T43" fmla="*/ 1008 h 1008"/>
                <a:gd name="T44" fmla="*/ 381 w 716"/>
                <a:gd name="T45" fmla="*/ 691 h 1008"/>
                <a:gd name="T46" fmla="*/ 15 w 716"/>
                <a:gd name="T47" fmla="*/ 222 h 1008"/>
                <a:gd name="T48" fmla="*/ 103 w 716"/>
                <a:gd name="T49" fmla="*/ 206 h 1008"/>
                <a:gd name="T50" fmla="*/ 111 w 716"/>
                <a:gd name="T51" fmla="*/ 167 h 1008"/>
                <a:gd name="T52" fmla="*/ 95 w 716"/>
                <a:gd name="T53" fmla="*/ 127 h 1008"/>
                <a:gd name="T54" fmla="*/ 71 w 716"/>
                <a:gd name="T55" fmla="*/ 95 h 1008"/>
                <a:gd name="T56" fmla="*/ 71 w 716"/>
                <a:gd name="T57" fmla="*/ 47 h 1008"/>
                <a:gd name="T58" fmla="*/ 79 w 716"/>
                <a:gd name="T59" fmla="*/ 8 h 1008"/>
                <a:gd name="T60" fmla="*/ 135 w 716"/>
                <a:gd name="T61" fmla="*/ 0 h 1008"/>
                <a:gd name="T62" fmla="*/ 190 w 716"/>
                <a:gd name="T63" fmla="*/ 16 h 1008"/>
                <a:gd name="T64" fmla="*/ 246 w 716"/>
                <a:gd name="T65" fmla="*/ 47 h 1008"/>
                <a:gd name="T66" fmla="*/ 294 w 716"/>
                <a:gd name="T67" fmla="*/ 87 h 1008"/>
                <a:gd name="T68" fmla="*/ 342 w 716"/>
                <a:gd name="T69" fmla="*/ 127 h 1008"/>
                <a:gd name="T70" fmla="*/ 381 w 716"/>
                <a:gd name="T71" fmla="*/ 167 h 1008"/>
                <a:gd name="T72" fmla="*/ 429 w 716"/>
                <a:gd name="T73" fmla="*/ 22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6" h="1008">
                  <a:moveTo>
                    <a:pt x="429" y="222"/>
                  </a:moveTo>
                  <a:lnTo>
                    <a:pt x="445" y="238"/>
                  </a:lnTo>
                  <a:lnTo>
                    <a:pt x="453" y="262"/>
                  </a:lnTo>
                  <a:lnTo>
                    <a:pt x="469" y="286"/>
                  </a:lnTo>
                  <a:lnTo>
                    <a:pt x="477" y="302"/>
                  </a:lnTo>
                  <a:lnTo>
                    <a:pt x="485" y="325"/>
                  </a:lnTo>
                  <a:lnTo>
                    <a:pt x="501" y="349"/>
                  </a:lnTo>
                  <a:lnTo>
                    <a:pt x="509" y="373"/>
                  </a:lnTo>
                  <a:lnTo>
                    <a:pt x="517" y="389"/>
                  </a:lnTo>
                  <a:lnTo>
                    <a:pt x="533" y="413"/>
                  </a:lnTo>
                  <a:lnTo>
                    <a:pt x="557" y="437"/>
                  </a:lnTo>
                  <a:lnTo>
                    <a:pt x="596" y="452"/>
                  </a:lnTo>
                  <a:lnTo>
                    <a:pt x="620" y="460"/>
                  </a:lnTo>
                  <a:lnTo>
                    <a:pt x="644" y="452"/>
                  </a:lnTo>
                  <a:lnTo>
                    <a:pt x="668" y="444"/>
                  </a:lnTo>
                  <a:lnTo>
                    <a:pt x="692" y="444"/>
                  </a:lnTo>
                  <a:lnTo>
                    <a:pt x="708" y="452"/>
                  </a:lnTo>
                  <a:lnTo>
                    <a:pt x="716" y="476"/>
                  </a:lnTo>
                  <a:lnTo>
                    <a:pt x="716" y="516"/>
                  </a:lnTo>
                  <a:lnTo>
                    <a:pt x="716" y="532"/>
                  </a:lnTo>
                  <a:lnTo>
                    <a:pt x="716" y="556"/>
                  </a:lnTo>
                  <a:lnTo>
                    <a:pt x="716" y="580"/>
                  </a:lnTo>
                  <a:lnTo>
                    <a:pt x="716" y="595"/>
                  </a:lnTo>
                  <a:lnTo>
                    <a:pt x="716" y="619"/>
                  </a:lnTo>
                  <a:lnTo>
                    <a:pt x="716" y="643"/>
                  </a:lnTo>
                  <a:lnTo>
                    <a:pt x="716" y="659"/>
                  </a:lnTo>
                  <a:lnTo>
                    <a:pt x="716" y="683"/>
                  </a:lnTo>
                  <a:lnTo>
                    <a:pt x="708" y="707"/>
                  </a:lnTo>
                  <a:lnTo>
                    <a:pt x="708" y="722"/>
                  </a:lnTo>
                  <a:lnTo>
                    <a:pt x="708" y="746"/>
                  </a:lnTo>
                  <a:lnTo>
                    <a:pt x="708" y="762"/>
                  </a:lnTo>
                  <a:lnTo>
                    <a:pt x="708" y="786"/>
                  </a:lnTo>
                  <a:lnTo>
                    <a:pt x="700" y="802"/>
                  </a:lnTo>
                  <a:lnTo>
                    <a:pt x="652" y="802"/>
                  </a:lnTo>
                  <a:lnTo>
                    <a:pt x="652" y="826"/>
                  </a:lnTo>
                  <a:lnTo>
                    <a:pt x="644" y="842"/>
                  </a:lnTo>
                  <a:lnTo>
                    <a:pt x="636" y="977"/>
                  </a:lnTo>
                  <a:lnTo>
                    <a:pt x="596" y="985"/>
                  </a:lnTo>
                  <a:lnTo>
                    <a:pt x="564" y="993"/>
                  </a:lnTo>
                  <a:lnTo>
                    <a:pt x="533" y="993"/>
                  </a:lnTo>
                  <a:lnTo>
                    <a:pt x="501" y="1000"/>
                  </a:lnTo>
                  <a:lnTo>
                    <a:pt x="469" y="1008"/>
                  </a:lnTo>
                  <a:lnTo>
                    <a:pt x="437" y="1008"/>
                  </a:lnTo>
                  <a:lnTo>
                    <a:pt x="405" y="1008"/>
                  </a:lnTo>
                  <a:lnTo>
                    <a:pt x="374" y="1008"/>
                  </a:lnTo>
                  <a:lnTo>
                    <a:pt x="381" y="691"/>
                  </a:lnTo>
                  <a:lnTo>
                    <a:pt x="0" y="683"/>
                  </a:lnTo>
                  <a:lnTo>
                    <a:pt x="15" y="222"/>
                  </a:lnTo>
                  <a:lnTo>
                    <a:pt x="103" y="222"/>
                  </a:lnTo>
                  <a:lnTo>
                    <a:pt x="103" y="206"/>
                  </a:lnTo>
                  <a:lnTo>
                    <a:pt x="111" y="182"/>
                  </a:lnTo>
                  <a:lnTo>
                    <a:pt x="111" y="167"/>
                  </a:lnTo>
                  <a:lnTo>
                    <a:pt x="111" y="151"/>
                  </a:lnTo>
                  <a:lnTo>
                    <a:pt x="95" y="127"/>
                  </a:lnTo>
                  <a:lnTo>
                    <a:pt x="71" y="119"/>
                  </a:lnTo>
                  <a:lnTo>
                    <a:pt x="71" y="95"/>
                  </a:lnTo>
                  <a:lnTo>
                    <a:pt x="71" y="71"/>
                  </a:lnTo>
                  <a:lnTo>
                    <a:pt x="71" y="47"/>
                  </a:lnTo>
                  <a:lnTo>
                    <a:pt x="71" y="31"/>
                  </a:lnTo>
                  <a:lnTo>
                    <a:pt x="79" y="8"/>
                  </a:lnTo>
                  <a:lnTo>
                    <a:pt x="95" y="0"/>
                  </a:lnTo>
                  <a:lnTo>
                    <a:pt x="135" y="0"/>
                  </a:lnTo>
                  <a:lnTo>
                    <a:pt x="167" y="8"/>
                  </a:lnTo>
                  <a:lnTo>
                    <a:pt x="190" y="16"/>
                  </a:lnTo>
                  <a:lnTo>
                    <a:pt x="222" y="31"/>
                  </a:lnTo>
                  <a:lnTo>
                    <a:pt x="246" y="47"/>
                  </a:lnTo>
                  <a:lnTo>
                    <a:pt x="270" y="63"/>
                  </a:lnTo>
                  <a:lnTo>
                    <a:pt x="294" y="87"/>
                  </a:lnTo>
                  <a:lnTo>
                    <a:pt x="318" y="103"/>
                  </a:lnTo>
                  <a:lnTo>
                    <a:pt x="342" y="127"/>
                  </a:lnTo>
                  <a:lnTo>
                    <a:pt x="358" y="143"/>
                  </a:lnTo>
                  <a:lnTo>
                    <a:pt x="381" y="167"/>
                  </a:lnTo>
                  <a:lnTo>
                    <a:pt x="413" y="198"/>
                  </a:lnTo>
                  <a:lnTo>
                    <a:pt x="429" y="222"/>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22" name="Freeform 21"/>
            <p:cNvSpPr>
              <a:spLocks/>
            </p:cNvSpPr>
            <p:nvPr/>
          </p:nvSpPr>
          <p:spPr bwMode="auto">
            <a:xfrm>
              <a:off x="1124304" y="477326"/>
              <a:ext cx="454660" cy="640080"/>
            </a:xfrm>
            <a:custGeom>
              <a:avLst/>
              <a:gdLst>
                <a:gd name="T0" fmla="*/ 445 w 716"/>
                <a:gd name="T1" fmla="*/ 238 h 1008"/>
                <a:gd name="T2" fmla="*/ 469 w 716"/>
                <a:gd name="T3" fmla="*/ 286 h 1008"/>
                <a:gd name="T4" fmla="*/ 485 w 716"/>
                <a:gd name="T5" fmla="*/ 325 h 1008"/>
                <a:gd name="T6" fmla="*/ 509 w 716"/>
                <a:gd name="T7" fmla="*/ 373 h 1008"/>
                <a:gd name="T8" fmla="*/ 533 w 716"/>
                <a:gd name="T9" fmla="*/ 413 h 1008"/>
                <a:gd name="T10" fmla="*/ 596 w 716"/>
                <a:gd name="T11" fmla="*/ 452 h 1008"/>
                <a:gd name="T12" fmla="*/ 644 w 716"/>
                <a:gd name="T13" fmla="*/ 452 h 1008"/>
                <a:gd name="T14" fmla="*/ 692 w 716"/>
                <a:gd name="T15" fmla="*/ 444 h 1008"/>
                <a:gd name="T16" fmla="*/ 716 w 716"/>
                <a:gd name="T17" fmla="*/ 476 h 1008"/>
                <a:gd name="T18" fmla="*/ 716 w 716"/>
                <a:gd name="T19" fmla="*/ 532 h 1008"/>
                <a:gd name="T20" fmla="*/ 716 w 716"/>
                <a:gd name="T21" fmla="*/ 580 h 1008"/>
                <a:gd name="T22" fmla="*/ 716 w 716"/>
                <a:gd name="T23" fmla="*/ 619 h 1008"/>
                <a:gd name="T24" fmla="*/ 716 w 716"/>
                <a:gd name="T25" fmla="*/ 659 h 1008"/>
                <a:gd name="T26" fmla="*/ 708 w 716"/>
                <a:gd name="T27" fmla="*/ 707 h 1008"/>
                <a:gd name="T28" fmla="*/ 708 w 716"/>
                <a:gd name="T29" fmla="*/ 746 h 1008"/>
                <a:gd name="T30" fmla="*/ 708 w 716"/>
                <a:gd name="T31" fmla="*/ 786 h 1008"/>
                <a:gd name="T32" fmla="*/ 652 w 716"/>
                <a:gd name="T33" fmla="*/ 802 h 1008"/>
                <a:gd name="T34" fmla="*/ 644 w 716"/>
                <a:gd name="T35" fmla="*/ 842 h 1008"/>
                <a:gd name="T36" fmla="*/ 596 w 716"/>
                <a:gd name="T37" fmla="*/ 985 h 1008"/>
                <a:gd name="T38" fmla="*/ 533 w 716"/>
                <a:gd name="T39" fmla="*/ 993 h 1008"/>
                <a:gd name="T40" fmla="*/ 469 w 716"/>
                <a:gd name="T41" fmla="*/ 1008 h 1008"/>
                <a:gd name="T42" fmla="*/ 405 w 716"/>
                <a:gd name="T43" fmla="*/ 1008 h 1008"/>
                <a:gd name="T44" fmla="*/ 381 w 716"/>
                <a:gd name="T45" fmla="*/ 691 h 1008"/>
                <a:gd name="T46" fmla="*/ 15 w 716"/>
                <a:gd name="T47" fmla="*/ 222 h 1008"/>
                <a:gd name="T48" fmla="*/ 103 w 716"/>
                <a:gd name="T49" fmla="*/ 206 h 1008"/>
                <a:gd name="T50" fmla="*/ 111 w 716"/>
                <a:gd name="T51" fmla="*/ 167 h 1008"/>
                <a:gd name="T52" fmla="*/ 95 w 716"/>
                <a:gd name="T53" fmla="*/ 127 h 1008"/>
                <a:gd name="T54" fmla="*/ 71 w 716"/>
                <a:gd name="T55" fmla="*/ 95 h 1008"/>
                <a:gd name="T56" fmla="*/ 71 w 716"/>
                <a:gd name="T57" fmla="*/ 47 h 1008"/>
                <a:gd name="T58" fmla="*/ 79 w 716"/>
                <a:gd name="T59" fmla="*/ 8 h 1008"/>
                <a:gd name="T60" fmla="*/ 135 w 716"/>
                <a:gd name="T61" fmla="*/ 0 h 1008"/>
                <a:gd name="T62" fmla="*/ 190 w 716"/>
                <a:gd name="T63" fmla="*/ 16 h 1008"/>
                <a:gd name="T64" fmla="*/ 246 w 716"/>
                <a:gd name="T65" fmla="*/ 47 h 1008"/>
                <a:gd name="T66" fmla="*/ 294 w 716"/>
                <a:gd name="T67" fmla="*/ 87 h 1008"/>
                <a:gd name="T68" fmla="*/ 342 w 716"/>
                <a:gd name="T69" fmla="*/ 127 h 1008"/>
                <a:gd name="T70" fmla="*/ 381 w 716"/>
                <a:gd name="T71" fmla="*/ 167 h 1008"/>
                <a:gd name="T72" fmla="*/ 429 w 716"/>
                <a:gd name="T73" fmla="*/ 22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6" h="1008">
                  <a:moveTo>
                    <a:pt x="429" y="222"/>
                  </a:moveTo>
                  <a:lnTo>
                    <a:pt x="445" y="238"/>
                  </a:lnTo>
                  <a:lnTo>
                    <a:pt x="453" y="262"/>
                  </a:lnTo>
                  <a:lnTo>
                    <a:pt x="469" y="286"/>
                  </a:lnTo>
                  <a:lnTo>
                    <a:pt x="477" y="302"/>
                  </a:lnTo>
                  <a:lnTo>
                    <a:pt x="485" y="325"/>
                  </a:lnTo>
                  <a:lnTo>
                    <a:pt x="501" y="349"/>
                  </a:lnTo>
                  <a:lnTo>
                    <a:pt x="509" y="373"/>
                  </a:lnTo>
                  <a:lnTo>
                    <a:pt x="517" y="389"/>
                  </a:lnTo>
                  <a:lnTo>
                    <a:pt x="533" y="413"/>
                  </a:lnTo>
                  <a:lnTo>
                    <a:pt x="557" y="437"/>
                  </a:lnTo>
                  <a:lnTo>
                    <a:pt x="596" y="452"/>
                  </a:lnTo>
                  <a:lnTo>
                    <a:pt x="620" y="460"/>
                  </a:lnTo>
                  <a:lnTo>
                    <a:pt x="644" y="452"/>
                  </a:lnTo>
                  <a:lnTo>
                    <a:pt x="668" y="444"/>
                  </a:lnTo>
                  <a:lnTo>
                    <a:pt x="692" y="444"/>
                  </a:lnTo>
                  <a:lnTo>
                    <a:pt x="708" y="452"/>
                  </a:lnTo>
                  <a:lnTo>
                    <a:pt x="716" y="476"/>
                  </a:lnTo>
                  <a:lnTo>
                    <a:pt x="716" y="516"/>
                  </a:lnTo>
                  <a:lnTo>
                    <a:pt x="716" y="532"/>
                  </a:lnTo>
                  <a:lnTo>
                    <a:pt x="716" y="556"/>
                  </a:lnTo>
                  <a:lnTo>
                    <a:pt x="716" y="580"/>
                  </a:lnTo>
                  <a:lnTo>
                    <a:pt x="716" y="595"/>
                  </a:lnTo>
                  <a:lnTo>
                    <a:pt x="716" y="619"/>
                  </a:lnTo>
                  <a:lnTo>
                    <a:pt x="716" y="643"/>
                  </a:lnTo>
                  <a:lnTo>
                    <a:pt x="716" y="659"/>
                  </a:lnTo>
                  <a:lnTo>
                    <a:pt x="716" y="683"/>
                  </a:lnTo>
                  <a:lnTo>
                    <a:pt x="708" y="707"/>
                  </a:lnTo>
                  <a:lnTo>
                    <a:pt x="708" y="722"/>
                  </a:lnTo>
                  <a:lnTo>
                    <a:pt x="708" y="746"/>
                  </a:lnTo>
                  <a:lnTo>
                    <a:pt x="708" y="762"/>
                  </a:lnTo>
                  <a:lnTo>
                    <a:pt x="708" y="786"/>
                  </a:lnTo>
                  <a:lnTo>
                    <a:pt x="700" y="802"/>
                  </a:lnTo>
                  <a:lnTo>
                    <a:pt x="652" y="802"/>
                  </a:lnTo>
                  <a:lnTo>
                    <a:pt x="652" y="826"/>
                  </a:lnTo>
                  <a:lnTo>
                    <a:pt x="644" y="842"/>
                  </a:lnTo>
                  <a:lnTo>
                    <a:pt x="636" y="977"/>
                  </a:lnTo>
                  <a:lnTo>
                    <a:pt x="596" y="985"/>
                  </a:lnTo>
                  <a:lnTo>
                    <a:pt x="564" y="993"/>
                  </a:lnTo>
                  <a:lnTo>
                    <a:pt x="533" y="993"/>
                  </a:lnTo>
                  <a:lnTo>
                    <a:pt x="501" y="1000"/>
                  </a:lnTo>
                  <a:lnTo>
                    <a:pt x="469" y="1008"/>
                  </a:lnTo>
                  <a:lnTo>
                    <a:pt x="437" y="1008"/>
                  </a:lnTo>
                  <a:lnTo>
                    <a:pt x="405" y="1008"/>
                  </a:lnTo>
                  <a:lnTo>
                    <a:pt x="374" y="1008"/>
                  </a:lnTo>
                  <a:lnTo>
                    <a:pt x="381" y="691"/>
                  </a:lnTo>
                  <a:lnTo>
                    <a:pt x="0" y="683"/>
                  </a:lnTo>
                  <a:lnTo>
                    <a:pt x="15" y="222"/>
                  </a:lnTo>
                  <a:lnTo>
                    <a:pt x="103" y="222"/>
                  </a:lnTo>
                  <a:lnTo>
                    <a:pt x="103" y="206"/>
                  </a:lnTo>
                  <a:lnTo>
                    <a:pt x="111" y="182"/>
                  </a:lnTo>
                  <a:lnTo>
                    <a:pt x="111" y="167"/>
                  </a:lnTo>
                  <a:lnTo>
                    <a:pt x="111" y="151"/>
                  </a:lnTo>
                  <a:lnTo>
                    <a:pt x="95" y="127"/>
                  </a:lnTo>
                  <a:lnTo>
                    <a:pt x="71" y="119"/>
                  </a:lnTo>
                  <a:lnTo>
                    <a:pt x="71" y="95"/>
                  </a:lnTo>
                  <a:lnTo>
                    <a:pt x="71" y="71"/>
                  </a:lnTo>
                  <a:lnTo>
                    <a:pt x="71" y="47"/>
                  </a:lnTo>
                  <a:lnTo>
                    <a:pt x="71" y="31"/>
                  </a:lnTo>
                  <a:lnTo>
                    <a:pt x="79" y="8"/>
                  </a:lnTo>
                  <a:lnTo>
                    <a:pt x="95" y="0"/>
                  </a:lnTo>
                  <a:lnTo>
                    <a:pt x="135" y="0"/>
                  </a:lnTo>
                  <a:lnTo>
                    <a:pt x="167" y="8"/>
                  </a:lnTo>
                  <a:lnTo>
                    <a:pt x="190" y="16"/>
                  </a:lnTo>
                  <a:lnTo>
                    <a:pt x="222" y="31"/>
                  </a:lnTo>
                  <a:lnTo>
                    <a:pt x="246" y="47"/>
                  </a:lnTo>
                  <a:lnTo>
                    <a:pt x="270" y="63"/>
                  </a:lnTo>
                  <a:lnTo>
                    <a:pt x="294" y="87"/>
                  </a:lnTo>
                  <a:lnTo>
                    <a:pt x="318" y="103"/>
                  </a:lnTo>
                  <a:lnTo>
                    <a:pt x="342" y="127"/>
                  </a:lnTo>
                  <a:lnTo>
                    <a:pt x="358" y="143"/>
                  </a:lnTo>
                  <a:lnTo>
                    <a:pt x="381" y="167"/>
                  </a:lnTo>
                  <a:lnTo>
                    <a:pt x="413" y="198"/>
                  </a:lnTo>
                  <a:lnTo>
                    <a:pt x="429" y="22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23" name="Freeform 22"/>
            <p:cNvSpPr>
              <a:spLocks/>
            </p:cNvSpPr>
            <p:nvPr/>
          </p:nvSpPr>
          <p:spPr bwMode="auto">
            <a:xfrm>
              <a:off x="47979" y="537651"/>
              <a:ext cx="636270" cy="438785"/>
            </a:xfrm>
            <a:custGeom>
              <a:avLst/>
              <a:gdLst>
                <a:gd name="T0" fmla="*/ 342 w 1002"/>
                <a:gd name="T1" fmla="*/ 135 h 691"/>
                <a:gd name="T2" fmla="*/ 421 w 1002"/>
                <a:gd name="T3" fmla="*/ 159 h 691"/>
                <a:gd name="T4" fmla="*/ 421 w 1002"/>
                <a:gd name="T5" fmla="*/ 262 h 691"/>
                <a:gd name="T6" fmla="*/ 740 w 1002"/>
                <a:gd name="T7" fmla="*/ 278 h 691"/>
                <a:gd name="T8" fmla="*/ 740 w 1002"/>
                <a:gd name="T9" fmla="*/ 485 h 691"/>
                <a:gd name="T10" fmla="*/ 1002 w 1002"/>
                <a:gd name="T11" fmla="*/ 477 h 691"/>
                <a:gd name="T12" fmla="*/ 1002 w 1002"/>
                <a:gd name="T13" fmla="*/ 508 h 691"/>
                <a:gd name="T14" fmla="*/ 1002 w 1002"/>
                <a:gd name="T15" fmla="*/ 532 h 691"/>
                <a:gd name="T16" fmla="*/ 1002 w 1002"/>
                <a:gd name="T17" fmla="*/ 556 h 691"/>
                <a:gd name="T18" fmla="*/ 1002 w 1002"/>
                <a:gd name="T19" fmla="*/ 588 h 691"/>
                <a:gd name="T20" fmla="*/ 1002 w 1002"/>
                <a:gd name="T21" fmla="*/ 612 h 691"/>
                <a:gd name="T22" fmla="*/ 1002 w 1002"/>
                <a:gd name="T23" fmla="*/ 635 h 691"/>
                <a:gd name="T24" fmla="*/ 1002 w 1002"/>
                <a:gd name="T25" fmla="*/ 667 h 691"/>
                <a:gd name="T26" fmla="*/ 994 w 1002"/>
                <a:gd name="T27" fmla="*/ 691 h 691"/>
                <a:gd name="T28" fmla="*/ 207 w 1002"/>
                <a:gd name="T29" fmla="*/ 405 h 691"/>
                <a:gd name="T30" fmla="*/ 207 w 1002"/>
                <a:gd name="T31" fmla="*/ 389 h 691"/>
                <a:gd name="T32" fmla="*/ 199 w 1002"/>
                <a:gd name="T33" fmla="*/ 357 h 691"/>
                <a:gd name="T34" fmla="*/ 183 w 1002"/>
                <a:gd name="T35" fmla="*/ 326 h 691"/>
                <a:gd name="T36" fmla="*/ 183 w 1002"/>
                <a:gd name="T37" fmla="*/ 310 h 691"/>
                <a:gd name="T38" fmla="*/ 175 w 1002"/>
                <a:gd name="T39" fmla="*/ 286 h 691"/>
                <a:gd name="T40" fmla="*/ 159 w 1002"/>
                <a:gd name="T41" fmla="*/ 254 h 691"/>
                <a:gd name="T42" fmla="*/ 135 w 1002"/>
                <a:gd name="T43" fmla="*/ 230 h 691"/>
                <a:gd name="T44" fmla="*/ 103 w 1002"/>
                <a:gd name="T45" fmla="*/ 207 h 691"/>
                <a:gd name="T46" fmla="*/ 87 w 1002"/>
                <a:gd name="T47" fmla="*/ 207 h 691"/>
                <a:gd name="T48" fmla="*/ 63 w 1002"/>
                <a:gd name="T49" fmla="*/ 207 h 691"/>
                <a:gd name="T50" fmla="*/ 47 w 1002"/>
                <a:gd name="T51" fmla="*/ 199 h 691"/>
                <a:gd name="T52" fmla="*/ 24 w 1002"/>
                <a:gd name="T53" fmla="*/ 183 h 691"/>
                <a:gd name="T54" fmla="*/ 8 w 1002"/>
                <a:gd name="T55" fmla="*/ 159 h 691"/>
                <a:gd name="T56" fmla="*/ 0 w 1002"/>
                <a:gd name="T57" fmla="*/ 151 h 691"/>
                <a:gd name="T58" fmla="*/ 0 w 1002"/>
                <a:gd name="T59" fmla="*/ 127 h 691"/>
                <a:gd name="T60" fmla="*/ 16 w 1002"/>
                <a:gd name="T61" fmla="*/ 119 h 691"/>
                <a:gd name="T62" fmla="*/ 39 w 1002"/>
                <a:gd name="T63" fmla="*/ 119 h 691"/>
                <a:gd name="T64" fmla="*/ 55 w 1002"/>
                <a:gd name="T65" fmla="*/ 111 h 691"/>
                <a:gd name="T66" fmla="*/ 87 w 1002"/>
                <a:gd name="T67" fmla="*/ 111 h 691"/>
                <a:gd name="T68" fmla="*/ 111 w 1002"/>
                <a:gd name="T69" fmla="*/ 103 h 691"/>
                <a:gd name="T70" fmla="*/ 135 w 1002"/>
                <a:gd name="T71" fmla="*/ 103 h 691"/>
                <a:gd name="T72" fmla="*/ 151 w 1002"/>
                <a:gd name="T73" fmla="*/ 95 h 691"/>
                <a:gd name="T74" fmla="*/ 175 w 1002"/>
                <a:gd name="T75" fmla="*/ 87 h 691"/>
                <a:gd name="T76" fmla="*/ 191 w 1002"/>
                <a:gd name="T77" fmla="*/ 79 h 691"/>
                <a:gd name="T78" fmla="*/ 215 w 1002"/>
                <a:gd name="T79" fmla="*/ 72 h 691"/>
                <a:gd name="T80" fmla="*/ 230 w 1002"/>
                <a:gd name="T81" fmla="*/ 64 h 691"/>
                <a:gd name="T82" fmla="*/ 246 w 1002"/>
                <a:gd name="T83" fmla="*/ 56 h 691"/>
                <a:gd name="T84" fmla="*/ 270 w 1002"/>
                <a:gd name="T85" fmla="*/ 48 h 691"/>
                <a:gd name="T86" fmla="*/ 286 w 1002"/>
                <a:gd name="T87" fmla="*/ 40 h 691"/>
                <a:gd name="T88" fmla="*/ 302 w 1002"/>
                <a:gd name="T89" fmla="*/ 32 h 691"/>
                <a:gd name="T90" fmla="*/ 326 w 1002"/>
                <a:gd name="T91" fmla="*/ 24 h 691"/>
                <a:gd name="T92" fmla="*/ 342 w 1002"/>
                <a:gd name="T93" fmla="*/ 16 h 691"/>
                <a:gd name="T94" fmla="*/ 366 w 1002"/>
                <a:gd name="T95" fmla="*/ 0 h 691"/>
                <a:gd name="T96" fmla="*/ 358 w 1002"/>
                <a:gd name="T97" fmla="*/ 32 h 691"/>
                <a:gd name="T98" fmla="*/ 358 w 1002"/>
                <a:gd name="T99" fmla="*/ 48 h 691"/>
                <a:gd name="T100" fmla="*/ 358 w 1002"/>
                <a:gd name="T101" fmla="*/ 72 h 691"/>
                <a:gd name="T102" fmla="*/ 350 w 1002"/>
                <a:gd name="T103" fmla="*/ 87 h 691"/>
                <a:gd name="T104" fmla="*/ 350 w 1002"/>
                <a:gd name="T105" fmla="*/ 111 h 691"/>
                <a:gd name="T106" fmla="*/ 342 w 1002"/>
                <a:gd name="T107" fmla="*/ 127 h 691"/>
                <a:gd name="T108" fmla="*/ 342 w 1002"/>
                <a:gd name="T109" fmla="*/ 13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2" h="691">
                  <a:moveTo>
                    <a:pt x="342" y="135"/>
                  </a:moveTo>
                  <a:lnTo>
                    <a:pt x="421" y="159"/>
                  </a:lnTo>
                  <a:lnTo>
                    <a:pt x="421" y="262"/>
                  </a:lnTo>
                  <a:lnTo>
                    <a:pt x="740" y="278"/>
                  </a:lnTo>
                  <a:lnTo>
                    <a:pt x="740" y="485"/>
                  </a:lnTo>
                  <a:lnTo>
                    <a:pt x="1002" y="477"/>
                  </a:lnTo>
                  <a:lnTo>
                    <a:pt x="1002" y="508"/>
                  </a:lnTo>
                  <a:lnTo>
                    <a:pt x="1002" y="532"/>
                  </a:lnTo>
                  <a:lnTo>
                    <a:pt x="1002" y="556"/>
                  </a:lnTo>
                  <a:lnTo>
                    <a:pt x="1002" y="588"/>
                  </a:lnTo>
                  <a:lnTo>
                    <a:pt x="1002" y="612"/>
                  </a:lnTo>
                  <a:lnTo>
                    <a:pt x="1002" y="635"/>
                  </a:lnTo>
                  <a:lnTo>
                    <a:pt x="1002" y="667"/>
                  </a:lnTo>
                  <a:lnTo>
                    <a:pt x="994" y="691"/>
                  </a:lnTo>
                  <a:lnTo>
                    <a:pt x="207" y="405"/>
                  </a:lnTo>
                  <a:lnTo>
                    <a:pt x="207" y="389"/>
                  </a:lnTo>
                  <a:lnTo>
                    <a:pt x="199" y="357"/>
                  </a:lnTo>
                  <a:lnTo>
                    <a:pt x="183" y="326"/>
                  </a:lnTo>
                  <a:lnTo>
                    <a:pt x="183" y="310"/>
                  </a:lnTo>
                  <a:lnTo>
                    <a:pt x="175" y="286"/>
                  </a:lnTo>
                  <a:lnTo>
                    <a:pt x="159" y="254"/>
                  </a:lnTo>
                  <a:lnTo>
                    <a:pt x="135" y="230"/>
                  </a:lnTo>
                  <a:lnTo>
                    <a:pt x="103" y="207"/>
                  </a:lnTo>
                  <a:lnTo>
                    <a:pt x="87" y="207"/>
                  </a:lnTo>
                  <a:lnTo>
                    <a:pt x="63" y="207"/>
                  </a:lnTo>
                  <a:lnTo>
                    <a:pt x="47" y="199"/>
                  </a:lnTo>
                  <a:lnTo>
                    <a:pt x="24" y="183"/>
                  </a:lnTo>
                  <a:lnTo>
                    <a:pt x="8" y="159"/>
                  </a:lnTo>
                  <a:lnTo>
                    <a:pt x="0" y="151"/>
                  </a:lnTo>
                  <a:lnTo>
                    <a:pt x="0" y="127"/>
                  </a:lnTo>
                  <a:lnTo>
                    <a:pt x="16" y="119"/>
                  </a:lnTo>
                  <a:lnTo>
                    <a:pt x="39" y="119"/>
                  </a:lnTo>
                  <a:lnTo>
                    <a:pt x="55" y="111"/>
                  </a:lnTo>
                  <a:lnTo>
                    <a:pt x="87" y="111"/>
                  </a:lnTo>
                  <a:lnTo>
                    <a:pt x="111" y="103"/>
                  </a:lnTo>
                  <a:lnTo>
                    <a:pt x="135" y="103"/>
                  </a:lnTo>
                  <a:lnTo>
                    <a:pt x="151" y="95"/>
                  </a:lnTo>
                  <a:lnTo>
                    <a:pt x="175" y="87"/>
                  </a:lnTo>
                  <a:lnTo>
                    <a:pt x="191" y="79"/>
                  </a:lnTo>
                  <a:lnTo>
                    <a:pt x="215" y="72"/>
                  </a:lnTo>
                  <a:lnTo>
                    <a:pt x="230" y="64"/>
                  </a:lnTo>
                  <a:lnTo>
                    <a:pt x="246" y="56"/>
                  </a:lnTo>
                  <a:lnTo>
                    <a:pt x="270" y="48"/>
                  </a:lnTo>
                  <a:lnTo>
                    <a:pt x="286" y="40"/>
                  </a:lnTo>
                  <a:lnTo>
                    <a:pt x="302" y="32"/>
                  </a:lnTo>
                  <a:lnTo>
                    <a:pt x="326" y="24"/>
                  </a:lnTo>
                  <a:lnTo>
                    <a:pt x="342" y="16"/>
                  </a:lnTo>
                  <a:lnTo>
                    <a:pt x="366" y="0"/>
                  </a:lnTo>
                  <a:lnTo>
                    <a:pt x="358" y="32"/>
                  </a:lnTo>
                  <a:lnTo>
                    <a:pt x="358" y="48"/>
                  </a:lnTo>
                  <a:lnTo>
                    <a:pt x="358" y="72"/>
                  </a:lnTo>
                  <a:lnTo>
                    <a:pt x="350" y="87"/>
                  </a:lnTo>
                  <a:lnTo>
                    <a:pt x="350" y="111"/>
                  </a:lnTo>
                  <a:lnTo>
                    <a:pt x="342" y="127"/>
                  </a:lnTo>
                  <a:lnTo>
                    <a:pt x="342" y="135"/>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24" name="Freeform 23"/>
            <p:cNvSpPr>
              <a:spLocks/>
            </p:cNvSpPr>
            <p:nvPr/>
          </p:nvSpPr>
          <p:spPr bwMode="auto">
            <a:xfrm>
              <a:off x="47979" y="537651"/>
              <a:ext cx="636270" cy="438785"/>
            </a:xfrm>
            <a:custGeom>
              <a:avLst/>
              <a:gdLst>
                <a:gd name="T0" fmla="*/ 342 w 1002"/>
                <a:gd name="T1" fmla="*/ 135 h 691"/>
                <a:gd name="T2" fmla="*/ 421 w 1002"/>
                <a:gd name="T3" fmla="*/ 159 h 691"/>
                <a:gd name="T4" fmla="*/ 421 w 1002"/>
                <a:gd name="T5" fmla="*/ 262 h 691"/>
                <a:gd name="T6" fmla="*/ 740 w 1002"/>
                <a:gd name="T7" fmla="*/ 278 h 691"/>
                <a:gd name="T8" fmla="*/ 740 w 1002"/>
                <a:gd name="T9" fmla="*/ 485 h 691"/>
                <a:gd name="T10" fmla="*/ 1002 w 1002"/>
                <a:gd name="T11" fmla="*/ 477 h 691"/>
                <a:gd name="T12" fmla="*/ 1002 w 1002"/>
                <a:gd name="T13" fmla="*/ 508 h 691"/>
                <a:gd name="T14" fmla="*/ 1002 w 1002"/>
                <a:gd name="T15" fmla="*/ 532 h 691"/>
                <a:gd name="T16" fmla="*/ 1002 w 1002"/>
                <a:gd name="T17" fmla="*/ 556 h 691"/>
                <a:gd name="T18" fmla="*/ 1002 w 1002"/>
                <a:gd name="T19" fmla="*/ 588 h 691"/>
                <a:gd name="T20" fmla="*/ 1002 w 1002"/>
                <a:gd name="T21" fmla="*/ 612 h 691"/>
                <a:gd name="T22" fmla="*/ 1002 w 1002"/>
                <a:gd name="T23" fmla="*/ 635 h 691"/>
                <a:gd name="T24" fmla="*/ 1002 w 1002"/>
                <a:gd name="T25" fmla="*/ 667 h 691"/>
                <a:gd name="T26" fmla="*/ 994 w 1002"/>
                <a:gd name="T27" fmla="*/ 691 h 691"/>
                <a:gd name="T28" fmla="*/ 207 w 1002"/>
                <a:gd name="T29" fmla="*/ 405 h 691"/>
                <a:gd name="T30" fmla="*/ 207 w 1002"/>
                <a:gd name="T31" fmla="*/ 389 h 691"/>
                <a:gd name="T32" fmla="*/ 199 w 1002"/>
                <a:gd name="T33" fmla="*/ 357 h 691"/>
                <a:gd name="T34" fmla="*/ 183 w 1002"/>
                <a:gd name="T35" fmla="*/ 326 h 691"/>
                <a:gd name="T36" fmla="*/ 183 w 1002"/>
                <a:gd name="T37" fmla="*/ 310 h 691"/>
                <a:gd name="T38" fmla="*/ 175 w 1002"/>
                <a:gd name="T39" fmla="*/ 286 h 691"/>
                <a:gd name="T40" fmla="*/ 159 w 1002"/>
                <a:gd name="T41" fmla="*/ 254 h 691"/>
                <a:gd name="T42" fmla="*/ 135 w 1002"/>
                <a:gd name="T43" fmla="*/ 230 h 691"/>
                <a:gd name="T44" fmla="*/ 103 w 1002"/>
                <a:gd name="T45" fmla="*/ 207 h 691"/>
                <a:gd name="T46" fmla="*/ 87 w 1002"/>
                <a:gd name="T47" fmla="*/ 207 h 691"/>
                <a:gd name="T48" fmla="*/ 63 w 1002"/>
                <a:gd name="T49" fmla="*/ 207 h 691"/>
                <a:gd name="T50" fmla="*/ 47 w 1002"/>
                <a:gd name="T51" fmla="*/ 199 h 691"/>
                <a:gd name="T52" fmla="*/ 24 w 1002"/>
                <a:gd name="T53" fmla="*/ 183 h 691"/>
                <a:gd name="T54" fmla="*/ 8 w 1002"/>
                <a:gd name="T55" fmla="*/ 159 h 691"/>
                <a:gd name="T56" fmla="*/ 0 w 1002"/>
                <a:gd name="T57" fmla="*/ 151 h 691"/>
                <a:gd name="T58" fmla="*/ 0 w 1002"/>
                <a:gd name="T59" fmla="*/ 127 h 691"/>
                <a:gd name="T60" fmla="*/ 16 w 1002"/>
                <a:gd name="T61" fmla="*/ 119 h 691"/>
                <a:gd name="T62" fmla="*/ 39 w 1002"/>
                <a:gd name="T63" fmla="*/ 119 h 691"/>
                <a:gd name="T64" fmla="*/ 55 w 1002"/>
                <a:gd name="T65" fmla="*/ 111 h 691"/>
                <a:gd name="T66" fmla="*/ 87 w 1002"/>
                <a:gd name="T67" fmla="*/ 111 h 691"/>
                <a:gd name="T68" fmla="*/ 111 w 1002"/>
                <a:gd name="T69" fmla="*/ 103 h 691"/>
                <a:gd name="T70" fmla="*/ 135 w 1002"/>
                <a:gd name="T71" fmla="*/ 103 h 691"/>
                <a:gd name="T72" fmla="*/ 151 w 1002"/>
                <a:gd name="T73" fmla="*/ 95 h 691"/>
                <a:gd name="T74" fmla="*/ 175 w 1002"/>
                <a:gd name="T75" fmla="*/ 87 h 691"/>
                <a:gd name="T76" fmla="*/ 191 w 1002"/>
                <a:gd name="T77" fmla="*/ 79 h 691"/>
                <a:gd name="T78" fmla="*/ 215 w 1002"/>
                <a:gd name="T79" fmla="*/ 72 h 691"/>
                <a:gd name="T80" fmla="*/ 230 w 1002"/>
                <a:gd name="T81" fmla="*/ 64 h 691"/>
                <a:gd name="T82" fmla="*/ 246 w 1002"/>
                <a:gd name="T83" fmla="*/ 56 h 691"/>
                <a:gd name="T84" fmla="*/ 270 w 1002"/>
                <a:gd name="T85" fmla="*/ 48 h 691"/>
                <a:gd name="T86" fmla="*/ 286 w 1002"/>
                <a:gd name="T87" fmla="*/ 40 h 691"/>
                <a:gd name="T88" fmla="*/ 302 w 1002"/>
                <a:gd name="T89" fmla="*/ 32 h 691"/>
                <a:gd name="T90" fmla="*/ 326 w 1002"/>
                <a:gd name="T91" fmla="*/ 24 h 691"/>
                <a:gd name="T92" fmla="*/ 342 w 1002"/>
                <a:gd name="T93" fmla="*/ 16 h 691"/>
                <a:gd name="T94" fmla="*/ 366 w 1002"/>
                <a:gd name="T95" fmla="*/ 0 h 691"/>
                <a:gd name="T96" fmla="*/ 358 w 1002"/>
                <a:gd name="T97" fmla="*/ 32 h 691"/>
                <a:gd name="T98" fmla="*/ 358 w 1002"/>
                <a:gd name="T99" fmla="*/ 48 h 691"/>
                <a:gd name="T100" fmla="*/ 358 w 1002"/>
                <a:gd name="T101" fmla="*/ 72 h 691"/>
                <a:gd name="T102" fmla="*/ 350 w 1002"/>
                <a:gd name="T103" fmla="*/ 87 h 691"/>
                <a:gd name="T104" fmla="*/ 350 w 1002"/>
                <a:gd name="T105" fmla="*/ 111 h 691"/>
                <a:gd name="T106" fmla="*/ 342 w 1002"/>
                <a:gd name="T107" fmla="*/ 127 h 691"/>
                <a:gd name="T108" fmla="*/ 342 w 1002"/>
                <a:gd name="T109" fmla="*/ 13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2" h="691">
                  <a:moveTo>
                    <a:pt x="342" y="135"/>
                  </a:moveTo>
                  <a:lnTo>
                    <a:pt x="421" y="159"/>
                  </a:lnTo>
                  <a:lnTo>
                    <a:pt x="421" y="262"/>
                  </a:lnTo>
                  <a:lnTo>
                    <a:pt x="740" y="278"/>
                  </a:lnTo>
                  <a:lnTo>
                    <a:pt x="740" y="485"/>
                  </a:lnTo>
                  <a:lnTo>
                    <a:pt x="1002" y="477"/>
                  </a:lnTo>
                  <a:lnTo>
                    <a:pt x="1002" y="508"/>
                  </a:lnTo>
                  <a:lnTo>
                    <a:pt x="1002" y="532"/>
                  </a:lnTo>
                  <a:lnTo>
                    <a:pt x="1002" y="556"/>
                  </a:lnTo>
                  <a:lnTo>
                    <a:pt x="1002" y="588"/>
                  </a:lnTo>
                  <a:lnTo>
                    <a:pt x="1002" y="612"/>
                  </a:lnTo>
                  <a:lnTo>
                    <a:pt x="1002" y="635"/>
                  </a:lnTo>
                  <a:lnTo>
                    <a:pt x="1002" y="667"/>
                  </a:lnTo>
                  <a:lnTo>
                    <a:pt x="994" y="691"/>
                  </a:lnTo>
                  <a:lnTo>
                    <a:pt x="207" y="405"/>
                  </a:lnTo>
                  <a:lnTo>
                    <a:pt x="207" y="389"/>
                  </a:lnTo>
                  <a:lnTo>
                    <a:pt x="199" y="357"/>
                  </a:lnTo>
                  <a:lnTo>
                    <a:pt x="183" y="326"/>
                  </a:lnTo>
                  <a:lnTo>
                    <a:pt x="183" y="310"/>
                  </a:lnTo>
                  <a:lnTo>
                    <a:pt x="175" y="286"/>
                  </a:lnTo>
                  <a:lnTo>
                    <a:pt x="159" y="254"/>
                  </a:lnTo>
                  <a:lnTo>
                    <a:pt x="135" y="230"/>
                  </a:lnTo>
                  <a:lnTo>
                    <a:pt x="103" y="207"/>
                  </a:lnTo>
                  <a:lnTo>
                    <a:pt x="87" y="207"/>
                  </a:lnTo>
                  <a:lnTo>
                    <a:pt x="63" y="207"/>
                  </a:lnTo>
                  <a:lnTo>
                    <a:pt x="47" y="199"/>
                  </a:lnTo>
                  <a:lnTo>
                    <a:pt x="24" y="183"/>
                  </a:lnTo>
                  <a:lnTo>
                    <a:pt x="8" y="159"/>
                  </a:lnTo>
                  <a:lnTo>
                    <a:pt x="0" y="151"/>
                  </a:lnTo>
                  <a:lnTo>
                    <a:pt x="0" y="127"/>
                  </a:lnTo>
                  <a:lnTo>
                    <a:pt x="16" y="119"/>
                  </a:lnTo>
                  <a:lnTo>
                    <a:pt x="39" y="119"/>
                  </a:lnTo>
                  <a:lnTo>
                    <a:pt x="55" y="111"/>
                  </a:lnTo>
                  <a:lnTo>
                    <a:pt x="87" y="111"/>
                  </a:lnTo>
                  <a:lnTo>
                    <a:pt x="111" y="103"/>
                  </a:lnTo>
                  <a:lnTo>
                    <a:pt x="135" y="103"/>
                  </a:lnTo>
                  <a:lnTo>
                    <a:pt x="151" y="95"/>
                  </a:lnTo>
                  <a:lnTo>
                    <a:pt x="175" y="87"/>
                  </a:lnTo>
                  <a:lnTo>
                    <a:pt x="191" y="79"/>
                  </a:lnTo>
                  <a:lnTo>
                    <a:pt x="215" y="72"/>
                  </a:lnTo>
                  <a:lnTo>
                    <a:pt x="230" y="64"/>
                  </a:lnTo>
                  <a:lnTo>
                    <a:pt x="246" y="56"/>
                  </a:lnTo>
                  <a:lnTo>
                    <a:pt x="270" y="48"/>
                  </a:lnTo>
                  <a:lnTo>
                    <a:pt x="286" y="40"/>
                  </a:lnTo>
                  <a:lnTo>
                    <a:pt x="302" y="32"/>
                  </a:lnTo>
                  <a:lnTo>
                    <a:pt x="326" y="24"/>
                  </a:lnTo>
                  <a:lnTo>
                    <a:pt x="342" y="16"/>
                  </a:lnTo>
                  <a:lnTo>
                    <a:pt x="366" y="0"/>
                  </a:lnTo>
                  <a:lnTo>
                    <a:pt x="358" y="32"/>
                  </a:lnTo>
                  <a:lnTo>
                    <a:pt x="358" y="48"/>
                  </a:lnTo>
                  <a:lnTo>
                    <a:pt x="358" y="72"/>
                  </a:lnTo>
                  <a:lnTo>
                    <a:pt x="350" y="87"/>
                  </a:lnTo>
                  <a:lnTo>
                    <a:pt x="350" y="111"/>
                  </a:lnTo>
                  <a:lnTo>
                    <a:pt x="342" y="127"/>
                  </a:lnTo>
                  <a:lnTo>
                    <a:pt x="342" y="13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25" name="Freeform 24"/>
            <p:cNvSpPr>
              <a:spLocks/>
            </p:cNvSpPr>
            <p:nvPr/>
          </p:nvSpPr>
          <p:spPr bwMode="auto">
            <a:xfrm>
              <a:off x="2523844" y="597976"/>
              <a:ext cx="808355" cy="595630"/>
            </a:xfrm>
            <a:custGeom>
              <a:avLst/>
              <a:gdLst>
                <a:gd name="T0" fmla="*/ 159 w 1273"/>
                <a:gd name="T1" fmla="*/ 40 h 938"/>
                <a:gd name="T2" fmla="*/ 127 w 1273"/>
                <a:gd name="T3" fmla="*/ 88 h 938"/>
                <a:gd name="T4" fmla="*/ 135 w 1273"/>
                <a:gd name="T5" fmla="*/ 159 h 938"/>
                <a:gd name="T6" fmla="*/ 135 w 1273"/>
                <a:gd name="T7" fmla="*/ 239 h 938"/>
                <a:gd name="T8" fmla="*/ 127 w 1273"/>
                <a:gd name="T9" fmla="*/ 310 h 938"/>
                <a:gd name="T10" fmla="*/ 159 w 1273"/>
                <a:gd name="T11" fmla="*/ 358 h 938"/>
                <a:gd name="T12" fmla="*/ 214 w 1273"/>
                <a:gd name="T13" fmla="*/ 342 h 938"/>
                <a:gd name="T14" fmla="*/ 270 w 1273"/>
                <a:gd name="T15" fmla="*/ 358 h 938"/>
                <a:gd name="T16" fmla="*/ 318 w 1273"/>
                <a:gd name="T17" fmla="*/ 397 h 938"/>
                <a:gd name="T18" fmla="*/ 389 w 1273"/>
                <a:gd name="T19" fmla="*/ 374 h 938"/>
                <a:gd name="T20" fmla="*/ 461 w 1273"/>
                <a:gd name="T21" fmla="*/ 382 h 938"/>
                <a:gd name="T22" fmla="*/ 517 w 1273"/>
                <a:gd name="T23" fmla="*/ 390 h 938"/>
                <a:gd name="T24" fmla="*/ 573 w 1273"/>
                <a:gd name="T25" fmla="*/ 390 h 938"/>
                <a:gd name="T26" fmla="*/ 636 w 1273"/>
                <a:gd name="T27" fmla="*/ 366 h 938"/>
                <a:gd name="T28" fmla="*/ 684 w 1273"/>
                <a:gd name="T29" fmla="*/ 390 h 938"/>
                <a:gd name="T30" fmla="*/ 708 w 1273"/>
                <a:gd name="T31" fmla="*/ 469 h 938"/>
                <a:gd name="T32" fmla="*/ 716 w 1273"/>
                <a:gd name="T33" fmla="*/ 548 h 938"/>
                <a:gd name="T34" fmla="*/ 716 w 1273"/>
                <a:gd name="T35" fmla="*/ 612 h 938"/>
                <a:gd name="T36" fmla="*/ 748 w 1273"/>
                <a:gd name="T37" fmla="*/ 667 h 938"/>
                <a:gd name="T38" fmla="*/ 803 w 1273"/>
                <a:gd name="T39" fmla="*/ 660 h 938"/>
                <a:gd name="T40" fmla="*/ 851 w 1273"/>
                <a:gd name="T41" fmla="*/ 723 h 938"/>
                <a:gd name="T42" fmla="*/ 907 w 1273"/>
                <a:gd name="T43" fmla="*/ 810 h 938"/>
                <a:gd name="T44" fmla="*/ 986 w 1273"/>
                <a:gd name="T45" fmla="*/ 842 h 938"/>
                <a:gd name="T46" fmla="*/ 1050 w 1273"/>
                <a:gd name="T47" fmla="*/ 842 h 938"/>
                <a:gd name="T48" fmla="*/ 1106 w 1273"/>
                <a:gd name="T49" fmla="*/ 866 h 938"/>
                <a:gd name="T50" fmla="*/ 1161 w 1273"/>
                <a:gd name="T51" fmla="*/ 850 h 938"/>
                <a:gd name="T52" fmla="*/ 1225 w 1273"/>
                <a:gd name="T53" fmla="*/ 826 h 938"/>
                <a:gd name="T54" fmla="*/ 1265 w 1273"/>
                <a:gd name="T55" fmla="*/ 874 h 938"/>
                <a:gd name="T56" fmla="*/ 1265 w 1273"/>
                <a:gd name="T57" fmla="*/ 930 h 938"/>
                <a:gd name="T58" fmla="*/ 1209 w 1273"/>
                <a:gd name="T59" fmla="*/ 938 h 938"/>
                <a:gd name="T60" fmla="*/ 1137 w 1273"/>
                <a:gd name="T61" fmla="*/ 922 h 938"/>
                <a:gd name="T62" fmla="*/ 1066 w 1273"/>
                <a:gd name="T63" fmla="*/ 922 h 938"/>
                <a:gd name="T64" fmla="*/ 978 w 1273"/>
                <a:gd name="T65" fmla="*/ 922 h 938"/>
                <a:gd name="T66" fmla="*/ 899 w 1273"/>
                <a:gd name="T67" fmla="*/ 906 h 938"/>
                <a:gd name="T68" fmla="*/ 835 w 1273"/>
                <a:gd name="T69" fmla="*/ 898 h 938"/>
                <a:gd name="T70" fmla="*/ 771 w 1273"/>
                <a:gd name="T71" fmla="*/ 898 h 938"/>
                <a:gd name="T72" fmla="*/ 732 w 1273"/>
                <a:gd name="T73" fmla="*/ 866 h 938"/>
                <a:gd name="T74" fmla="*/ 740 w 1273"/>
                <a:gd name="T75" fmla="*/ 795 h 938"/>
                <a:gd name="T76" fmla="*/ 660 w 1273"/>
                <a:gd name="T77" fmla="*/ 763 h 938"/>
                <a:gd name="T78" fmla="*/ 79 w 1273"/>
                <a:gd name="T79" fmla="*/ 612 h 938"/>
                <a:gd name="T80" fmla="*/ 63 w 1273"/>
                <a:gd name="T81" fmla="*/ 572 h 938"/>
                <a:gd name="T82" fmla="*/ 8 w 1273"/>
                <a:gd name="T83" fmla="*/ 564 h 938"/>
                <a:gd name="T84" fmla="*/ 8 w 1273"/>
                <a:gd name="T85" fmla="*/ 469 h 938"/>
                <a:gd name="T86" fmla="*/ 0 w 1273"/>
                <a:gd name="T87" fmla="*/ 374 h 938"/>
                <a:gd name="T88" fmla="*/ 0 w 1273"/>
                <a:gd name="T89" fmla="*/ 278 h 938"/>
                <a:gd name="T90" fmla="*/ 0 w 1273"/>
                <a:gd name="T91" fmla="*/ 183 h 938"/>
                <a:gd name="T92" fmla="*/ 8 w 1273"/>
                <a:gd name="T93" fmla="*/ 88 h 938"/>
                <a:gd name="T94" fmla="*/ 55 w 1273"/>
                <a:gd name="T95" fmla="*/ 48 h 938"/>
                <a:gd name="T96" fmla="*/ 111 w 1273"/>
                <a:gd name="T97" fmla="*/ 24 h 938"/>
                <a:gd name="T98" fmla="*/ 175 w 1273"/>
                <a:gd name="T99"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938">
                  <a:moveTo>
                    <a:pt x="175" y="0"/>
                  </a:moveTo>
                  <a:lnTo>
                    <a:pt x="175" y="16"/>
                  </a:lnTo>
                  <a:lnTo>
                    <a:pt x="159" y="40"/>
                  </a:lnTo>
                  <a:lnTo>
                    <a:pt x="143" y="56"/>
                  </a:lnTo>
                  <a:lnTo>
                    <a:pt x="135" y="80"/>
                  </a:lnTo>
                  <a:lnTo>
                    <a:pt x="127" y="88"/>
                  </a:lnTo>
                  <a:lnTo>
                    <a:pt x="127" y="112"/>
                  </a:lnTo>
                  <a:lnTo>
                    <a:pt x="127" y="135"/>
                  </a:lnTo>
                  <a:lnTo>
                    <a:pt x="135" y="159"/>
                  </a:lnTo>
                  <a:lnTo>
                    <a:pt x="135" y="191"/>
                  </a:lnTo>
                  <a:lnTo>
                    <a:pt x="135" y="215"/>
                  </a:lnTo>
                  <a:lnTo>
                    <a:pt x="135" y="239"/>
                  </a:lnTo>
                  <a:lnTo>
                    <a:pt x="127" y="262"/>
                  </a:lnTo>
                  <a:lnTo>
                    <a:pt x="127" y="286"/>
                  </a:lnTo>
                  <a:lnTo>
                    <a:pt x="127" y="310"/>
                  </a:lnTo>
                  <a:lnTo>
                    <a:pt x="127" y="326"/>
                  </a:lnTo>
                  <a:lnTo>
                    <a:pt x="143" y="342"/>
                  </a:lnTo>
                  <a:lnTo>
                    <a:pt x="159" y="358"/>
                  </a:lnTo>
                  <a:lnTo>
                    <a:pt x="183" y="358"/>
                  </a:lnTo>
                  <a:lnTo>
                    <a:pt x="199" y="350"/>
                  </a:lnTo>
                  <a:lnTo>
                    <a:pt x="214" y="342"/>
                  </a:lnTo>
                  <a:lnTo>
                    <a:pt x="238" y="334"/>
                  </a:lnTo>
                  <a:lnTo>
                    <a:pt x="254" y="334"/>
                  </a:lnTo>
                  <a:lnTo>
                    <a:pt x="270" y="358"/>
                  </a:lnTo>
                  <a:lnTo>
                    <a:pt x="270" y="374"/>
                  </a:lnTo>
                  <a:lnTo>
                    <a:pt x="294" y="390"/>
                  </a:lnTo>
                  <a:lnTo>
                    <a:pt x="318" y="397"/>
                  </a:lnTo>
                  <a:lnTo>
                    <a:pt x="342" y="390"/>
                  </a:lnTo>
                  <a:lnTo>
                    <a:pt x="366" y="382"/>
                  </a:lnTo>
                  <a:lnTo>
                    <a:pt x="389" y="374"/>
                  </a:lnTo>
                  <a:lnTo>
                    <a:pt x="413" y="366"/>
                  </a:lnTo>
                  <a:lnTo>
                    <a:pt x="437" y="366"/>
                  </a:lnTo>
                  <a:lnTo>
                    <a:pt x="461" y="382"/>
                  </a:lnTo>
                  <a:lnTo>
                    <a:pt x="477" y="382"/>
                  </a:lnTo>
                  <a:lnTo>
                    <a:pt x="501" y="390"/>
                  </a:lnTo>
                  <a:lnTo>
                    <a:pt x="517" y="390"/>
                  </a:lnTo>
                  <a:lnTo>
                    <a:pt x="533" y="390"/>
                  </a:lnTo>
                  <a:lnTo>
                    <a:pt x="549" y="390"/>
                  </a:lnTo>
                  <a:lnTo>
                    <a:pt x="573" y="390"/>
                  </a:lnTo>
                  <a:lnTo>
                    <a:pt x="596" y="374"/>
                  </a:lnTo>
                  <a:lnTo>
                    <a:pt x="612" y="366"/>
                  </a:lnTo>
                  <a:lnTo>
                    <a:pt x="636" y="366"/>
                  </a:lnTo>
                  <a:lnTo>
                    <a:pt x="652" y="366"/>
                  </a:lnTo>
                  <a:lnTo>
                    <a:pt x="668" y="374"/>
                  </a:lnTo>
                  <a:lnTo>
                    <a:pt x="684" y="390"/>
                  </a:lnTo>
                  <a:lnTo>
                    <a:pt x="700" y="413"/>
                  </a:lnTo>
                  <a:lnTo>
                    <a:pt x="708" y="437"/>
                  </a:lnTo>
                  <a:lnTo>
                    <a:pt x="708" y="469"/>
                  </a:lnTo>
                  <a:lnTo>
                    <a:pt x="716" y="493"/>
                  </a:lnTo>
                  <a:lnTo>
                    <a:pt x="716" y="517"/>
                  </a:lnTo>
                  <a:lnTo>
                    <a:pt x="716" y="548"/>
                  </a:lnTo>
                  <a:lnTo>
                    <a:pt x="716" y="572"/>
                  </a:lnTo>
                  <a:lnTo>
                    <a:pt x="708" y="596"/>
                  </a:lnTo>
                  <a:lnTo>
                    <a:pt x="716" y="612"/>
                  </a:lnTo>
                  <a:lnTo>
                    <a:pt x="716" y="636"/>
                  </a:lnTo>
                  <a:lnTo>
                    <a:pt x="724" y="652"/>
                  </a:lnTo>
                  <a:lnTo>
                    <a:pt x="748" y="667"/>
                  </a:lnTo>
                  <a:lnTo>
                    <a:pt x="763" y="675"/>
                  </a:lnTo>
                  <a:lnTo>
                    <a:pt x="787" y="675"/>
                  </a:lnTo>
                  <a:lnTo>
                    <a:pt x="803" y="660"/>
                  </a:lnTo>
                  <a:lnTo>
                    <a:pt x="819" y="660"/>
                  </a:lnTo>
                  <a:lnTo>
                    <a:pt x="835" y="691"/>
                  </a:lnTo>
                  <a:lnTo>
                    <a:pt x="851" y="723"/>
                  </a:lnTo>
                  <a:lnTo>
                    <a:pt x="867" y="755"/>
                  </a:lnTo>
                  <a:lnTo>
                    <a:pt x="891" y="787"/>
                  </a:lnTo>
                  <a:lnTo>
                    <a:pt x="907" y="810"/>
                  </a:lnTo>
                  <a:lnTo>
                    <a:pt x="939" y="826"/>
                  </a:lnTo>
                  <a:lnTo>
                    <a:pt x="970" y="842"/>
                  </a:lnTo>
                  <a:lnTo>
                    <a:pt x="986" y="842"/>
                  </a:lnTo>
                  <a:lnTo>
                    <a:pt x="1002" y="842"/>
                  </a:lnTo>
                  <a:lnTo>
                    <a:pt x="1026" y="834"/>
                  </a:lnTo>
                  <a:lnTo>
                    <a:pt x="1050" y="842"/>
                  </a:lnTo>
                  <a:lnTo>
                    <a:pt x="1066" y="850"/>
                  </a:lnTo>
                  <a:lnTo>
                    <a:pt x="1082" y="858"/>
                  </a:lnTo>
                  <a:lnTo>
                    <a:pt x="1106" y="866"/>
                  </a:lnTo>
                  <a:lnTo>
                    <a:pt x="1122" y="874"/>
                  </a:lnTo>
                  <a:lnTo>
                    <a:pt x="1137" y="866"/>
                  </a:lnTo>
                  <a:lnTo>
                    <a:pt x="1161" y="850"/>
                  </a:lnTo>
                  <a:lnTo>
                    <a:pt x="1177" y="850"/>
                  </a:lnTo>
                  <a:lnTo>
                    <a:pt x="1201" y="834"/>
                  </a:lnTo>
                  <a:lnTo>
                    <a:pt x="1225" y="826"/>
                  </a:lnTo>
                  <a:lnTo>
                    <a:pt x="1241" y="834"/>
                  </a:lnTo>
                  <a:lnTo>
                    <a:pt x="1257" y="850"/>
                  </a:lnTo>
                  <a:lnTo>
                    <a:pt x="1265" y="874"/>
                  </a:lnTo>
                  <a:lnTo>
                    <a:pt x="1273" y="890"/>
                  </a:lnTo>
                  <a:lnTo>
                    <a:pt x="1273" y="906"/>
                  </a:lnTo>
                  <a:lnTo>
                    <a:pt x="1265" y="930"/>
                  </a:lnTo>
                  <a:lnTo>
                    <a:pt x="1241" y="938"/>
                  </a:lnTo>
                  <a:lnTo>
                    <a:pt x="1225" y="938"/>
                  </a:lnTo>
                  <a:lnTo>
                    <a:pt x="1209" y="938"/>
                  </a:lnTo>
                  <a:lnTo>
                    <a:pt x="1185" y="930"/>
                  </a:lnTo>
                  <a:lnTo>
                    <a:pt x="1153" y="922"/>
                  </a:lnTo>
                  <a:lnTo>
                    <a:pt x="1137" y="922"/>
                  </a:lnTo>
                  <a:lnTo>
                    <a:pt x="1122" y="914"/>
                  </a:lnTo>
                  <a:lnTo>
                    <a:pt x="1098" y="922"/>
                  </a:lnTo>
                  <a:lnTo>
                    <a:pt x="1066" y="922"/>
                  </a:lnTo>
                  <a:lnTo>
                    <a:pt x="1034" y="922"/>
                  </a:lnTo>
                  <a:lnTo>
                    <a:pt x="1010" y="922"/>
                  </a:lnTo>
                  <a:lnTo>
                    <a:pt x="978" y="922"/>
                  </a:lnTo>
                  <a:lnTo>
                    <a:pt x="946" y="922"/>
                  </a:lnTo>
                  <a:lnTo>
                    <a:pt x="923" y="914"/>
                  </a:lnTo>
                  <a:lnTo>
                    <a:pt x="899" y="906"/>
                  </a:lnTo>
                  <a:lnTo>
                    <a:pt x="875" y="898"/>
                  </a:lnTo>
                  <a:lnTo>
                    <a:pt x="859" y="898"/>
                  </a:lnTo>
                  <a:lnTo>
                    <a:pt x="835" y="898"/>
                  </a:lnTo>
                  <a:lnTo>
                    <a:pt x="819" y="898"/>
                  </a:lnTo>
                  <a:lnTo>
                    <a:pt x="795" y="898"/>
                  </a:lnTo>
                  <a:lnTo>
                    <a:pt x="771" y="898"/>
                  </a:lnTo>
                  <a:lnTo>
                    <a:pt x="756" y="898"/>
                  </a:lnTo>
                  <a:lnTo>
                    <a:pt x="732" y="890"/>
                  </a:lnTo>
                  <a:lnTo>
                    <a:pt x="732" y="866"/>
                  </a:lnTo>
                  <a:lnTo>
                    <a:pt x="732" y="842"/>
                  </a:lnTo>
                  <a:lnTo>
                    <a:pt x="740" y="818"/>
                  </a:lnTo>
                  <a:lnTo>
                    <a:pt x="740" y="795"/>
                  </a:lnTo>
                  <a:lnTo>
                    <a:pt x="724" y="771"/>
                  </a:lnTo>
                  <a:lnTo>
                    <a:pt x="716" y="763"/>
                  </a:lnTo>
                  <a:lnTo>
                    <a:pt x="660" y="763"/>
                  </a:lnTo>
                  <a:lnTo>
                    <a:pt x="660" y="660"/>
                  </a:lnTo>
                  <a:lnTo>
                    <a:pt x="87" y="636"/>
                  </a:lnTo>
                  <a:lnTo>
                    <a:pt x="79" y="612"/>
                  </a:lnTo>
                  <a:lnTo>
                    <a:pt x="87" y="596"/>
                  </a:lnTo>
                  <a:lnTo>
                    <a:pt x="71" y="572"/>
                  </a:lnTo>
                  <a:lnTo>
                    <a:pt x="63" y="572"/>
                  </a:lnTo>
                  <a:lnTo>
                    <a:pt x="39" y="564"/>
                  </a:lnTo>
                  <a:lnTo>
                    <a:pt x="23" y="564"/>
                  </a:lnTo>
                  <a:lnTo>
                    <a:pt x="8" y="564"/>
                  </a:lnTo>
                  <a:lnTo>
                    <a:pt x="8" y="548"/>
                  </a:lnTo>
                  <a:lnTo>
                    <a:pt x="8" y="501"/>
                  </a:lnTo>
                  <a:lnTo>
                    <a:pt x="8" y="469"/>
                  </a:lnTo>
                  <a:lnTo>
                    <a:pt x="0" y="437"/>
                  </a:lnTo>
                  <a:lnTo>
                    <a:pt x="0" y="405"/>
                  </a:lnTo>
                  <a:lnTo>
                    <a:pt x="0" y="374"/>
                  </a:lnTo>
                  <a:lnTo>
                    <a:pt x="0" y="342"/>
                  </a:lnTo>
                  <a:lnTo>
                    <a:pt x="0" y="310"/>
                  </a:lnTo>
                  <a:lnTo>
                    <a:pt x="0" y="278"/>
                  </a:lnTo>
                  <a:lnTo>
                    <a:pt x="0" y="247"/>
                  </a:lnTo>
                  <a:lnTo>
                    <a:pt x="0" y="215"/>
                  </a:lnTo>
                  <a:lnTo>
                    <a:pt x="0" y="183"/>
                  </a:lnTo>
                  <a:lnTo>
                    <a:pt x="8" y="151"/>
                  </a:lnTo>
                  <a:lnTo>
                    <a:pt x="8" y="119"/>
                  </a:lnTo>
                  <a:lnTo>
                    <a:pt x="8" y="88"/>
                  </a:lnTo>
                  <a:lnTo>
                    <a:pt x="8" y="56"/>
                  </a:lnTo>
                  <a:lnTo>
                    <a:pt x="31" y="56"/>
                  </a:lnTo>
                  <a:lnTo>
                    <a:pt x="55" y="48"/>
                  </a:lnTo>
                  <a:lnTo>
                    <a:pt x="71" y="48"/>
                  </a:lnTo>
                  <a:lnTo>
                    <a:pt x="95" y="32"/>
                  </a:lnTo>
                  <a:lnTo>
                    <a:pt x="111" y="24"/>
                  </a:lnTo>
                  <a:lnTo>
                    <a:pt x="135" y="16"/>
                  </a:lnTo>
                  <a:lnTo>
                    <a:pt x="159" y="8"/>
                  </a:lnTo>
                  <a:lnTo>
                    <a:pt x="175" y="0"/>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26" name="Freeform 25"/>
            <p:cNvSpPr>
              <a:spLocks/>
            </p:cNvSpPr>
            <p:nvPr/>
          </p:nvSpPr>
          <p:spPr bwMode="auto">
            <a:xfrm>
              <a:off x="2523844" y="597976"/>
              <a:ext cx="808355" cy="595630"/>
            </a:xfrm>
            <a:custGeom>
              <a:avLst/>
              <a:gdLst>
                <a:gd name="T0" fmla="*/ 159 w 1273"/>
                <a:gd name="T1" fmla="*/ 40 h 938"/>
                <a:gd name="T2" fmla="*/ 127 w 1273"/>
                <a:gd name="T3" fmla="*/ 88 h 938"/>
                <a:gd name="T4" fmla="*/ 135 w 1273"/>
                <a:gd name="T5" fmla="*/ 159 h 938"/>
                <a:gd name="T6" fmla="*/ 135 w 1273"/>
                <a:gd name="T7" fmla="*/ 239 h 938"/>
                <a:gd name="T8" fmla="*/ 127 w 1273"/>
                <a:gd name="T9" fmla="*/ 310 h 938"/>
                <a:gd name="T10" fmla="*/ 159 w 1273"/>
                <a:gd name="T11" fmla="*/ 358 h 938"/>
                <a:gd name="T12" fmla="*/ 214 w 1273"/>
                <a:gd name="T13" fmla="*/ 342 h 938"/>
                <a:gd name="T14" fmla="*/ 270 w 1273"/>
                <a:gd name="T15" fmla="*/ 358 h 938"/>
                <a:gd name="T16" fmla="*/ 318 w 1273"/>
                <a:gd name="T17" fmla="*/ 397 h 938"/>
                <a:gd name="T18" fmla="*/ 389 w 1273"/>
                <a:gd name="T19" fmla="*/ 374 h 938"/>
                <a:gd name="T20" fmla="*/ 461 w 1273"/>
                <a:gd name="T21" fmla="*/ 382 h 938"/>
                <a:gd name="T22" fmla="*/ 517 w 1273"/>
                <a:gd name="T23" fmla="*/ 390 h 938"/>
                <a:gd name="T24" fmla="*/ 573 w 1273"/>
                <a:gd name="T25" fmla="*/ 390 h 938"/>
                <a:gd name="T26" fmla="*/ 636 w 1273"/>
                <a:gd name="T27" fmla="*/ 366 h 938"/>
                <a:gd name="T28" fmla="*/ 684 w 1273"/>
                <a:gd name="T29" fmla="*/ 390 h 938"/>
                <a:gd name="T30" fmla="*/ 708 w 1273"/>
                <a:gd name="T31" fmla="*/ 469 h 938"/>
                <a:gd name="T32" fmla="*/ 716 w 1273"/>
                <a:gd name="T33" fmla="*/ 548 h 938"/>
                <a:gd name="T34" fmla="*/ 716 w 1273"/>
                <a:gd name="T35" fmla="*/ 612 h 938"/>
                <a:gd name="T36" fmla="*/ 748 w 1273"/>
                <a:gd name="T37" fmla="*/ 667 h 938"/>
                <a:gd name="T38" fmla="*/ 803 w 1273"/>
                <a:gd name="T39" fmla="*/ 660 h 938"/>
                <a:gd name="T40" fmla="*/ 851 w 1273"/>
                <a:gd name="T41" fmla="*/ 723 h 938"/>
                <a:gd name="T42" fmla="*/ 907 w 1273"/>
                <a:gd name="T43" fmla="*/ 810 h 938"/>
                <a:gd name="T44" fmla="*/ 986 w 1273"/>
                <a:gd name="T45" fmla="*/ 842 h 938"/>
                <a:gd name="T46" fmla="*/ 1050 w 1273"/>
                <a:gd name="T47" fmla="*/ 842 h 938"/>
                <a:gd name="T48" fmla="*/ 1106 w 1273"/>
                <a:gd name="T49" fmla="*/ 866 h 938"/>
                <a:gd name="T50" fmla="*/ 1161 w 1273"/>
                <a:gd name="T51" fmla="*/ 850 h 938"/>
                <a:gd name="T52" fmla="*/ 1225 w 1273"/>
                <a:gd name="T53" fmla="*/ 826 h 938"/>
                <a:gd name="T54" fmla="*/ 1265 w 1273"/>
                <a:gd name="T55" fmla="*/ 874 h 938"/>
                <a:gd name="T56" fmla="*/ 1265 w 1273"/>
                <a:gd name="T57" fmla="*/ 930 h 938"/>
                <a:gd name="T58" fmla="*/ 1209 w 1273"/>
                <a:gd name="T59" fmla="*/ 938 h 938"/>
                <a:gd name="T60" fmla="*/ 1137 w 1273"/>
                <a:gd name="T61" fmla="*/ 922 h 938"/>
                <a:gd name="T62" fmla="*/ 1066 w 1273"/>
                <a:gd name="T63" fmla="*/ 922 h 938"/>
                <a:gd name="T64" fmla="*/ 978 w 1273"/>
                <a:gd name="T65" fmla="*/ 922 h 938"/>
                <a:gd name="T66" fmla="*/ 899 w 1273"/>
                <a:gd name="T67" fmla="*/ 906 h 938"/>
                <a:gd name="T68" fmla="*/ 835 w 1273"/>
                <a:gd name="T69" fmla="*/ 898 h 938"/>
                <a:gd name="T70" fmla="*/ 771 w 1273"/>
                <a:gd name="T71" fmla="*/ 898 h 938"/>
                <a:gd name="T72" fmla="*/ 732 w 1273"/>
                <a:gd name="T73" fmla="*/ 866 h 938"/>
                <a:gd name="T74" fmla="*/ 740 w 1273"/>
                <a:gd name="T75" fmla="*/ 795 h 938"/>
                <a:gd name="T76" fmla="*/ 660 w 1273"/>
                <a:gd name="T77" fmla="*/ 763 h 938"/>
                <a:gd name="T78" fmla="*/ 79 w 1273"/>
                <a:gd name="T79" fmla="*/ 612 h 938"/>
                <a:gd name="T80" fmla="*/ 63 w 1273"/>
                <a:gd name="T81" fmla="*/ 572 h 938"/>
                <a:gd name="T82" fmla="*/ 8 w 1273"/>
                <a:gd name="T83" fmla="*/ 564 h 938"/>
                <a:gd name="T84" fmla="*/ 8 w 1273"/>
                <a:gd name="T85" fmla="*/ 469 h 938"/>
                <a:gd name="T86" fmla="*/ 0 w 1273"/>
                <a:gd name="T87" fmla="*/ 374 h 938"/>
                <a:gd name="T88" fmla="*/ 0 w 1273"/>
                <a:gd name="T89" fmla="*/ 278 h 938"/>
                <a:gd name="T90" fmla="*/ 0 w 1273"/>
                <a:gd name="T91" fmla="*/ 183 h 938"/>
                <a:gd name="T92" fmla="*/ 8 w 1273"/>
                <a:gd name="T93" fmla="*/ 88 h 938"/>
                <a:gd name="T94" fmla="*/ 55 w 1273"/>
                <a:gd name="T95" fmla="*/ 48 h 938"/>
                <a:gd name="T96" fmla="*/ 111 w 1273"/>
                <a:gd name="T97" fmla="*/ 24 h 938"/>
                <a:gd name="T98" fmla="*/ 175 w 1273"/>
                <a:gd name="T99"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938">
                  <a:moveTo>
                    <a:pt x="175" y="0"/>
                  </a:moveTo>
                  <a:lnTo>
                    <a:pt x="175" y="16"/>
                  </a:lnTo>
                  <a:lnTo>
                    <a:pt x="159" y="40"/>
                  </a:lnTo>
                  <a:lnTo>
                    <a:pt x="143" y="56"/>
                  </a:lnTo>
                  <a:lnTo>
                    <a:pt x="135" y="80"/>
                  </a:lnTo>
                  <a:lnTo>
                    <a:pt x="127" y="88"/>
                  </a:lnTo>
                  <a:lnTo>
                    <a:pt x="127" y="112"/>
                  </a:lnTo>
                  <a:lnTo>
                    <a:pt x="127" y="135"/>
                  </a:lnTo>
                  <a:lnTo>
                    <a:pt x="135" y="159"/>
                  </a:lnTo>
                  <a:lnTo>
                    <a:pt x="135" y="191"/>
                  </a:lnTo>
                  <a:lnTo>
                    <a:pt x="135" y="215"/>
                  </a:lnTo>
                  <a:lnTo>
                    <a:pt x="135" y="239"/>
                  </a:lnTo>
                  <a:lnTo>
                    <a:pt x="127" y="262"/>
                  </a:lnTo>
                  <a:lnTo>
                    <a:pt x="127" y="286"/>
                  </a:lnTo>
                  <a:lnTo>
                    <a:pt x="127" y="310"/>
                  </a:lnTo>
                  <a:lnTo>
                    <a:pt x="127" y="326"/>
                  </a:lnTo>
                  <a:lnTo>
                    <a:pt x="143" y="342"/>
                  </a:lnTo>
                  <a:lnTo>
                    <a:pt x="159" y="358"/>
                  </a:lnTo>
                  <a:lnTo>
                    <a:pt x="183" y="358"/>
                  </a:lnTo>
                  <a:lnTo>
                    <a:pt x="199" y="350"/>
                  </a:lnTo>
                  <a:lnTo>
                    <a:pt x="214" y="342"/>
                  </a:lnTo>
                  <a:lnTo>
                    <a:pt x="238" y="334"/>
                  </a:lnTo>
                  <a:lnTo>
                    <a:pt x="254" y="334"/>
                  </a:lnTo>
                  <a:lnTo>
                    <a:pt x="270" y="358"/>
                  </a:lnTo>
                  <a:lnTo>
                    <a:pt x="270" y="374"/>
                  </a:lnTo>
                  <a:lnTo>
                    <a:pt x="294" y="390"/>
                  </a:lnTo>
                  <a:lnTo>
                    <a:pt x="318" y="397"/>
                  </a:lnTo>
                  <a:lnTo>
                    <a:pt x="342" y="390"/>
                  </a:lnTo>
                  <a:lnTo>
                    <a:pt x="366" y="382"/>
                  </a:lnTo>
                  <a:lnTo>
                    <a:pt x="389" y="374"/>
                  </a:lnTo>
                  <a:lnTo>
                    <a:pt x="413" y="366"/>
                  </a:lnTo>
                  <a:lnTo>
                    <a:pt x="437" y="366"/>
                  </a:lnTo>
                  <a:lnTo>
                    <a:pt x="461" y="382"/>
                  </a:lnTo>
                  <a:lnTo>
                    <a:pt x="477" y="382"/>
                  </a:lnTo>
                  <a:lnTo>
                    <a:pt x="501" y="390"/>
                  </a:lnTo>
                  <a:lnTo>
                    <a:pt x="517" y="390"/>
                  </a:lnTo>
                  <a:lnTo>
                    <a:pt x="533" y="390"/>
                  </a:lnTo>
                  <a:lnTo>
                    <a:pt x="549" y="390"/>
                  </a:lnTo>
                  <a:lnTo>
                    <a:pt x="573" y="390"/>
                  </a:lnTo>
                  <a:lnTo>
                    <a:pt x="596" y="374"/>
                  </a:lnTo>
                  <a:lnTo>
                    <a:pt x="612" y="366"/>
                  </a:lnTo>
                  <a:lnTo>
                    <a:pt x="636" y="366"/>
                  </a:lnTo>
                  <a:lnTo>
                    <a:pt x="652" y="366"/>
                  </a:lnTo>
                  <a:lnTo>
                    <a:pt x="668" y="374"/>
                  </a:lnTo>
                  <a:lnTo>
                    <a:pt x="684" y="390"/>
                  </a:lnTo>
                  <a:lnTo>
                    <a:pt x="700" y="413"/>
                  </a:lnTo>
                  <a:lnTo>
                    <a:pt x="708" y="437"/>
                  </a:lnTo>
                  <a:lnTo>
                    <a:pt x="708" y="469"/>
                  </a:lnTo>
                  <a:lnTo>
                    <a:pt x="716" y="493"/>
                  </a:lnTo>
                  <a:lnTo>
                    <a:pt x="716" y="517"/>
                  </a:lnTo>
                  <a:lnTo>
                    <a:pt x="716" y="548"/>
                  </a:lnTo>
                  <a:lnTo>
                    <a:pt x="716" y="572"/>
                  </a:lnTo>
                  <a:lnTo>
                    <a:pt x="708" y="596"/>
                  </a:lnTo>
                  <a:lnTo>
                    <a:pt x="716" y="612"/>
                  </a:lnTo>
                  <a:lnTo>
                    <a:pt x="716" y="636"/>
                  </a:lnTo>
                  <a:lnTo>
                    <a:pt x="724" y="652"/>
                  </a:lnTo>
                  <a:lnTo>
                    <a:pt x="748" y="667"/>
                  </a:lnTo>
                  <a:lnTo>
                    <a:pt x="763" y="675"/>
                  </a:lnTo>
                  <a:lnTo>
                    <a:pt x="787" y="675"/>
                  </a:lnTo>
                  <a:lnTo>
                    <a:pt x="803" y="660"/>
                  </a:lnTo>
                  <a:lnTo>
                    <a:pt x="819" y="660"/>
                  </a:lnTo>
                  <a:lnTo>
                    <a:pt x="835" y="691"/>
                  </a:lnTo>
                  <a:lnTo>
                    <a:pt x="851" y="723"/>
                  </a:lnTo>
                  <a:lnTo>
                    <a:pt x="867" y="755"/>
                  </a:lnTo>
                  <a:lnTo>
                    <a:pt x="891" y="787"/>
                  </a:lnTo>
                  <a:lnTo>
                    <a:pt x="907" y="810"/>
                  </a:lnTo>
                  <a:lnTo>
                    <a:pt x="939" y="826"/>
                  </a:lnTo>
                  <a:lnTo>
                    <a:pt x="970" y="842"/>
                  </a:lnTo>
                  <a:lnTo>
                    <a:pt x="986" y="842"/>
                  </a:lnTo>
                  <a:lnTo>
                    <a:pt x="1002" y="842"/>
                  </a:lnTo>
                  <a:lnTo>
                    <a:pt x="1026" y="834"/>
                  </a:lnTo>
                  <a:lnTo>
                    <a:pt x="1050" y="842"/>
                  </a:lnTo>
                  <a:lnTo>
                    <a:pt x="1066" y="850"/>
                  </a:lnTo>
                  <a:lnTo>
                    <a:pt x="1082" y="858"/>
                  </a:lnTo>
                  <a:lnTo>
                    <a:pt x="1106" y="866"/>
                  </a:lnTo>
                  <a:lnTo>
                    <a:pt x="1122" y="874"/>
                  </a:lnTo>
                  <a:lnTo>
                    <a:pt x="1137" y="866"/>
                  </a:lnTo>
                  <a:lnTo>
                    <a:pt x="1161" y="850"/>
                  </a:lnTo>
                  <a:lnTo>
                    <a:pt x="1177" y="850"/>
                  </a:lnTo>
                  <a:lnTo>
                    <a:pt x="1201" y="834"/>
                  </a:lnTo>
                  <a:lnTo>
                    <a:pt x="1225" y="826"/>
                  </a:lnTo>
                  <a:lnTo>
                    <a:pt x="1241" y="834"/>
                  </a:lnTo>
                  <a:lnTo>
                    <a:pt x="1257" y="850"/>
                  </a:lnTo>
                  <a:lnTo>
                    <a:pt x="1265" y="874"/>
                  </a:lnTo>
                  <a:lnTo>
                    <a:pt x="1273" y="890"/>
                  </a:lnTo>
                  <a:lnTo>
                    <a:pt x="1273" y="906"/>
                  </a:lnTo>
                  <a:lnTo>
                    <a:pt x="1265" y="930"/>
                  </a:lnTo>
                  <a:lnTo>
                    <a:pt x="1241" y="938"/>
                  </a:lnTo>
                  <a:lnTo>
                    <a:pt x="1225" y="938"/>
                  </a:lnTo>
                  <a:lnTo>
                    <a:pt x="1209" y="938"/>
                  </a:lnTo>
                  <a:lnTo>
                    <a:pt x="1185" y="930"/>
                  </a:lnTo>
                  <a:lnTo>
                    <a:pt x="1153" y="922"/>
                  </a:lnTo>
                  <a:lnTo>
                    <a:pt x="1137" y="922"/>
                  </a:lnTo>
                  <a:lnTo>
                    <a:pt x="1122" y="914"/>
                  </a:lnTo>
                  <a:lnTo>
                    <a:pt x="1098" y="922"/>
                  </a:lnTo>
                  <a:lnTo>
                    <a:pt x="1066" y="922"/>
                  </a:lnTo>
                  <a:lnTo>
                    <a:pt x="1034" y="922"/>
                  </a:lnTo>
                  <a:lnTo>
                    <a:pt x="1010" y="922"/>
                  </a:lnTo>
                  <a:lnTo>
                    <a:pt x="978" y="922"/>
                  </a:lnTo>
                  <a:lnTo>
                    <a:pt x="946" y="922"/>
                  </a:lnTo>
                  <a:lnTo>
                    <a:pt x="923" y="914"/>
                  </a:lnTo>
                  <a:lnTo>
                    <a:pt x="899" y="906"/>
                  </a:lnTo>
                  <a:lnTo>
                    <a:pt x="875" y="898"/>
                  </a:lnTo>
                  <a:lnTo>
                    <a:pt x="859" y="898"/>
                  </a:lnTo>
                  <a:lnTo>
                    <a:pt x="835" y="898"/>
                  </a:lnTo>
                  <a:lnTo>
                    <a:pt x="819" y="898"/>
                  </a:lnTo>
                  <a:lnTo>
                    <a:pt x="795" y="898"/>
                  </a:lnTo>
                  <a:lnTo>
                    <a:pt x="771" y="898"/>
                  </a:lnTo>
                  <a:lnTo>
                    <a:pt x="756" y="898"/>
                  </a:lnTo>
                  <a:lnTo>
                    <a:pt x="732" y="890"/>
                  </a:lnTo>
                  <a:lnTo>
                    <a:pt x="732" y="866"/>
                  </a:lnTo>
                  <a:lnTo>
                    <a:pt x="732" y="842"/>
                  </a:lnTo>
                  <a:lnTo>
                    <a:pt x="740" y="818"/>
                  </a:lnTo>
                  <a:lnTo>
                    <a:pt x="740" y="795"/>
                  </a:lnTo>
                  <a:lnTo>
                    <a:pt x="724" y="771"/>
                  </a:lnTo>
                  <a:lnTo>
                    <a:pt x="716" y="763"/>
                  </a:lnTo>
                  <a:lnTo>
                    <a:pt x="660" y="763"/>
                  </a:lnTo>
                  <a:lnTo>
                    <a:pt x="660" y="660"/>
                  </a:lnTo>
                  <a:lnTo>
                    <a:pt x="87" y="636"/>
                  </a:lnTo>
                  <a:lnTo>
                    <a:pt x="79" y="612"/>
                  </a:lnTo>
                  <a:lnTo>
                    <a:pt x="87" y="596"/>
                  </a:lnTo>
                  <a:lnTo>
                    <a:pt x="71" y="572"/>
                  </a:lnTo>
                  <a:lnTo>
                    <a:pt x="63" y="572"/>
                  </a:lnTo>
                  <a:lnTo>
                    <a:pt x="39" y="564"/>
                  </a:lnTo>
                  <a:lnTo>
                    <a:pt x="23" y="564"/>
                  </a:lnTo>
                  <a:lnTo>
                    <a:pt x="8" y="564"/>
                  </a:lnTo>
                  <a:lnTo>
                    <a:pt x="8" y="548"/>
                  </a:lnTo>
                  <a:lnTo>
                    <a:pt x="8" y="501"/>
                  </a:lnTo>
                  <a:lnTo>
                    <a:pt x="8" y="469"/>
                  </a:lnTo>
                  <a:lnTo>
                    <a:pt x="0" y="437"/>
                  </a:lnTo>
                  <a:lnTo>
                    <a:pt x="0" y="405"/>
                  </a:lnTo>
                  <a:lnTo>
                    <a:pt x="0" y="374"/>
                  </a:lnTo>
                  <a:lnTo>
                    <a:pt x="0" y="342"/>
                  </a:lnTo>
                  <a:lnTo>
                    <a:pt x="0" y="310"/>
                  </a:lnTo>
                  <a:lnTo>
                    <a:pt x="0" y="278"/>
                  </a:lnTo>
                  <a:lnTo>
                    <a:pt x="0" y="247"/>
                  </a:lnTo>
                  <a:lnTo>
                    <a:pt x="0" y="215"/>
                  </a:lnTo>
                  <a:lnTo>
                    <a:pt x="0" y="183"/>
                  </a:lnTo>
                  <a:lnTo>
                    <a:pt x="8" y="151"/>
                  </a:lnTo>
                  <a:lnTo>
                    <a:pt x="8" y="119"/>
                  </a:lnTo>
                  <a:lnTo>
                    <a:pt x="8" y="88"/>
                  </a:lnTo>
                  <a:lnTo>
                    <a:pt x="8" y="56"/>
                  </a:lnTo>
                  <a:lnTo>
                    <a:pt x="31" y="56"/>
                  </a:lnTo>
                  <a:lnTo>
                    <a:pt x="55" y="48"/>
                  </a:lnTo>
                  <a:lnTo>
                    <a:pt x="71" y="48"/>
                  </a:lnTo>
                  <a:lnTo>
                    <a:pt x="95" y="32"/>
                  </a:lnTo>
                  <a:lnTo>
                    <a:pt x="111" y="24"/>
                  </a:lnTo>
                  <a:lnTo>
                    <a:pt x="135" y="16"/>
                  </a:lnTo>
                  <a:lnTo>
                    <a:pt x="159" y="8"/>
                  </a:lnTo>
                  <a:lnTo>
                    <a:pt x="17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27" name="Freeform 26"/>
            <p:cNvSpPr>
              <a:spLocks/>
            </p:cNvSpPr>
            <p:nvPr/>
          </p:nvSpPr>
          <p:spPr bwMode="auto">
            <a:xfrm>
              <a:off x="2205074" y="633536"/>
              <a:ext cx="298450" cy="322580"/>
            </a:xfrm>
            <a:custGeom>
              <a:avLst/>
              <a:gdLst>
                <a:gd name="T0" fmla="*/ 470 w 470"/>
                <a:gd name="T1" fmla="*/ 16 h 508"/>
                <a:gd name="T2" fmla="*/ 470 w 470"/>
                <a:gd name="T3" fmla="*/ 95 h 508"/>
                <a:gd name="T4" fmla="*/ 470 w 470"/>
                <a:gd name="T5" fmla="*/ 159 h 508"/>
                <a:gd name="T6" fmla="*/ 470 w 470"/>
                <a:gd name="T7" fmla="*/ 222 h 508"/>
                <a:gd name="T8" fmla="*/ 470 w 470"/>
                <a:gd name="T9" fmla="*/ 286 h 508"/>
                <a:gd name="T10" fmla="*/ 470 w 470"/>
                <a:gd name="T11" fmla="*/ 349 h 508"/>
                <a:gd name="T12" fmla="*/ 470 w 470"/>
                <a:gd name="T13" fmla="*/ 413 h 508"/>
                <a:gd name="T14" fmla="*/ 470 w 470"/>
                <a:gd name="T15" fmla="*/ 476 h 508"/>
                <a:gd name="T16" fmla="*/ 454 w 470"/>
                <a:gd name="T17" fmla="*/ 508 h 508"/>
                <a:gd name="T18" fmla="*/ 374 w 470"/>
                <a:gd name="T19" fmla="*/ 508 h 508"/>
                <a:gd name="T20" fmla="*/ 319 w 470"/>
                <a:gd name="T21" fmla="*/ 508 h 508"/>
                <a:gd name="T22" fmla="*/ 263 w 470"/>
                <a:gd name="T23" fmla="*/ 500 h 508"/>
                <a:gd name="T24" fmla="*/ 199 w 470"/>
                <a:gd name="T25" fmla="*/ 500 h 508"/>
                <a:gd name="T26" fmla="*/ 144 w 470"/>
                <a:gd name="T27" fmla="*/ 500 h 508"/>
                <a:gd name="T28" fmla="*/ 88 w 470"/>
                <a:gd name="T29" fmla="*/ 492 h 508"/>
                <a:gd name="T30" fmla="*/ 32 w 470"/>
                <a:gd name="T31" fmla="*/ 492 h 508"/>
                <a:gd name="T32" fmla="*/ 0 w 470"/>
                <a:gd name="T33" fmla="*/ 476 h 508"/>
                <a:gd name="T34" fmla="*/ 8 w 470"/>
                <a:gd name="T35" fmla="*/ 413 h 508"/>
                <a:gd name="T36" fmla="*/ 8 w 470"/>
                <a:gd name="T37" fmla="*/ 365 h 508"/>
                <a:gd name="T38" fmla="*/ 8 w 470"/>
                <a:gd name="T39" fmla="*/ 310 h 508"/>
                <a:gd name="T40" fmla="*/ 8 w 470"/>
                <a:gd name="T41" fmla="*/ 254 h 508"/>
                <a:gd name="T42" fmla="*/ 8 w 470"/>
                <a:gd name="T43" fmla="*/ 198 h 508"/>
                <a:gd name="T44" fmla="*/ 8 w 470"/>
                <a:gd name="T45" fmla="*/ 151 h 508"/>
                <a:gd name="T46" fmla="*/ 8 w 470"/>
                <a:gd name="T47" fmla="*/ 95 h 508"/>
                <a:gd name="T48" fmla="*/ 32 w 470"/>
                <a:gd name="T49" fmla="*/ 71 h 508"/>
                <a:gd name="T50" fmla="*/ 96 w 470"/>
                <a:gd name="T51" fmla="*/ 63 h 508"/>
                <a:gd name="T52" fmla="*/ 151 w 470"/>
                <a:gd name="T53" fmla="*/ 71 h 508"/>
                <a:gd name="T54" fmla="*/ 215 w 470"/>
                <a:gd name="T55" fmla="*/ 71 h 508"/>
                <a:gd name="T56" fmla="*/ 271 w 470"/>
                <a:gd name="T57" fmla="*/ 71 h 508"/>
                <a:gd name="T58" fmla="*/ 327 w 470"/>
                <a:gd name="T59" fmla="*/ 71 h 508"/>
                <a:gd name="T60" fmla="*/ 374 w 470"/>
                <a:gd name="T61" fmla="*/ 56 h 508"/>
                <a:gd name="T62" fmla="*/ 422 w 470"/>
                <a:gd name="T63" fmla="*/ 24 h 508"/>
                <a:gd name="T64" fmla="*/ 470 w 470"/>
                <a:gd name="T6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0" h="508">
                  <a:moveTo>
                    <a:pt x="470" y="0"/>
                  </a:moveTo>
                  <a:lnTo>
                    <a:pt x="470" y="16"/>
                  </a:lnTo>
                  <a:lnTo>
                    <a:pt x="470" y="63"/>
                  </a:lnTo>
                  <a:lnTo>
                    <a:pt x="470" y="95"/>
                  </a:lnTo>
                  <a:lnTo>
                    <a:pt x="470" y="127"/>
                  </a:lnTo>
                  <a:lnTo>
                    <a:pt x="470" y="159"/>
                  </a:lnTo>
                  <a:lnTo>
                    <a:pt x="470" y="191"/>
                  </a:lnTo>
                  <a:lnTo>
                    <a:pt x="470" y="222"/>
                  </a:lnTo>
                  <a:lnTo>
                    <a:pt x="470" y="254"/>
                  </a:lnTo>
                  <a:lnTo>
                    <a:pt x="470" y="286"/>
                  </a:lnTo>
                  <a:lnTo>
                    <a:pt x="470" y="318"/>
                  </a:lnTo>
                  <a:lnTo>
                    <a:pt x="470" y="349"/>
                  </a:lnTo>
                  <a:lnTo>
                    <a:pt x="470" y="381"/>
                  </a:lnTo>
                  <a:lnTo>
                    <a:pt x="470" y="413"/>
                  </a:lnTo>
                  <a:lnTo>
                    <a:pt x="470" y="445"/>
                  </a:lnTo>
                  <a:lnTo>
                    <a:pt x="470" y="476"/>
                  </a:lnTo>
                  <a:lnTo>
                    <a:pt x="470" y="508"/>
                  </a:lnTo>
                  <a:lnTo>
                    <a:pt x="454" y="508"/>
                  </a:lnTo>
                  <a:lnTo>
                    <a:pt x="406" y="508"/>
                  </a:lnTo>
                  <a:lnTo>
                    <a:pt x="374" y="508"/>
                  </a:lnTo>
                  <a:lnTo>
                    <a:pt x="342" y="508"/>
                  </a:lnTo>
                  <a:lnTo>
                    <a:pt x="319" y="508"/>
                  </a:lnTo>
                  <a:lnTo>
                    <a:pt x="287" y="508"/>
                  </a:lnTo>
                  <a:lnTo>
                    <a:pt x="263" y="500"/>
                  </a:lnTo>
                  <a:lnTo>
                    <a:pt x="231" y="500"/>
                  </a:lnTo>
                  <a:lnTo>
                    <a:pt x="199" y="500"/>
                  </a:lnTo>
                  <a:lnTo>
                    <a:pt x="175" y="500"/>
                  </a:lnTo>
                  <a:lnTo>
                    <a:pt x="144" y="500"/>
                  </a:lnTo>
                  <a:lnTo>
                    <a:pt x="120" y="500"/>
                  </a:lnTo>
                  <a:lnTo>
                    <a:pt x="88" y="492"/>
                  </a:lnTo>
                  <a:lnTo>
                    <a:pt x="56" y="492"/>
                  </a:lnTo>
                  <a:lnTo>
                    <a:pt x="32" y="492"/>
                  </a:lnTo>
                  <a:lnTo>
                    <a:pt x="0" y="492"/>
                  </a:lnTo>
                  <a:lnTo>
                    <a:pt x="0" y="476"/>
                  </a:lnTo>
                  <a:lnTo>
                    <a:pt x="8" y="437"/>
                  </a:lnTo>
                  <a:lnTo>
                    <a:pt x="8" y="413"/>
                  </a:lnTo>
                  <a:lnTo>
                    <a:pt x="8" y="389"/>
                  </a:lnTo>
                  <a:lnTo>
                    <a:pt x="8" y="365"/>
                  </a:lnTo>
                  <a:lnTo>
                    <a:pt x="8" y="334"/>
                  </a:lnTo>
                  <a:lnTo>
                    <a:pt x="8" y="310"/>
                  </a:lnTo>
                  <a:lnTo>
                    <a:pt x="8" y="278"/>
                  </a:lnTo>
                  <a:lnTo>
                    <a:pt x="8" y="254"/>
                  </a:lnTo>
                  <a:lnTo>
                    <a:pt x="8" y="230"/>
                  </a:lnTo>
                  <a:lnTo>
                    <a:pt x="8" y="198"/>
                  </a:lnTo>
                  <a:lnTo>
                    <a:pt x="8" y="175"/>
                  </a:lnTo>
                  <a:lnTo>
                    <a:pt x="8" y="151"/>
                  </a:lnTo>
                  <a:lnTo>
                    <a:pt x="8" y="119"/>
                  </a:lnTo>
                  <a:lnTo>
                    <a:pt x="8" y="95"/>
                  </a:lnTo>
                  <a:lnTo>
                    <a:pt x="16" y="71"/>
                  </a:lnTo>
                  <a:lnTo>
                    <a:pt x="32" y="71"/>
                  </a:lnTo>
                  <a:lnTo>
                    <a:pt x="72" y="63"/>
                  </a:lnTo>
                  <a:lnTo>
                    <a:pt x="96" y="63"/>
                  </a:lnTo>
                  <a:lnTo>
                    <a:pt x="128" y="71"/>
                  </a:lnTo>
                  <a:lnTo>
                    <a:pt x="151" y="71"/>
                  </a:lnTo>
                  <a:lnTo>
                    <a:pt x="183" y="71"/>
                  </a:lnTo>
                  <a:lnTo>
                    <a:pt x="215" y="71"/>
                  </a:lnTo>
                  <a:lnTo>
                    <a:pt x="239" y="71"/>
                  </a:lnTo>
                  <a:lnTo>
                    <a:pt x="271" y="71"/>
                  </a:lnTo>
                  <a:lnTo>
                    <a:pt x="295" y="71"/>
                  </a:lnTo>
                  <a:lnTo>
                    <a:pt x="327" y="71"/>
                  </a:lnTo>
                  <a:lnTo>
                    <a:pt x="350" y="63"/>
                  </a:lnTo>
                  <a:lnTo>
                    <a:pt x="374" y="56"/>
                  </a:lnTo>
                  <a:lnTo>
                    <a:pt x="398" y="40"/>
                  </a:lnTo>
                  <a:lnTo>
                    <a:pt x="422" y="24"/>
                  </a:lnTo>
                  <a:lnTo>
                    <a:pt x="446" y="0"/>
                  </a:lnTo>
                  <a:lnTo>
                    <a:pt x="470" y="0"/>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28" name="Freeform 27"/>
            <p:cNvSpPr>
              <a:spLocks/>
            </p:cNvSpPr>
            <p:nvPr/>
          </p:nvSpPr>
          <p:spPr bwMode="auto">
            <a:xfrm>
              <a:off x="2205074" y="633536"/>
              <a:ext cx="298450" cy="322580"/>
            </a:xfrm>
            <a:custGeom>
              <a:avLst/>
              <a:gdLst>
                <a:gd name="T0" fmla="*/ 470 w 470"/>
                <a:gd name="T1" fmla="*/ 16 h 508"/>
                <a:gd name="T2" fmla="*/ 470 w 470"/>
                <a:gd name="T3" fmla="*/ 95 h 508"/>
                <a:gd name="T4" fmla="*/ 470 w 470"/>
                <a:gd name="T5" fmla="*/ 159 h 508"/>
                <a:gd name="T6" fmla="*/ 470 w 470"/>
                <a:gd name="T7" fmla="*/ 222 h 508"/>
                <a:gd name="T8" fmla="*/ 470 w 470"/>
                <a:gd name="T9" fmla="*/ 286 h 508"/>
                <a:gd name="T10" fmla="*/ 470 w 470"/>
                <a:gd name="T11" fmla="*/ 349 h 508"/>
                <a:gd name="T12" fmla="*/ 470 w 470"/>
                <a:gd name="T13" fmla="*/ 413 h 508"/>
                <a:gd name="T14" fmla="*/ 470 w 470"/>
                <a:gd name="T15" fmla="*/ 476 h 508"/>
                <a:gd name="T16" fmla="*/ 454 w 470"/>
                <a:gd name="T17" fmla="*/ 508 h 508"/>
                <a:gd name="T18" fmla="*/ 374 w 470"/>
                <a:gd name="T19" fmla="*/ 508 h 508"/>
                <a:gd name="T20" fmla="*/ 319 w 470"/>
                <a:gd name="T21" fmla="*/ 508 h 508"/>
                <a:gd name="T22" fmla="*/ 263 w 470"/>
                <a:gd name="T23" fmla="*/ 500 h 508"/>
                <a:gd name="T24" fmla="*/ 199 w 470"/>
                <a:gd name="T25" fmla="*/ 500 h 508"/>
                <a:gd name="T26" fmla="*/ 144 w 470"/>
                <a:gd name="T27" fmla="*/ 500 h 508"/>
                <a:gd name="T28" fmla="*/ 88 w 470"/>
                <a:gd name="T29" fmla="*/ 492 h 508"/>
                <a:gd name="T30" fmla="*/ 32 w 470"/>
                <a:gd name="T31" fmla="*/ 492 h 508"/>
                <a:gd name="T32" fmla="*/ 0 w 470"/>
                <a:gd name="T33" fmla="*/ 476 h 508"/>
                <a:gd name="T34" fmla="*/ 8 w 470"/>
                <a:gd name="T35" fmla="*/ 413 h 508"/>
                <a:gd name="T36" fmla="*/ 8 w 470"/>
                <a:gd name="T37" fmla="*/ 365 h 508"/>
                <a:gd name="T38" fmla="*/ 8 w 470"/>
                <a:gd name="T39" fmla="*/ 310 h 508"/>
                <a:gd name="T40" fmla="*/ 8 w 470"/>
                <a:gd name="T41" fmla="*/ 254 h 508"/>
                <a:gd name="T42" fmla="*/ 8 w 470"/>
                <a:gd name="T43" fmla="*/ 198 h 508"/>
                <a:gd name="T44" fmla="*/ 8 w 470"/>
                <a:gd name="T45" fmla="*/ 151 h 508"/>
                <a:gd name="T46" fmla="*/ 8 w 470"/>
                <a:gd name="T47" fmla="*/ 95 h 508"/>
                <a:gd name="T48" fmla="*/ 32 w 470"/>
                <a:gd name="T49" fmla="*/ 71 h 508"/>
                <a:gd name="T50" fmla="*/ 96 w 470"/>
                <a:gd name="T51" fmla="*/ 63 h 508"/>
                <a:gd name="T52" fmla="*/ 151 w 470"/>
                <a:gd name="T53" fmla="*/ 71 h 508"/>
                <a:gd name="T54" fmla="*/ 215 w 470"/>
                <a:gd name="T55" fmla="*/ 71 h 508"/>
                <a:gd name="T56" fmla="*/ 271 w 470"/>
                <a:gd name="T57" fmla="*/ 71 h 508"/>
                <a:gd name="T58" fmla="*/ 327 w 470"/>
                <a:gd name="T59" fmla="*/ 71 h 508"/>
                <a:gd name="T60" fmla="*/ 374 w 470"/>
                <a:gd name="T61" fmla="*/ 56 h 508"/>
                <a:gd name="T62" fmla="*/ 422 w 470"/>
                <a:gd name="T63" fmla="*/ 24 h 508"/>
                <a:gd name="T64" fmla="*/ 470 w 470"/>
                <a:gd name="T6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0" h="508">
                  <a:moveTo>
                    <a:pt x="470" y="0"/>
                  </a:moveTo>
                  <a:lnTo>
                    <a:pt x="470" y="16"/>
                  </a:lnTo>
                  <a:lnTo>
                    <a:pt x="470" y="63"/>
                  </a:lnTo>
                  <a:lnTo>
                    <a:pt x="470" y="95"/>
                  </a:lnTo>
                  <a:lnTo>
                    <a:pt x="470" y="127"/>
                  </a:lnTo>
                  <a:lnTo>
                    <a:pt x="470" y="159"/>
                  </a:lnTo>
                  <a:lnTo>
                    <a:pt x="470" y="191"/>
                  </a:lnTo>
                  <a:lnTo>
                    <a:pt x="470" y="222"/>
                  </a:lnTo>
                  <a:lnTo>
                    <a:pt x="470" y="254"/>
                  </a:lnTo>
                  <a:lnTo>
                    <a:pt x="470" y="286"/>
                  </a:lnTo>
                  <a:lnTo>
                    <a:pt x="470" y="318"/>
                  </a:lnTo>
                  <a:lnTo>
                    <a:pt x="470" y="349"/>
                  </a:lnTo>
                  <a:lnTo>
                    <a:pt x="470" y="381"/>
                  </a:lnTo>
                  <a:lnTo>
                    <a:pt x="470" y="413"/>
                  </a:lnTo>
                  <a:lnTo>
                    <a:pt x="470" y="445"/>
                  </a:lnTo>
                  <a:lnTo>
                    <a:pt x="470" y="476"/>
                  </a:lnTo>
                  <a:lnTo>
                    <a:pt x="470" y="508"/>
                  </a:lnTo>
                  <a:lnTo>
                    <a:pt x="454" y="508"/>
                  </a:lnTo>
                  <a:lnTo>
                    <a:pt x="406" y="508"/>
                  </a:lnTo>
                  <a:lnTo>
                    <a:pt x="374" y="508"/>
                  </a:lnTo>
                  <a:lnTo>
                    <a:pt x="342" y="508"/>
                  </a:lnTo>
                  <a:lnTo>
                    <a:pt x="319" y="508"/>
                  </a:lnTo>
                  <a:lnTo>
                    <a:pt x="287" y="508"/>
                  </a:lnTo>
                  <a:lnTo>
                    <a:pt x="263" y="500"/>
                  </a:lnTo>
                  <a:lnTo>
                    <a:pt x="231" y="500"/>
                  </a:lnTo>
                  <a:lnTo>
                    <a:pt x="199" y="500"/>
                  </a:lnTo>
                  <a:lnTo>
                    <a:pt x="175" y="500"/>
                  </a:lnTo>
                  <a:lnTo>
                    <a:pt x="144" y="500"/>
                  </a:lnTo>
                  <a:lnTo>
                    <a:pt x="120" y="500"/>
                  </a:lnTo>
                  <a:lnTo>
                    <a:pt x="88" y="492"/>
                  </a:lnTo>
                  <a:lnTo>
                    <a:pt x="56" y="492"/>
                  </a:lnTo>
                  <a:lnTo>
                    <a:pt x="32" y="492"/>
                  </a:lnTo>
                  <a:lnTo>
                    <a:pt x="0" y="492"/>
                  </a:lnTo>
                  <a:lnTo>
                    <a:pt x="0" y="476"/>
                  </a:lnTo>
                  <a:lnTo>
                    <a:pt x="8" y="437"/>
                  </a:lnTo>
                  <a:lnTo>
                    <a:pt x="8" y="413"/>
                  </a:lnTo>
                  <a:lnTo>
                    <a:pt x="8" y="389"/>
                  </a:lnTo>
                  <a:lnTo>
                    <a:pt x="8" y="365"/>
                  </a:lnTo>
                  <a:lnTo>
                    <a:pt x="8" y="334"/>
                  </a:lnTo>
                  <a:lnTo>
                    <a:pt x="8" y="310"/>
                  </a:lnTo>
                  <a:lnTo>
                    <a:pt x="8" y="278"/>
                  </a:lnTo>
                  <a:lnTo>
                    <a:pt x="8" y="254"/>
                  </a:lnTo>
                  <a:lnTo>
                    <a:pt x="8" y="230"/>
                  </a:lnTo>
                  <a:lnTo>
                    <a:pt x="8" y="198"/>
                  </a:lnTo>
                  <a:lnTo>
                    <a:pt x="8" y="175"/>
                  </a:lnTo>
                  <a:lnTo>
                    <a:pt x="8" y="151"/>
                  </a:lnTo>
                  <a:lnTo>
                    <a:pt x="8" y="119"/>
                  </a:lnTo>
                  <a:lnTo>
                    <a:pt x="8" y="95"/>
                  </a:lnTo>
                  <a:lnTo>
                    <a:pt x="16" y="71"/>
                  </a:lnTo>
                  <a:lnTo>
                    <a:pt x="32" y="71"/>
                  </a:lnTo>
                  <a:lnTo>
                    <a:pt x="72" y="63"/>
                  </a:lnTo>
                  <a:lnTo>
                    <a:pt x="96" y="63"/>
                  </a:lnTo>
                  <a:lnTo>
                    <a:pt x="128" y="71"/>
                  </a:lnTo>
                  <a:lnTo>
                    <a:pt x="151" y="71"/>
                  </a:lnTo>
                  <a:lnTo>
                    <a:pt x="183" y="71"/>
                  </a:lnTo>
                  <a:lnTo>
                    <a:pt x="215" y="71"/>
                  </a:lnTo>
                  <a:lnTo>
                    <a:pt x="239" y="71"/>
                  </a:lnTo>
                  <a:lnTo>
                    <a:pt x="271" y="71"/>
                  </a:lnTo>
                  <a:lnTo>
                    <a:pt x="295" y="71"/>
                  </a:lnTo>
                  <a:lnTo>
                    <a:pt x="327" y="71"/>
                  </a:lnTo>
                  <a:lnTo>
                    <a:pt x="350" y="63"/>
                  </a:lnTo>
                  <a:lnTo>
                    <a:pt x="374" y="56"/>
                  </a:lnTo>
                  <a:lnTo>
                    <a:pt x="398" y="40"/>
                  </a:lnTo>
                  <a:lnTo>
                    <a:pt x="422" y="24"/>
                  </a:lnTo>
                  <a:lnTo>
                    <a:pt x="446" y="0"/>
                  </a:lnTo>
                  <a:lnTo>
                    <a:pt x="47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29" name="Freeform 28"/>
            <p:cNvSpPr>
              <a:spLocks/>
            </p:cNvSpPr>
            <p:nvPr/>
          </p:nvSpPr>
          <p:spPr bwMode="auto">
            <a:xfrm>
              <a:off x="1598649" y="669096"/>
              <a:ext cx="591185" cy="322580"/>
            </a:xfrm>
            <a:custGeom>
              <a:avLst/>
              <a:gdLst>
                <a:gd name="T0" fmla="*/ 931 w 931"/>
                <a:gd name="T1" fmla="*/ 7 h 508"/>
                <a:gd name="T2" fmla="*/ 931 w 931"/>
                <a:gd name="T3" fmla="*/ 135 h 508"/>
                <a:gd name="T4" fmla="*/ 573 w 931"/>
                <a:gd name="T5" fmla="*/ 127 h 508"/>
                <a:gd name="T6" fmla="*/ 557 w 931"/>
                <a:gd name="T7" fmla="*/ 150 h 508"/>
                <a:gd name="T8" fmla="*/ 557 w 931"/>
                <a:gd name="T9" fmla="*/ 174 h 508"/>
                <a:gd name="T10" fmla="*/ 557 w 931"/>
                <a:gd name="T11" fmla="*/ 190 h 508"/>
                <a:gd name="T12" fmla="*/ 550 w 931"/>
                <a:gd name="T13" fmla="*/ 317 h 508"/>
                <a:gd name="T14" fmla="*/ 367 w 931"/>
                <a:gd name="T15" fmla="*/ 317 h 508"/>
                <a:gd name="T16" fmla="*/ 359 w 931"/>
                <a:gd name="T17" fmla="*/ 508 h 508"/>
                <a:gd name="T18" fmla="*/ 0 w 931"/>
                <a:gd name="T19" fmla="*/ 500 h 508"/>
                <a:gd name="T20" fmla="*/ 0 w 931"/>
                <a:gd name="T21" fmla="*/ 206 h 508"/>
                <a:gd name="T22" fmla="*/ 8 w 931"/>
                <a:gd name="T23" fmla="*/ 182 h 508"/>
                <a:gd name="T24" fmla="*/ 32 w 931"/>
                <a:gd name="T25" fmla="*/ 174 h 508"/>
                <a:gd name="T26" fmla="*/ 48 w 931"/>
                <a:gd name="T27" fmla="*/ 166 h 508"/>
                <a:gd name="T28" fmla="*/ 72 w 931"/>
                <a:gd name="T29" fmla="*/ 158 h 508"/>
                <a:gd name="T30" fmla="*/ 96 w 931"/>
                <a:gd name="T31" fmla="*/ 158 h 508"/>
                <a:gd name="T32" fmla="*/ 120 w 931"/>
                <a:gd name="T33" fmla="*/ 174 h 508"/>
                <a:gd name="T34" fmla="*/ 144 w 931"/>
                <a:gd name="T35" fmla="*/ 198 h 508"/>
                <a:gd name="T36" fmla="*/ 160 w 931"/>
                <a:gd name="T37" fmla="*/ 214 h 508"/>
                <a:gd name="T38" fmla="*/ 183 w 931"/>
                <a:gd name="T39" fmla="*/ 230 h 508"/>
                <a:gd name="T40" fmla="*/ 207 w 931"/>
                <a:gd name="T41" fmla="*/ 238 h 508"/>
                <a:gd name="T42" fmla="*/ 231 w 931"/>
                <a:gd name="T43" fmla="*/ 246 h 508"/>
                <a:gd name="T44" fmla="*/ 247 w 931"/>
                <a:gd name="T45" fmla="*/ 246 h 508"/>
                <a:gd name="T46" fmla="*/ 271 w 931"/>
                <a:gd name="T47" fmla="*/ 230 h 508"/>
                <a:gd name="T48" fmla="*/ 295 w 931"/>
                <a:gd name="T49" fmla="*/ 214 h 508"/>
                <a:gd name="T50" fmla="*/ 319 w 931"/>
                <a:gd name="T51" fmla="*/ 198 h 508"/>
                <a:gd name="T52" fmla="*/ 335 w 931"/>
                <a:gd name="T53" fmla="*/ 206 h 508"/>
                <a:gd name="T54" fmla="*/ 359 w 931"/>
                <a:gd name="T55" fmla="*/ 230 h 508"/>
                <a:gd name="T56" fmla="*/ 382 w 931"/>
                <a:gd name="T57" fmla="*/ 230 h 508"/>
                <a:gd name="T58" fmla="*/ 398 w 931"/>
                <a:gd name="T59" fmla="*/ 230 h 508"/>
                <a:gd name="T60" fmla="*/ 422 w 931"/>
                <a:gd name="T61" fmla="*/ 222 h 508"/>
                <a:gd name="T62" fmla="*/ 446 w 931"/>
                <a:gd name="T63" fmla="*/ 198 h 508"/>
                <a:gd name="T64" fmla="*/ 454 w 931"/>
                <a:gd name="T65" fmla="*/ 182 h 508"/>
                <a:gd name="T66" fmla="*/ 462 w 931"/>
                <a:gd name="T67" fmla="*/ 166 h 508"/>
                <a:gd name="T68" fmla="*/ 486 w 931"/>
                <a:gd name="T69" fmla="*/ 150 h 508"/>
                <a:gd name="T70" fmla="*/ 526 w 931"/>
                <a:gd name="T71" fmla="*/ 135 h 508"/>
                <a:gd name="T72" fmla="*/ 550 w 931"/>
                <a:gd name="T73" fmla="*/ 119 h 508"/>
                <a:gd name="T74" fmla="*/ 581 w 931"/>
                <a:gd name="T75" fmla="*/ 95 h 508"/>
                <a:gd name="T76" fmla="*/ 613 w 931"/>
                <a:gd name="T77" fmla="*/ 79 h 508"/>
                <a:gd name="T78" fmla="*/ 645 w 931"/>
                <a:gd name="T79" fmla="*/ 55 h 508"/>
                <a:gd name="T80" fmla="*/ 669 w 931"/>
                <a:gd name="T81" fmla="*/ 31 h 508"/>
                <a:gd name="T82" fmla="*/ 701 w 931"/>
                <a:gd name="T83" fmla="*/ 7 h 508"/>
                <a:gd name="T84" fmla="*/ 717 w 931"/>
                <a:gd name="T85" fmla="*/ 0 h 508"/>
                <a:gd name="T86" fmla="*/ 733 w 931"/>
                <a:gd name="T87" fmla="*/ 0 h 508"/>
                <a:gd name="T88" fmla="*/ 764 w 931"/>
                <a:gd name="T89" fmla="*/ 7 h 508"/>
                <a:gd name="T90" fmla="*/ 788 w 931"/>
                <a:gd name="T91" fmla="*/ 15 h 508"/>
                <a:gd name="T92" fmla="*/ 804 w 931"/>
                <a:gd name="T93" fmla="*/ 23 h 508"/>
                <a:gd name="T94" fmla="*/ 820 w 931"/>
                <a:gd name="T95" fmla="*/ 23 h 508"/>
                <a:gd name="T96" fmla="*/ 844 w 931"/>
                <a:gd name="T97" fmla="*/ 23 h 508"/>
                <a:gd name="T98" fmla="*/ 931 w 931"/>
                <a:gd name="T99" fmla="*/ 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1" h="508">
                  <a:moveTo>
                    <a:pt x="931" y="7"/>
                  </a:moveTo>
                  <a:lnTo>
                    <a:pt x="931" y="135"/>
                  </a:lnTo>
                  <a:lnTo>
                    <a:pt x="573" y="127"/>
                  </a:lnTo>
                  <a:lnTo>
                    <a:pt x="557" y="150"/>
                  </a:lnTo>
                  <a:lnTo>
                    <a:pt x="557" y="174"/>
                  </a:lnTo>
                  <a:lnTo>
                    <a:pt x="557" y="190"/>
                  </a:lnTo>
                  <a:lnTo>
                    <a:pt x="550" y="317"/>
                  </a:lnTo>
                  <a:lnTo>
                    <a:pt x="367" y="317"/>
                  </a:lnTo>
                  <a:lnTo>
                    <a:pt x="359" y="508"/>
                  </a:lnTo>
                  <a:lnTo>
                    <a:pt x="0" y="500"/>
                  </a:lnTo>
                  <a:lnTo>
                    <a:pt x="0" y="206"/>
                  </a:lnTo>
                  <a:lnTo>
                    <a:pt x="8" y="182"/>
                  </a:lnTo>
                  <a:lnTo>
                    <a:pt x="32" y="174"/>
                  </a:lnTo>
                  <a:lnTo>
                    <a:pt x="48" y="166"/>
                  </a:lnTo>
                  <a:lnTo>
                    <a:pt x="72" y="158"/>
                  </a:lnTo>
                  <a:lnTo>
                    <a:pt x="96" y="158"/>
                  </a:lnTo>
                  <a:lnTo>
                    <a:pt x="120" y="174"/>
                  </a:lnTo>
                  <a:lnTo>
                    <a:pt x="144" y="198"/>
                  </a:lnTo>
                  <a:lnTo>
                    <a:pt x="160" y="214"/>
                  </a:lnTo>
                  <a:lnTo>
                    <a:pt x="183" y="230"/>
                  </a:lnTo>
                  <a:lnTo>
                    <a:pt x="207" y="238"/>
                  </a:lnTo>
                  <a:lnTo>
                    <a:pt x="231" y="246"/>
                  </a:lnTo>
                  <a:lnTo>
                    <a:pt x="247" y="246"/>
                  </a:lnTo>
                  <a:lnTo>
                    <a:pt x="271" y="230"/>
                  </a:lnTo>
                  <a:lnTo>
                    <a:pt x="295" y="214"/>
                  </a:lnTo>
                  <a:lnTo>
                    <a:pt x="319" y="198"/>
                  </a:lnTo>
                  <a:lnTo>
                    <a:pt x="335" y="206"/>
                  </a:lnTo>
                  <a:lnTo>
                    <a:pt x="359" y="230"/>
                  </a:lnTo>
                  <a:lnTo>
                    <a:pt x="382" y="230"/>
                  </a:lnTo>
                  <a:lnTo>
                    <a:pt x="398" y="230"/>
                  </a:lnTo>
                  <a:lnTo>
                    <a:pt x="422" y="222"/>
                  </a:lnTo>
                  <a:lnTo>
                    <a:pt x="446" y="198"/>
                  </a:lnTo>
                  <a:lnTo>
                    <a:pt x="454" y="182"/>
                  </a:lnTo>
                  <a:lnTo>
                    <a:pt x="462" y="166"/>
                  </a:lnTo>
                  <a:lnTo>
                    <a:pt x="486" y="150"/>
                  </a:lnTo>
                  <a:lnTo>
                    <a:pt x="526" y="135"/>
                  </a:lnTo>
                  <a:lnTo>
                    <a:pt x="550" y="119"/>
                  </a:lnTo>
                  <a:lnTo>
                    <a:pt x="581" y="95"/>
                  </a:lnTo>
                  <a:lnTo>
                    <a:pt x="613" y="79"/>
                  </a:lnTo>
                  <a:lnTo>
                    <a:pt x="645" y="55"/>
                  </a:lnTo>
                  <a:lnTo>
                    <a:pt x="669" y="31"/>
                  </a:lnTo>
                  <a:lnTo>
                    <a:pt x="701" y="7"/>
                  </a:lnTo>
                  <a:lnTo>
                    <a:pt x="717" y="0"/>
                  </a:lnTo>
                  <a:lnTo>
                    <a:pt x="733" y="0"/>
                  </a:lnTo>
                  <a:lnTo>
                    <a:pt x="764" y="7"/>
                  </a:lnTo>
                  <a:lnTo>
                    <a:pt x="788" y="15"/>
                  </a:lnTo>
                  <a:lnTo>
                    <a:pt x="804" y="23"/>
                  </a:lnTo>
                  <a:lnTo>
                    <a:pt x="820" y="23"/>
                  </a:lnTo>
                  <a:lnTo>
                    <a:pt x="844" y="23"/>
                  </a:lnTo>
                  <a:lnTo>
                    <a:pt x="931" y="7"/>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30" name="Freeform 29"/>
            <p:cNvSpPr>
              <a:spLocks/>
            </p:cNvSpPr>
            <p:nvPr/>
          </p:nvSpPr>
          <p:spPr bwMode="auto">
            <a:xfrm>
              <a:off x="1598649" y="669096"/>
              <a:ext cx="591185" cy="322580"/>
            </a:xfrm>
            <a:custGeom>
              <a:avLst/>
              <a:gdLst>
                <a:gd name="T0" fmla="*/ 931 w 931"/>
                <a:gd name="T1" fmla="*/ 7 h 508"/>
                <a:gd name="T2" fmla="*/ 931 w 931"/>
                <a:gd name="T3" fmla="*/ 135 h 508"/>
                <a:gd name="T4" fmla="*/ 573 w 931"/>
                <a:gd name="T5" fmla="*/ 127 h 508"/>
                <a:gd name="T6" fmla="*/ 557 w 931"/>
                <a:gd name="T7" fmla="*/ 150 h 508"/>
                <a:gd name="T8" fmla="*/ 557 w 931"/>
                <a:gd name="T9" fmla="*/ 174 h 508"/>
                <a:gd name="T10" fmla="*/ 557 w 931"/>
                <a:gd name="T11" fmla="*/ 190 h 508"/>
                <a:gd name="T12" fmla="*/ 550 w 931"/>
                <a:gd name="T13" fmla="*/ 317 h 508"/>
                <a:gd name="T14" fmla="*/ 367 w 931"/>
                <a:gd name="T15" fmla="*/ 317 h 508"/>
                <a:gd name="T16" fmla="*/ 359 w 931"/>
                <a:gd name="T17" fmla="*/ 508 h 508"/>
                <a:gd name="T18" fmla="*/ 0 w 931"/>
                <a:gd name="T19" fmla="*/ 500 h 508"/>
                <a:gd name="T20" fmla="*/ 0 w 931"/>
                <a:gd name="T21" fmla="*/ 206 h 508"/>
                <a:gd name="T22" fmla="*/ 8 w 931"/>
                <a:gd name="T23" fmla="*/ 182 h 508"/>
                <a:gd name="T24" fmla="*/ 32 w 931"/>
                <a:gd name="T25" fmla="*/ 174 h 508"/>
                <a:gd name="T26" fmla="*/ 48 w 931"/>
                <a:gd name="T27" fmla="*/ 166 h 508"/>
                <a:gd name="T28" fmla="*/ 72 w 931"/>
                <a:gd name="T29" fmla="*/ 158 h 508"/>
                <a:gd name="T30" fmla="*/ 96 w 931"/>
                <a:gd name="T31" fmla="*/ 158 h 508"/>
                <a:gd name="T32" fmla="*/ 120 w 931"/>
                <a:gd name="T33" fmla="*/ 174 h 508"/>
                <a:gd name="T34" fmla="*/ 144 w 931"/>
                <a:gd name="T35" fmla="*/ 198 h 508"/>
                <a:gd name="T36" fmla="*/ 160 w 931"/>
                <a:gd name="T37" fmla="*/ 214 h 508"/>
                <a:gd name="T38" fmla="*/ 183 w 931"/>
                <a:gd name="T39" fmla="*/ 230 h 508"/>
                <a:gd name="T40" fmla="*/ 207 w 931"/>
                <a:gd name="T41" fmla="*/ 238 h 508"/>
                <a:gd name="T42" fmla="*/ 231 w 931"/>
                <a:gd name="T43" fmla="*/ 246 h 508"/>
                <a:gd name="T44" fmla="*/ 247 w 931"/>
                <a:gd name="T45" fmla="*/ 246 h 508"/>
                <a:gd name="T46" fmla="*/ 271 w 931"/>
                <a:gd name="T47" fmla="*/ 230 h 508"/>
                <a:gd name="T48" fmla="*/ 295 w 931"/>
                <a:gd name="T49" fmla="*/ 214 h 508"/>
                <a:gd name="T50" fmla="*/ 319 w 931"/>
                <a:gd name="T51" fmla="*/ 198 h 508"/>
                <a:gd name="T52" fmla="*/ 335 w 931"/>
                <a:gd name="T53" fmla="*/ 206 h 508"/>
                <a:gd name="T54" fmla="*/ 359 w 931"/>
                <a:gd name="T55" fmla="*/ 230 h 508"/>
                <a:gd name="T56" fmla="*/ 382 w 931"/>
                <a:gd name="T57" fmla="*/ 230 h 508"/>
                <a:gd name="T58" fmla="*/ 398 w 931"/>
                <a:gd name="T59" fmla="*/ 230 h 508"/>
                <a:gd name="T60" fmla="*/ 422 w 931"/>
                <a:gd name="T61" fmla="*/ 222 h 508"/>
                <a:gd name="T62" fmla="*/ 446 w 931"/>
                <a:gd name="T63" fmla="*/ 198 h 508"/>
                <a:gd name="T64" fmla="*/ 454 w 931"/>
                <a:gd name="T65" fmla="*/ 182 h 508"/>
                <a:gd name="T66" fmla="*/ 462 w 931"/>
                <a:gd name="T67" fmla="*/ 166 h 508"/>
                <a:gd name="T68" fmla="*/ 486 w 931"/>
                <a:gd name="T69" fmla="*/ 150 h 508"/>
                <a:gd name="T70" fmla="*/ 526 w 931"/>
                <a:gd name="T71" fmla="*/ 135 h 508"/>
                <a:gd name="T72" fmla="*/ 550 w 931"/>
                <a:gd name="T73" fmla="*/ 119 h 508"/>
                <a:gd name="T74" fmla="*/ 581 w 931"/>
                <a:gd name="T75" fmla="*/ 95 h 508"/>
                <a:gd name="T76" fmla="*/ 613 w 931"/>
                <a:gd name="T77" fmla="*/ 79 h 508"/>
                <a:gd name="T78" fmla="*/ 645 w 931"/>
                <a:gd name="T79" fmla="*/ 55 h 508"/>
                <a:gd name="T80" fmla="*/ 669 w 931"/>
                <a:gd name="T81" fmla="*/ 31 h 508"/>
                <a:gd name="T82" fmla="*/ 701 w 931"/>
                <a:gd name="T83" fmla="*/ 7 h 508"/>
                <a:gd name="T84" fmla="*/ 717 w 931"/>
                <a:gd name="T85" fmla="*/ 0 h 508"/>
                <a:gd name="T86" fmla="*/ 733 w 931"/>
                <a:gd name="T87" fmla="*/ 0 h 508"/>
                <a:gd name="T88" fmla="*/ 764 w 931"/>
                <a:gd name="T89" fmla="*/ 7 h 508"/>
                <a:gd name="T90" fmla="*/ 788 w 931"/>
                <a:gd name="T91" fmla="*/ 15 h 508"/>
                <a:gd name="T92" fmla="*/ 804 w 931"/>
                <a:gd name="T93" fmla="*/ 23 h 508"/>
                <a:gd name="T94" fmla="*/ 820 w 931"/>
                <a:gd name="T95" fmla="*/ 23 h 508"/>
                <a:gd name="T96" fmla="*/ 844 w 931"/>
                <a:gd name="T97" fmla="*/ 23 h 508"/>
                <a:gd name="T98" fmla="*/ 931 w 931"/>
                <a:gd name="T99" fmla="*/ 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1" h="508">
                  <a:moveTo>
                    <a:pt x="931" y="7"/>
                  </a:moveTo>
                  <a:lnTo>
                    <a:pt x="931" y="135"/>
                  </a:lnTo>
                  <a:lnTo>
                    <a:pt x="573" y="127"/>
                  </a:lnTo>
                  <a:lnTo>
                    <a:pt x="557" y="150"/>
                  </a:lnTo>
                  <a:lnTo>
                    <a:pt x="557" y="174"/>
                  </a:lnTo>
                  <a:lnTo>
                    <a:pt x="557" y="190"/>
                  </a:lnTo>
                  <a:lnTo>
                    <a:pt x="550" y="317"/>
                  </a:lnTo>
                  <a:lnTo>
                    <a:pt x="367" y="317"/>
                  </a:lnTo>
                  <a:lnTo>
                    <a:pt x="359" y="508"/>
                  </a:lnTo>
                  <a:lnTo>
                    <a:pt x="0" y="500"/>
                  </a:lnTo>
                  <a:lnTo>
                    <a:pt x="0" y="206"/>
                  </a:lnTo>
                  <a:lnTo>
                    <a:pt x="8" y="182"/>
                  </a:lnTo>
                  <a:lnTo>
                    <a:pt x="32" y="174"/>
                  </a:lnTo>
                  <a:lnTo>
                    <a:pt x="48" y="166"/>
                  </a:lnTo>
                  <a:lnTo>
                    <a:pt x="72" y="158"/>
                  </a:lnTo>
                  <a:lnTo>
                    <a:pt x="96" y="158"/>
                  </a:lnTo>
                  <a:lnTo>
                    <a:pt x="120" y="174"/>
                  </a:lnTo>
                  <a:lnTo>
                    <a:pt x="144" y="198"/>
                  </a:lnTo>
                  <a:lnTo>
                    <a:pt x="160" y="214"/>
                  </a:lnTo>
                  <a:lnTo>
                    <a:pt x="183" y="230"/>
                  </a:lnTo>
                  <a:lnTo>
                    <a:pt x="207" y="238"/>
                  </a:lnTo>
                  <a:lnTo>
                    <a:pt x="231" y="246"/>
                  </a:lnTo>
                  <a:lnTo>
                    <a:pt x="247" y="246"/>
                  </a:lnTo>
                  <a:lnTo>
                    <a:pt x="271" y="230"/>
                  </a:lnTo>
                  <a:lnTo>
                    <a:pt x="295" y="214"/>
                  </a:lnTo>
                  <a:lnTo>
                    <a:pt x="319" y="198"/>
                  </a:lnTo>
                  <a:lnTo>
                    <a:pt x="335" y="206"/>
                  </a:lnTo>
                  <a:lnTo>
                    <a:pt x="359" y="230"/>
                  </a:lnTo>
                  <a:lnTo>
                    <a:pt x="382" y="230"/>
                  </a:lnTo>
                  <a:lnTo>
                    <a:pt x="398" y="230"/>
                  </a:lnTo>
                  <a:lnTo>
                    <a:pt x="422" y="222"/>
                  </a:lnTo>
                  <a:lnTo>
                    <a:pt x="446" y="198"/>
                  </a:lnTo>
                  <a:lnTo>
                    <a:pt x="454" y="182"/>
                  </a:lnTo>
                  <a:lnTo>
                    <a:pt x="462" y="166"/>
                  </a:lnTo>
                  <a:lnTo>
                    <a:pt x="486" y="150"/>
                  </a:lnTo>
                  <a:lnTo>
                    <a:pt x="526" y="135"/>
                  </a:lnTo>
                  <a:lnTo>
                    <a:pt x="550" y="119"/>
                  </a:lnTo>
                  <a:lnTo>
                    <a:pt x="581" y="95"/>
                  </a:lnTo>
                  <a:lnTo>
                    <a:pt x="613" y="79"/>
                  </a:lnTo>
                  <a:lnTo>
                    <a:pt x="645" y="55"/>
                  </a:lnTo>
                  <a:lnTo>
                    <a:pt x="669" y="31"/>
                  </a:lnTo>
                  <a:lnTo>
                    <a:pt x="701" y="7"/>
                  </a:lnTo>
                  <a:lnTo>
                    <a:pt x="717" y="0"/>
                  </a:lnTo>
                  <a:lnTo>
                    <a:pt x="733" y="0"/>
                  </a:lnTo>
                  <a:lnTo>
                    <a:pt x="764" y="7"/>
                  </a:lnTo>
                  <a:lnTo>
                    <a:pt x="788" y="15"/>
                  </a:lnTo>
                  <a:lnTo>
                    <a:pt x="804" y="23"/>
                  </a:lnTo>
                  <a:lnTo>
                    <a:pt x="820" y="23"/>
                  </a:lnTo>
                  <a:lnTo>
                    <a:pt x="844" y="23"/>
                  </a:lnTo>
                  <a:lnTo>
                    <a:pt x="931" y="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31" name="Freeform 30"/>
            <p:cNvSpPr>
              <a:spLocks/>
            </p:cNvSpPr>
            <p:nvPr/>
          </p:nvSpPr>
          <p:spPr bwMode="auto">
            <a:xfrm>
              <a:off x="1851379" y="774506"/>
              <a:ext cx="338455" cy="494665"/>
            </a:xfrm>
            <a:custGeom>
              <a:avLst/>
              <a:gdLst>
                <a:gd name="T0" fmla="*/ 533 w 533"/>
                <a:gd name="T1" fmla="*/ 8 h 779"/>
                <a:gd name="T2" fmla="*/ 518 w 533"/>
                <a:gd name="T3" fmla="*/ 612 h 779"/>
                <a:gd name="T4" fmla="*/ 502 w 533"/>
                <a:gd name="T5" fmla="*/ 628 h 779"/>
                <a:gd name="T6" fmla="*/ 478 w 533"/>
                <a:gd name="T7" fmla="*/ 636 h 779"/>
                <a:gd name="T8" fmla="*/ 462 w 533"/>
                <a:gd name="T9" fmla="*/ 628 h 779"/>
                <a:gd name="T10" fmla="*/ 438 w 533"/>
                <a:gd name="T11" fmla="*/ 620 h 779"/>
                <a:gd name="T12" fmla="*/ 422 w 533"/>
                <a:gd name="T13" fmla="*/ 604 h 779"/>
                <a:gd name="T14" fmla="*/ 398 w 533"/>
                <a:gd name="T15" fmla="*/ 596 h 779"/>
                <a:gd name="T16" fmla="*/ 382 w 533"/>
                <a:gd name="T17" fmla="*/ 588 h 779"/>
                <a:gd name="T18" fmla="*/ 358 w 533"/>
                <a:gd name="T19" fmla="*/ 588 h 779"/>
                <a:gd name="T20" fmla="*/ 342 w 533"/>
                <a:gd name="T21" fmla="*/ 580 h 779"/>
                <a:gd name="T22" fmla="*/ 319 w 533"/>
                <a:gd name="T23" fmla="*/ 596 h 779"/>
                <a:gd name="T24" fmla="*/ 295 w 533"/>
                <a:gd name="T25" fmla="*/ 604 h 779"/>
                <a:gd name="T26" fmla="*/ 271 w 533"/>
                <a:gd name="T27" fmla="*/ 612 h 779"/>
                <a:gd name="T28" fmla="*/ 247 w 533"/>
                <a:gd name="T29" fmla="*/ 620 h 779"/>
                <a:gd name="T30" fmla="*/ 223 w 533"/>
                <a:gd name="T31" fmla="*/ 628 h 779"/>
                <a:gd name="T32" fmla="*/ 207 w 533"/>
                <a:gd name="T33" fmla="*/ 636 h 779"/>
                <a:gd name="T34" fmla="*/ 183 w 533"/>
                <a:gd name="T35" fmla="*/ 652 h 779"/>
                <a:gd name="T36" fmla="*/ 175 w 533"/>
                <a:gd name="T37" fmla="*/ 675 h 779"/>
                <a:gd name="T38" fmla="*/ 167 w 533"/>
                <a:gd name="T39" fmla="*/ 699 h 779"/>
                <a:gd name="T40" fmla="*/ 167 w 533"/>
                <a:gd name="T41" fmla="*/ 715 h 779"/>
                <a:gd name="T42" fmla="*/ 167 w 533"/>
                <a:gd name="T43" fmla="*/ 739 h 779"/>
                <a:gd name="T44" fmla="*/ 167 w 533"/>
                <a:gd name="T45" fmla="*/ 763 h 779"/>
                <a:gd name="T46" fmla="*/ 144 w 533"/>
                <a:gd name="T47" fmla="*/ 779 h 779"/>
                <a:gd name="T48" fmla="*/ 128 w 533"/>
                <a:gd name="T49" fmla="*/ 779 h 779"/>
                <a:gd name="T50" fmla="*/ 120 w 533"/>
                <a:gd name="T51" fmla="*/ 755 h 779"/>
                <a:gd name="T52" fmla="*/ 128 w 533"/>
                <a:gd name="T53" fmla="*/ 731 h 779"/>
                <a:gd name="T54" fmla="*/ 128 w 533"/>
                <a:gd name="T55" fmla="*/ 707 h 779"/>
                <a:gd name="T56" fmla="*/ 128 w 533"/>
                <a:gd name="T57" fmla="*/ 683 h 779"/>
                <a:gd name="T58" fmla="*/ 120 w 533"/>
                <a:gd name="T59" fmla="*/ 660 h 779"/>
                <a:gd name="T60" fmla="*/ 104 w 533"/>
                <a:gd name="T61" fmla="*/ 652 h 779"/>
                <a:gd name="T62" fmla="*/ 88 w 533"/>
                <a:gd name="T63" fmla="*/ 660 h 779"/>
                <a:gd name="T64" fmla="*/ 72 w 533"/>
                <a:gd name="T65" fmla="*/ 652 h 779"/>
                <a:gd name="T66" fmla="*/ 88 w 533"/>
                <a:gd name="T67" fmla="*/ 350 h 779"/>
                <a:gd name="T68" fmla="*/ 0 w 533"/>
                <a:gd name="T69" fmla="*/ 350 h 779"/>
                <a:gd name="T70" fmla="*/ 8 w 533"/>
                <a:gd name="T71" fmla="*/ 183 h 779"/>
                <a:gd name="T72" fmla="*/ 191 w 533"/>
                <a:gd name="T73" fmla="*/ 175 h 779"/>
                <a:gd name="T74" fmla="*/ 191 w 533"/>
                <a:gd name="T75" fmla="*/ 0 h 779"/>
                <a:gd name="T76" fmla="*/ 533 w 533"/>
                <a:gd name="T77" fmla="*/ 8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3" h="779">
                  <a:moveTo>
                    <a:pt x="533" y="8"/>
                  </a:moveTo>
                  <a:lnTo>
                    <a:pt x="518" y="612"/>
                  </a:lnTo>
                  <a:lnTo>
                    <a:pt x="502" y="628"/>
                  </a:lnTo>
                  <a:lnTo>
                    <a:pt x="478" y="636"/>
                  </a:lnTo>
                  <a:lnTo>
                    <a:pt x="462" y="628"/>
                  </a:lnTo>
                  <a:lnTo>
                    <a:pt x="438" y="620"/>
                  </a:lnTo>
                  <a:lnTo>
                    <a:pt x="422" y="604"/>
                  </a:lnTo>
                  <a:lnTo>
                    <a:pt x="398" y="596"/>
                  </a:lnTo>
                  <a:lnTo>
                    <a:pt x="382" y="588"/>
                  </a:lnTo>
                  <a:lnTo>
                    <a:pt x="358" y="588"/>
                  </a:lnTo>
                  <a:lnTo>
                    <a:pt x="342" y="580"/>
                  </a:lnTo>
                  <a:lnTo>
                    <a:pt x="319" y="596"/>
                  </a:lnTo>
                  <a:lnTo>
                    <a:pt x="295" y="604"/>
                  </a:lnTo>
                  <a:lnTo>
                    <a:pt x="271" y="612"/>
                  </a:lnTo>
                  <a:lnTo>
                    <a:pt x="247" y="620"/>
                  </a:lnTo>
                  <a:lnTo>
                    <a:pt x="223" y="628"/>
                  </a:lnTo>
                  <a:lnTo>
                    <a:pt x="207" y="636"/>
                  </a:lnTo>
                  <a:lnTo>
                    <a:pt x="183" y="652"/>
                  </a:lnTo>
                  <a:lnTo>
                    <a:pt x="175" y="675"/>
                  </a:lnTo>
                  <a:lnTo>
                    <a:pt x="167" y="699"/>
                  </a:lnTo>
                  <a:lnTo>
                    <a:pt x="167" y="715"/>
                  </a:lnTo>
                  <a:lnTo>
                    <a:pt x="167" y="739"/>
                  </a:lnTo>
                  <a:lnTo>
                    <a:pt x="167" y="763"/>
                  </a:lnTo>
                  <a:lnTo>
                    <a:pt x="144" y="779"/>
                  </a:lnTo>
                  <a:lnTo>
                    <a:pt x="128" y="779"/>
                  </a:lnTo>
                  <a:lnTo>
                    <a:pt x="120" y="755"/>
                  </a:lnTo>
                  <a:lnTo>
                    <a:pt x="128" y="731"/>
                  </a:lnTo>
                  <a:lnTo>
                    <a:pt x="128" y="707"/>
                  </a:lnTo>
                  <a:lnTo>
                    <a:pt x="128" y="683"/>
                  </a:lnTo>
                  <a:lnTo>
                    <a:pt x="120" y="660"/>
                  </a:lnTo>
                  <a:lnTo>
                    <a:pt x="104" y="652"/>
                  </a:lnTo>
                  <a:lnTo>
                    <a:pt x="88" y="660"/>
                  </a:lnTo>
                  <a:lnTo>
                    <a:pt x="72" y="652"/>
                  </a:lnTo>
                  <a:lnTo>
                    <a:pt x="88" y="350"/>
                  </a:lnTo>
                  <a:lnTo>
                    <a:pt x="0" y="350"/>
                  </a:lnTo>
                  <a:lnTo>
                    <a:pt x="8" y="183"/>
                  </a:lnTo>
                  <a:lnTo>
                    <a:pt x="191" y="175"/>
                  </a:lnTo>
                  <a:lnTo>
                    <a:pt x="191" y="0"/>
                  </a:lnTo>
                  <a:lnTo>
                    <a:pt x="533" y="8"/>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32" name="Freeform 31"/>
            <p:cNvSpPr>
              <a:spLocks/>
            </p:cNvSpPr>
            <p:nvPr/>
          </p:nvSpPr>
          <p:spPr bwMode="auto">
            <a:xfrm>
              <a:off x="1851379" y="774506"/>
              <a:ext cx="338455" cy="494665"/>
            </a:xfrm>
            <a:custGeom>
              <a:avLst/>
              <a:gdLst>
                <a:gd name="T0" fmla="*/ 533 w 533"/>
                <a:gd name="T1" fmla="*/ 8 h 779"/>
                <a:gd name="T2" fmla="*/ 518 w 533"/>
                <a:gd name="T3" fmla="*/ 612 h 779"/>
                <a:gd name="T4" fmla="*/ 502 w 533"/>
                <a:gd name="T5" fmla="*/ 628 h 779"/>
                <a:gd name="T6" fmla="*/ 478 w 533"/>
                <a:gd name="T7" fmla="*/ 636 h 779"/>
                <a:gd name="T8" fmla="*/ 462 w 533"/>
                <a:gd name="T9" fmla="*/ 628 h 779"/>
                <a:gd name="T10" fmla="*/ 438 w 533"/>
                <a:gd name="T11" fmla="*/ 620 h 779"/>
                <a:gd name="T12" fmla="*/ 422 w 533"/>
                <a:gd name="T13" fmla="*/ 604 h 779"/>
                <a:gd name="T14" fmla="*/ 398 w 533"/>
                <a:gd name="T15" fmla="*/ 596 h 779"/>
                <a:gd name="T16" fmla="*/ 382 w 533"/>
                <a:gd name="T17" fmla="*/ 588 h 779"/>
                <a:gd name="T18" fmla="*/ 358 w 533"/>
                <a:gd name="T19" fmla="*/ 588 h 779"/>
                <a:gd name="T20" fmla="*/ 342 w 533"/>
                <a:gd name="T21" fmla="*/ 580 h 779"/>
                <a:gd name="T22" fmla="*/ 319 w 533"/>
                <a:gd name="T23" fmla="*/ 596 h 779"/>
                <a:gd name="T24" fmla="*/ 295 w 533"/>
                <a:gd name="T25" fmla="*/ 604 h 779"/>
                <a:gd name="T26" fmla="*/ 271 w 533"/>
                <a:gd name="T27" fmla="*/ 612 h 779"/>
                <a:gd name="T28" fmla="*/ 247 w 533"/>
                <a:gd name="T29" fmla="*/ 620 h 779"/>
                <a:gd name="T30" fmla="*/ 223 w 533"/>
                <a:gd name="T31" fmla="*/ 628 h 779"/>
                <a:gd name="T32" fmla="*/ 207 w 533"/>
                <a:gd name="T33" fmla="*/ 636 h 779"/>
                <a:gd name="T34" fmla="*/ 183 w 533"/>
                <a:gd name="T35" fmla="*/ 652 h 779"/>
                <a:gd name="T36" fmla="*/ 175 w 533"/>
                <a:gd name="T37" fmla="*/ 675 h 779"/>
                <a:gd name="T38" fmla="*/ 167 w 533"/>
                <a:gd name="T39" fmla="*/ 699 h 779"/>
                <a:gd name="T40" fmla="*/ 167 w 533"/>
                <a:gd name="T41" fmla="*/ 715 h 779"/>
                <a:gd name="T42" fmla="*/ 167 w 533"/>
                <a:gd name="T43" fmla="*/ 739 h 779"/>
                <a:gd name="T44" fmla="*/ 167 w 533"/>
                <a:gd name="T45" fmla="*/ 763 h 779"/>
                <a:gd name="T46" fmla="*/ 144 w 533"/>
                <a:gd name="T47" fmla="*/ 779 h 779"/>
                <a:gd name="T48" fmla="*/ 128 w 533"/>
                <a:gd name="T49" fmla="*/ 779 h 779"/>
                <a:gd name="T50" fmla="*/ 120 w 533"/>
                <a:gd name="T51" fmla="*/ 755 h 779"/>
                <a:gd name="T52" fmla="*/ 128 w 533"/>
                <a:gd name="T53" fmla="*/ 731 h 779"/>
                <a:gd name="T54" fmla="*/ 128 w 533"/>
                <a:gd name="T55" fmla="*/ 707 h 779"/>
                <a:gd name="T56" fmla="*/ 128 w 533"/>
                <a:gd name="T57" fmla="*/ 683 h 779"/>
                <a:gd name="T58" fmla="*/ 120 w 533"/>
                <a:gd name="T59" fmla="*/ 660 h 779"/>
                <a:gd name="T60" fmla="*/ 104 w 533"/>
                <a:gd name="T61" fmla="*/ 652 h 779"/>
                <a:gd name="T62" fmla="*/ 88 w 533"/>
                <a:gd name="T63" fmla="*/ 660 h 779"/>
                <a:gd name="T64" fmla="*/ 72 w 533"/>
                <a:gd name="T65" fmla="*/ 652 h 779"/>
                <a:gd name="T66" fmla="*/ 88 w 533"/>
                <a:gd name="T67" fmla="*/ 350 h 779"/>
                <a:gd name="T68" fmla="*/ 0 w 533"/>
                <a:gd name="T69" fmla="*/ 350 h 779"/>
                <a:gd name="T70" fmla="*/ 8 w 533"/>
                <a:gd name="T71" fmla="*/ 183 h 779"/>
                <a:gd name="T72" fmla="*/ 191 w 533"/>
                <a:gd name="T73" fmla="*/ 175 h 779"/>
                <a:gd name="T74" fmla="*/ 191 w 533"/>
                <a:gd name="T75" fmla="*/ 0 h 779"/>
                <a:gd name="T76" fmla="*/ 533 w 533"/>
                <a:gd name="T77" fmla="*/ 8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3" h="779">
                  <a:moveTo>
                    <a:pt x="533" y="8"/>
                  </a:moveTo>
                  <a:lnTo>
                    <a:pt x="518" y="612"/>
                  </a:lnTo>
                  <a:lnTo>
                    <a:pt x="502" y="628"/>
                  </a:lnTo>
                  <a:lnTo>
                    <a:pt x="478" y="636"/>
                  </a:lnTo>
                  <a:lnTo>
                    <a:pt x="462" y="628"/>
                  </a:lnTo>
                  <a:lnTo>
                    <a:pt x="438" y="620"/>
                  </a:lnTo>
                  <a:lnTo>
                    <a:pt x="422" y="604"/>
                  </a:lnTo>
                  <a:lnTo>
                    <a:pt x="398" y="596"/>
                  </a:lnTo>
                  <a:lnTo>
                    <a:pt x="382" y="588"/>
                  </a:lnTo>
                  <a:lnTo>
                    <a:pt x="358" y="588"/>
                  </a:lnTo>
                  <a:lnTo>
                    <a:pt x="342" y="580"/>
                  </a:lnTo>
                  <a:lnTo>
                    <a:pt x="319" y="596"/>
                  </a:lnTo>
                  <a:lnTo>
                    <a:pt x="295" y="604"/>
                  </a:lnTo>
                  <a:lnTo>
                    <a:pt x="271" y="612"/>
                  </a:lnTo>
                  <a:lnTo>
                    <a:pt x="247" y="620"/>
                  </a:lnTo>
                  <a:lnTo>
                    <a:pt x="223" y="628"/>
                  </a:lnTo>
                  <a:lnTo>
                    <a:pt x="207" y="636"/>
                  </a:lnTo>
                  <a:lnTo>
                    <a:pt x="183" y="652"/>
                  </a:lnTo>
                  <a:lnTo>
                    <a:pt x="175" y="675"/>
                  </a:lnTo>
                  <a:lnTo>
                    <a:pt x="167" y="699"/>
                  </a:lnTo>
                  <a:lnTo>
                    <a:pt x="167" y="715"/>
                  </a:lnTo>
                  <a:lnTo>
                    <a:pt x="167" y="739"/>
                  </a:lnTo>
                  <a:lnTo>
                    <a:pt x="167" y="763"/>
                  </a:lnTo>
                  <a:lnTo>
                    <a:pt x="144" y="779"/>
                  </a:lnTo>
                  <a:lnTo>
                    <a:pt x="128" y="779"/>
                  </a:lnTo>
                  <a:lnTo>
                    <a:pt x="120" y="755"/>
                  </a:lnTo>
                  <a:lnTo>
                    <a:pt x="128" y="731"/>
                  </a:lnTo>
                  <a:lnTo>
                    <a:pt x="128" y="707"/>
                  </a:lnTo>
                  <a:lnTo>
                    <a:pt x="128" y="683"/>
                  </a:lnTo>
                  <a:lnTo>
                    <a:pt x="120" y="660"/>
                  </a:lnTo>
                  <a:lnTo>
                    <a:pt x="104" y="652"/>
                  </a:lnTo>
                  <a:lnTo>
                    <a:pt x="88" y="660"/>
                  </a:lnTo>
                  <a:lnTo>
                    <a:pt x="72" y="652"/>
                  </a:lnTo>
                  <a:lnTo>
                    <a:pt x="88" y="350"/>
                  </a:lnTo>
                  <a:lnTo>
                    <a:pt x="0" y="350"/>
                  </a:lnTo>
                  <a:lnTo>
                    <a:pt x="8" y="183"/>
                  </a:lnTo>
                  <a:lnTo>
                    <a:pt x="191" y="175"/>
                  </a:lnTo>
                  <a:lnTo>
                    <a:pt x="191" y="0"/>
                  </a:lnTo>
                  <a:lnTo>
                    <a:pt x="533"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33" name="Freeform 32"/>
            <p:cNvSpPr>
              <a:spLocks/>
            </p:cNvSpPr>
            <p:nvPr/>
          </p:nvSpPr>
          <p:spPr bwMode="auto">
            <a:xfrm>
              <a:off x="704569" y="789746"/>
              <a:ext cx="404495" cy="322580"/>
            </a:xfrm>
            <a:custGeom>
              <a:avLst/>
              <a:gdLst>
                <a:gd name="T0" fmla="*/ 629 w 637"/>
                <a:gd name="T1" fmla="*/ 191 h 508"/>
                <a:gd name="T2" fmla="*/ 621 w 637"/>
                <a:gd name="T3" fmla="*/ 238 h 508"/>
                <a:gd name="T4" fmla="*/ 621 w 637"/>
                <a:gd name="T5" fmla="*/ 270 h 508"/>
                <a:gd name="T6" fmla="*/ 621 w 637"/>
                <a:gd name="T7" fmla="*/ 310 h 508"/>
                <a:gd name="T8" fmla="*/ 621 w 637"/>
                <a:gd name="T9" fmla="*/ 350 h 508"/>
                <a:gd name="T10" fmla="*/ 621 w 637"/>
                <a:gd name="T11" fmla="*/ 389 h 508"/>
                <a:gd name="T12" fmla="*/ 621 w 637"/>
                <a:gd name="T13" fmla="*/ 429 h 508"/>
                <a:gd name="T14" fmla="*/ 613 w 637"/>
                <a:gd name="T15" fmla="*/ 469 h 508"/>
                <a:gd name="T16" fmla="*/ 613 w 637"/>
                <a:gd name="T17" fmla="*/ 508 h 508"/>
                <a:gd name="T18" fmla="*/ 557 w 637"/>
                <a:gd name="T19" fmla="*/ 493 h 508"/>
                <a:gd name="T20" fmla="*/ 501 w 637"/>
                <a:gd name="T21" fmla="*/ 461 h 508"/>
                <a:gd name="T22" fmla="*/ 446 w 637"/>
                <a:gd name="T23" fmla="*/ 437 h 508"/>
                <a:gd name="T24" fmla="*/ 382 w 637"/>
                <a:gd name="T25" fmla="*/ 429 h 508"/>
                <a:gd name="T26" fmla="*/ 350 w 637"/>
                <a:gd name="T27" fmla="*/ 397 h 508"/>
                <a:gd name="T28" fmla="*/ 310 w 637"/>
                <a:gd name="T29" fmla="*/ 381 h 508"/>
                <a:gd name="T30" fmla="*/ 271 w 637"/>
                <a:gd name="T31" fmla="*/ 397 h 508"/>
                <a:gd name="T32" fmla="*/ 247 w 637"/>
                <a:gd name="T33" fmla="*/ 429 h 508"/>
                <a:gd name="T34" fmla="*/ 215 w 637"/>
                <a:gd name="T35" fmla="*/ 445 h 508"/>
                <a:gd name="T36" fmla="*/ 159 w 637"/>
                <a:gd name="T37" fmla="*/ 421 h 508"/>
                <a:gd name="T38" fmla="*/ 96 w 637"/>
                <a:gd name="T39" fmla="*/ 397 h 508"/>
                <a:gd name="T40" fmla="*/ 40 w 637"/>
                <a:gd name="T41" fmla="*/ 365 h 508"/>
                <a:gd name="T42" fmla="*/ 0 w 637"/>
                <a:gd name="T43" fmla="*/ 310 h 508"/>
                <a:gd name="T44" fmla="*/ 0 w 637"/>
                <a:gd name="T45" fmla="*/ 270 h 508"/>
                <a:gd name="T46" fmla="*/ 0 w 637"/>
                <a:gd name="T47" fmla="*/ 230 h 508"/>
                <a:gd name="T48" fmla="*/ 0 w 637"/>
                <a:gd name="T49" fmla="*/ 191 h 508"/>
                <a:gd name="T50" fmla="*/ 0 w 637"/>
                <a:gd name="T51" fmla="*/ 151 h 508"/>
                <a:gd name="T52" fmla="*/ 8 w 637"/>
                <a:gd name="T53" fmla="*/ 111 h 508"/>
                <a:gd name="T54" fmla="*/ 8 w 637"/>
                <a:gd name="T55" fmla="*/ 72 h 508"/>
                <a:gd name="T56" fmla="*/ 8 w 637"/>
                <a:gd name="T57" fmla="*/ 32 h 508"/>
                <a:gd name="T58" fmla="*/ 16 w 637"/>
                <a:gd name="T59" fmla="*/ 0 h 508"/>
                <a:gd name="T60" fmla="*/ 56 w 637"/>
                <a:gd name="T61" fmla="*/ 0 h 508"/>
                <a:gd name="T62" fmla="*/ 135 w 637"/>
                <a:gd name="T63" fmla="*/ 0 h 508"/>
                <a:gd name="T64" fmla="*/ 215 w 637"/>
                <a:gd name="T65" fmla="*/ 0 h 508"/>
                <a:gd name="T66" fmla="*/ 295 w 637"/>
                <a:gd name="T67" fmla="*/ 8 h 508"/>
                <a:gd name="T68" fmla="*/ 366 w 637"/>
                <a:gd name="T69" fmla="*/ 8 h 508"/>
                <a:gd name="T70" fmla="*/ 446 w 637"/>
                <a:gd name="T71" fmla="*/ 8 h 508"/>
                <a:gd name="T72" fmla="*/ 525 w 637"/>
                <a:gd name="T73" fmla="*/ 8 h 508"/>
                <a:gd name="T74" fmla="*/ 597 w 637"/>
                <a:gd name="T75"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508">
                  <a:moveTo>
                    <a:pt x="637" y="16"/>
                  </a:moveTo>
                  <a:lnTo>
                    <a:pt x="629" y="191"/>
                  </a:lnTo>
                  <a:lnTo>
                    <a:pt x="621" y="207"/>
                  </a:lnTo>
                  <a:lnTo>
                    <a:pt x="621" y="238"/>
                  </a:lnTo>
                  <a:lnTo>
                    <a:pt x="621" y="254"/>
                  </a:lnTo>
                  <a:lnTo>
                    <a:pt x="621" y="270"/>
                  </a:lnTo>
                  <a:lnTo>
                    <a:pt x="621" y="294"/>
                  </a:lnTo>
                  <a:lnTo>
                    <a:pt x="621" y="310"/>
                  </a:lnTo>
                  <a:lnTo>
                    <a:pt x="621" y="334"/>
                  </a:lnTo>
                  <a:lnTo>
                    <a:pt x="621" y="350"/>
                  </a:lnTo>
                  <a:lnTo>
                    <a:pt x="621" y="373"/>
                  </a:lnTo>
                  <a:lnTo>
                    <a:pt x="621" y="389"/>
                  </a:lnTo>
                  <a:lnTo>
                    <a:pt x="621" y="413"/>
                  </a:lnTo>
                  <a:lnTo>
                    <a:pt x="621" y="429"/>
                  </a:lnTo>
                  <a:lnTo>
                    <a:pt x="613" y="453"/>
                  </a:lnTo>
                  <a:lnTo>
                    <a:pt x="613" y="469"/>
                  </a:lnTo>
                  <a:lnTo>
                    <a:pt x="613" y="493"/>
                  </a:lnTo>
                  <a:lnTo>
                    <a:pt x="613" y="508"/>
                  </a:lnTo>
                  <a:lnTo>
                    <a:pt x="581" y="501"/>
                  </a:lnTo>
                  <a:lnTo>
                    <a:pt x="557" y="493"/>
                  </a:lnTo>
                  <a:lnTo>
                    <a:pt x="525" y="477"/>
                  </a:lnTo>
                  <a:lnTo>
                    <a:pt x="501" y="461"/>
                  </a:lnTo>
                  <a:lnTo>
                    <a:pt x="478" y="453"/>
                  </a:lnTo>
                  <a:lnTo>
                    <a:pt x="446" y="437"/>
                  </a:lnTo>
                  <a:lnTo>
                    <a:pt x="414" y="437"/>
                  </a:lnTo>
                  <a:lnTo>
                    <a:pt x="382" y="429"/>
                  </a:lnTo>
                  <a:lnTo>
                    <a:pt x="366" y="413"/>
                  </a:lnTo>
                  <a:lnTo>
                    <a:pt x="350" y="397"/>
                  </a:lnTo>
                  <a:lnTo>
                    <a:pt x="334" y="389"/>
                  </a:lnTo>
                  <a:lnTo>
                    <a:pt x="310" y="381"/>
                  </a:lnTo>
                  <a:lnTo>
                    <a:pt x="295" y="389"/>
                  </a:lnTo>
                  <a:lnTo>
                    <a:pt x="271" y="397"/>
                  </a:lnTo>
                  <a:lnTo>
                    <a:pt x="255" y="421"/>
                  </a:lnTo>
                  <a:lnTo>
                    <a:pt x="247" y="429"/>
                  </a:lnTo>
                  <a:lnTo>
                    <a:pt x="231" y="445"/>
                  </a:lnTo>
                  <a:lnTo>
                    <a:pt x="215" y="445"/>
                  </a:lnTo>
                  <a:lnTo>
                    <a:pt x="191" y="437"/>
                  </a:lnTo>
                  <a:lnTo>
                    <a:pt x="159" y="421"/>
                  </a:lnTo>
                  <a:lnTo>
                    <a:pt x="127" y="413"/>
                  </a:lnTo>
                  <a:lnTo>
                    <a:pt x="96" y="397"/>
                  </a:lnTo>
                  <a:lnTo>
                    <a:pt x="72" y="381"/>
                  </a:lnTo>
                  <a:lnTo>
                    <a:pt x="40" y="365"/>
                  </a:lnTo>
                  <a:lnTo>
                    <a:pt x="16" y="342"/>
                  </a:lnTo>
                  <a:lnTo>
                    <a:pt x="0" y="310"/>
                  </a:lnTo>
                  <a:lnTo>
                    <a:pt x="0" y="294"/>
                  </a:lnTo>
                  <a:lnTo>
                    <a:pt x="0" y="270"/>
                  </a:lnTo>
                  <a:lnTo>
                    <a:pt x="0" y="254"/>
                  </a:lnTo>
                  <a:lnTo>
                    <a:pt x="0" y="230"/>
                  </a:lnTo>
                  <a:lnTo>
                    <a:pt x="0" y="215"/>
                  </a:lnTo>
                  <a:lnTo>
                    <a:pt x="0" y="191"/>
                  </a:lnTo>
                  <a:lnTo>
                    <a:pt x="0" y="175"/>
                  </a:lnTo>
                  <a:lnTo>
                    <a:pt x="0" y="151"/>
                  </a:lnTo>
                  <a:lnTo>
                    <a:pt x="0" y="135"/>
                  </a:lnTo>
                  <a:lnTo>
                    <a:pt x="8" y="111"/>
                  </a:lnTo>
                  <a:lnTo>
                    <a:pt x="8" y="95"/>
                  </a:lnTo>
                  <a:lnTo>
                    <a:pt x="8" y="72"/>
                  </a:lnTo>
                  <a:lnTo>
                    <a:pt x="8" y="56"/>
                  </a:lnTo>
                  <a:lnTo>
                    <a:pt x="8" y="32"/>
                  </a:lnTo>
                  <a:lnTo>
                    <a:pt x="8" y="16"/>
                  </a:lnTo>
                  <a:lnTo>
                    <a:pt x="16" y="0"/>
                  </a:lnTo>
                  <a:lnTo>
                    <a:pt x="32" y="0"/>
                  </a:lnTo>
                  <a:lnTo>
                    <a:pt x="56" y="0"/>
                  </a:lnTo>
                  <a:lnTo>
                    <a:pt x="96" y="0"/>
                  </a:lnTo>
                  <a:lnTo>
                    <a:pt x="135" y="0"/>
                  </a:lnTo>
                  <a:lnTo>
                    <a:pt x="175" y="0"/>
                  </a:lnTo>
                  <a:lnTo>
                    <a:pt x="215" y="0"/>
                  </a:lnTo>
                  <a:lnTo>
                    <a:pt x="255" y="0"/>
                  </a:lnTo>
                  <a:lnTo>
                    <a:pt x="295" y="8"/>
                  </a:lnTo>
                  <a:lnTo>
                    <a:pt x="326" y="8"/>
                  </a:lnTo>
                  <a:lnTo>
                    <a:pt x="366" y="8"/>
                  </a:lnTo>
                  <a:lnTo>
                    <a:pt x="406" y="8"/>
                  </a:lnTo>
                  <a:lnTo>
                    <a:pt x="446" y="8"/>
                  </a:lnTo>
                  <a:lnTo>
                    <a:pt x="485" y="8"/>
                  </a:lnTo>
                  <a:lnTo>
                    <a:pt x="525" y="8"/>
                  </a:lnTo>
                  <a:lnTo>
                    <a:pt x="557" y="8"/>
                  </a:lnTo>
                  <a:lnTo>
                    <a:pt x="597" y="8"/>
                  </a:lnTo>
                  <a:lnTo>
                    <a:pt x="637" y="16"/>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34" name="Freeform 33"/>
            <p:cNvSpPr>
              <a:spLocks/>
            </p:cNvSpPr>
            <p:nvPr/>
          </p:nvSpPr>
          <p:spPr bwMode="auto">
            <a:xfrm>
              <a:off x="704569" y="789746"/>
              <a:ext cx="404495" cy="322580"/>
            </a:xfrm>
            <a:custGeom>
              <a:avLst/>
              <a:gdLst>
                <a:gd name="T0" fmla="*/ 629 w 637"/>
                <a:gd name="T1" fmla="*/ 191 h 508"/>
                <a:gd name="T2" fmla="*/ 621 w 637"/>
                <a:gd name="T3" fmla="*/ 238 h 508"/>
                <a:gd name="T4" fmla="*/ 621 w 637"/>
                <a:gd name="T5" fmla="*/ 270 h 508"/>
                <a:gd name="T6" fmla="*/ 621 w 637"/>
                <a:gd name="T7" fmla="*/ 310 h 508"/>
                <a:gd name="T8" fmla="*/ 621 w 637"/>
                <a:gd name="T9" fmla="*/ 350 h 508"/>
                <a:gd name="T10" fmla="*/ 621 w 637"/>
                <a:gd name="T11" fmla="*/ 389 h 508"/>
                <a:gd name="T12" fmla="*/ 621 w 637"/>
                <a:gd name="T13" fmla="*/ 429 h 508"/>
                <a:gd name="T14" fmla="*/ 613 w 637"/>
                <a:gd name="T15" fmla="*/ 469 h 508"/>
                <a:gd name="T16" fmla="*/ 613 w 637"/>
                <a:gd name="T17" fmla="*/ 508 h 508"/>
                <a:gd name="T18" fmla="*/ 557 w 637"/>
                <a:gd name="T19" fmla="*/ 493 h 508"/>
                <a:gd name="T20" fmla="*/ 501 w 637"/>
                <a:gd name="T21" fmla="*/ 461 h 508"/>
                <a:gd name="T22" fmla="*/ 446 w 637"/>
                <a:gd name="T23" fmla="*/ 437 h 508"/>
                <a:gd name="T24" fmla="*/ 382 w 637"/>
                <a:gd name="T25" fmla="*/ 429 h 508"/>
                <a:gd name="T26" fmla="*/ 350 w 637"/>
                <a:gd name="T27" fmla="*/ 397 h 508"/>
                <a:gd name="T28" fmla="*/ 310 w 637"/>
                <a:gd name="T29" fmla="*/ 381 h 508"/>
                <a:gd name="T30" fmla="*/ 271 w 637"/>
                <a:gd name="T31" fmla="*/ 397 h 508"/>
                <a:gd name="T32" fmla="*/ 247 w 637"/>
                <a:gd name="T33" fmla="*/ 429 h 508"/>
                <a:gd name="T34" fmla="*/ 215 w 637"/>
                <a:gd name="T35" fmla="*/ 445 h 508"/>
                <a:gd name="T36" fmla="*/ 159 w 637"/>
                <a:gd name="T37" fmla="*/ 421 h 508"/>
                <a:gd name="T38" fmla="*/ 96 w 637"/>
                <a:gd name="T39" fmla="*/ 397 h 508"/>
                <a:gd name="T40" fmla="*/ 40 w 637"/>
                <a:gd name="T41" fmla="*/ 365 h 508"/>
                <a:gd name="T42" fmla="*/ 0 w 637"/>
                <a:gd name="T43" fmla="*/ 310 h 508"/>
                <a:gd name="T44" fmla="*/ 0 w 637"/>
                <a:gd name="T45" fmla="*/ 270 h 508"/>
                <a:gd name="T46" fmla="*/ 0 w 637"/>
                <a:gd name="T47" fmla="*/ 230 h 508"/>
                <a:gd name="T48" fmla="*/ 0 w 637"/>
                <a:gd name="T49" fmla="*/ 191 h 508"/>
                <a:gd name="T50" fmla="*/ 0 w 637"/>
                <a:gd name="T51" fmla="*/ 151 h 508"/>
                <a:gd name="T52" fmla="*/ 8 w 637"/>
                <a:gd name="T53" fmla="*/ 111 h 508"/>
                <a:gd name="T54" fmla="*/ 8 w 637"/>
                <a:gd name="T55" fmla="*/ 72 h 508"/>
                <a:gd name="T56" fmla="*/ 8 w 637"/>
                <a:gd name="T57" fmla="*/ 32 h 508"/>
                <a:gd name="T58" fmla="*/ 16 w 637"/>
                <a:gd name="T59" fmla="*/ 0 h 508"/>
                <a:gd name="T60" fmla="*/ 56 w 637"/>
                <a:gd name="T61" fmla="*/ 0 h 508"/>
                <a:gd name="T62" fmla="*/ 135 w 637"/>
                <a:gd name="T63" fmla="*/ 0 h 508"/>
                <a:gd name="T64" fmla="*/ 215 w 637"/>
                <a:gd name="T65" fmla="*/ 0 h 508"/>
                <a:gd name="T66" fmla="*/ 295 w 637"/>
                <a:gd name="T67" fmla="*/ 8 h 508"/>
                <a:gd name="T68" fmla="*/ 366 w 637"/>
                <a:gd name="T69" fmla="*/ 8 h 508"/>
                <a:gd name="T70" fmla="*/ 446 w 637"/>
                <a:gd name="T71" fmla="*/ 8 h 508"/>
                <a:gd name="T72" fmla="*/ 525 w 637"/>
                <a:gd name="T73" fmla="*/ 8 h 508"/>
                <a:gd name="T74" fmla="*/ 597 w 637"/>
                <a:gd name="T75"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508">
                  <a:moveTo>
                    <a:pt x="637" y="16"/>
                  </a:moveTo>
                  <a:lnTo>
                    <a:pt x="629" y="191"/>
                  </a:lnTo>
                  <a:lnTo>
                    <a:pt x="621" y="207"/>
                  </a:lnTo>
                  <a:lnTo>
                    <a:pt x="621" y="238"/>
                  </a:lnTo>
                  <a:lnTo>
                    <a:pt x="621" y="254"/>
                  </a:lnTo>
                  <a:lnTo>
                    <a:pt x="621" y="270"/>
                  </a:lnTo>
                  <a:lnTo>
                    <a:pt x="621" y="294"/>
                  </a:lnTo>
                  <a:lnTo>
                    <a:pt x="621" y="310"/>
                  </a:lnTo>
                  <a:lnTo>
                    <a:pt x="621" y="334"/>
                  </a:lnTo>
                  <a:lnTo>
                    <a:pt x="621" y="350"/>
                  </a:lnTo>
                  <a:lnTo>
                    <a:pt x="621" y="373"/>
                  </a:lnTo>
                  <a:lnTo>
                    <a:pt x="621" y="389"/>
                  </a:lnTo>
                  <a:lnTo>
                    <a:pt x="621" y="413"/>
                  </a:lnTo>
                  <a:lnTo>
                    <a:pt x="621" y="429"/>
                  </a:lnTo>
                  <a:lnTo>
                    <a:pt x="613" y="453"/>
                  </a:lnTo>
                  <a:lnTo>
                    <a:pt x="613" y="469"/>
                  </a:lnTo>
                  <a:lnTo>
                    <a:pt x="613" y="493"/>
                  </a:lnTo>
                  <a:lnTo>
                    <a:pt x="613" y="508"/>
                  </a:lnTo>
                  <a:lnTo>
                    <a:pt x="581" y="501"/>
                  </a:lnTo>
                  <a:lnTo>
                    <a:pt x="557" y="493"/>
                  </a:lnTo>
                  <a:lnTo>
                    <a:pt x="525" y="477"/>
                  </a:lnTo>
                  <a:lnTo>
                    <a:pt x="501" y="461"/>
                  </a:lnTo>
                  <a:lnTo>
                    <a:pt x="478" y="453"/>
                  </a:lnTo>
                  <a:lnTo>
                    <a:pt x="446" y="437"/>
                  </a:lnTo>
                  <a:lnTo>
                    <a:pt x="414" y="437"/>
                  </a:lnTo>
                  <a:lnTo>
                    <a:pt x="382" y="429"/>
                  </a:lnTo>
                  <a:lnTo>
                    <a:pt x="366" y="413"/>
                  </a:lnTo>
                  <a:lnTo>
                    <a:pt x="350" y="397"/>
                  </a:lnTo>
                  <a:lnTo>
                    <a:pt x="334" y="389"/>
                  </a:lnTo>
                  <a:lnTo>
                    <a:pt x="310" y="381"/>
                  </a:lnTo>
                  <a:lnTo>
                    <a:pt x="295" y="389"/>
                  </a:lnTo>
                  <a:lnTo>
                    <a:pt x="271" y="397"/>
                  </a:lnTo>
                  <a:lnTo>
                    <a:pt x="255" y="421"/>
                  </a:lnTo>
                  <a:lnTo>
                    <a:pt x="247" y="429"/>
                  </a:lnTo>
                  <a:lnTo>
                    <a:pt x="231" y="445"/>
                  </a:lnTo>
                  <a:lnTo>
                    <a:pt x="215" y="445"/>
                  </a:lnTo>
                  <a:lnTo>
                    <a:pt x="191" y="437"/>
                  </a:lnTo>
                  <a:lnTo>
                    <a:pt x="159" y="421"/>
                  </a:lnTo>
                  <a:lnTo>
                    <a:pt x="127" y="413"/>
                  </a:lnTo>
                  <a:lnTo>
                    <a:pt x="96" y="397"/>
                  </a:lnTo>
                  <a:lnTo>
                    <a:pt x="72" y="381"/>
                  </a:lnTo>
                  <a:lnTo>
                    <a:pt x="40" y="365"/>
                  </a:lnTo>
                  <a:lnTo>
                    <a:pt x="16" y="342"/>
                  </a:lnTo>
                  <a:lnTo>
                    <a:pt x="0" y="310"/>
                  </a:lnTo>
                  <a:lnTo>
                    <a:pt x="0" y="294"/>
                  </a:lnTo>
                  <a:lnTo>
                    <a:pt x="0" y="270"/>
                  </a:lnTo>
                  <a:lnTo>
                    <a:pt x="0" y="254"/>
                  </a:lnTo>
                  <a:lnTo>
                    <a:pt x="0" y="230"/>
                  </a:lnTo>
                  <a:lnTo>
                    <a:pt x="0" y="215"/>
                  </a:lnTo>
                  <a:lnTo>
                    <a:pt x="0" y="191"/>
                  </a:lnTo>
                  <a:lnTo>
                    <a:pt x="0" y="175"/>
                  </a:lnTo>
                  <a:lnTo>
                    <a:pt x="0" y="151"/>
                  </a:lnTo>
                  <a:lnTo>
                    <a:pt x="0" y="135"/>
                  </a:lnTo>
                  <a:lnTo>
                    <a:pt x="8" y="111"/>
                  </a:lnTo>
                  <a:lnTo>
                    <a:pt x="8" y="95"/>
                  </a:lnTo>
                  <a:lnTo>
                    <a:pt x="8" y="72"/>
                  </a:lnTo>
                  <a:lnTo>
                    <a:pt x="8" y="56"/>
                  </a:lnTo>
                  <a:lnTo>
                    <a:pt x="8" y="32"/>
                  </a:lnTo>
                  <a:lnTo>
                    <a:pt x="8" y="16"/>
                  </a:lnTo>
                  <a:lnTo>
                    <a:pt x="16" y="0"/>
                  </a:lnTo>
                  <a:lnTo>
                    <a:pt x="32" y="0"/>
                  </a:lnTo>
                  <a:lnTo>
                    <a:pt x="56" y="0"/>
                  </a:lnTo>
                  <a:lnTo>
                    <a:pt x="96" y="0"/>
                  </a:lnTo>
                  <a:lnTo>
                    <a:pt x="135" y="0"/>
                  </a:lnTo>
                  <a:lnTo>
                    <a:pt x="175" y="0"/>
                  </a:lnTo>
                  <a:lnTo>
                    <a:pt x="215" y="0"/>
                  </a:lnTo>
                  <a:lnTo>
                    <a:pt x="255" y="0"/>
                  </a:lnTo>
                  <a:lnTo>
                    <a:pt x="295" y="8"/>
                  </a:lnTo>
                  <a:lnTo>
                    <a:pt x="326" y="8"/>
                  </a:lnTo>
                  <a:lnTo>
                    <a:pt x="366" y="8"/>
                  </a:lnTo>
                  <a:lnTo>
                    <a:pt x="406" y="8"/>
                  </a:lnTo>
                  <a:lnTo>
                    <a:pt x="446" y="8"/>
                  </a:lnTo>
                  <a:lnTo>
                    <a:pt x="485" y="8"/>
                  </a:lnTo>
                  <a:lnTo>
                    <a:pt x="525" y="8"/>
                  </a:lnTo>
                  <a:lnTo>
                    <a:pt x="557" y="8"/>
                  </a:lnTo>
                  <a:lnTo>
                    <a:pt x="597" y="8"/>
                  </a:lnTo>
                  <a:lnTo>
                    <a:pt x="637" y="1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35" name="Freeform 34"/>
            <p:cNvSpPr>
              <a:spLocks/>
            </p:cNvSpPr>
            <p:nvPr/>
          </p:nvSpPr>
          <p:spPr bwMode="auto">
            <a:xfrm>
              <a:off x="1114144" y="931351"/>
              <a:ext cx="242570" cy="353060"/>
            </a:xfrm>
            <a:custGeom>
              <a:avLst/>
              <a:gdLst>
                <a:gd name="T0" fmla="*/ 366 w 382"/>
                <a:gd name="T1" fmla="*/ 0 h 556"/>
                <a:gd name="T2" fmla="*/ 366 w 382"/>
                <a:gd name="T3" fmla="*/ 23 h 556"/>
                <a:gd name="T4" fmla="*/ 366 w 382"/>
                <a:gd name="T5" fmla="*/ 39 h 556"/>
                <a:gd name="T6" fmla="*/ 366 w 382"/>
                <a:gd name="T7" fmla="*/ 63 h 556"/>
                <a:gd name="T8" fmla="*/ 366 w 382"/>
                <a:gd name="T9" fmla="*/ 79 h 556"/>
                <a:gd name="T10" fmla="*/ 366 w 382"/>
                <a:gd name="T11" fmla="*/ 95 h 556"/>
                <a:gd name="T12" fmla="*/ 366 w 382"/>
                <a:gd name="T13" fmla="*/ 111 h 556"/>
                <a:gd name="T14" fmla="*/ 366 w 382"/>
                <a:gd name="T15" fmla="*/ 135 h 556"/>
                <a:gd name="T16" fmla="*/ 358 w 382"/>
                <a:gd name="T17" fmla="*/ 150 h 556"/>
                <a:gd name="T18" fmla="*/ 358 w 382"/>
                <a:gd name="T19" fmla="*/ 166 h 556"/>
                <a:gd name="T20" fmla="*/ 358 w 382"/>
                <a:gd name="T21" fmla="*/ 182 h 556"/>
                <a:gd name="T22" fmla="*/ 358 w 382"/>
                <a:gd name="T23" fmla="*/ 222 h 556"/>
                <a:gd name="T24" fmla="*/ 358 w 382"/>
                <a:gd name="T25" fmla="*/ 238 h 556"/>
                <a:gd name="T26" fmla="*/ 358 w 382"/>
                <a:gd name="T27" fmla="*/ 270 h 556"/>
                <a:gd name="T28" fmla="*/ 358 w 382"/>
                <a:gd name="T29" fmla="*/ 293 h 556"/>
                <a:gd name="T30" fmla="*/ 358 w 382"/>
                <a:gd name="T31" fmla="*/ 309 h 556"/>
                <a:gd name="T32" fmla="*/ 374 w 382"/>
                <a:gd name="T33" fmla="*/ 333 h 556"/>
                <a:gd name="T34" fmla="*/ 382 w 382"/>
                <a:gd name="T35" fmla="*/ 349 h 556"/>
                <a:gd name="T36" fmla="*/ 374 w 382"/>
                <a:gd name="T37" fmla="*/ 373 h 556"/>
                <a:gd name="T38" fmla="*/ 358 w 382"/>
                <a:gd name="T39" fmla="*/ 389 h 556"/>
                <a:gd name="T40" fmla="*/ 342 w 382"/>
                <a:gd name="T41" fmla="*/ 397 h 556"/>
                <a:gd name="T42" fmla="*/ 318 w 382"/>
                <a:gd name="T43" fmla="*/ 397 h 556"/>
                <a:gd name="T44" fmla="*/ 302 w 382"/>
                <a:gd name="T45" fmla="*/ 405 h 556"/>
                <a:gd name="T46" fmla="*/ 286 w 382"/>
                <a:gd name="T47" fmla="*/ 413 h 556"/>
                <a:gd name="T48" fmla="*/ 286 w 382"/>
                <a:gd name="T49" fmla="*/ 436 h 556"/>
                <a:gd name="T50" fmla="*/ 286 w 382"/>
                <a:gd name="T51" fmla="*/ 460 h 556"/>
                <a:gd name="T52" fmla="*/ 286 w 382"/>
                <a:gd name="T53" fmla="*/ 476 h 556"/>
                <a:gd name="T54" fmla="*/ 286 w 382"/>
                <a:gd name="T55" fmla="*/ 492 h 556"/>
                <a:gd name="T56" fmla="*/ 286 w 382"/>
                <a:gd name="T57" fmla="*/ 516 h 556"/>
                <a:gd name="T58" fmla="*/ 270 w 382"/>
                <a:gd name="T59" fmla="*/ 532 h 556"/>
                <a:gd name="T60" fmla="*/ 246 w 382"/>
                <a:gd name="T61" fmla="*/ 540 h 556"/>
                <a:gd name="T62" fmla="*/ 222 w 382"/>
                <a:gd name="T63" fmla="*/ 548 h 556"/>
                <a:gd name="T64" fmla="*/ 206 w 382"/>
                <a:gd name="T65" fmla="*/ 556 h 556"/>
                <a:gd name="T66" fmla="*/ 183 w 382"/>
                <a:gd name="T67" fmla="*/ 532 h 556"/>
                <a:gd name="T68" fmla="*/ 167 w 382"/>
                <a:gd name="T69" fmla="*/ 516 h 556"/>
                <a:gd name="T70" fmla="*/ 143 w 382"/>
                <a:gd name="T71" fmla="*/ 492 h 556"/>
                <a:gd name="T72" fmla="*/ 119 w 382"/>
                <a:gd name="T73" fmla="*/ 484 h 556"/>
                <a:gd name="T74" fmla="*/ 95 w 382"/>
                <a:gd name="T75" fmla="*/ 476 h 556"/>
                <a:gd name="T76" fmla="*/ 71 w 382"/>
                <a:gd name="T77" fmla="*/ 484 h 556"/>
                <a:gd name="T78" fmla="*/ 55 w 382"/>
                <a:gd name="T79" fmla="*/ 468 h 556"/>
                <a:gd name="T80" fmla="*/ 39 w 382"/>
                <a:gd name="T81" fmla="*/ 460 h 556"/>
                <a:gd name="T82" fmla="*/ 23 w 382"/>
                <a:gd name="T83" fmla="*/ 444 h 556"/>
                <a:gd name="T84" fmla="*/ 23 w 382"/>
                <a:gd name="T85" fmla="*/ 428 h 556"/>
                <a:gd name="T86" fmla="*/ 31 w 382"/>
                <a:gd name="T87" fmla="*/ 405 h 556"/>
                <a:gd name="T88" fmla="*/ 31 w 382"/>
                <a:gd name="T89" fmla="*/ 381 h 556"/>
                <a:gd name="T90" fmla="*/ 31 w 382"/>
                <a:gd name="T91" fmla="*/ 357 h 556"/>
                <a:gd name="T92" fmla="*/ 31 w 382"/>
                <a:gd name="T93" fmla="*/ 341 h 556"/>
                <a:gd name="T94" fmla="*/ 0 w 382"/>
                <a:gd name="T95" fmla="*/ 301 h 556"/>
                <a:gd name="T96" fmla="*/ 16 w 382"/>
                <a:gd name="T97" fmla="*/ 0 h 556"/>
                <a:gd name="T98" fmla="*/ 366 w 382"/>
                <a:gd name="T9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556">
                  <a:moveTo>
                    <a:pt x="366" y="0"/>
                  </a:moveTo>
                  <a:lnTo>
                    <a:pt x="366" y="23"/>
                  </a:lnTo>
                  <a:lnTo>
                    <a:pt x="366" y="39"/>
                  </a:lnTo>
                  <a:lnTo>
                    <a:pt x="366" y="63"/>
                  </a:lnTo>
                  <a:lnTo>
                    <a:pt x="366" y="79"/>
                  </a:lnTo>
                  <a:lnTo>
                    <a:pt x="366" y="95"/>
                  </a:lnTo>
                  <a:lnTo>
                    <a:pt x="366" y="111"/>
                  </a:lnTo>
                  <a:lnTo>
                    <a:pt x="366" y="135"/>
                  </a:lnTo>
                  <a:lnTo>
                    <a:pt x="358" y="150"/>
                  </a:lnTo>
                  <a:lnTo>
                    <a:pt x="358" y="166"/>
                  </a:lnTo>
                  <a:lnTo>
                    <a:pt x="358" y="182"/>
                  </a:lnTo>
                  <a:lnTo>
                    <a:pt x="358" y="222"/>
                  </a:lnTo>
                  <a:lnTo>
                    <a:pt x="358" y="238"/>
                  </a:lnTo>
                  <a:lnTo>
                    <a:pt x="358" y="270"/>
                  </a:lnTo>
                  <a:lnTo>
                    <a:pt x="358" y="293"/>
                  </a:lnTo>
                  <a:lnTo>
                    <a:pt x="358" y="309"/>
                  </a:lnTo>
                  <a:lnTo>
                    <a:pt x="374" y="333"/>
                  </a:lnTo>
                  <a:lnTo>
                    <a:pt x="382" y="349"/>
                  </a:lnTo>
                  <a:lnTo>
                    <a:pt x="374" y="373"/>
                  </a:lnTo>
                  <a:lnTo>
                    <a:pt x="358" y="389"/>
                  </a:lnTo>
                  <a:lnTo>
                    <a:pt x="342" y="397"/>
                  </a:lnTo>
                  <a:lnTo>
                    <a:pt x="318" y="397"/>
                  </a:lnTo>
                  <a:lnTo>
                    <a:pt x="302" y="405"/>
                  </a:lnTo>
                  <a:lnTo>
                    <a:pt x="286" y="413"/>
                  </a:lnTo>
                  <a:lnTo>
                    <a:pt x="286" y="436"/>
                  </a:lnTo>
                  <a:lnTo>
                    <a:pt x="286" y="460"/>
                  </a:lnTo>
                  <a:lnTo>
                    <a:pt x="286" y="476"/>
                  </a:lnTo>
                  <a:lnTo>
                    <a:pt x="286" y="492"/>
                  </a:lnTo>
                  <a:lnTo>
                    <a:pt x="286" y="516"/>
                  </a:lnTo>
                  <a:lnTo>
                    <a:pt x="270" y="532"/>
                  </a:lnTo>
                  <a:lnTo>
                    <a:pt x="246" y="540"/>
                  </a:lnTo>
                  <a:lnTo>
                    <a:pt x="222" y="548"/>
                  </a:lnTo>
                  <a:lnTo>
                    <a:pt x="206" y="556"/>
                  </a:lnTo>
                  <a:lnTo>
                    <a:pt x="183" y="532"/>
                  </a:lnTo>
                  <a:lnTo>
                    <a:pt x="167" y="516"/>
                  </a:lnTo>
                  <a:lnTo>
                    <a:pt x="143" y="492"/>
                  </a:lnTo>
                  <a:lnTo>
                    <a:pt x="119" y="484"/>
                  </a:lnTo>
                  <a:lnTo>
                    <a:pt x="95" y="476"/>
                  </a:lnTo>
                  <a:lnTo>
                    <a:pt x="71" y="484"/>
                  </a:lnTo>
                  <a:lnTo>
                    <a:pt x="55" y="468"/>
                  </a:lnTo>
                  <a:lnTo>
                    <a:pt x="39" y="460"/>
                  </a:lnTo>
                  <a:lnTo>
                    <a:pt x="23" y="444"/>
                  </a:lnTo>
                  <a:lnTo>
                    <a:pt x="23" y="428"/>
                  </a:lnTo>
                  <a:lnTo>
                    <a:pt x="31" y="405"/>
                  </a:lnTo>
                  <a:lnTo>
                    <a:pt x="31" y="381"/>
                  </a:lnTo>
                  <a:lnTo>
                    <a:pt x="31" y="357"/>
                  </a:lnTo>
                  <a:lnTo>
                    <a:pt x="31" y="341"/>
                  </a:lnTo>
                  <a:lnTo>
                    <a:pt x="0" y="301"/>
                  </a:lnTo>
                  <a:lnTo>
                    <a:pt x="16" y="0"/>
                  </a:lnTo>
                  <a:lnTo>
                    <a:pt x="366" y="0"/>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36" name="Freeform 35"/>
            <p:cNvSpPr>
              <a:spLocks/>
            </p:cNvSpPr>
            <p:nvPr/>
          </p:nvSpPr>
          <p:spPr bwMode="auto">
            <a:xfrm>
              <a:off x="1114144" y="931351"/>
              <a:ext cx="242570" cy="353060"/>
            </a:xfrm>
            <a:custGeom>
              <a:avLst/>
              <a:gdLst>
                <a:gd name="T0" fmla="*/ 366 w 382"/>
                <a:gd name="T1" fmla="*/ 0 h 556"/>
                <a:gd name="T2" fmla="*/ 366 w 382"/>
                <a:gd name="T3" fmla="*/ 23 h 556"/>
                <a:gd name="T4" fmla="*/ 366 w 382"/>
                <a:gd name="T5" fmla="*/ 39 h 556"/>
                <a:gd name="T6" fmla="*/ 366 w 382"/>
                <a:gd name="T7" fmla="*/ 63 h 556"/>
                <a:gd name="T8" fmla="*/ 366 w 382"/>
                <a:gd name="T9" fmla="*/ 79 h 556"/>
                <a:gd name="T10" fmla="*/ 366 w 382"/>
                <a:gd name="T11" fmla="*/ 95 h 556"/>
                <a:gd name="T12" fmla="*/ 366 w 382"/>
                <a:gd name="T13" fmla="*/ 111 h 556"/>
                <a:gd name="T14" fmla="*/ 366 w 382"/>
                <a:gd name="T15" fmla="*/ 135 h 556"/>
                <a:gd name="T16" fmla="*/ 358 w 382"/>
                <a:gd name="T17" fmla="*/ 150 h 556"/>
                <a:gd name="T18" fmla="*/ 358 w 382"/>
                <a:gd name="T19" fmla="*/ 166 h 556"/>
                <a:gd name="T20" fmla="*/ 358 w 382"/>
                <a:gd name="T21" fmla="*/ 182 h 556"/>
                <a:gd name="T22" fmla="*/ 358 w 382"/>
                <a:gd name="T23" fmla="*/ 222 h 556"/>
                <a:gd name="T24" fmla="*/ 358 w 382"/>
                <a:gd name="T25" fmla="*/ 238 h 556"/>
                <a:gd name="T26" fmla="*/ 358 w 382"/>
                <a:gd name="T27" fmla="*/ 270 h 556"/>
                <a:gd name="T28" fmla="*/ 358 w 382"/>
                <a:gd name="T29" fmla="*/ 293 h 556"/>
                <a:gd name="T30" fmla="*/ 358 w 382"/>
                <a:gd name="T31" fmla="*/ 309 h 556"/>
                <a:gd name="T32" fmla="*/ 374 w 382"/>
                <a:gd name="T33" fmla="*/ 333 h 556"/>
                <a:gd name="T34" fmla="*/ 382 w 382"/>
                <a:gd name="T35" fmla="*/ 349 h 556"/>
                <a:gd name="T36" fmla="*/ 374 w 382"/>
                <a:gd name="T37" fmla="*/ 373 h 556"/>
                <a:gd name="T38" fmla="*/ 358 w 382"/>
                <a:gd name="T39" fmla="*/ 389 h 556"/>
                <a:gd name="T40" fmla="*/ 342 w 382"/>
                <a:gd name="T41" fmla="*/ 397 h 556"/>
                <a:gd name="T42" fmla="*/ 318 w 382"/>
                <a:gd name="T43" fmla="*/ 397 h 556"/>
                <a:gd name="T44" fmla="*/ 302 w 382"/>
                <a:gd name="T45" fmla="*/ 405 h 556"/>
                <a:gd name="T46" fmla="*/ 286 w 382"/>
                <a:gd name="T47" fmla="*/ 413 h 556"/>
                <a:gd name="T48" fmla="*/ 286 w 382"/>
                <a:gd name="T49" fmla="*/ 436 h 556"/>
                <a:gd name="T50" fmla="*/ 286 w 382"/>
                <a:gd name="T51" fmla="*/ 460 h 556"/>
                <a:gd name="T52" fmla="*/ 286 w 382"/>
                <a:gd name="T53" fmla="*/ 476 h 556"/>
                <a:gd name="T54" fmla="*/ 286 w 382"/>
                <a:gd name="T55" fmla="*/ 492 h 556"/>
                <a:gd name="T56" fmla="*/ 286 w 382"/>
                <a:gd name="T57" fmla="*/ 516 h 556"/>
                <a:gd name="T58" fmla="*/ 270 w 382"/>
                <a:gd name="T59" fmla="*/ 532 h 556"/>
                <a:gd name="T60" fmla="*/ 246 w 382"/>
                <a:gd name="T61" fmla="*/ 540 h 556"/>
                <a:gd name="T62" fmla="*/ 222 w 382"/>
                <a:gd name="T63" fmla="*/ 548 h 556"/>
                <a:gd name="T64" fmla="*/ 206 w 382"/>
                <a:gd name="T65" fmla="*/ 556 h 556"/>
                <a:gd name="T66" fmla="*/ 183 w 382"/>
                <a:gd name="T67" fmla="*/ 532 h 556"/>
                <a:gd name="T68" fmla="*/ 167 w 382"/>
                <a:gd name="T69" fmla="*/ 516 h 556"/>
                <a:gd name="T70" fmla="*/ 143 w 382"/>
                <a:gd name="T71" fmla="*/ 492 h 556"/>
                <a:gd name="T72" fmla="*/ 119 w 382"/>
                <a:gd name="T73" fmla="*/ 484 h 556"/>
                <a:gd name="T74" fmla="*/ 95 w 382"/>
                <a:gd name="T75" fmla="*/ 476 h 556"/>
                <a:gd name="T76" fmla="*/ 71 w 382"/>
                <a:gd name="T77" fmla="*/ 484 h 556"/>
                <a:gd name="T78" fmla="*/ 55 w 382"/>
                <a:gd name="T79" fmla="*/ 468 h 556"/>
                <a:gd name="T80" fmla="*/ 39 w 382"/>
                <a:gd name="T81" fmla="*/ 460 h 556"/>
                <a:gd name="T82" fmla="*/ 23 w 382"/>
                <a:gd name="T83" fmla="*/ 444 h 556"/>
                <a:gd name="T84" fmla="*/ 23 w 382"/>
                <a:gd name="T85" fmla="*/ 428 h 556"/>
                <a:gd name="T86" fmla="*/ 31 w 382"/>
                <a:gd name="T87" fmla="*/ 405 h 556"/>
                <a:gd name="T88" fmla="*/ 31 w 382"/>
                <a:gd name="T89" fmla="*/ 381 h 556"/>
                <a:gd name="T90" fmla="*/ 31 w 382"/>
                <a:gd name="T91" fmla="*/ 357 h 556"/>
                <a:gd name="T92" fmla="*/ 31 w 382"/>
                <a:gd name="T93" fmla="*/ 341 h 556"/>
                <a:gd name="T94" fmla="*/ 0 w 382"/>
                <a:gd name="T95" fmla="*/ 301 h 556"/>
                <a:gd name="T96" fmla="*/ 16 w 382"/>
                <a:gd name="T97" fmla="*/ 0 h 556"/>
                <a:gd name="T98" fmla="*/ 366 w 382"/>
                <a:gd name="T9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556">
                  <a:moveTo>
                    <a:pt x="366" y="0"/>
                  </a:moveTo>
                  <a:lnTo>
                    <a:pt x="366" y="23"/>
                  </a:lnTo>
                  <a:lnTo>
                    <a:pt x="366" y="39"/>
                  </a:lnTo>
                  <a:lnTo>
                    <a:pt x="366" y="63"/>
                  </a:lnTo>
                  <a:lnTo>
                    <a:pt x="366" y="79"/>
                  </a:lnTo>
                  <a:lnTo>
                    <a:pt x="366" y="95"/>
                  </a:lnTo>
                  <a:lnTo>
                    <a:pt x="366" y="111"/>
                  </a:lnTo>
                  <a:lnTo>
                    <a:pt x="366" y="135"/>
                  </a:lnTo>
                  <a:lnTo>
                    <a:pt x="358" y="150"/>
                  </a:lnTo>
                  <a:lnTo>
                    <a:pt x="358" y="166"/>
                  </a:lnTo>
                  <a:lnTo>
                    <a:pt x="358" y="182"/>
                  </a:lnTo>
                  <a:lnTo>
                    <a:pt x="358" y="222"/>
                  </a:lnTo>
                  <a:lnTo>
                    <a:pt x="358" y="238"/>
                  </a:lnTo>
                  <a:lnTo>
                    <a:pt x="358" y="270"/>
                  </a:lnTo>
                  <a:lnTo>
                    <a:pt x="358" y="293"/>
                  </a:lnTo>
                  <a:lnTo>
                    <a:pt x="358" y="309"/>
                  </a:lnTo>
                  <a:lnTo>
                    <a:pt x="374" y="333"/>
                  </a:lnTo>
                  <a:lnTo>
                    <a:pt x="382" y="349"/>
                  </a:lnTo>
                  <a:lnTo>
                    <a:pt x="374" y="373"/>
                  </a:lnTo>
                  <a:lnTo>
                    <a:pt x="358" y="389"/>
                  </a:lnTo>
                  <a:lnTo>
                    <a:pt x="342" y="397"/>
                  </a:lnTo>
                  <a:lnTo>
                    <a:pt x="318" y="397"/>
                  </a:lnTo>
                  <a:lnTo>
                    <a:pt x="302" y="405"/>
                  </a:lnTo>
                  <a:lnTo>
                    <a:pt x="286" y="413"/>
                  </a:lnTo>
                  <a:lnTo>
                    <a:pt x="286" y="436"/>
                  </a:lnTo>
                  <a:lnTo>
                    <a:pt x="286" y="460"/>
                  </a:lnTo>
                  <a:lnTo>
                    <a:pt x="286" y="476"/>
                  </a:lnTo>
                  <a:lnTo>
                    <a:pt x="286" y="492"/>
                  </a:lnTo>
                  <a:lnTo>
                    <a:pt x="286" y="516"/>
                  </a:lnTo>
                  <a:lnTo>
                    <a:pt x="270" y="532"/>
                  </a:lnTo>
                  <a:lnTo>
                    <a:pt x="246" y="540"/>
                  </a:lnTo>
                  <a:lnTo>
                    <a:pt x="222" y="548"/>
                  </a:lnTo>
                  <a:lnTo>
                    <a:pt x="206" y="556"/>
                  </a:lnTo>
                  <a:lnTo>
                    <a:pt x="183" y="532"/>
                  </a:lnTo>
                  <a:lnTo>
                    <a:pt x="167" y="516"/>
                  </a:lnTo>
                  <a:lnTo>
                    <a:pt x="143" y="492"/>
                  </a:lnTo>
                  <a:lnTo>
                    <a:pt x="119" y="484"/>
                  </a:lnTo>
                  <a:lnTo>
                    <a:pt x="95" y="476"/>
                  </a:lnTo>
                  <a:lnTo>
                    <a:pt x="71" y="484"/>
                  </a:lnTo>
                  <a:lnTo>
                    <a:pt x="55" y="468"/>
                  </a:lnTo>
                  <a:lnTo>
                    <a:pt x="39" y="460"/>
                  </a:lnTo>
                  <a:lnTo>
                    <a:pt x="23" y="444"/>
                  </a:lnTo>
                  <a:lnTo>
                    <a:pt x="23" y="428"/>
                  </a:lnTo>
                  <a:lnTo>
                    <a:pt x="31" y="405"/>
                  </a:lnTo>
                  <a:lnTo>
                    <a:pt x="31" y="381"/>
                  </a:lnTo>
                  <a:lnTo>
                    <a:pt x="31" y="357"/>
                  </a:lnTo>
                  <a:lnTo>
                    <a:pt x="31" y="341"/>
                  </a:lnTo>
                  <a:lnTo>
                    <a:pt x="0" y="301"/>
                  </a:lnTo>
                  <a:lnTo>
                    <a:pt x="16" y="0"/>
                  </a:lnTo>
                  <a:lnTo>
                    <a:pt x="36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37" name="Freeform 36"/>
            <p:cNvSpPr>
              <a:spLocks/>
            </p:cNvSpPr>
            <p:nvPr/>
          </p:nvSpPr>
          <p:spPr bwMode="auto">
            <a:xfrm>
              <a:off x="2199994" y="966276"/>
              <a:ext cx="773430" cy="247015"/>
            </a:xfrm>
            <a:custGeom>
              <a:avLst/>
              <a:gdLst>
                <a:gd name="T0" fmla="*/ 557 w 1218"/>
                <a:gd name="T1" fmla="*/ 80 h 389"/>
                <a:gd name="T2" fmla="*/ 1138 w 1218"/>
                <a:gd name="T3" fmla="*/ 111 h 389"/>
                <a:gd name="T4" fmla="*/ 1138 w 1218"/>
                <a:gd name="T5" fmla="*/ 159 h 389"/>
                <a:gd name="T6" fmla="*/ 1146 w 1218"/>
                <a:gd name="T7" fmla="*/ 199 h 389"/>
                <a:gd name="T8" fmla="*/ 1210 w 1218"/>
                <a:gd name="T9" fmla="*/ 215 h 389"/>
                <a:gd name="T10" fmla="*/ 1194 w 1218"/>
                <a:gd name="T11" fmla="*/ 294 h 389"/>
                <a:gd name="T12" fmla="*/ 1154 w 1218"/>
                <a:gd name="T13" fmla="*/ 286 h 389"/>
                <a:gd name="T14" fmla="*/ 1106 w 1218"/>
                <a:gd name="T15" fmla="*/ 302 h 389"/>
                <a:gd name="T16" fmla="*/ 1059 w 1218"/>
                <a:gd name="T17" fmla="*/ 302 h 389"/>
                <a:gd name="T18" fmla="*/ 1003 w 1218"/>
                <a:gd name="T19" fmla="*/ 310 h 389"/>
                <a:gd name="T20" fmla="*/ 987 w 1218"/>
                <a:gd name="T21" fmla="*/ 270 h 389"/>
                <a:gd name="T22" fmla="*/ 955 w 1218"/>
                <a:gd name="T23" fmla="*/ 230 h 389"/>
                <a:gd name="T24" fmla="*/ 915 w 1218"/>
                <a:gd name="T25" fmla="*/ 246 h 389"/>
                <a:gd name="T26" fmla="*/ 892 w 1218"/>
                <a:gd name="T27" fmla="*/ 278 h 389"/>
                <a:gd name="T28" fmla="*/ 892 w 1218"/>
                <a:gd name="T29" fmla="*/ 326 h 389"/>
                <a:gd name="T30" fmla="*/ 884 w 1218"/>
                <a:gd name="T31" fmla="*/ 373 h 389"/>
                <a:gd name="T32" fmla="*/ 844 w 1218"/>
                <a:gd name="T33" fmla="*/ 389 h 389"/>
                <a:gd name="T34" fmla="*/ 812 w 1218"/>
                <a:gd name="T35" fmla="*/ 350 h 389"/>
                <a:gd name="T36" fmla="*/ 764 w 1218"/>
                <a:gd name="T37" fmla="*/ 350 h 389"/>
                <a:gd name="T38" fmla="*/ 740 w 1218"/>
                <a:gd name="T39" fmla="*/ 302 h 389"/>
                <a:gd name="T40" fmla="*/ 716 w 1218"/>
                <a:gd name="T41" fmla="*/ 262 h 389"/>
                <a:gd name="T42" fmla="*/ 685 w 1218"/>
                <a:gd name="T43" fmla="*/ 246 h 389"/>
                <a:gd name="T44" fmla="*/ 637 w 1218"/>
                <a:gd name="T45" fmla="*/ 238 h 389"/>
                <a:gd name="T46" fmla="*/ 605 w 1218"/>
                <a:gd name="T47" fmla="*/ 230 h 389"/>
                <a:gd name="T48" fmla="*/ 565 w 1218"/>
                <a:gd name="T49" fmla="*/ 223 h 389"/>
                <a:gd name="T50" fmla="*/ 533 w 1218"/>
                <a:gd name="T51" fmla="*/ 223 h 389"/>
                <a:gd name="T52" fmla="*/ 494 w 1218"/>
                <a:gd name="T53" fmla="*/ 191 h 389"/>
                <a:gd name="T54" fmla="*/ 446 w 1218"/>
                <a:gd name="T55" fmla="*/ 167 h 389"/>
                <a:gd name="T56" fmla="*/ 390 w 1218"/>
                <a:gd name="T57" fmla="*/ 151 h 389"/>
                <a:gd name="T58" fmla="*/ 343 w 1218"/>
                <a:gd name="T59" fmla="*/ 159 h 389"/>
                <a:gd name="T60" fmla="*/ 287 w 1218"/>
                <a:gd name="T61" fmla="*/ 167 h 389"/>
                <a:gd name="T62" fmla="*/ 247 w 1218"/>
                <a:gd name="T63" fmla="*/ 167 h 389"/>
                <a:gd name="T64" fmla="*/ 215 w 1218"/>
                <a:gd name="T65" fmla="*/ 199 h 389"/>
                <a:gd name="T66" fmla="*/ 199 w 1218"/>
                <a:gd name="T67" fmla="*/ 238 h 389"/>
                <a:gd name="T68" fmla="*/ 175 w 1218"/>
                <a:gd name="T69" fmla="*/ 278 h 389"/>
                <a:gd name="T70" fmla="*/ 120 w 1218"/>
                <a:gd name="T71" fmla="*/ 270 h 389"/>
                <a:gd name="T72" fmla="*/ 80 w 1218"/>
                <a:gd name="T73" fmla="*/ 286 h 389"/>
                <a:gd name="T74" fmla="*/ 32 w 1218"/>
                <a:gd name="T75" fmla="*/ 294 h 389"/>
                <a:gd name="T76" fmla="*/ 0 w 1218"/>
                <a:gd name="T77" fmla="*/ 278 h 389"/>
                <a:gd name="T78" fmla="*/ 0 w 1218"/>
                <a:gd name="T79" fmla="*/ 246 h 389"/>
                <a:gd name="T80" fmla="*/ 0 w 1218"/>
                <a:gd name="T81" fmla="*/ 207 h 389"/>
                <a:gd name="T82" fmla="*/ 0 w 1218"/>
                <a:gd name="T83" fmla="*/ 167 h 389"/>
                <a:gd name="T84" fmla="*/ 8 w 1218"/>
                <a:gd name="T85" fmla="*/ 135 h 389"/>
                <a:gd name="T86" fmla="*/ 8 w 1218"/>
                <a:gd name="T87" fmla="*/ 95 h 389"/>
                <a:gd name="T88" fmla="*/ 8 w 1218"/>
                <a:gd name="T89" fmla="*/ 56 h 389"/>
                <a:gd name="T90" fmla="*/ 8 w 1218"/>
                <a:gd name="T91" fmla="*/ 24 h 389"/>
                <a:gd name="T92" fmla="*/ 24 w 1218"/>
                <a:gd name="T93" fmla="*/ 8 h 389"/>
                <a:gd name="T94" fmla="*/ 80 w 1218"/>
                <a:gd name="T95" fmla="*/ 8 h 389"/>
                <a:gd name="T96" fmla="*/ 152 w 1218"/>
                <a:gd name="T97" fmla="*/ 8 h 389"/>
                <a:gd name="T98" fmla="*/ 215 w 1218"/>
                <a:gd name="T99" fmla="*/ 8 h 389"/>
                <a:gd name="T100" fmla="*/ 279 w 1218"/>
                <a:gd name="T101" fmla="*/ 8 h 389"/>
                <a:gd name="T102" fmla="*/ 350 w 1218"/>
                <a:gd name="T103" fmla="*/ 16 h 389"/>
                <a:gd name="T104" fmla="*/ 422 w 1218"/>
                <a:gd name="T105" fmla="*/ 16 h 389"/>
                <a:gd name="T106" fmla="*/ 486 w 1218"/>
                <a:gd name="T107" fmla="*/ 16 h 389"/>
                <a:gd name="T108" fmla="*/ 557 w 1218"/>
                <a:gd name="T109" fmla="*/ 2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8" h="389">
                  <a:moveTo>
                    <a:pt x="557" y="24"/>
                  </a:moveTo>
                  <a:lnTo>
                    <a:pt x="557" y="80"/>
                  </a:lnTo>
                  <a:lnTo>
                    <a:pt x="613" y="87"/>
                  </a:lnTo>
                  <a:lnTo>
                    <a:pt x="1138" y="111"/>
                  </a:lnTo>
                  <a:lnTo>
                    <a:pt x="1138" y="135"/>
                  </a:lnTo>
                  <a:lnTo>
                    <a:pt x="1138" y="159"/>
                  </a:lnTo>
                  <a:lnTo>
                    <a:pt x="1138" y="183"/>
                  </a:lnTo>
                  <a:lnTo>
                    <a:pt x="1146" y="199"/>
                  </a:lnTo>
                  <a:lnTo>
                    <a:pt x="1170" y="215"/>
                  </a:lnTo>
                  <a:lnTo>
                    <a:pt x="1210" y="215"/>
                  </a:lnTo>
                  <a:lnTo>
                    <a:pt x="1218" y="302"/>
                  </a:lnTo>
                  <a:lnTo>
                    <a:pt x="1194" y="294"/>
                  </a:lnTo>
                  <a:lnTo>
                    <a:pt x="1170" y="286"/>
                  </a:lnTo>
                  <a:lnTo>
                    <a:pt x="1154" y="286"/>
                  </a:lnTo>
                  <a:lnTo>
                    <a:pt x="1130" y="294"/>
                  </a:lnTo>
                  <a:lnTo>
                    <a:pt x="1106" y="302"/>
                  </a:lnTo>
                  <a:lnTo>
                    <a:pt x="1083" y="302"/>
                  </a:lnTo>
                  <a:lnTo>
                    <a:pt x="1059" y="302"/>
                  </a:lnTo>
                  <a:lnTo>
                    <a:pt x="1027" y="302"/>
                  </a:lnTo>
                  <a:lnTo>
                    <a:pt x="1003" y="310"/>
                  </a:lnTo>
                  <a:lnTo>
                    <a:pt x="987" y="286"/>
                  </a:lnTo>
                  <a:lnTo>
                    <a:pt x="987" y="270"/>
                  </a:lnTo>
                  <a:lnTo>
                    <a:pt x="971" y="246"/>
                  </a:lnTo>
                  <a:lnTo>
                    <a:pt x="955" y="230"/>
                  </a:lnTo>
                  <a:lnTo>
                    <a:pt x="931" y="230"/>
                  </a:lnTo>
                  <a:lnTo>
                    <a:pt x="915" y="246"/>
                  </a:lnTo>
                  <a:lnTo>
                    <a:pt x="899" y="262"/>
                  </a:lnTo>
                  <a:lnTo>
                    <a:pt x="892" y="278"/>
                  </a:lnTo>
                  <a:lnTo>
                    <a:pt x="892" y="302"/>
                  </a:lnTo>
                  <a:lnTo>
                    <a:pt x="892" y="326"/>
                  </a:lnTo>
                  <a:lnTo>
                    <a:pt x="892" y="350"/>
                  </a:lnTo>
                  <a:lnTo>
                    <a:pt x="884" y="373"/>
                  </a:lnTo>
                  <a:lnTo>
                    <a:pt x="868" y="389"/>
                  </a:lnTo>
                  <a:lnTo>
                    <a:pt x="844" y="389"/>
                  </a:lnTo>
                  <a:lnTo>
                    <a:pt x="828" y="365"/>
                  </a:lnTo>
                  <a:lnTo>
                    <a:pt x="812" y="350"/>
                  </a:lnTo>
                  <a:lnTo>
                    <a:pt x="788" y="342"/>
                  </a:lnTo>
                  <a:lnTo>
                    <a:pt x="764" y="350"/>
                  </a:lnTo>
                  <a:lnTo>
                    <a:pt x="748" y="326"/>
                  </a:lnTo>
                  <a:lnTo>
                    <a:pt x="740" y="302"/>
                  </a:lnTo>
                  <a:lnTo>
                    <a:pt x="732" y="278"/>
                  </a:lnTo>
                  <a:lnTo>
                    <a:pt x="716" y="262"/>
                  </a:lnTo>
                  <a:lnTo>
                    <a:pt x="693" y="246"/>
                  </a:lnTo>
                  <a:lnTo>
                    <a:pt x="685" y="246"/>
                  </a:lnTo>
                  <a:lnTo>
                    <a:pt x="661" y="238"/>
                  </a:lnTo>
                  <a:lnTo>
                    <a:pt x="637" y="238"/>
                  </a:lnTo>
                  <a:lnTo>
                    <a:pt x="621" y="230"/>
                  </a:lnTo>
                  <a:lnTo>
                    <a:pt x="605" y="230"/>
                  </a:lnTo>
                  <a:lnTo>
                    <a:pt x="589" y="230"/>
                  </a:lnTo>
                  <a:lnTo>
                    <a:pt x="565" y="223"/>
                  </a:lnTo>
                  <a:lnTo>
                    <a:pt x="549" y="223"/>
                  </a:lnTo>
                  <a:lnTo>
                    <a:pt x="533" y="223"/>
                  </a:lnTo>
                  <a:lnTo>
                    <a:pt x="518" y="207"/>
                  </a:lnTo>
                  <a:lnTo>
                    <a:pt x="494" y="191"/>
                  </a:lnTo>
                  <a:lnTo>
                    <a:pt x="470" y="175"/>
                  </a:lnTo>
                  <a:lnTo>
                    <a:pt x="446" y="167"/>
                  </a:lnTo>
                  <a:lnTo>
                    <a:pt x="422" y="159"/>
                  </a:lnTo>
                  <a:lnTo>
                    <a:pt x="390" y="151"/>
                  </a:lnTo>
                  <a:lnTo>
                    <a:pt x="366" y="151"/>
                  </a:lnTo>
                  <a:lnTo>
                    <a:pt x="343" y="159"/>
                  </a:lnTo>
                  <a:lnTo>
                    <a:pt x="319" y="159"/>
                  </a:lnTo>
                  <a:lnTo>
                    <a:pt x="287" y="167"/>
                  </a:lnTo>
                  <a:lnTo>
                    <a:pt x="271" y="167"/>
                  </a:lnTo>
                  <a:lnTo>
                    <a:pt x="247" y="167"/>
                  </a:lnTo>
                  <a:lnTo>
                    <a:pt x="239" y="175"/>
                  </a:lnTo>
                  <a:lnTo>
                    <a:pt x="215" y="199"/>
                  </a:lnTo>
                  <a:lnTo>
                    <a:pt x="199" y="215"/>
                  </a:lnTo>
                  <a:lnTo>
                    <a:pt x="199" y="238"/>
                  </a:lnTo>
                  <a:lnTo>
                    <a:pt x="191" y="262"/>
                  </a:lnTo>
                  <a:lnTo>
                    <a:pt x="175" y="278"/>
                  </a:lnTo>
                  <a:lnTo>
                    <a:pt x="159" y="286"/>
                  </a:lnTo>
                  <a:lnTo>
                    <a:pt x="120" y="270"/>
                  </a:lnTo>
                  <a:lnTo>
                    <a:pt x="104" y="278"/>
                  </a:lnTo>
                  <a:lnTo>
                    <a:pt x="80" y="286"/>
                  </a:lnTo>
                  <a:lnTo>
                    <a:pt x="56" y="294"/>
                  </a:lnTo>
                  <a:lnTo>
                    <a:pt x="32" y="294"/>
                  </a:lnTo>
                  <a:lnTo>
                    <a:pt x="8" y="302"/>
                  </a:lnTo>
                  <a:lnTo>
                    <a:pt x="0" y="278"/>
                  </a:lnTo>
                  <a:lnTo>
                    <a:pt x="0" y="262"/>
                  </a:lnTo>
                  <a:lnTo>
                    <a:pt x="0" y="246"/>
                  </a:lnTo>
                  <a:lnTo>
                    <a:pt x="0" y="223"/>
                  </a:lnTo>
                  <a:lnTo>
                    <a:pt x="0" y="207"/>
                  </a:lnTo>
                  <a:lnTo>
                    <a:pt x="0" y="191"/>
                  </a:lnTo>
                  <a:lnTo>
                    <a:pt x="0" y="167"/>
                  </a:lnTo>
                  <a:lnTo>
                    <a:pt x="8" y="151"/>
                  </a:lnTo>
                  <a:lnTo>
                    <a:pt x="8" y="135"/>
                  </a:lnTo>
                  <a:lnTo>
                    <a:pt x="8" y="111"/>
                  </a:lnTo>
                  <a:lnTo>
                    <a:pt x="8" y="95"/>
                  </a:lnTo>
                  <a:lnTo>
                    <a:pt x="8" y="80"/>
                  </a:lnTo>
                  <a:lnTo>
                    <a:pt x="8" y="56"/>
                  </a:lnTo>
                  <a:lnTo>
                    <a:pt x="8" y="40"/>
                  </a:lnTo>
                  <a:lnTo>
                    <a:pt x="8" y="24"/>
                  </a:lnTo>
                  <a:lnTo>
                    <a:pt x="8" y="0"/>
                  </a:lnTo>
                  <a:lnTo>
                    <a:pt x="24" y="8"/>
                  </a:lnTo>
                  <a:lnTo>
                    <a:pt x="48" y="8"/>
                  </a:lnTo>
                  <a:lnTo>
                    <a:pt x="80" y="8"/>
                  </a:lnTo>
                  <a:lnTo>
                    <a:pt x="112" y="8"/>
                  </a:lnTo>
                  <a:lnTo>
                    <a:pt x="152" y="8"/>
                  </a:lnTo>
                  <a:lnTo>
                    <a:pt x="183" y="8"/>
                  </a:lnTo>
                  <a:lnTo>
                    <a:pt x="215" y="8"/>
                  </a:lnTo>
                  <a:lnTo>
                    <a:pt x="247" y="8"/>
                  </a:lnTo>
                  <a:lnTo>
                    <a:pt x="279" y="8"/>
                  </a:lnTo>
                  <a:lnTo>
                    <a:pt x="319" y="8"/>
                  </a:lnTo>
                  <a:lnTo>
                    <a:pt x="350" y="16"/>
                  </a:lnTo>
                  <a:lnTo>
                    <a:pt x="382" y="16"/>
                  </a:lnTo>
                  <a:lnTo>
                    <a:pt x="422" y="16"/>
                  </a:lnTo>
                  <a:lnTo>
                    <a:pt x="454" y="16"/>
                  </a:lnTo>
                  <a:lnTo>
                    <a:pt x="486" y="16"/>
                  </a:lnTo>
                  <a:lnTo>
                    <a:pt x="526" y="16"/>
                  </a:lnTo>
                  <a:lnTo>
                    <a:pt x="557" y="24"/>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38" name="Freeform 37"/>
            <p:cNvSpPr>
              <a:spLocks/>
            </p:cNvSpPr>
            <p:nvPr/>
          </p:nvSpPr>
          <p:spPr bwMode="auto">
            <a:xfrm>
              <a:off x="2199994" y="966276"/>
              <a:ext cx="773430" cy="247015"/>
            </a:xfrm>
            <a:custGeom>
              <a:avLst/>
              <a:gdLst>
                <a:gd name="T0" fmla="*/ 557 w 1218"/>
                <a:gd name="T1" fmla="*/ 80 h 389"/>
                <a:gd name="T2" fmla="*/ 1138 w 1218"/>
                <a:gd name="T3" fmla="*/ 111 h 389"/>
                <a:gd name="T4" fmla="*/ 1138 w 1218"/>
                <a:gd name="T5" fmla="*/ 159 h 389"/>
                <a:gd name="T6" fmla="*/ 1146 w 1218"/>
                <a:gd name="T7" fmla="*/ 199 h 389"/>
                <a:gd name="T8" fmla="*/ 1210 w 1218"/>
                <a:gd name="T9" fmla="*/ 215 h 389"/>
                <a:gd name="T10" fmla="*/ 1194 w 1218"/>
                <a:gd name="T11" fmla="*/ 294 h 389"/>
                <a:gd name="T12" fmla="*/ 1154 w 1218"/>
                <a:gd name="T13" fmla="*/ 286 h 389"/>
                <a:gd name="T14" fmla="*/ 1106 w 1218"/>
                <a:gd name="T15" fmla="*/ 302 h 389"/>
                <a:gd name="T16" fmla="*/ 1059 w 1218"/>
                <a:gd name="T17" fmla="*/ 302 h 389"/>
                <a:gd name="T18" fmla="*/ 1003 w 1218"/>
                <a:gd name="T19" fmla="*/ 310 h 389"/>
                <a:gd name="T20" fmla="*/ 987 w 1218"/>
                <a:gd name="T21" fmla="*/ 270 h 389"/>
                <a:gd name="T22" fmla="*/ 955 w 1218"/>
                <a:gd name="T23" fmla="*/ 230 h 389"/>
                <a:gd name="T24" fmla="*/ 915 w 1218"/>
                <a:gd name="T25" fmla="*/ 246 h 389"/>
                <a:gd name="T26" fmla="*/ 892 w 1218"/>
                <a:gd name="T27" fmla="*/ 278 h 389"/>
                <a:gd name="T28" fmla="*/ 892 w 1218"/>
                <a:gd name="T29" fmla="*/ 326 h 389"/>
                <a:gd name="T30" fmla="*/ 884 w 1218"/>
                <a:gd name="T31" fmla="*/ 373 h 389"/>
                <a:gd name="T32" fmla="*/ 844 w 1218"/>
                <a:gd name="T33" fmla="*/ 389 h 389"/>
                <a:gd name="T34" fmla="*/ 812 w 1218"/>
                <a:gd name="T35" fmla="*/ 350 h 389"/>
                <a:gd name="T36" fmla="*/ 764 w 1218"/>
                <a:gd name="T37" fmla="*/ 350 h 389"/>
                <a:gd name="T38" fmla="*/ 740 w 1218"/>
                <a:gd name="T39" fmla="*/ 302 h 389"/>
                <a:gd name="T40" fmla="*/ 716 w 1218"/>
                <a:gd name="T41" fmla="*/ 262 h 389"/>
                <a:gd name="T42" fmla="*/ 685 w 1218"/>
                <a:gd name="T43" fmla="*/ 246 h 389"/>
                <a:gd name="T44" fmla="*/ 637 w 1218"/>
                <a:gd name="T45" fmla="*/ 238 h 389"/>
                <a:gd name="T46" fmla="*/ 605 w 1218"/>
                <a:gd name="T47" fmla="*/ 230 h 389"/>
                <a:gd name="T48" fmla="*/ 565 w 1218"/>
                <a:gd name="T49" fmla="*/ 223 h 389"/>
                <a:gd name="T50" fmla="*/ 533 w 1218"/>
                <a:gd name="T51" fmla="*/ 223 h 389"/>
                <a:gd name="T52" fmla="*/ 494 w 1218"/>
                <a:gd name="T53" fmla="*/ 191 h 389"/>
                <a:gd name="T54" fmla="*/ 446 w 1218"/>
                <a:gd name="T55" fmla="*/ 167 h 389"/>
                <a:gd name="T56" fmla="*/ 390 w 1218"/>
                <a:gd name="T57" fmla="*/ 151 h 389"/>
                <a:gd name="T58" fmla="*/ 343 w 1218"/>
                <a:gd name="T59" fmla="*/ 159 h 389"/>
                <a:gd name="T60" fmla="*/ 287 w 1218"/>
                <a:gd name="T61" fmla="*/ 167 h 389"/>
                <a:gd name="T62" fmla="*/ 247 w 1218"/>
                <a:gd name="T63" fmla="*/ 167 h 389"/>
                <a:gd name="T64" fmla="*/ 215 w 1218"/>
                <a:gd name="T65" fmla="*/ 199 h 389"/>
                <a:gd name="T66" fmla="*/ 199 w 1218"/>
                <a:gd name="T67" fmla="*/ 238 h 389"/>
                <a:gd name="T68" fmla="*/ 175 w 1218"/>
                <a:gd name="T69" fmla="*/ 278 h 389"/>
                <a:gd name="T70" fmla="*/ 120 w 1218"/>
                <a:gd name="T71" fmla="*/ 270 h 389"/>
                <a:gd name="T72" fmla="*/ 80 w 1218"/>
                <a:gd name="T73" fmla="*/ 286 h 389"/>
                <a:gd name="T74" fmla="*/ 32 w 1218"/>
                <a:gd name="T75" fmla="*/ 294 h 389"/>
                <a:gd name="T76" fmla="*/ 0 w 1218"/>
                <a:gd name="T77" fmla="*/ 278 h 389"/>
                <a:gd name="T78" fmla="*/ 0 w 1218"/>
                <a:gd name="T79" fmla="*/ 246 h 389"/>
                <a:gd name="T80" fmla="*/ 0 w 1218"/>
                <a:gd name="T81" fmla="*/ 207 h 389"/>
                <a:gd name="T82" fmla="*/ 0 w 1218"/>
                <a:gd name="T83" fmla="*/ 167 h 389"/>
                <a:gd name="T84" fmla="*/ 8 w 1218"/>
                <a:gd name="T85" fmla="*/ 135 h 389"/>
                <a:gd name="T86" fmla="*/ 8 w 1218"/>
                <a:gd name="T87" fmla="*/ 95 h 389"/>
                <a:gd name="T88" fmla="*/ 8 w 1218"/>
                <a:gd name="T89" fmla="*/ 56 h 389"/>
                <a:gd name="T90" fmla="*/ 8 w 1218"/>
                <a:gd name="T91" fmla="*/ 24 h 389"/>
                <a:gd name="T92" fmla="*/ 24 w 1218"/>
                <a:gd name="T93" fmla="*/ 8 h 389"/>
                <a:gd name="T94" fmla="*/ 80 w 1218"/>
                <a:gd name="T95" fmla="*/ 8 h 389"/>
                <a:gd name="T96" fmla="*/ 152 w 1218"/>
                <a:gd name="T97" fmla="*/ 8 h 389"/>
                <a:gd name="T98" fmla="*/ 215 w 1218"/>
                <a:gd name="T99" fmla="*/ 8 h 389"/>
                <a:gd name="T100" fmla="*/ 279 w 1218"/>
                <a:gd name="T101" fmla="*/ 8 h 389"/>
                <a:gd name="T102" fmla="*/ 350 w 1218"/>
                <a:gd name="T103" fmla="*/ 16 h 389"/>
                <a:gd name="T104" fmla="*/ 422 w 1218"/>
                <a:gd name="T105" fmla="*/ 16 h 389"/>
                <a:gd name="T106" fmla="*/ 486 w 1218"/>
                <a:gd name="T107" fmla="*/ 16 h 389"/>
                <a:gd name="T108" fmla="*/ 557 w 1218"/>
                <a:gd name="T109" fmla="*/ 2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8" h="389">
                  <a:moveTo>
                    <a:pt x="557" y="24"/>
                  </a:moveTo>
                  <a:lnTo>
                    <a:pt x="557" y="80"/>
                  </a:lnTo>
                  <a:lnTo>
                    <a:pt x="613" y="87"/>
                  </a:lnTo>
                  <a:lnTo>
                    <a:pt x="1138" y="111"/>
                  </a:lnTo>
                  <a:lnTo>
                    <a:pt x="1138" y="135"/>
                  </a:lnTo>
                  <a:lnTo>
                    <a:pt x="1138" y="159"/>
                  </a:lnTo>
                  <a:lnTo>
                    <a:pt x="1138" y="183"/>
                  </a:lnTo>
                  <a:lnTo>
                    <a:pt x="1146" y="199"/>
                  </a:lnTo>
                  <a:lnTo>
                    <a:pt x="1170" y="215"/>
                  </a:lnTo>
                  <a:lnTo>
                    <a:pt x="1210" y="215"/>
                  </a:lnTo>
                  <a:lnTo>
                    <a:pt x="1218" y="302"/>
                  </a:lnTo>
                  <a:lnTo>
                    <a:pt x="1194" y="294"/>
                  </a:lnTo>
                  <a:lnTo>
                    <a:pt x="1170" y="286"/>
                  </a:lnTo>
                  <a:lnTo>
                    <a:pt x="1154" y="286"/>
                  </a:lnTo>
                  <a:lnTo>
                    <a:pt x="1130" y="294"/>
                  </a:lnTo>
                  <a:lnTo>
                    <a:pt x="1106" y="302"/>
                  </a:lnTo>
                  <a:lnTo>
                    <a:pt x="1083" y="302"/>
                  </a:lnTo>
                  <a:lnTo>
                    <a:pt x="1059" y="302"/>
                  </a:lnTo>
                  <a:lnTo>
                    <a:pt x="1027" y="302"/>
                  </a:lnTo>
                  <a:lnTo>
                    <a:pt x="1003" y="310"/>
                  </a:lnTo>
                  <a:lnTo>
                    <a:pt x="987" y="286"/>
                  </a:lnTo>
                  <a:lnTo>
                    <a:pt x="987" y="270"/>
                  </a:lnTo>
                  <a:lnTo>
                    <a:pt x="971" y="246"/>
                  </a:lnTo>
                  <a:lnTo>
                    <a:pt x="955" y="230"/>
                  </a:lnTo>
                  <a:lnTo>
                    <a:pt x="931" y="230"/>
                  </a:lnTo>
                  <a:lnTo>
                    <a:pt x="915" y="246"/>
                  </a:lnTo>
                  <a:lnTo>
                    <a:pt x="899" y="262"/>
                  </a:lnTo>
                  <a:lnTo>
                    <a:pt x="892" y="278"/>
                  </a:lnTo>
                  <a:lnTo>
                    <a:pt x="892" y="302"/>
                  </a:lnTo>
                  <a:lnTo>
                    <a:pt x="892" y="326"/>
                  </a:lnTo>
                  <a:lnTo>
                    <a:pt x="892" y="350"/>
                  </a:lnTo>
                  <a:lnTo>
                    <a:pt x="884" y="373"/>
                  </a:lnTo>
                  <a:lnTo>
                    <a:pt x="868" y="389"/>
                  </a:lnTo>
                  <a:lnTo>
                    <a:pt x="844" y="389"/>
                  </a:lnTo>
                  <a:lnTo>
                    <a:pt x="828" y="365"/>
                  </a:lnTo>
                  <a:lnTo>
                    <a:pt x="812" y="350"/>
                  </a:lnTo>
                  <a:lnTo>
                    <a:pt x="788" y="342"/>
                  </a:lnTo>
                  <a:lnTo>
                    <a:pt x="764" y="350"/>
                  </a:lnTo>
                  <a:lnTo>
                    <a:pt x="748" y="326"/>
                  </a:lnTo>
                  <a:lnTo>
                    <a:pt x="740" y="302"/>
                  </a:lnTo>
                  <a:lnTo>
                    <a:pt x="732" y="278"/>
                  </a:lnTo>
                  <a:lnTo>
                    <a:pt x="716" y="262"/>
                  </a:lnTo>
                  <a:lnTo>
                    <a:pt x="693" y="246"/>
                  </a:lnTo>
                  <a:lnTo>
                    <a:pt x="685" y="246"/>
                  </a:lnTo>
                  <a:lnTo>
                    <a:pt x="661" y="238"/>
                  </a:lnTo>
                  <a:lnTo>
                    <a:pt x="637" y="238"/>
                  </a:lnTo>
                  <a:lnTo>
                    <a:pt x="621" y="230"/>
                  </a:lnTo>
                  <a:lnTo>
                    <a:pt x="605" y="230"/>
                  </a:lnTo>
                  <a:lnTo>
                    <a:pt x="589" y="230"/>
                  </a:lnTo>
                  <a:lnTo>
                    <a:pt x="565" y="223"/>
                  </a:lnTo>
                  <a:lnTo>
                    <a:pt x="549" y="223"/>
                  </a:lnTo>
                  <a:lnTo>
                    <a:pt x="533" y="223"/>
                  </a:lnTo>
                  <a:lnTo>
                    <a:pt x="518" y="207"/>
                  </a:lnTo>
                  <a:lnTo>
                    <a:pt x="494" y="191"/>
                  </a:lnTo>
                  <a:lnTo>
                    <a:pt x="470" y="175"/>
                  </a:lnTo>
                  <a:lnTo>
                    <a:pt x="446" y="167"/>
                  </a:lnTo>
                  <a:lnTo>
                    <a:pt x="422" y="159"/>
                  </a:lnTo>
                  <a:lnTo>
                    <a:pt x="390" y="151"/>
                  </a:lnTo>
                  <a:lnTo>
                    <a:pt x="366" y="151"/>
                  </a:lnTo>
                  <a:lnTo>
                    <a:pt x="343" y="159"/>
                  </a:lnTo>
                  <a:lnTo>
                    <a:pt x="319" y="159"/>
                  </a:lnTo>
                  <a:lnTo>
                    <a:pt x="287" y="167"/>
                  </a:lnTo>
                  <a:lnTo>
                    <a:pt x="271" y="167"/>
                  </a:lnTo>
                  <a:lnTo>
                    <a:pt x="247" y="167"/>
                  </a:lnTo>
                  <a:lnTo>
                    <a:pt x="239" y="175"/>
                  </a:lnTo>
                  <a:lnTo>
                    <a:pt x="215" y="199"/>
                  </a:lnTo>
                  <a:lnTo>
                    <a:pt x="199" y="215"/>
                  </a:lnTo>
                  <a:lnTo>
                    <a:pt x="199" y="238"/>
                  </a:lnTo>
                  <a:lnTo>
                    <a:pt x="191" y="262"/>
                  </a:lnTo>
                  <a:lnTo>
                    <a:pt x="175" y="278"/>
                  </a:lnTo>
                  <a:lnTo>
                    <a:pt x="159" y="286"/>
                  </a:lnTo>
                  <a:lnTo>
                    <a:pt x="120" y="270"/>
                  </a:lnTo>
                  <a:lnTo>
                    <a:pt x="104" y="278"/>
                  </a:lnTo>
                  <a:lnTo>
                    <a:pt x="80" y="286"/>
                  </a:lnTo>
                  <a:lnTo>
                    <a:pt x="56" y="294"/>
                  </a:lnTo>
                  <a:lnTo>
                    <a:pt x="32" y="294"/>
                  </a:lnTo>
                  <a:lnTo>
                    <a:pt x="8" y="302"/>
                  </a:lnTo>
                  <a:lnTo>
                    <a:pt x="0" y="278"/>
                  </a:lnTo>
                  <a:lnTo>
                    <a:pt x="0" y="262"/>
                  </a:lnTo>
                  <a:lnTo>
                    <a:pt x="0" y="246"/>
                  </a:lnTo>
                  <a:lnTo>
                    <a:pt x="0" y="223"/>
                  </a:lnTo>
                  <a:lnTo>
                    <a:pt x="0" y="207"/>
                  </a:lnTo>
                  <a:lnTo>
                    <a:pt x="0" y="191"/>
                  </a:lnTo>
                  <a:lnTo>
                    <a:pt x="0" y="167"/>
                  </a:lnTo>
                  <a:lnTo>
                    <a:pt x="8" y="151"/>
                  </a:lnTo>
                  <a:lnTo>
                    <a:pt x="8" y="135"/>
                  </a:lnTo>
                  <a:lnTo>
                    <a:pt x="8" y="111"/>
                  </a:lnTo>
                  <a:lnTo>
                    <a:pt x="8" y="95"/>
                  </a:lnTo>
                  <a:lnTo>
                    <a:pt x="8" y="80"/>
                  </a:lnTo>
                  <a:lnTo>
                    <a:pt x="8" y="56"/>
                  </a:lnTo>
                  <a:lnTo>
                    <a:pt x="8" y="40"/>
                  </a:lnTo>
                  <a:lnTo>
                    <a:pt x="8" y="24"/>
                  </a:lnTo>
                  <a:lnTo>
                    <a:pt x="8" y="0"/>
                  </a:lnTo>
                  <a:lnTo>
                    <a:pt x="24" y="8"/>
                  </a:lnTo>
                  <a:lnTo>
                    <a:pt x="48" y="8"/>
                  </a:lnTo>
                  <a:lnTo>
                    <a:pt x="80" y="8"/>
                  </a:lnTo>
                  <a:lnTo>
                    <a:pt x="112" y="8"/>
                  </a:lnTo>
                  <a:lnTo>
                    <a:pt x="152" y="8"/>
                  </a:lnTo>
                  <a:lnTo>
                    <a:pt x="183" y="8"/>
                  </a:lnTo>
                  <a:lnTo>
                    <a:pt x="215" y="8"/>
                  </a:lnTo>
                  <a:lnTo>
                    <a:pt x="247" y="8"/>
                  </a:lnTo>
                  <a:lnTo>
                    <a:pt x="279" y="8"/>
                  </a:lnTo>
                  <a:lnTo>
                    <a:pt x="319" y="8"/>
                  </a:lnTo>
                  <a:lnTo>
                    <a:pt x="350" y="16"/>
                  </a:lnTo>
                  <a:lnTo>
                    <a:pt x="382" y="16"/>
                  </a:lnTo>
                  <a:lnTo>
                    <a:pt x="422" y="16"/>
                  </a:lnTo>
                  <a:lnTo>
                    <a:pt x="454" y="16"/>
                  </a:lnTo>
                  <a:lnTo>
                    <a:pt x="486" y="16"/>
                  </a:lnTo>
                  <a:lnTo>
                    <a:pt x="526" y="16"/>
                  </a:lnTo>
                  <a:lnTo>
                    <a:pt x="557" y="2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39" name="Freeform 38"/>
            <p:cNvSpPr>
              <a:spLocks/>
            </p:cNvSpPr>
            <p:nvPr/>
          </p:nvSpPr>
          <p:spPr bwMode="auto">
            <a:xfrm>
              <a:off x="1472919" y="1011996"/>
              <a:ext cx="439420" cy="428625"/>
            </a:xfrm>
            <a:custGeom>
              <a:avLst/>
              <a:gdLst>
                <a:gd name="T0" fmla="*/ 636 w 692"/>
                <a:gd name="T1" fmla="*/ 286 h 675"/>
                <a:gd name="T2" fmla="*/ 676 w 692"/>
                <a:gd name="T3" fmla="*/ 317 h 675"/>
                <a:gd name="T4" fmla="*/ 692 w 692"/>
                <a:gd name="T5" fmla="*/ 333 h 675"/>
                <a:gd name="T6" fmla="*/ 692 w 692"/>
                <a:gd name="T7" fmla="*/ 365 h 675"/>
                <a:gd name="T8" fmla="*/ 676 w 692"/>
                <a:gd name="T9" fmla="*/ 413 h 675"/>
                <a:gd name="T10" fmla="*/ 636 w 692"/>
                <a:gd name="T11" fmla="*/ 436 h 675"/>
                <a:gd name="T12" fmla="*/ 612 w 692"/>
                <a:gd name="T13" fmla="*/ 484 h 675"/>
                <a:gd name="T14" fmla="*/ 580 w 692"/>
                <a:gd name="T15" fmla="*/ 532 h 675"/>
                <a:gd name="T16" fmla="*/ 557 w 692"/>
                <a:gd name="T17" fmla="*/ 579 h 675"/>
                <a:gd name="T18" fmla="*/ 541 w 692"/>
                <a:gd name="T19" fmla="*/ 619 h 675"/>
                <a:gd name="T20" fmla="*/ 501 w 692"/>
                <a:gd name="T21" fmla="*/ 603 h 675"/>
                <a:gd name="T22" fmla="*/ 517 w 692"/>
                <a:gd name="T23" fmla="*/ 548 h 675"/>
                <a:gd name="T24" fmla="*/ 557 w 692"/>
                <a:gd name="T25" fmla="*/ 500 h 675"/>
                <a:gd name="T26" fmla="*/ 588 w 692"/>
                <a:gd name="T27" fmla="*/ 460 h 675"/>
                <a:gd name="T28" fmla="*/ 596 w 692"/>
                <a:gd name="T29" fmla="*/ 405 h 675"/>
                <a:gd name="T30" fmla="*/ 628 w 692"/>
                <a:gd name="T31" fmla="*/ 365 h 675"/>
                <a:gd name="T32" fmla="*/ 636 w 692"/>
                <a:gd name="T33" fmla="*/ 325 h 675"/>
                <a:gd name="T34" fmla="*/ 604 w 692"/>
                <a:gd name="T35" fmla="*/ 293 h 675"/>
                <a:gd name="T36" fmla="*/ 565 w 692"/>
                <a:gd name="T37" fmla="*/ 301 h 675"/>
                <a:gd name="T38" fmla="*/ 509 w 692"/>
                <a:gd name="T39" fmla="*/ 341 h 675"/>
                <a:gd name="T40" fmla="*/ 469 w 692"/>
                <a:gd name="T41" fmla="*/ 317 h 675"/>
                <a:gd name="T42" fmla="*/ 429 w 692"/>
                <a:gd name="T43" fmla="*/ 317 h 675"/>
                <a:gd name="T44" fmla="*/ 397 w 692"/>
                <a:gd name="T45" fmla="*/ 365 h 675"/>
                <a:gd name="T46" fmla="*/ 389 w 692"/>
                <a:gd name="T47" fmla="*/ 429 h 675"/>
                <a:gd name="T48" fmla="*/ 374 w 692"/>
                <a:gd name="T49" fmla="*/ 476 h 675"/>
                <a:gd name="T50" fmla="*/ 310 w 692"/>
                <a:gd name="T51" fmla="*/ 476 h 675"/>
                <a:gd name="T52" fmla="*/ 302 w 692"/>
                <a:gd name="T53" fmla="*/ 421 h 675"/>
                <a:gd name="T54" fmla="*/ 318 w 692"/>
                <a:gd name="T55" fmla="*/ 365 h 675"/>
                <a:gd name="T56" fmla="*/ 334 w 692"/>
                <a:gd name="T57" fmla="*/ 317 h 675"/>
                <a:gd name="T58" fmla="*/ 310 w 692"/>
                <a:gd name="T59" fmla="*/ 270 h 675"/>
                <a:gd name="T60" fmla="*/ 262 w 692"/>
                <a:gd name="T61" fmla="*/ 262 h 675"/>
                <a:gd name="T62" fmla="*/ 230 w 692"/>
                <a:gd name="T63" fmla="*/ 286 h 675"/>
                <a:gd name="T64" fmla="*/ 230 w 692"/>
                <a:gd name="T65" fmla="*/ 325 h 675"/>
                <a:gd name="T66" fmla="*/ 214 w 692"/>
                <a:gd name="T67" fmla="*/ 357 h 675"/>
                <a:gd name="T68" fmla="*/ 198 w 692"/>
                <a:gd name="T69" fmla="*/ 397 h 675"/>
                <a:gd name="T70" fmla="*/ 198 w 692"/>
                <a:gd name="T71" fmla="*/ 436 h 675"/>
                <a:gd name="T72" fmla="*/ 167 w 692"/>
                <a:gd name="T73" fmla="*/ 476 h 675"/>
                <a:gd name="T74" fmla="*/ 119 w 692"/>
                <a:gd name="T75" fmla="*/ 532 h 675"/>
                <a:gd name="T76" fmla="*/ 87 w 692"/>
                <a:gd name="T77" fmla="*/ 587 h 675"/>
                <a:gd name="T78" fmla="*/ 47 w 692"/>
                <a:gd name="T79" fmla="*/ 651 h 675"/>
                <a:gd name="T80" fmla="*/ 23 w 692"/>
                <a:gd name="T81" fmla="*/ 651 h 675"/>
                <a:gd name="T82" fmla="*/ 23 w 692"/>
                <a:gd name="T83" fmla="*/ 603 h 675"/>
                <a:gd name="T84" fmla="*/ 23 w 692"/>
                <a:gd name="T85" fmla="*/ 556 h 675"/>
                <a:gd name="T86" fmla="*/ 23 w 692"/>
                <a:gd name="T87" fmla="*/ 508 h 675"/>
                <a:gd name="T88" fmla="*/ 31 w 692"/>
                <a:gd name="T89" fmla="*/ 460 h 675"/>
                <a:gd name="T90" fmla="*/ 31 w 692"/>
                <a:gd name="T91" fmla="*/ 413 h 675"/>
                <a:gd name="T92" fmla="*/ 39 w 692"/>
                <a:gd name="T93" fmla="*/ 357 h 675"/>
                <a:gd name="T94" fmla="*/ 39 w 692"/>
                <a:gd name="T95" fmla="*/ 309 h 675"/>
                <a:gd name="T96" fmla="*/ 23 w 692"/>
                <a:gd name="T97" fmla="*/ 278 h 675"/>
                <a:gd name="T98" fmla="*/ 0 w 692"/>
                <a:gd name="T99" fmla="*/ 230 h 675"/>
                <a:gd name="T100" fmla="*/ 8 w 692"/>
                <a:gd name="T101" fmla="*/ 190 h 675"/>
                <a:gd name="T102" fmla="*/ 47 w 692"/>
                <a:gd name="T103" fmla="*/ 174 h 675"/>
                <a:gd name="T104" fmla="*/ 95 w 692"/>
                <a:gd name="T105" fmla="*/ 174 h 675"/>
                <a:gd name="T106" fmla="*/ 127 w 692"/>
                <a:gd name="T10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2" h="675">
                  <a:moveTo>
                    <a:pt x="644" y="8"/>
                  </a:moveTo>
                  <a:lnTo>
                    <a:pt x="636" y="286"/>
                  </a:lnTo>
                  <a:lnTo>
                    <a:pt x="652" y="309"/>
                  </a:lnTo>
                  <a:lnTo>
                    <a:pt x="676" y="317"/>
                  </a:lnTo>
                  <a:lnTo>
                    <a:pt x="692" y="309"/>
                  </a:lnTo>
                  <a:lnTo>
                    <a:pt x="692" y="333"/>
                  </a:lnTo>
                  <a:lnTo>
                    <a:pt x="692" y="349"/>
                  </a:lnTo>
                  <a:lnTo>
                    <a:pt x="692" y="365"/>
                  </a:lnTo>
                  <a:lnTo>
                    <a:pt x="684" y="389"/>
                  </a:lnTo>
                  <a:lnTo>
                    <a:pt x="676" y="413"/>
                  </a:lnTo>
                  <a:lnTo>
                    <a:pt x="660" y="429"/>
                  </a:lnTo>
                  <a:lnTo>
                    <a:pt x="636" y="436"/>
                  </a:lnTo>
                  <a:lnTo>
                    <a:pt x="628" y="468"/>
                  </a:lnTo>
                  <a:lnTo>
                    <a:pt x="612" y="484"/>
                  </a:lnTo>
                  <a:lnTo>
                    <a:pt x="596" y="508"/>
                  </a:lnTo>
                  <a:lnTo>
                    <a:pt x="580" y="532"/>
                  </a:lnTo>
                  <a:lnTo>
                    <a:pt x="572" y="556"/>
                  </a:lnTo>
                  <a:lnTo>
                    <a:pt x="557" y="579"/>
                  </a:lnTo>
                  <a:lnTo>
                    <a:pt x="549" y="603"/>
                  </a:lnTo>
                  <a:lnTo>
                    <a:pt x="541" y="619"/>
                  </a:lnTo>
                  <a:lnTo>
                    <a:pt x="525" y="619"/>
                  </a:lnTo>
                  <a:lnTo>
                    <a:pt x="501" y="603"/>
                  </a:lnTo>
                  <a:lnTo>
                    <a:pt x="509" y="571"/>
                  </a:lnTo>
                  <a:lnTo>
                    <a:pt x="517" y="548"/>
                  </a:lnTo>
                  <a:lnTo>
                    <a:pt x="533" y="524"/>
                  </a:lnTo>
                  <a:lnTo>
                    <a:pt x="557" y="500"/>
                  </a:lnTo>
                  <a:lnTo>
                    <a:pt x="572" y="484"/>
                  </a:lnTo>
                  <a:lnTo>
                    <a:pt x="588" y="460"/>
                  </a:lnTo>
                  <a:lnTo>
                    <a:pt x="596" y="429"/>
                  </a:lnTo>
                  <a:lnTo>
                    <a:pt x="596" y="405"/>
                  </a:lnTo>
                  <a:lnTo>
                    <a:pt x="612" y="381"/>
                  </a:lnTo>
                  <a:lnTo>
                    <a:pt x="628" y="365"/>
                  </a:lnTo>
                  <a:lnTo>
                    <a:pt x="636" y="341"/>
                  </a:lnTo>
                  <a:lnTo>
                    <a:pt x="636" y="325"/>
                  </a:lnTo>
                  <a:lnTo>
                    <a:pt x="628" y="301"/>
                  </a:lnTo>
                  <a:lnTo>
                    <a:pt x="604" y="293"/>
                  </a:lnTo>
                  <a:lnTo>
                    <a:pt x="580" y="293"/>
                  </a:lnTo>
                  <a:lnTo>
                    <a:pt x="565" y="301"/>
                  </a:lnTo>
                  <a:lnTo>
                    <a:pt x="541" y="301"/>
                  </a:lnTo>
                  <a:lnTo>
                    <a:pt x="509" y="341"/>
                  </a:lnTo>
                  <a:lnTo>
                    <a:pt x="493" y="325"/>
                  </a:lnTo>
                  <a:lnTo>
                    <a:pt x="469" y="317"/>
                  </a:lnTo>
                  <a:lnTo>
                    <a:pt x="445" y="317"/>
                  </a:lnTo>
                  <a:lnTo>
                    <a:pt x="429" y="317"/>
                  </a:lnTo>
                  <a:lnTo>
                    <a:pt x="405" y="341"/>
                  </a:lnTo>
                  <a:lnTo>
                    <a:pt x="397" y="365"/>
                  </a:lnTo>
                  <a:lnTo>
                    <a:pt x="397" y="397"/>
                  </a:lnTo>
                  <a:lnTo>
                    <a:pt x="389" y="429"/>
                  </a:lnTo>
                  <a:lnTo>
                    <a:pt x="389" y="452"/>
                  </a:lnTo>
                  <a:lnTo>
                    <a:pt x="374" y="476"/>
                  </a:lnTo>
                  <a:lnTo>
                    <a:pt x="350" y="484"/>
                  </a:lnTo>
                  <a:lnTo>
                    <a:pt x="310" y="476"/>
                  </a:lnTo>
                  <a:lnTo>
                    <a:pt x="302" y="444"/>
                  </a:lnTo>
                  <a:lnTo>
                    <a:pt x="302" y="421"/>
                  </a:lnTo>
                  <a:lnTo>
                    <a:pt x="310" y="389"/>
                  </a:lnTo>
                  <a:lnTo>
                    <a:pt x="318" y="365"/>
                  </a:lnTo>
                  <a:lnTo>
                    <a:pt x="326" y="341"/>
                  </a:lnTo>
                  <a:lnTo>
                    <a:pt x="334" y="317"/>
                  </a:lnTo>
                  <a:lnTo>
                    <a:pt x="326" y="293"/>
                  </a:lnTo>
                  <a:lnTo>
                    <a:pt x="310" y="270"/>
                  </a:lnTo>
                  <a:lnTo>
                    <a:pt x="286" y="262"/>
                  </a:lnTo>
                  <a:lnTo>
                    <a:pt x="262" y="262"/>
                  </a:lnTo>
                  <a:lnTo>
                    <a:pt x="246" y="270"/>
                  </a:lnTo>
                  <a:lnTo>
                    <a:pt x="230" y="286"/>
                  </a:lnTo>
                  <a:lnTo>
                    <a:pt x="230" y="301"/>
                  </a:lnTo>
                  <a:lnTo>
                    <a:pt x="230" y="325"/>
                  </a:lnTo>
                  <a:lnTo>
                    <a:pt x="230" y="341"/>
                  </a:lnTo>
                  <a:lnTo>
                    <a:pt x="214" y="357"/>
                  </a:lnTo>
                  <a:lnTo>
                    <a:pt x="198" y="381"/>
                  </a:lnTo>
                  <a:lnTo>
                    <a:pt x="198" y="397"/>
                  </a:lnTo>
                  <a:lnTo>
                    <a:pt x="198" y="421"/>
                  </a:lnTo>
                  <a:lnTo>
                    <a:pt x="198" y="436"/>
                  </a:lnTo>
                  <a:lnTo>
                    <a:pt x="183" y="452"/>
                  </a:lnTo>
                  <a:lnTo>
                    <a:pt x="167" y="476"/>
                  </a:lnTo>
                  <a:lnTo>
                    <a:pt x="143" y="500"/>
                  </a:lnTo>
                  <a:lnTo>
                    <a:pt x="119" y="532"/>
                  </a:lnTo>
                  <a:lnTo>
                    <a:pt x="103" y="564"/>
                  </a:lnTo>
                  <a:lnTo>
                    <a:pt x="87" y="587"/>
                  </a:lnTo>
                  <a:lnTo>
                    <a:pt x="63" y="619"/>
                  </a:lnTo>
                  <a:lnTo>
                    <a:pt x="47" y="651"/>
                  </a:lnTo>
                  <a:lnTo>
                    <a:pt x="23" y="675"/>
                  </a:lnTo>
                  <a:lnTo>
                    <a:pt x="23" y="651"/>
                  </a:lnTo>
                  <a:lnTo>
                    <a:pt x="23" y="627"/>
                  </a:lnTo>
                  <a:lnTo>
                    <a:pt x="23" y="603"/>
                  </a:lnTo>
                  <a:lnTo>
                    <a:pt x="23" y="579"/>
                  </a:lnTo>
                  <a:lnTo>
                    <a:pt x="23" y="556"/>
                  </a:lnTo>
                  <a:lnTo>
                    <a:pt x="23" y="532"/>
                  </a:lnTo>
                  <a:lnTo>
                    <a:pt x="23" y="508"/>
                  </a:lnTo>
                  <a:lnTo>
                    <a:pt x="31" y="484"/>
                  </a:lnTo>
                  <a:lnTo>
                    <a:pt x="31" y="460"/>
                  </a:lnTo>
                  <a:lnTo>
                    <a:pt x="31" y="436"/>
                  </a:lnTo>
                  <a:lnTo>
                    <a:pt x="31" y="413"/>
                  </a:lnTo>
                  <a:lnTo>
                    <a:pt x="39" y="389"/>
                  </a:lnTo>
                  <a:lnTo>
                    <a:pt x="39" y="357"/>
                  </a:lnTo>
                  <a:lnTo>
                    <a:pt x="39" y="333"/>
                  </a:lnTo>
                  <a:lnTo>
                    <a:pt x="39" y="309"/>
                  </a:lnTo>
                  <a:lnTo>
                    <a:pt x="39" y="286"/>
                  </a:lnTo>
                  <a:lnTo>
                    <a:pt x="23" y="278"/>
                  </a:lnTo>
                  <a:lnTo>
                    <a:pt x="8" y="254"/>
                  </a:lnTo>
                  <a:lnTo>
                    <a:pt x="0" y="230"/>
                  </a:lnTo>
                  <a:lnTo>
                    <a:pt x="0" y="214"/>
                  </a:lnTo>
                  <a:lnTo>
                    <a:pt x="8" y="190"/>
                  </a:lnTo>
                  <a:lnTo>
                    <a:pt x="23" y="182"/>
                  </a:lnTo>
                  <a:lnTo>
                    <a:pt x="47" y="174"/>
                  </a:lnTo>
                  <a:lnTo>
                    <a:pt x="71" y="174"/>
                  </a:lnTo>
                  <a:lnTo>
                    <a:pt x="95" y="174"/>
                  </a:lnTo>
                  <a:lnTo>
                    <a:pt x="111" y="166"/>
                  </a:lnTo>
                  <a:lnTo>
                    <a:pt x="127" y="0"/>
                  </a:lnTo>
                  <a:lnTo>
                    <a:pt x="644" y="8"/>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40" name="Freeform 39"/>
            <p:cNvSpPr>
              <a:spLocks/>
            </p:cNvSpPr>
            <p:nvPr/>
          </p:nvSpPr>
          <p:spPr bwMode="auto">
            <a:xfrm>
              <a:off x="1472919" y="1011996"/>
              <a:ext cx="439420" cy="428625"/>
            </a:xfrm>
            <a:custGeom>
              <a:avLst/>
              <a:gdLst>
                <a:gd name="T0" fmla="*/ 636 w 692"/>
                <a:gd name="T1" fmla="*/ 286 h 675"/>
                <a:gd name="T2" fmla="*/ 676 w 692"/>
                <a:gd name="T3" fmla="*/ 317 h 675"/>
                <a:gd name="T4" fmla="*/ 692 w 692"/>
                <a:gd name="T5" fmla="*/ 333 h 675"/>
                <a:gd name="T6" fmla="*/ 692 w 692"/>
                <a:gd name="T7" fmla="*/ 365 h 675"/>
                <a:gd name="T8" fmla="*/ 676 w 692"/>
                <a:gd name="T9" fmla="*/ 413 h 675"/>
                <a:gd name="T10" fmla="*/ 636 w 692"/>
                <a:gd name="T11" fmla="*/ 436 h 675"/>
                <a:gd name="T12" fmla="*/ 612 w 692"/>
                <a:gd name="T13" fmla="*/ 484 h 675"/>
                <a:gd name="T14" fmla="*/ 580 w 692"/>
                <a:gd name="T15" fmla="*/ 532 h 675"/>
                <a:gd name="T16" fmla="*/ 557 w 692"/>
                <a:gd name="T17" fmla="*/ 579 h 675"/>
                <a:gd name="T18" fmla="*/ 541 w 692"/>
                <a:gd name="T19" fmla="*/ 619 h 675"/>
                <a:gd name="T20" fmla="*/ 501 w 692"/>
                <a:gd name="T21" fmla="*/ 603 h 675"/>
                <a:gd name="T22" fmla="*/ 517 w 692"/>
                <a:gd name="T23" fmla="*/ 548 h 675"/>
                <a:gd name="T24" fmla="*/ 557 w 692"/>
                <a:gd name="T25" fmla="*/ 500 h 675"/>
                <a:gd name="T26" fmla="*/ 588 w 692"/>
                <a:gd name="T27" fmla="*/ 460 h 675"/>
                <a:gd name="T28" fmla="*/ 596 w 692"/>
                <a:gd name="T29" fmla="*/ 405 h 675"/>
                <a:gd name="T30" fmla="*/ 628 w 692"/>
                <a:gd name="T31" fmla="*/ 365 h 675"/>
                <a:gd name="T32" fmla="*/ 636 w 692"/>
                <a:gd name="T33" fmla="*/ 325 h 675"/>
                <a:gd name="T34" fmla="*/ 604 w 692"/>
                <a:gd name="T35" fmla="*/ 293 h 675"/>
                <a:gd name="T36" fmla="*/ 565 w 692"/>
                <a:gd name="T37" fmla="*/ 301 h 675"/>
                <a:gd name="T38" fmla="*/ 509 w 692"/>
                <a:gd name="T39" fmla="*/ 341 h 675"/>
                <a:gd name="T40" fmla="*/ 469 w 692"/>
                <a:gd name="T41" fmla="*/ 317 h 675"/>
                <a:gd name="T42" fmla="*/ 429 w 692"/>
                <a:gd name="T43" fmla="*/ 317 h 675"/>
                <a:gd name="T44" fmla="*/ 397 w 692"/>
                <a:gd name="T45" fmla="*/ 365 h 675"/>
                <a:gd name="T46" fmla="*/ 389 w 692"/>
                <a:gd name="T47" fmla="*/ 429 h 675"/>
                <a:gd name="T48" fmla="*/ 374 w 692"/>
                <a:gd name="T49" fmla="*/ 476 h 675"/>
                <a:gd name="T50" fmla="*/ 310 w 692"/>
                <a:gd name="T51" fmla="*/ 476 h 675"/>
                <a:gd name="T52" fmla="*/ 302 w 692"/>
                <a:gd name="T53" fmla="*/ 421 h 675"/>
                <a:gd name="T54" fmla="*/ 318 w 692"/>
                <a:gd name="T55" fmla="*/ 365 h 675"/>
                <a:gd name="T56" fmla="*/ 334 w 692"/>
                <a:gd name="T57" fmla="*/ 317 h 675"/>
                <a:gd name="T58" fmla="*/ 310 w 692"/>
                <a:gd name="T59" fmla="*/ 270 h 675"/>
                <a:gd name="T60" fmla="*/ 262 w 692"/>
                <a:gd name="T61" fmla="*/ 262 h 675"/>
                <a:gd name="T62" fmla="*/ 230 w 692"/>
                <a:gd name="T63" fmla="*/ 286 h 675"/>
                <a:gd name="T64" fmla="*/ 230 w 692"/>
                <a:gd name="T65" fmla="*/ 325 h 675"/>
                <a:gd name="T66" fmla="*/ 214 w 692"/>
                <a:gd name="T67" fmla="*/ 357 h 675"/>
                <a:gd name="T68" fmla="*/ 198 w 692"/>
                <a:gd name="T69" fmla="*/ 397 h 675"/>
                <a:gd name="T70" fmla="*/ 198 w 692"/>
                <a:gd name="T71" fmla="*/ 436 h 675"/>
                <a:gd name="T72" fmla="*/ 167 w 692"/>
                <a:gd name="T73" fmla="*/ 476 h 675"/>
                <a:gd name="T74" fmla="*/ 119 w 692"/>
                <a:gd name="T75" fmla="*/ 532 h 675"/>
                <a:gd name="T76" fmla="*/ 87 w 692"/>
                <a:gd name="T77" fmla="*/ 587 h 675"/>
                <a:gd name="T78" fmla="*/ 47 w 692"/>
                <a:gd name="T79" fmla="*/ 651 h 675"/>
                <a:gd name="T80" fmla="*/ 23 w 692"/>
                <a:gd name="T81" fmla="*/ 651 h 675"/>
                <a:gd name="T82" fmla="*/ 23 w 692"/>
                <a:gd name="T83" fmla="*/ 603 h 675"/>
                <a:gd name="T84" fmla="*/ 23 w 692"/>
                <a:gd name="T85" fmla="*/ 556 h 675"/>
                <a:gd name="T86" fmla="*/ 23 w 692"/>
                <a:gd name="T87" fmla="*/ 508 h 675"/>
                <a:gd name="T88" fmla="*/ 31 w 692"/>
                <a:gd name="T89" fmla="*/ 460 h 675"/>
                <a:gd name="T90" fmla="*/ 31 w 692"/>
                <a:gd name="T91" fmla="*/ 413 h 675"/>
                <a:gd name="T92" fmla="*/ 39 w 692"/>
                <a:gd name="T93" fmla="*/ 357 h 675"/>
                <a:gd name="T94" fmla="*/ 39 w 692"/>
                <a:gd name="T95" fmla="*/ 309 h 675"/>
                <a:gd name="T96" fmla="*/ 23 w 692"/>
                <a:gd name="T97" fmla="*/ 278 h 675"/>
                <a:gd name="T98" fmla="*/ 0 w 692"/>
                <a:gd name="T99" fmla="*/ 230 h 675"/>
                <a:gd name="T100" fmla="*/ 8 w 692"/>
                <a:gd name="T101" fmla="*/ 190 h 675"/>
                <a:gd name="T102" fmla="*/ 47 w 692"/>
                <a:gd name="T103" fmla="*/ 174 h 675"/>
                <a:gd name="T104" fmla="*/ 95 w 692"/>
                <a:gd name="T105" fmla="*/ 174 h 675"/>
                <a:gd name="T106" fmla="*/ 127 w 692"/>
                <a:gd name="T10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2" h="675">
                  <a:moveTo>
                    <a:pt x="644" y="8"/>
                  </a:moveTo>
                  <a:lnTo>
                    <a:pt x="636" y="286"/>
                  </a:lnTo>
                  <a:lnTo>
                    <a:pt x="652" y="309"/>
                  </a:lnTo>
                  <a:lnTo>
                    <a:pt x="676" y="317"/>
                  </a:lnTo>
                  <a:lnTo>
                    <a:pt x="692" y="309"/>
                  </a:lnTo>
                  <a:lnTo>
                    <a:pt x="692" y="333"/>
                  </a:lnTo>
                  <a:lnTo>
                    <a:pt x="692" y="349"/>
                  </a:lnTo>
                  <a:lnTo>
                    <a:pt x="692" y="365"/>
                  </a:lnTo>
                  <a:lnTo>
                    <a:pt x="684" y="389"/>
                  </a:lnTo>
                  <a:lnTo>
                    <a:pt x="676" y="413"/>
                  </a:lnTo>
                  <a:lnTo>
                    <a:pt x="660" y="429"/>
                  </a:lnTo>
                  <a:lnTo>
                    <a:pt x="636" y="436"/>
                  </a:lnTo>
                  <a:lnTo>
                    <a:pt x="628" y="468"/>
                  </a:lnTo>
                  <a:lnTo>
                    <a:pt x="612" y="484"/>
                  </a:lnTo>
                  <a:lnTo>
                    <a:pt x="596" y="508"/>
                  </a:lnTo>
                  <a:lnTo>
                    <a:pt x="580" y="532"/>
                  </a:lnTo>
                  <a:lnTo>
                    <a:pt x="572" y="556"/>
                  </a:lnTo>
                  <a:lnTo>
                    <a:pt x="557" y="579"/>
                  </a:lnTo>
                  <a:lnTo>
                    <a:pt x="549" y="603"/>
                  </a:lnTo>
                  <a:lnTo>
                    <a:pt x="541" y="619"/>
                  </a:lnTo>
                  <a:lnTo>
                    <a:pt x="525" y="619"/>
                  </a:lnTo>
                  <a:lnTo>
                    <a:pt x="501" y="603"/>
                  </a:lnTo>
                  <a:lnTo>
                    <a:pt x="509" y="571"/>
                  </a:lnTo>
                  <a:lnTo>
                    <a:pt x="517" y="548"/>
                  </a:lnTo>
                  <a:lnTo>
                    <a:pt x="533" y="524"/>
                  </a:lnTo>
                  <a:lnTo>
                    <a:pt x="557" y="500"/>
                  </a:lnTo>
                  <a:lnTo>
                    <a:pt x="572" y="484"/>
                  </a:lnTo>
                  <a:lnTo>
                    <a:pt x="588" y="460"/>
                  </a:lnTo>
                  <a:lnTo>
                    <a:pt x="596" y="429"/>
                  </a:lnTo>
                  <a:lnTo>
                    <a:pt x="596" y="405"/>
                  </a:lnTo>
                  <a:lnTo>
                    <a:pt x="612" y="381"/>
                  </a:lnTo>
                  <a:lnTo>
                    <a:pt x="628" y="365"/>
                  </a:lnTo>
                  <a:lnTo>
                    <a:pt x="636" y="341"/>
                  </a:lnTo>
                  <a:lnTo>
                    <a:pt x="636" y="325"/>
                  </a:lnTo>
                  <a:lnTo>
                    <a:pt x="628" y="301"/>
                  </a:lnTo>
                  <a:lnTo>
                    <a:pt x="604" y="293"/>
                  </a:lnTo>
                  <a:lnTo>
                    <a:pt x="580" y="293"/>
                  </a:lnTo>
                  <a:lnTo>
                    <a:pt x="565" y="301"/>
                  </a:lnTo>
                  <a:lnTo>
                    <a:pt x="541" y="301"/>
                  </a:lnTo>
                  <a:lnTo>
                    <a:pt x="509" y="341"/>
                  </a:lnTo>
                  <a:lnTo>
                    <a:pt x="493" y="325"/>
                  </a:lnTo>
                  <a:lnTo>
                    <a:pt x="469" y="317"/>
                  </a:lnTo>
                  <a:lnTo>
                    <a:pt x="445" y="317"/>
                  </a:lnTo>
                  <a:lnTo>
                    <a:pt x="429" y="317"/>
                  </a:lnTo>
                  <a:lnTo>
                    <a:pt x="405" y="341"/>
                  </a:lnTo>
                  <a:lnTo>
                    <a:pt x="397" y="365"/>
                  </a:lnTo>
                  <a:lnTo>
                    <a:pt x="397" y="397"/>
                  </a:lnTo>
                  <a:lnTo>
                    <a:pt x="389" y="429"/>
                  </a:lnTo>
                  <a:lnTo>
                    <a:pt x="389" y="452"/>
                  </a:lnTo>
                  <a:lnTo>
                    <a:pt x="374" y="476"/>
                  </a:lnTo>
                  <a:lnTo>
                    <a:pt x="350" y="484"/>
                  </a:lnTo>
                  <a:lnTo>
                    <a:pt x="310" y="476"/>
                  </a:lnTo>
                  <a:lnTo>
                    <a:pt x="302" y="444"/>
                  </a:lnTo>
                  <a:lnTo>
                    <a:pt x="302" y="421"/>
                  </a:lnTo>
                  <a:lnTo>
                    <a:pt x="310" y="389"/>
                  </a:lnTo>
                  <a:lnTo>
                    <a:pt x="318" y="365"/>
                  </a:lnTo>
                  <a:lnTo>
                    <a:pt x="326" y="341"/>
                  </a:lnTo>
                  <a:lnTo>
                    <a:pt x="334" y="317"/>
                  </a:lnTo>
                  <a:lnTo>
                    <a:pt x="326" y="293"/>
                  </a:lnTo>
                  <a:lnTo>
                    <a:pt x="310" y="270"/>
                  </a:lnTo>
                  <a:lnTo>
                    <a:pt x="286" y="262"/>
                  </a:lnTo>
                  <a:lnTo>
                    <a:pt x="262" y="262"/>
                  </a:lnTo>
                  <a:lnTo>
                    <a:pt x="246" y="270"/>
                  </a:lnTo>
                  <a:lnTo>
                    <a:pt x="230" y="286"/>
                  </a:lnTo>
                  <a:lnTo>
                    <a:pt x="230" y="301"/>
                  </a:lnTo>
                  <a:lnTo>
                    <a:pt x="230" y="325"/>
                  </a:lnTo>
                  <a:lnTo>
                    <a:pt x="230" y="341"/>
                  </a:lnTo>
                  <a:lnTo>
                    <a:pt x="214" y="357"/>
                  </a:lnTo>
                  <a:lnTo>
                    <a:pt x="198" y="381"/>
                  </a:lnTo>
                  <a:lnTo>
                    <a:pt x="198" y="397"/>
                  </a:lnTo>
                  <a:lnTo>
                    <a:pt x="198" y="421"/>
                  </a:lnTo>
                  <a:lnTo>
                    <a:pt x="198" y="436"/>
                  </a:lnTo>
                  <a:lnTo>
                    <a:pt x="183" y="452"/>
                  </a:lnTo>
                  <a:lnTo>
                    <a:pt x="167" y="476"/>
                  </a:lnTo>
                  <a:lnTo>
                    <a:pt x="143" y="500"/>
                  </a:lnTo>
                  <a:lnTo>
                    <a:pt x="119" y="532"/>
                  </a:lnTo>
                  <a:lnTo>
                    <a:pt x="103" y="564"/>
                  </a:lnTo>
                  <a:lnTo>
                    <a:pt x="87" y="587"/>
                  </a:lnTo>
                  <a:lnTo>
                    <a:pt x="63" y="619"/>
                  </a:lnTo>
                  <a:lnTo>
                    <a:pt x="47" y="651"/>
                  </a:lnTo>
                  <a:lnTo>
                    <a:pt x="23" y="675"/>
                  </a:lnTo>
                  <a:lnTo>
                    <a:pt x="23" y="651"/>
                  </a:lnTo>
                  <a:lnTo>
                    <a:pt x="23" y="627"/>
                  </a:lnTo>
                  <a:lnTo>
                    <a:pt x="23" y="603"/>
                  </a:lnTo>
                  <a:lnTo>
                    <a:pt x="23" y="579"/>
                  </a:lnTo>
                  <a:lnTo>
                    <a:pt x="23" y="556"/>
                  </a:lnTo>
                  <a:lnTo>
                    <a:pt x="23" y="532"/>
                  </a:lnTo>
                  <a:lnTo>
                    <a:pt x="23" y="508"/>
                  </a:lnTo>
                  <a:lnTo>
                    <a:pt x="31" y="484"/>
                  </a:lnTo>
                  <a:lnTo>
                    <a:pt x="31" y="460"/>
                  </a:lnTo>
                  <a:lnTo>
                    <a:pt x="31" y="436"/>
                  </a:lnTo>
                  <a:lnTo>
                    <a:pt x="31" y="413"/>
                  </a:lnTo>
                  <a:lnTo>
                    <a:pt x="39" y="389"/>
                  </a:lnTo>
                  <a:lnTo>
                    <a:pt x="39" y="357"/>
                  </a:lnTo>
                  <a:lnTo>
                    <a:pt x="39" y="333"/>
                  </a:lnTo>
                  <a:lnTo>
                    <a:pt x="39" y="309"/>
                  </a:lnTo>
                  <a:lnTo>
                    <a:pt x="39" y="286"/>
                  </a:lnTo>
                  <a:lnTo>
                    <a:pt x="23" y="278"/>
                  </a:lnTo>
                  <a:lnTo>
                    <a:pt x="8" y="254"/>
                  </a:lnTo>
                  <a:lnTo>
                    <a:pt x="0" y="230"/>
                  </a:lnTo>
                  <a:lnTo>
                    <a:pt x="0" y="214"/>
                  </a:lnTo>
                  <a:lnTo>
                    <a:pt x="8" y="190"/>
                  </a:lnTo>
                  <a:lnTo>
                    <a:pt x="23" y="182"/>
                  </a:lnTo>
                  <a:lnTo>
                    <a:pt x="47" y="174"/>
                  </a:lnTo>
                  <a:lnTo>
                    <a:pt x="71" y="174"/>
                  </a:lnTo>
                  <a:lnTo>
                    <a:pt x="95" y="174"/>
                  </a:lnTo>
                  <a:lnTo>
                    <a:pt x="111" y="166"/>
                  </a:lnTo>
                  <a:lnTo>
                    <a:pt x="127" y="0"/>
                  </a:lnTo>
                  <a:lnTo>
                    <a:pt x="644"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41" name="Freeform 40"/>
            <p:cNvSpPr>
              <a:spLocks/>
            </p:cNvSpPr>
            <p:nvPr/>
          </p:nvSpPr>
          <p:spPr bwMode="auto">
            <a:xfrm>
              <a:off x="1231619" y="1117406"/>
              <a:ext cx="252730" cy="554990"/>
            </a:xfrm>
            <a:custGeom>
              <a:avLst/>
              <a:gdLst>
                <a:gd name="T0" fmla="*/ 366 w 398"/>
                <a:gd name="T1" fmla="*/ 24 h 874"/>
                <a:gd name="T2" fmla="*/ 358 w 398"/>
                <a:gd name="T3" fmla="*/ 64 h 874"/>
                <a:gd name="T4" fmla="*/ 390 w 398"/>
                <a:gd name="T5" fmla="*/ 103 h 874"/>
                <a:gd name="T6" fmla="*/ 398 w 398"/>
                <a:gd name="T7" fmla="*/ 119 h 874"/>
                <a:gd name="T8" fmla="*/ 398 w 398"/>
                <a:gd name="T9" fmla="*/ 183 h 874"/>
                <a:gd name="T10" fmla="*/ 398 w 398"/>
                <a:gd name="T11" fmla="*/ 239 h 874"/>
                <a:gd name="T12" fmla="*/ 398 w 398"/>
                <a:gd name="T13" fmla="*/ 286 h 874"/>
                <a:gd name="T14" fmla="*/ 390 w 398"/>
                <a:gd name="T15" fmla="*/ 342 h 874"/>
                <a:gd name="T16" fmla="*/ 390 w 398"/>
                <a:gd name="T17" fmla="*/ 389 h 874"/>
                <a:gd name="T18" fmla="*/ 382 w 398"/>
                <a:gd name="T19" fmla="*/ 437 h 874"/>
                <a:gd name="T20" fmla="*/ 382 w 398"/>
                <a:gd name="T21" fmla="*/ 485 h 874"/>
                <a:gd name="T22" fmla="*/ 390 w 398"/>
                <a:gd name="T23" fmla="*/ 524 h 874"/>
                <a:gd name="T24" fmla="*/ 382 w 398"/>
                <a:gd name="T25" fmla="*/ 564 h 874"/>
                <a:gd name="T26" fmla="*/ 350 w 398"/>
                <a:gd name="T27" fmla="*/ 604 h 874"/>
                <a:gd name="T28" fmla="*/ 318 w 398"/>
                <a:gd name="T29" fmla="*/ 644 h 874"/>
                <a:gd name="T30" fmla="*/ 302 w 398"/>
                <a:gd name="T31" fmla="*/ 699 h 874"/>
                <a:gd name="T32" fmla="*/ 278 w 398"/>
                <a:gd name="T33" fmla="*/ 747 h 874"/>
                <a:gd name="T34" fmla="*/ 246 w 398"/>
                <a:gd name="T35" fmla="*/ 794 h 874"/>
                <a:gd name="T36" fmla="*/ 215 w 398"/>
                <a:gd name="T37" fmla="*/ 842 h 874"/>
                <a:gd name="T38" fmla="*/ 175 w 398"/>
                <a:gd name="T39" fmla="*/ 866 h 874"/>
                <a:gd name="T40" fmla="*/ 127 w 398"/>
                <a:gd name="T41" fmla="*/ 874 h 874"/>
                <a:gd name="T42" fmla="*/ 135 w 398"/>
                <a:gd name="T43" fmla="*/ 826 h 874"/>
                <a:gd name="T44" fmla="*/ 135 w 398"/>
                <a:gd name="T45" fmla="*/ 794 h 874"/>
                <a:gd name="T46" fmla="*/ 127 w 398"/>
                <a:gd name="T47" fmla="*/ 755 h 874"/>
                <a:gd name="T48" fmla="*/ 143 w 398"/>
                <a:gd name="T49" fmla="*/ 707 h 874"/>
                <a:gd name="T50" fmla="*/ 159 w 398"/>
                <a:gd name="T51" fmla="*/ 667 h 874"/>
                <a:gd name="T52" fmla="*/ 143 w 398"/>
                <a:gd name="T53" fmla="*/ 628 h 874"/>
                <a:gd name="T54" fmla="*/ 103 w 398"/>
                <a:gd name="T55" fmla="*/ 604 h 874"/>
                <a:gd name="T56" fmla="*/ 63 w 398"/>
                <a:gd name="T57" fmla="*/ 604 h 874"/>
                <a:gd name="T58" fmla="*/ 31 w 398"/>
                <a:gd name="T59" fmla="*/ 628 h 874"/>
                <a:gd name="T60" fmla="*/ 0 w 398"/>
                <a:gd name="T61" fmla="*/ 612 h 874"/>
                <a:gd name="T62" fmla="*/ 8 w 398"/>
                <a:gd name="T63" fmla="*/ 564 h 874"/>
                <a:gd name="T64" fmla="*/ 31 w 398"/>
                <a:gd name="T65" fmla="*/ 516 h 874"/>
                <a:gd name="T66" fmla="*/ 55 w 398"/>
                <a:gd name="T67" fmla="*/ 469 h 874"/>
                <a:gd name="T68" fmla="*/ 55 w 398"/>
                <a:gd name="T69" fmla="*/ 421 h 874"/>
                <a:gd name="T70" fmla="*/ 39 w 398"/>
                <a:gd name="T71" fmla="*/ 381 h 874"/>
                <a:gd name="T72" fmla="*/ 39 w 398"/>
                <a:gd name="T73" fmla="*/ 334 h 874"/>
                <a:gd name="T74" fmla="*/ 47 w 398"/>
                <a:gd name="T75" fmla="*/ 294 h 874"/>
                <a:gd name="T76" fmla="*/ 71 w 398"/>
                <a:gd name="T77" fmla="*/ 262 h 874"/>
                <a:gd name="T78" fmla="*/ 111 w 398"/>
                <a:gd name="T79" fmla="*/ 254 h 874"/>
                <a:gd name="T80" fmla="*/ 151 w 398"/>
                <a:gd name="T81" fmla="*/ 223 h 874"/>
                <a:gd name="T82" fmla="*/ 143 w 398"/>
                <a:gd name="T83" fmla="*/ 183 h 874"/>
                <a:gd name="T84" fmla="*/ 143 w 398"/>
                <a:gd name="T85" fmla="*/ 143 h 874"/>
                <a:gd name="T86" fmla="*/ 167 w 398"/>
                <a:gd name="T87" fmla="*/ 111 h 874"/>
                <a:gd name="T88" fmla="*/ 199 w 398"/>
                <a:gd name="T89" fmla="*/ 111 h 874"/>
                <a:gd name="T90" fmla="*/ 238 w 398"/>
                <a:gd name="T91" fmla="*/ 88 h 874"/>
                <a:gd name="T92" fmla="*/ 238 w 398"/>
                <a:gd name="T93" fmla="*/ 48 h 874"/>
                <a:gd name="T94" fmla="*/ 246 w 398"/>
                <a:gd name="T95" fmla="*/ 8 h 874"/>
                <a:gd name="T96" fmla="*/ 294 w 398"/>
                <a:gd name="T97" fmla="*/ 8 h 874"/>
                <a:gd name="T98" fmla="*/ 334 w 398"/>
                <a:gd name="T99" fmla="*/ 0 h 874"/>
                <a:gd name="T100" fmla="*/ 366 w 398"/>
                <a:gd name="T10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874">
                  <a:moveTo>
                    <a:pt x="366" y="0"/>
                  </a:moveTo>
                  <a:lnTo>
                    <a:pt x="366" y="24"/>
                  </a:lnTo>
                  <a:lnTo>
                    <a:pt x="366" y="40"/>
                  </a:lnTo>
                  <a:lnTo>
                    <a:pt x="358" y="64"/>
                  </a:lnTo>
                  <a:lnTo>
                    <a:pt x="358" y="88"/>
                  </a:lnTo>
                  <a:lnTo>
                    <a:pt x="390" y="103"/>
                  </a:lnTo>
                  <a:lnTo>
                    <a:pt x="398" y="103"/>
                  </a:lnTo>
                  <a:lnTo>
                    <a:pt x="398" y="119"/>
                  </a:lnTo>
                  <a:lnTo>
                    <a:pt x="398" y="159"/>
                  </a:lnTo>
                  <a:lnTo>
                    <a:pt x="398" y="183"/>
                  </a:lnTo>
                  <a:lnTo>
                    <a:pt x="398" y="207"/>
                  </a:lnTo>
                  <a:lnTo>
                    <a:pt x="398" y="239"/>
                  </a:lnTo>
                  <a:lnTo>
                    <a:pt x="398" y="262"/>
                  </a:lnTo>
                  <a:lnTo>
                    <a:pt x="398" y="286"/>
                  </a:lnTo>
                  <a:lnTo>
                    <a:pt x="390" y="310"/>
                  </a:lnTo>
                  <a:lnTo>
                    <a:pt x="390" y="342"/>
                  </a:lnTo>
                  <a:lnTo>
                    <a:pt x="390" y="366"/>
                  </a:lnTo>
                  <a:lnTo>
                    <a:pt x="390" y="389"/>
                  </a:lnTo>
                  <a:lnTo>
                    <a:pt x="390" y="413"/>
                  </a:lnTo>
                  <a:lnTo>
                    <a:pt x="382" y="437"/>
                  </a:lnTo>
                  <a:lnTo>
                    <a:pt x="382" y="461"/>
                  </a:lnTo>
                  <a:lnTo>
                    <a:pt x="382" y="485"/>
                  </a:lnTo>
                  <a:lnTo>
                    <a:pt x="382" y="509"/>
                  </a:lnTo>
                  <a:lnTo>
                    <a:pt x="390" y="524"/>
                  </a:lnTo>
                  <a:lnTo>
                    <a:pt x="390" y="540"/>
                  </a:lnTo>
                  <a:lnTo>
                    <a:pt x="382" y="564"/>
                  </a:lnTo>
                  <a:lnTo>
                    <a:pt x="366" y="580"/>
                  </a:lnTo>
                  <a:lnTo>
                    <a:pt x="350" y="604"/>
                  </a:lnTo>
                  <a:lnTo>
                    <a:pt x="326" y="628"/>
                  </a:lnTo>
                  <a:lnTo>
                    <a:pt x="318" y="644"/>
                  </a:lnTo>
                  <a:lnTo>
                    <a:pt x="310" y="667"/>
                  </a:lnTo>
                  <a:lnTo>
                    <a:pt x="302" y="699"/>
                  </a:lnTo>
                  <a:lnTo>
                    <a:pt x="286" y="723"/>
                  </a:lnTo>
                  <a:lnTo>
                    <a:pt x="278" y="747"/>
                  </a:lnTo>
                  <a:lnTo>
                    <a:pt x="262" y="771"/>
                  </a:lnTo>
                  <a:lnTo>
                    <a:pt x="246" y="794"/>
                  </a:lnTo>
                  <a:lnTo>
                    <a:pt x="230" y="818"/>
                  </a:lnTo>
                  <a:lnTo>
                    <a:pt x="215" y="842"/>
                  </a:lnTo>
                  <a:lnTo>
                    <a:pt x="199" y="858"/>
                  </a:lnTo>
                  <a:lnTo>
                    <a:pt x="175" y="866"/>
                  </a:lnTo>
                  <a:lnTo>
                    <a:pt x="151" y="866"/>
                  </a:lnTo>
                  <a:lnTo>
                    <a:pt x="127" y="874"/>
                  </a:lnTo>
                  <a:lnTo>
                    <a:pt x="135" y="850"/>
                  </a:lnTo>
                  <a:lnTo>
                    <a:pt x="135" y="826"/>
                  </a:lnTo>
                  <a:lnTo>
                    <a:pt x="135" y="810"/>
                  </a:lnTo>
                  <a:lnTo>
                    <a:pt x="135" y="794"/>
                  </a:lnTo>
                  <a:lnTo>
                    <a:pt x="127" y="771"/>
                  </a:lnTo>
                  <a:lnTo>
                    <a:pt x="127" y="755"/>
                  </a:lnTo>
                  <a:lnTo>
                    <a:pt x="135" y="731"/>
                  </a:lnTo>
                  <a:lnTo>
                    <a:pt x="143" y="707"/>
                  </a:lnTo>
                  <a:lnTo>
                    <a:pt x="151" y="683"/>
                  </a:lnTo>
                  <a:lnTo>
                    <a:pt x="159" y="667"/>
                  </a:lnTo>
                  <a:lnTo>
                    <a:pt x="151" y="644"/>
                  </a:lnTo>
                  <a:lnTo>
                    <a:pt x="143" y="628"/>
                  </a:lnTo>
                  <a:lnTo>
                    <a:pt x="127" y="612"/>
                  </a:lnTo>
                  <a:lnTo>
                    <a:pt x="103" y="604"/>
                  </a:lnTo>
                  <a:lnTo>
                    <a:pt x="87" y="604"/>
                  </a:lnTo>
                  <a:lnTo>
                    <a:pt x="63" y="604"/>
                  </a:lnTo>
                  <a:lnTo>
                    <a:pt x="47" y="612"/>
                  </a:lnTo>
                  <a:lnTo>
                    <a:pt x="31" y="628"/>
                  </a:lnTo>
                  <a:lnTo>
                    <a:pt x="8" y="644"/>
                  </a:lnTo>
                  <a:lnTo>
                    <a:pt x="0" y="612"/>
                  </a:lnTo>
                  <a:lnTo>
                    <a:pt x="0" y="588"/>
                  </a:lnTo>
                  <a:lnTo>
                    <a:pt x="8" y="564"/>
                  </a:lnTo>
                  <a:lnTo>
                    <a:pt x="24" y="540"/>
                  </a:lnTo>
                  <a:lnTo>
                    <a:pt x="31" y="516"/>
                  </a:lnTo>
                  <a:lnTo>
                    <a:pt x="47" y="493"/>
                  </a:lnTo>
                  <a:lnTo>
                    <a:pt x="55" y="469"/>
                  </a:lnTo>
                  <a:lnTo>
                    <a:pt x="63" y="445"/>
                  </a:lnTo>
                  <a:lnTo>
                    <a:pt x="55" y="421"/>
                  </a:lnTo>
                  <a:lnTo>
                    <a:pt x="47" y="405"/>
                  </a:lnTo>
                  <a:lnTo>
                    <a:pt x="39" y="381"/>
                  </a:lnTo>
                  <a:lnTo>
                    <a:pt x="39" y="358"/>
                  </a:lnTo>
                  <a:lnTo>
                    <a:pt x="39" y="334"/>
                  </a:lnTo>
                  <a:lnTo>
                    <a:pt x="39" y="318"/>
                  </a:lnTo>
                  <a:lnTo>
                    <a:pt x="47" y="294"/>
                  </a:lnTo>
                  <a:lnTo>
                    <a:pt x="55" y="270"/>
                  </a:lnTo>
                  <a:lnTo>
                    <a:pt x="71" y="262"/>
                  </a:lnTo>
                  <a:lnTo>
                    <a:pt x="87" y="254"/>
                  </a:lnTo>
                  <a:lnTo>
                    <a:pt x="111" y="254"/>
                  </a:lnTo>
                  <a:lnTo>
                    <a:pt x="127" y="239"/>
                  </a:lnTo>
                  <a:lnTo>
                    <a:pt x="151" y="223"/>
                  </a:lnTo>
                  <a:lnTo>
                    <a:pt x="151" y="199"/>
                  </a:lnTo>
                  <a:lnTo>
                    <a:pt x="143" y="183"/>
                  </a:lnTo>
                  <a:lnTo>
                    <a:pt x="143" y="159"/>
                  </a:lnTo>
                  <a:lnTo>
                    <a:pt x="143" y="143"/>
                  </a:lnTo>
                  <a:lnTo>
                    <a:pt x="143" y="119"/>
                  </a:lnTo>
                  <a:lnTo>
                    <a:pt x="167" y="111"/>
                  </a:lnTo>
                  <a:lnTo>
                    <a:pt x="183" y="111"/>
                  </a:lnTo>
                  <a:lnTo>
                    <a:pt x="199" y="111"/>
                  </a:lnTo>
                  <a:lnTo>
                    <a:pt x="222" y="103"/>
                  </a:lnTo>
                  <a:lnTo>
                    <a:pt x="238" y="88"/>
                  </a:lnTo>
                  <a:lnTo>
                    <a:pt x="238" y="72"/>
                  </a:lnTo>
                  <a:lnTo>
                    <a:pt x="238" y="48"/>
                  </a:lnTo>
                  <a:lnTo>
                    <a:pt x="238" y="24"/>
                  </a:lnTo>
                  <a:lnTo>
                    <a:pt x="246" y="8"/>
                  </a:lnTo>
                  <a:lnTo>
                    <a:pt x="270" y="8"/>
                  </a:lnTo>
                  <a:lnTo>
                    <a:pt x="294" y="8"/>
                  </a:lnTo>
                  <a:lnTo>
                    <a:pt x="318" y="8"/>
                  </a:lnTo>
                  <a:lnTo>
                    <a:pt x="334" y="0"/>
                  </a:lnTo>
                  <a:lnTo>
                    <a:pt x="358" y="0"/>
                  </a:lnTo>
                  <a:lnTo>
                    <a:pt x="366" y="0"/>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42" name="Freeform 41"/>
            <p:cNvSpPr>
              <a:spLocks/>
            </p:cNvSpPr>
            <p:nvPr/>
          </p:nvSpPr>
          <p:spPr bwMode="auto">
            <a:xfrm>
              <a:off x="1225269" y="1132646"/>
              <a:ext cx="252730" cy="554990"/>
            </a:xfrm>
            <a:custGeom>
              <a:avLst/>
              <a:gdLst>
                <a:gd name="T0" fmla="*/ 366 w 398"/>
                <a:gd name="T1" fmla="*/ 24 h 874"/>
                <a:gd name="T2" fmla="*/ 358 w 398"/>
                <a:gd name="T3" fmla="*/ 64 h 874"/>
                <a:gd name="T4" fmla="*/ 390 w 398"/>
                <a:gd name="T5" fmla="*/ 103 h 874"/>
                <a:gd name="T6" fmla="*/ 398 w 398"/>
                <a:gd name="T7" fmla="*/ 119 h 874"/>
                <a:gd name="T8" fmla="*/ 398 w 398"/>
                <a:gd name="T9" fmla="*/ 183 h 874"/>
                <a:gd name="T10" fmla="*/ 398 w 398"/>
                <a:gd name="T11" fmla="*/ 239 h 874"/>
                <a:gd name="T12" fmla="*/ 398 w 398"/>
                <a:gd name="T13" fmla="*/ 286 h 874"/>
                <a:gd name="T14" fmla="*/ 390 w 398"/>
                <a:gd name="T15" fmla="*/ 342 h 874"/>
                <a:gd name="T16" fmla="*/ 390 w 398"/>
                <a:gd name="T17" fmla="*/ 389 h 874"/>
                <a:gd name="T18" fmla="*/ 382 w 398"/>
                <a:gd name="T19" fmla="*/ 437 h 874"/>
                <a:gd name="T20" fmla="*/ 382 w 398"/>
                <a:gd name="T21" fmla="*/ 485 h 874"/>
                <a:gd name="T22" fmla="*/ 390 w 398"/>
                <a:gd name="T23" fmla="*/ 524 h 874"/>
                <a:gd name="T24" fmla="*/ 382 w 398"/>
                <a:gd name="T25" fmla="*/ 564 h 874"/>
                <a:gd name="T26" fmla="*/ 350 w 398"/>
                <a:gd name="T27" fmla="*/ 604 h 874"/>
                <a:gd name="T28" fmla="*/ 318 w 398"/>
                <a:gd name="T29" fmla="*/ 644 h 874"/>
                <a:gd name="T30" fmla="*/ 302 w 398"/>
                <a:gd name="T31" fmla="*/ 699 h 874"/>
                <a:gd name="T32" fmla="*/ 278 w 398"/>
                <a:gd name="T33" fmla="*/ 747 h 874"/>
                <a:gd name="T34" fmla="*/ 246 w 398"/>
                <a:gd name="T35" fmla="*/ 794 h 874"/>
                <a:gd name="T36" fmla="*/ 215 w 398"/>
                <a:gd name="T37" fmla="*/ 842 h 874"/>
                <a:gd name="T38" fmla="*/ 175 w 398"/>
                <a:gd name="T39" fmla="*/ 866 h 874"/>
                <a:gd name="T40" fmla="*/ 127 w 398"/>
                <a:gd name="T41" fmla="*/ 874 h 874"/>
                <a:gd name="T42" fmla="*/ 135 w 398"/>
                <a:gd name="T43" fmla="*/ 826 h 874"/>
                <a:gd name="T44" fmla="*/ 135 w 398"/>
                <a:gd name="T45" fmla="*/ 794 h 874"/>
                <a:gd name="T46" fmla="*/ 127 w 398"/>
                <a:gd name="T47" fmla="*/ 755 h 874"/>
                <a:gd name="T48" fmla="*/ 143 w 398"/>
                <a:gd name="T49" fmla="*/ 707 h 874"/>
                <a:gd name="T50" fmla="*/ 159 w 398"/>
                <a:gd name="T51" fmla="*/ 667 h 874"/>
                <a:gd name="T52" fmla="*/ 143 w 398"/>
                <a:gd name="T53" fmla="*/ 628 h 874"/>
                <a:gd name="T54" fmla="*/ 103 w 398"/>
                <a:gd name="T55" fmla="*/ 604 h 874"/>
                <a:gd name="T56" fmla="*/ 63 w 398"/>
                <a:gd name="T57" fmla="*/ 604 h 874"/>
                <a:gd name="T58" fmla="*/ 31 w 398"/>
                <a:gd name="T59" fmla="*/ 628 h 874"/>
                <a:gd name="T60" fmla="*/ 0 w 398"/>
                <a:gd name="T61" fmla="*/ 612 h 874"/>
                <a:gd name="T62" fmla="*/ 8 w 398"/>
                <a:gd name="T63" fmla="*/ 564 h 874"/>
                <a:gd name="T64" fmla="*/ 31 w 398"/>
                <a:gd name="T65" fmla="*/ 516 h 874"/>
                <a:gd name="T66" fmla="*/ 55 w 398"/>
                <a:gd name="T67" fmla="*/ 469 h 874"/>
                <a:gd name="T68" fmla="*/ 55 w 398"/>
                <a:gd name="T69" fmla="*/ 421 h 874"/>
                <a:gd name="T70" fmla="*/ 39 w 398"/>
                <a:gd name="T71" fmla="*/ 381 h 874"/>
                <a:gd name="T72" fmla="*/ 39 w 398"/>
                <a:gd name="T73" fmla="*/ 334 h 874"/>
                <a:gd name="T74" fmla="*/ 47 w 398"/>
                <a:gd name="T75" fmla="*/ 294 h 874"/>
                <a:gd name="T76" fmla="*/ 71 w 398"/>
                <a:gd name="T77" fmla="*/ 262 h 874"/>
                <a:gd name="T78" fmla="*/ 111 w 398"/>
                <a:gd name="T79" fmla="*/ 254 h 874"/>
                <a:gd name="T80" fmla="*/ 151 w 398"/>
                <a:gd name="T81" fmla="*/ 223 h 874"/>
                <a:gd name="T82" fmla="*/ 143 w 398"/>
                <a:gd name="T83" fmla="*/ 183 h 874"/>
                <a:gd name="T84" fmla="*/ 143 w 398"/>
                <a:gd name="T85" fmla="*/ 143 h 874"/>
                <a:gd name="T86" fmla="*/ 167 w 398"/>
                <a:gd name="T87" fmla="*/ 111 h 874"/>
                <a:gd name="T88" fmla="*/ 199 w 398"/>
                <a:gd name="T89" fmla="*/ 111 h 874"/>
                <a:gd name="T90" fmla="*/ 238 w 398"/>
                <a:gd name="T91" fmla="*/ 88 h 874"/>
                <a:gd name="T92" fmla="*/ 238 w 398"/>
                <a:gd name="T93" fmla="*/ 48 h 874"/>
                <a:gd name="T94" fmla="*/ 246 w 398"/>
                <a:gd name="T95" fmla="*/ 8 h 874"/>
                <a:gd name="T96" fmla="*/ 294 w 398"/>
                <a:gd name="T97" fmla="*/ 8 h 874"/>
                <a:gd name="T98" fmla="*/ 334 w 398"/>
                <a:gd name="T99" fmla="*/ 0 h 874"/>
                <a:gd name="T100" fmla="*/ 366 w 398"/>
                <a:gd name="T10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874">
                  <a:moveTo>
                    <a:pt x="366" y="0"/>
                  </a:moveTo>
                  <a:lnTo>
                    <a:pt x="366" y="24"/>
                  </a:lnTo>
                  <a:lnTo>
                    <a:pt x="366" y="40"/>
                  </a:lnTo>
                  <a:lnTo>
                    <a:pt x="358" y="64"/>
                  </a:lnTo>
                  <a:lnTo>
                    <a:pt x="358" y="88"/>
                  </a:lnTo>
                  <a:lnTo>
                    <a:pt x="390" y="103"/>
                  </a:lnTo>
                  <a:lnTo>
                    <a:pt x="398" y="103"/>
                  </a:lnTo>
                  <a:lnTo>
                    <a:pt x="398" y="119"/>
                  </a:lnTo>
                  <a:lnTo>
                    <a:pt x="398" y="159"/>
                  </a:lnTo>
                  <a:lnTo>
                    <a:pt x="398" y="183"/>
                  </a:lnTo>
                  <a:lnTo>
                    <a:pt x="398" y="207"/>
                  </a:lnTo>
                  <a:lnTo>
                    <a:pt x="398" y="239"/>
                  </a:lnTo>
                  <a:lnTo>
                    <a:pt x="398" y="262"/>
                  </a:lnTo>
                  <a:lnTo>
                    <a:pt x="398" y="286"/>
                  </a:lnTo>
                  <a:lnTo>
                    <a:pt x="390" y="310"/>
                  </a:lnTo>
                  <a:lnTo>
                    <a:pt x="390" y="342"/>
                  </a:lnTo>
                  <a:lnTo>
                    <a:pt x="390" y="366"/>
                  </a:lnTo>
                  <a:lnTo>
                    <a:pt x="390" y="389"/>
                  </a:lnTo>
                  <a:lnTo>
                    <a:pt x="390" y="413"/>
                  </a:lnTo>
                  <a:lnTo>
                    <a:pt x="382" y="437"/>
                  </a:lnTo>
                  <a:lnTo>
                    <a:pt x="382" y="461"/>
                  </a:lnTo>
                  <a:lnTo>
                    <a:pt x="382" y="485"/>
                  </a:lnTo>
                  <a:lnTo>
                    <a:pt x="382" y="509"/>
                  </a:lnTo>
                  <a:lnTo>
                    <a:pt x="390" y="524"/>
                  </a:lnTo>
                  <a:lnTo>
                    <a:pt x="390" y="540"/>
                  </a:lnTo>
                  <a:lnTo>
                    <a:pt x="382" y="564"/>
                  </a:lnTo>
                  <a:lnTo>
                    <a:pt x="366" y="580"/>
                  </a:lnTo>
                  <a:lnTo>
                    <a:pt x="350" y="604"/>
                  </a:lnTo>
                  <a:lnTo>
                    <a:pt x="326" y="628"/>
                  </a:lnTo>
                  <a:lnTo>
                    <a:pt x="318" y="644"/>
                  </a:lnTo>
                  <a:lnTo>
                    <a:pt x="310" y="667"/>
                  </a:lnTo>
                  <a:lnTo>
                    <a:pt x="302" y="699"/>
                  </a:lnTo>
                  <a:lnTo>
                    <a:pt x="286" y="723"/>
                  </a:lnTo>
                  <a:lnTo>
                    <a:pt x="278" y="747"/>
                  </a:lnTo>
                  <a:lnTo>
                    <a:pt x="262" y="771"/>
                  </a:lnTo>
                  <a:lnTo>
                    <a:pt x="246" y="794"/>
                  </a:lnTo>
                  <a:lnTo>
                    <a:pt x="230" y="818"/>
                  </a:lnTo>
                  <a:lnTo>
                    <a:pt x="215" y="842"/>
                  </a:lnTo>
                  <a:lnTo>
                    <a:pt x="199" y="858"/>
                  </a:lnTo>
                  <a:lnTo>
                    <a:pt x="175" y="866"/>
                  </a:lnTo>
                  <a:lnTo>
                    <a:pt x="151" y="866"/>
                  </a:lnTo>
                  <a:lnTo>
                    <a:pt x="127" y="874"/>
                  </a:lnTo>
                  <a:lnTo>
                    <a:pt x="135" y="850"/>
                  </a:lnTo>
                  <a:lnTo>
                    <a:pt x="135" y="826"/>
                  </a:lnTo>
                  <a:lnTo>
                    <a:pt x="135" y="810"/>
                  </a:lnTo>
                  <a:lnTo>
                    <a:pt x="135" y="794"/>
                  </a:lnTo>
                  <a:lnTo>
                    <a:pt x="127" y="771"/>
                  </a:lnTo>
                  <a:lnTo>
                    <a:pt x="127" y="755"/>
                  </a:lnTo>
                  <a:lnTo>
                    <a:pt x="135" y="731"/>
                  </a:lnTo>
                  <a:lnTo>
                    <a:pt x="143" y="707"/>
                  </a:lnTo>
                  <a:lnTo>
                    <a:pt x="151" y="683"/>
                  </a:lnTo>
                  <a:lnTo>
                    <a:pt x="159" y="667"/>
                  </a:lnTo>
                  <a:lnTo>
                    <a:pt x="151" y="644"/>
                  </a:lnTo>
                  <a:lnTo>
                    <a:pt x="143" y="628"/>
                  </a:lnTo>
                  <a:lnTo>
                    <a:pt x="127" y="612"/>
                  </a:lnTo>
                  <a:lnTo>
                    <a:pt x="103" y="604"/>
                  </a:lnTo>
                  <a:lnTo>
                    <a:pt x="87" y="604"/>
                  </a:lnTo>
                  <a:lnTo>
                    <a:pt x="63" y="604"/>
                  </a:lnTo>
                  <a:lnTo>
                    <a:pt x="47" y="612"/>
                  </a:lnTo>
                  <a:lnTo>
                    <a:pt x="31" y="628"/>
                  </a:lnTo>
                  <a:lnTo>
                    <a:pt x="8" y="644"/>
                  </a:lnTo>
                  <a:lnTo>
                    <a:pt x="0" y="612"/>
                  </a:lnTo>
                  <a:lnTo>
                    <a:pt x="0" y="588"/>
                  </a:lnTo>
                  <a:lnTo>
                    <a:pt x="8" y="564"/>
                  </a:lnTo>
                  <a:lnTo>
                    <a:pt x="24" y="540"/>
                  </a:lnTo>
                  <a:lnTo>
                    <a:pt x="31" y="516"/>
                  </a:lnTo>
                  <a:lnTo>
                    <a:pt x="47" y="493"/>
                  </a:lnTo>
                  <a:lnTo>
                    <a:pt x="55" y="469"/>
                  </a:lnTo>
                  <a:lnTo>
                    <a:pt x="63" y="445"/>
                  </a:lnTo>
                  <a:lnTo>
                    <a:pt x="55" y="421"/>
                  </a:lnTo>
                  <a:lnTo>
                    <a:pt x="47" y="405"/>
                  </a:lnTo>
                  <a:lnTo>
                    <a:pt x="39" y="381"/>
                  </a:lnTo>
                  <a:lnTo>
                    <a:pt x="39" y="358"/>
                  </a:lnTo>
                  <a:lnTo>
                    <a:pt x="39" y="334"/>
                  </a:lnTo>
                  <a:lnTo>
                    <a:pt x="39" y="318"/>
                  </a:lnTo>
                  <a:lnTo>
                    <a:pt x="47" y="294"/>
                  </a:lnTo>
                  <a:lnTo>
                    <a:pt x="55" y="270"/>
                  </a:lnTo>
                  <a:lnTo>
                    <a:pt x="71" y="262"/>
                  </a:lnTo>
                  <a:lnTo>
                    <a:pt x="87" y="254"/>
                  </a:lnTo>
                  <a:lnTo>
                    <a:pt x="111" y="254"/>
                  </a:lnTo>
                  <a:lnTo>
                    <a:pt x="127" y="239"/>
                  </a:lnTo>
                  <a:lnTo>
                    <a:pt x="151" y="223"/>
                  </a:lnTo>
                  <a:lnTo>
                    <a:pt x="151" y="199"/>
                  </a:lnTo>
                  <a:lnTo>
                    <a:pt x="143" y="183"/>
                  </a:lnTo>
                  <a:lnTo>
                    <a:pt x="143" y="159"/>
                  </a:lnTo>
                  <a:lnTo>
                    <a:pt x="143" y="143"/>
                  </a:lnTo>
                  <a:lnTo>
                    <a:pt x="143" y="119"/>
                  </a:lnTo>
                  <a:lnTo>
                    <a:pt x="167" y="111"/>
                  </a:lnTo>
                  <a:lnTo>
                    <a:pt x="183" y="111"/>
                  </a:lnTo>
                  <a:lnTo>
                    <a:pt x="199" y="111"/>
                  </a:lnTo>
                  <a:lnTo>
                    <a:pt x="222" y="103"/>
                  </a:lnTo>
                  <a:lnTo>
                    <a:pt x="238" y="88"/>
                  </a:lnTo>
                  <a:lnTo>
                    <a:pt x="238" y="72"/>
                  </a:lnTo>
                  <a:lnTo>
                    <a:pt x="238" y="48"/>
                  </a:lnTo>
                  <a:lnTo>
                    <a:pt x="238" y="24"/>
                  </a:lnTo>
                  <a:lnTo>
                    <a:pt x="246" y="8"/>
                  </a:lnTo>
                  <a:lnTo>
                    <a:pt x="270" y="8"/>
                  </a:lnTo>
                  <a:lnTo>
                    <a:pt x="294" y="8"/>
                  </a:lnTo>
                  <a:lnTo>
                    <a:pt x="318" y="8"/>
                  </a:lnTo>
                  <a:lnTo>
                    <a:pt x="334" y="0"/>
                  </a:lnTo>
                  <a:lnTo>
                    <a:pt x="358" y="0"/>
                  </a:lnTo>
                  <a:lnTo>
                    <a:pt x="36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43" name="Freeform 42"/>
            <p:cNvSpPr>
              <a:spLocks/>
            </p:cNvSpPr>
            <p:nvPr/>
          </p:nvSpPr>
          <p:spPr bwMode="auto">
            <a:xfrm>
              <a:off x="1674849" y="1284411"/>
              <a:ext cx="2258695" cy="2889885"/>
            </a:xfrm>
            <a:custGeom>
              <a:avLst/>
              <a:gdLst>
                <a:gd name="T0" fmla="*/ 1981 w 3557"/>
                <a:gd name="T1" fmla="*/ 135 h 4551"/>
                <a:gd name="T2" fmla="*/ 2236 w 3557"/>
                <a:gd name="T3" fmla="*/ 270 h 4551"/>
                <a:gd name="T4" fmla="*/ 2363 w 3557"/>
                <a:gd name="T5" fmla="*/ 341 h 4551"/>
                <a:gd name="T6" fmla="*/ 2522 w 3557"/>
                <a:gd name="T7" fmla="*/ 444 h 4551"/>
                <a:gd name="T8" fmla="*/ 2689 w 3557"/>
                <a:gd name="T9" fmla="*/ 476 h 4551"/>
                <a:gd name="T10" fmla="*/ 2761 w 3557"/>
                <a:gd name="T11" fmla="*/ 627 h 4551"/>
                <a:gd name="T12" fmla="*/ 2872 w 3557"/>
                <a:gd name="T13" fmla="*/ 810 h 4551"/>
                <a:gd name="T14" fmla="*/ 2761 w 3557"/>
                <a:gd name="T15" fmla="*/ 849 h 4551"/>
                <a:gd name="T16" fmla="*/ 2880 w 3557"/>
                <a:gd name="T17" fmla="*/ 1056 h 4551"/>
                <a:gd name="T18" fmla="*/ 2825 w 3557"/>
                <a:gd name="T19" fmla="*/ 1556 h 4551"/>
                <a:gd name="T20" fmla="*/ 2713 w 3557"/>
                <a:gd name="T21" fmla="*/ 1731 h 4551"/>
                <a:gd name="T22" fmla="*/ 2649 w 3557"/>
                <a:gd name="T23" fmla="*/ 1906 h 4551"/>
                <a:gd name="T24" fmla="*/ 2514 w 3557"/>
                <a:gd name="T25" fmla="*/ 2017 h 4551"/>
                <a:gd name="T26" fmla="*/ 2363 w 3557"/>
                <a:gd name="T27" fmla="*/ 2136 h 4551"/>
                <a:gd name="T28" fmla="*/ 2411 w 3557"/>
                <a:gd name="T29" fmla="*/ 2358 h 4551"/>
                <a:gd name="T30" fmla="*/ 2554 w 3557"/>
                <a:gd name="T31" fmla="*/ 2350 h 4551"/>
                <a:gd name="T32" fmla="*/ 2713 w 3557"/>
                <a:gd name="T33" fmla="*/ 2279 h 4551"/>
                <a:gd name="T34" fmla="*/ 2801 w 3557"/>
                <a:gd name="T35" fmla="*/ 2152 h 4551"/>
                <a:gd name="T36" fmla="*/ 2872 w 3557"/>
                <a:gd name="T37" fmla="*/ 2017 h 4551"/>
                <a:gd name="T38" fmla="*/ 3000 w 3557"/>
                <a:gd name="T39" fmla="*/ 1985 h 4551"/>
                <a:gd name="T40" fmla="*/ 3262 w 3557"/>
                <a:gd name="T41" fmla="*/ 2017 h 4551"/>
                <a:gd name="T42" fmla="*/ 3437 w 3557"/>
                <a:gd name="T43" fmla="*/ 2581 h 4551"/>
                <a:gd name="T44" fmla="*/ 3493 w 3557"/>
                <a:gd name="T45" fmla="*/ 2962 h 4551"/>
                <a:gd name="T46" fmla="*/ 3525 w 3557"/>
                <a:gd name="T47" fmla="*/ 3224 h 4551"/>
                <a:gd name="T48" fmla="*/ 3397 w 3557"/>
                <a:gd name="T49" fmla="*/ 3566 h 4551"/>
                <a:gd name="T50" fmla="*/ 3334 w 3557"/>
                <a:gd name="T51" fmla="*/ 3486 h 4551"/>
                <a:gd name="T52" fmla="*/ 3222 w 3557"/>
                <a:gd name="T53" fmla="*/ 3597 h 4551"/>
                <a:gd name="T54" fmla="*/ 3119 w 3557"/>
                <a:gd name="T55" fmla="*/ 3852 h 4551"/>
                <a:gd name="T56" fmla="*/ 2976 w 3557"/>
                <a:gd name="T57" fmla="*/ 4003 h 4551"/>
                <a:gd name="T58" fmla="*/ 3008 w 3557"/>
                <a:gd name="T59" fmla="*/ 4225 h 4551"/>
                <a:gd name="T60" fmla="*/ 2809 w 3557"/>
                <a:gd name="T61" fmla="*/ 4495 h 4551"/>
                <a:gd name="T62" fmla="*/ 1639 w 3557"/>
                <a:gd name="T63" fmla="*/ 4551 h 4551"/>
                <a:gd name="T64" fmla="*/ 0 w 3557"/>
                <a:gd name="T65" fmla="*/ 4463 h 4551"/>
                <a:gd name="T66" fmla="*/ 215 w 3557"/>
                <a:gd name="T67" fmla="*/ 4169 h 4551"/>
                <a:gd name="T68" fmla="*/ 493 w 3557"/>
                <a:gd name="T69" fmla="*/ 3423 h 4551"/>
                <a:gd name="T70" fmla="*/ 445 w 3557"/>
                <a:gd name="T71" fmla="*/ 2978 h 4551"/>
                <a:gd name="T72" fmla="*/ 270 w 3557"/>
                <a:gd name="T73" fmla="*/ 2446 h 4551"/>
                <a:gd name="T74" fmla="*/ 318 w 3557"/>
                <a:gd name="T75" fmla="*/ 2168 h 4551"/>
                <a:gd name="T76" fmla="*/ 318 w 3557"/>
                <a:gd name="T77" fmla="*/ 1953 h 4551"/>
                <a:gd name="T78" fmla="*/ 398 w 3557"/>
                <a:gd name="T79" fmla="*/ 1779 h 4551"/>
                <a:gd name="T80" fmla="*/ 517 w 3557"/>
                <a:gd name="T81" fmla="*/ 1374 h 4551"/>
                <a:gd name="T82" fmla="*/ 589 w 3557"/>
                <a:gd name="T83" fmla="*/ 1143 h 4551"/>
                <a:gd name="T84" fmla="*/ 660 w 3557"/>
                <a:gd name="T85" fmla="*/ 976 h 4551"/>
                <a:gd name="T86" fmla="*/ 947 w 3557"/>
                <a:gd name="T87" fmla="*/ 714 h 4551"/>
                <a:gd name="T88" fmla="*/ 1074 w 3557"/>
                <a:gd name="T89" fmla="*/ 691 h 4551"/>
                <a:gd name="T90" fmla="*/ 1050 w 3557"/>
                <a:gd name="T91" fmla="*/ 810 h 4551"/>
                <a:gd name="T92" fmla="*/ 986 w 3557"/>
                <a:gd name="T93" fmla="*/ 1048 h 4551"/>
                <a:gd name="T94" fmla="*/ 1042 w 3557"/>
                <a:gd name="T95" fmla="*/ 961 h 4551"/>
                <a:gd name="T96" fmla="*/ 1154 w 3557"/>
                <a:gd name="T97" fmla="*/ 897 h 4551"/>
                <a:gd name="T98" fmla="*/ 1177 w 3557"/>
                <a:gd name="T99" fmla="*/ 627 h 4551"/>
                <a:gd name="T100" fmla="*/ 1440 w 3557"/>
                <a:gd name="T101" fmla="*/ 460 h 4551"/>
                <a:gd name="T102" fmla="*/ 1448 w 3557"/>
                <a:gd name="T103" fmla="*/ 357 h 4551"/>
                <a:gd name="T104" fmla="*/ 1520 w 3557"/>
                <a:gd name="T105" fmla="*/ 87 h 4551"/>
                <a:gd name="T106" fmla="*/ 1695 w 3557"/>
                <a:gd name="T107" fmla="*/ 0 h 4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7" h="4551">
                  <a:moveTo>
                    <a:pt x="1830" y="103"/>
                  </a:moveTo>
                  <a:lnTo>
                    <a:pt x="1886" y="174"/>
                  </a:lnTo>
                  <a:lnTo>
                    <a:pt x="1981" y="135"/>
                  </a:lnTo>
                  <a:lnTo>
                    <a:pt x="2085" y="158"/>
                  </a:lnTo>
                  <a:lnTo>
                    <a:pt x="2148" y="222"/>
                  </a:lnTo>
                  <a:lnTo>
                    <a:pt x="2236" y="270"/>
                  </a:lnTo>
                  <a:lnTo>
                    <a:pt x="2252" y="317"/>
                  </a:lnTo>
                  <a:lnTo>
                    <a:pt x="2283" y="349"/>
                  </a:lnTo>
                  <a:lnTo>
                    <a:pt x="2363" y="341"/>
                  </a:lnTo>
                  <a:lnTo>
                    <a:pt x="2443" y="373"/>
                  </a:lnTo>
                  <a:lnTo>
                    <a:pt x="2474" y="413"/>
                  </a:lnTo>
                  <a:lnTo>
                    <a:pt x="2522" y="444"/>
                  </a:lnTo>
                  <a:lnTo>
                    <a:pt x="2578" y="452"/>
                  </a:lnTo>
                  <a:lnTo>
                    <a:pt x="2634" y="468"/>
                  </a:lnTo>
                  <a:lnTo>
                    <a:pt x="2689" y="476"/>
                  </a:lnTo>
                  <a:lnTo>
                    <a:pt x="2729" y="508"/>
                  </a:lnTo>
                  <a:lnTo>
                    <a:pt x="2729" y="548"/>
                  </a:lnTo>
                  <a:lnTo>
                    <a:pt x="2761" y="627"/>
                  </a:lnTo>
                  <a:lnTo>
                    <a:pt x="2825" y="683"/>
                  </a:lnTo>
                  <a:lnTo>
                    <a:pt x="2840" y="754"/>
                  </a:lnTo>
                  <a:lnTo>
                    <a:pt x="2872" y="810"/>
                  </a:lnTo>
                  <a:lnTo>
                    <a:pt x="2840" y="857"/>
                  </a:lnTo>
                  <a:lnTo>
                    <a:pt x="2801" y="841"/>
                  </a:lnTo>
                  <a:lnTo>
                    <a:pt x="2761" y="849"/>
                  </a:lnTo>
                  <a:lnTo>
                    <a:pt x="2769" y="897"/>
                  </a:lnTo>
                  <a:lnTo>
                    <a:pt x="2817" y="976"/>
                  </a:lnTo>
                  <a:lnTo>
                    <a:pt x="2880" y="1056"/>
                  </a:lnTo>
                  <a:lnTo>
                    <a:pt x="2872" y="1254"/>
                  </a:lnTo>
                  <a:lnTo>
                    <a:pt x="2848" y="1445"/>
                  </a:lnTo>
                  <a:lnTo>
                    <a:pt x="2825" y="1556"/>
                  </a:lnTo>
                  <a:lnTo>
                    <a:pt x="2801" y="1667"/>
                  </a:lnTo>
                  <a:lnTo>
                    <a:pt x="2761" y="1723"/>
                  </a:lnTo>
                  <a:lnTo>
                    <a:pt x="2713" y="1731"/>
                  </a:lnTo>
                  <a:lnTo>
                    <a:pt x="2689" y="1779"/>
                  </a:lnTo>
                  <a:lnTo>
                    <a:pt x="2673" y="1842"/>
                  </a:lnTo>
                  <a:lnTo>
                    <a:pt x="2649" y="1906"/>
                  </a:lnTo>
                  <a:lnTo>
                    <a:pt x="2586" y="1914"/>
                  </a:lnTo>
                  <a:lnTo>
                    <a:pt x="2562" y="1969"/>
                  </a:lnTo>
                  <a:lnTo>
                    <a:pt x="2514" y="2017"/>
                  </a:lnTo>
                  <a:lnTo>
                    <a:pt x="2435" y="2017"/>
                  </a:lnTo>
                  <a:lnTo>
                    <a:pt x="2387" y="2065"/>
                  </a:lnTo>
                  <a:lnTo>
                    <a:pt x="2363" y="2136"/>
                  </a:lnTo>
                  <a:lnTo>
                    <a:pt x="2347" y="2215"/>
                  </a:lnTo>
                  <a:lnTo>
                    <a:pt x="2331" y="2287"/>
                  </a:lnTo>
                  <a:lnTo>
                    <a:pt x="2411" y="2358"/>
                  </a:lnTo>
                  <a:lnTo>
                    <a:pt x="2490" y="2422"/>
                  </a:lnTo>
                  <a:lnTo>
                    <a:pt x="2530" y="2398"/>
                  </a:lnTo>
                  <a:lnTo>
                    <a:pt x="2554" y="2350"/>
                  </a:lnTo>
                  <a:lnTo>
                    <a:pt x="2602" y="2303"/>
                  </a:lnTo>
                  <a:lnTo>
                    <a:pt x="2665" y="2295"/>
                  </a:lnTo>
                  <a:lnTo>
                    <a:pt x="2713" y="2279"/>
                  </a:lnTo>
                  <a:lnTo>
                    <a:pt x="2761" y="2247"/>
                  </a:lnTo>
                  <a:lnTo>
                    <a:pt x="2785" y="2200"/>
                  </a:lnTo>
                  <a:lnTo>
                    <a:pt x="2801" y="2152"/>
                  </a:lnTo>
                  <a:lnTo>
                    <a:pt x="2761" y="2144"/>
                  </a:lnTo>
                  <a:lnTo>
                    <a:pt x="2785" y="2049"/>
                  </a:lnTo>
                  <a:lnTo>
                    <a:pt x="2872" y="2017"/>
                  </a:lnTo>
                  <a:lnTo>
                    <a:pt x="2912" y="1977"/>
                  </a:lnTo>
                  <a:lnTo>
                    <a:pt x="2960" y="1961"/>
                  </a:lnTo>
                  <a:lnTo>
                    <a:pt x="3000" y="1985"/>
                  </a:lnTo>
                  <a:lnTo>
                    <a:pt x="3023" y="1937"/>
                  </a:lnTo>
                  <a:lnTo>
                    <a:pt x="3055" y="1914"/>
                  </a:lnTo>
                  <a:lnTo>
                    <a:pt x="3262" y="2017"/>
                  </a:lnTo>
                  <a:lnTo>
                    <a:pt x="3382" y="2223"/>
                  </a:lnTo>
                  <a:lnTo>
                    <a:pt x="3421" y="2398"/>
                  </a:lnTo>
                  <a:lnTo>
                    <a:pt x="3437" y="2581"/>
                  </a:lnTo>
                  <a:lnTo>
                    <a:pt x="3469" y="2700"/>
                  </a:lnTo>
                  <a:lnTo>
                    <a:pt x="3485" y="2819"/>
                  </a:lnTo>
                  <a:lnTo>
                    <a:pt x="3493" y="2962"/>
                  </a:lnTo>
                  <a:lnTo>
                    <a:pt x="3557" y="3097"/>
                  </a:lnTo>
                  <a:lnTo>
                    <a:pt x="3549" y="3161"/>
                  </a:lnTo>
                  <a:lnTo>
                    <a:pt x="3525" y="3224"/>
                  </a:lnTo>
                  <a:lnTo>
                    <a:pt x="3509" y="3399"/>
                  </a:lnTo>
                  <a:lnTo>
                    <a:pt x="3453" y="3566"/>
                  </a:lnTo>
                  <a:lnTo>
                    <a:pt x="3397" y="3566"/>
                  </a:lnTo>
                  <a:lnTo>
                    <a:pt x="3374" y="3526"/>
                  </a:lnTo>
                  <a:lnTo>
                    <a:pt x="3374" y="3486"/>
                  </a:lnTo>
                  <a:lnTo>
                    <a:pt x="3334" y="3486"/>
                  </a:lnTo>
                  <a:lnTo>
                    <a:pt x="3294" y="3494"/>
                  </a:lnTo>
                  <a:lnTo>
                    <a:pt x="3262" y="3542"/>
                  </a:lnTo>
                  <a:lnTo>
                    <a:pt x="3222" y="3597"/>
                  </a:lnTo>
                  <a:lnTo>
                    <a:pt x="3230" y="3725"/>
                  </a:lnTo>
                  <a:lnTo>
                    <a:pt x="3191" y="3828"/>
                  </a:lnTo>
                  <a:lnTo>
                    <a:pt x="3119" y="3852"/>
                  </a:lnTo>
                  <a:lnTo>
                    <a:pt x="3055" y="3883"/>
                  </a:lnTo>
                  <a:lnTo>
                    <a:pt x="3016" y="3939"/>
                  </a:lnTo>
                  <a:lnTo>
                    <a:pt x="2976" y="4003"/>
                  </a:lnTo>
                  <a:lnTo>
                    <a:pt x="2992" y="4050"/>
                  </a:lnTo>
                  <a:lnTo>
                    <a:pt x="3008" y="4090"/>
                  </a:lnTo>
                  <a:lnTo>
                    <a:pt x="3008" y="4225"/>
                  </a:lnTo>
                  <a:lnTo>
                    <a:pt x="2944" y="4328"/>
                  </a:lnTo>
                  <a:lnTo>
                    <a:pt x="2888" y="4431"/>
                  </a:lnTo>
                  <a:lnTo>
                    <a:pt x="2809" y="4495"/>
                  </a:lnTo>
                  <a:lnTo>
                    <a:pt x="2769" y="4527"/>
                  </a:lnTo>
                  <a:lnTo>
                    <a:pt x="2204" y="4543"/>
                  </a:lnTo>
                  <a:lnTo>
                    <a:pt x="1639" y="4551"/>
                  </a:lnTo>
                  <a:lnTo>
                    <a:pt x="1623" y="4495"/>
                  </a:lnTo>
                  <a:lnTo>
                    <a:pt x="811" y="4479"/>
                  </a:lnTo>
                  <a:lnTo>
                    <a:pt x="0" y="4463"/>
                  </a:lnTo>
                  <a:lnTo>
                    <a:pt x="0" y="4408"/>
                  </a:lnTo>
                  <a:lnTo>
                    <a:pt x="111" y="4288"/>
                  </a:lnTo>
                  <a:lnTo>
                    <a:pt x="215" y="4169"/>
                  </a:lnTo>
                  <a:lnTo>
                    <a:pt x="358" y="3915"/>
                  </a:lnTo>
                  <a:lnTo>
                    <a:pt x="485" y="3653"/>
                  </a:lnTo>
                  <a:lnTo>
                    <a:pt x="493" y="3423"/>
                  </a:lnTo>
                  <a:lnTo>
                    <a:pt x="509" y="3184"/>
                  </a:lnTo>
                  <a:lnTo>
                    <a:pt x="485" y="3081"/>
                  </a:lnTo>
                  <a:lnTo>
                    <a:pt x="445" y="2978"/>
                  </a:lnTo>
                  <a:lnTo>
                    <a:pt x="390" y="2732"/>
                  </a:lnTo>
                  <a:lnTo>
                    <a:pt x="286" y="2493"/>
                  </a:lnTo>
                  <a:lnTo>
                    <a:pt x="270" y="2446"/>
                  </a:lnTo>
                  <a:lnTo>
                    <a:pt x="262" y="2390"/>
                  </a:lnTo>
                  <a:lnTo>
                    <a:pt x="278" y="2279"/>
                  </a:lnTo>
                  <a:lnTo>
                    <a:pt x="318" y="2168"/>
                  </a:lnTo>
                  <a:lnTo>
                    <a:pt x="334" y="2096"/>
                  </a:lnTo>
                  <a:lnTo>
                    <a:pt x="350" y="2025"/>
                  </a:lnTo>
                  <a:lnTo>
                    <a:pt x="318" y="1953"/>
                  </a:lnTo>
                  <a:lnTo>
                    <a:pt x="310" y="1874"/>
                  </a:lnTo>
                  <a:lnTo>
                    <a:pt x="366" y="1834"/>
                  </a:lnTo>
                  <a:lnTo>
                    <a:pt x="398" y="1779"/>
                  </a:lnTo>
                  <a:lnTo>
                    <a:pt x="461" y="1652"/>
                  </a:lnTo>
                  <a:lnTo>
                    <a:pt x="509" y="1517"/>
                  </a:lnTo>
                  <a:lnTo>
                    <a:pt x="517" y="1374"/>
                  </a:lnTo>
                  <a:lnTo>
                    <a:pt x="477" y="1239"/>
                  </a:lnTo>
                  <a:lnTo>
                    <a:pt x="509" y="1183"/>
                  </a:lnTo>
                  <a:lnTo>
                    <a:pt x="589" y="1143"/>
                  </a:lnTo>
                  <a:lnTo>
                    <a:pt x="660" y="1080"/>
                  </a:lnTo>
                  <a:lnTo>
                    <a:pt x="668" y="1032"/>
                  </a:lnTo>
                  <a:lnTo>
                    <a:pt x="660" y="976"/>
                  </a:lnTo>
                  <a:lnTo>
                    <a:pt x="780" y="905"/>
                  </a:lnTo>
                  <a:lnTo>
                    <a:pt x="883" y="826"/>
                  </a:lnTo>
                  <a:lnTo>
                    <a:pt x="947" y="714"/>
                  </a:lnTo>
                  <a:lnTo>
                    <a:pt x="1026" y="619"/>
                  </a:lnTo>
                  <a:lnTo>
                    <a:pt x="1066" y="651"/>
                  </a:lnTo>
                  <a:lnTo>
                    <a:pt x="1074" y="691"/>
                  </a:lnTo>
                  <a:lnTo>
                    <a:pt x="1058" y="722"/>
                  </a:lnTo>
                  <a:lnTo>
                    <a:pt x="1018" y="754"/>
                  </a:lnTo>
                  <a:lnTo>
                    <a:pt x="1050" y="810"/>
                  </a:lnTo>
                  <a:lnTo>
                    <a:pt x="1050" y="865"/>
                  </a:lnTo>
                  <a:lnTo>
                    <a:pt x="1018" y="961"/>
                  </a:lnTo>
                  <a:lnTo>
                    <a:pt x="986" y="1048"/>
                  </a:lnTo>
                  <a:lnTo>
                    <a:pt x="1010" y="1088"/>
                  </a:lnTo>
                  <a:lnTo>
                    <a:pt x="1034" y="1032"/>
                  </a:lnTo>
                  <a:lnTo>
                    <a:pt x="1042" y="961"/>
                  </a:lnTo>
                  <a:lnTo>
                    <a:pt x="1066" y="905"/>
                  </a:lnTo>
                  <a:lnTo>
                    <a:pt x="1106" y="865"/>
                  </a:lnTo>
                  <a:lnTo>
                    <a:pt x="1154" y="897"/>
                  </a:lnTo>
                  <a:lnTo>
                    <a:pt x="1162" y="953"/>
                  </a:lnTo>
                  <a:lnTo>
                    <a:pt x="1185" y="794"/>
                  </a:lnTo>
                  <a:lnTo>
                    <a:pt x="1177" y="627"/>
                  </a:lnTo>
                  <a:lnTo>
                    <a:pt x="1185" y="555"/>
                  </a:lnTo>
                  <a:lnTo>
                    <a:pt x="1297" y="476"/>
                  </a:lnTo>
                  <a:lnTo>
                    <a:pt x="1440" y="460"/>
                  </a:lnTo>
                  <a:lnTo>
                    <a:pt x="1488" y="444"/>
                  </a:lnTo>
                  <a:lnTo>
                    <a:pt x="1504" y="405"/>
                  </a:lnTo>
                  <a:lnTo>
                    <a:pt x="1448" y="357"/>
                  </a:lnTo>
                  <a:lnTo>
                    <a:pt x="1392" y="301"/>
                  </a:lnTo>
                  <a:lnTo>
                    <a:pt x="1432" y="182"/>
                  </a:lnTo>
                  <a:lnTo>
                    <a:pt x="1520" y="87"/>
                  </a:lnTo>
                  <a:lnTo>
                    <a:pt x="1520" y="23"/>
                  </a:lnTo>
                  <a:lnTo>
                    <a:pt x="1607" y="15"/>
                  </a:lnTo>
                  <a:lnTo>
                    <a:pt x="1695" y="0"/>
                  </a:lnTo>
                  <a:lnTo>
                    <a:pt x="1766" y="47"/>
                  </a:lnTo>
                  <a:lnTo>
                    <a:pt x="183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44" name="Freeform 43"/>
            <p:cNvSpPr>
              <a:spLocks/>
            </p:cNvSpPr>
            <p:nvPr/>
          </p:nvSpPr>
          <p:spPr bwMode="auto">
            <a:xfrm>
              <a:off x="1674849" y="1297111"/>
              <a:ext cx="2258695" cy="2889885"/>
            </a:xfrm>
            <a:custGeom>
              <a:avLst/>
              <a:gdLst>
                <a:gd name="T0" fmla="*/ 1981 w 3557"/>
                <a:gd name="T1" fmla="*/ 135 h 4551"/>
                <a:gd name="T2" fmla="*/ 2236 w 3557"/>
                <a:gd name="T3" fmla="*/ 270 h 4551"/>
                <a:gd name="T4" fmla="*/ 2363 w 3557"/>
                <a:gd name="T5" fmla="*/ 341 h 4551"/>
                <a:gd name="T6" fmla="*/ 2522 w 3557"/>
                <a:gd name="T7" fmla="*/ 444 h 4551"/>
                <a:gd name="T8" fmla="*/ 2689 w 3557"/>
                <a:gd name="T9" fmla="*/ 476 h 4551"/>
                <a:gd name="T10" fmla="*/ 2761 w 3557"/>
                <a:gd name="T11" fmla="*/ 627 h 4551"/>
                <a:gd name="T12" fmla="*/ 2872 w 3557"/>
                <a:gd name="T13" fmla="*/ 810 h 4551"/>
                <a:gd name="T14" fmla="*/ 2761 w 3557"/>
                <a:gd name="T15" fmla="*/ 849 h 4551"/>
                <a:gd name="T16" fmla="*/ 2880 w 3557"/>
                <a:gd name="T17" fmla="*/ 1056 h 4551"/>
                <a:gd name="T18" fmla="*/ 2825 w 3557"/>
                <a:gd name="T19" fmla="*/ 1556 h 4551"/>
                <a:gd name="T20" fmla="*/ 2713 w 3557"/>
                <a:gd name="T21" fmla="*/ 1731 h 4551"/>
                <a:gd name="T22" fmla="*/ 2649 w 3557"/>
                <a:gd name="T23" fmla="*/ 1906 h 4551"/>
                <a:gd name="T24" fmla="*/ 2514 w 3557"/>
                <a:gd name="T25" fmla="*/ 2017 h 4551"/>
                <a:gd name="T26" fmla="*/ 2363 w 3557"/>
                <a:gd name="T27" fmla="*/ 2136 h 4551"/>
                <a:gd name="T28" fmla="*/ 2411 w 3557"/>
                <a:gd name="T29" fmla="*/ 2358 h 4551"/>
                <a:gd name="T30" fmla="*/ 2554 w 3557"/>
                <a:gd name="T31" fmla="*/ 2350 h 4551"/>
                <a:gd name="T32" fmla="*/ 2713 w 3557"/>
                <a:gd name="T33" fmla="*/ 2279 h 4551"/>
                <a:gd name="T34" fmla="*/ 2801 w 3557"/>
                <a:gd name="T35" fmla="*/ 2152 h 4551"/>
                <a:gd name="T36" fmla="*/ 2872 w 3557"/>
                <a:gd name="T37" fmla="*/ 2017 h 4551"/>
                <a:gd name="T38" fmla="*/ 3000 w 3557"/>
                <a:gd name="T39" fmla="*/ 1985 h 4551"/>
                <a:gd name="T40" fmla="*/ 3262 w 3557"/>
                <a:gd name="T41" fmla="*/ 2017 h 4551"/>
                <a:gd name="T42" fmla="*/ 3437 w 3557"/>
                <a:gd name="T43" fmla="*/ 2581 h 4551"/>
                <a:gd name="T44" fmla="*/ 3493 w 3557"/>
                <a:gd name="T45" fmla="*/ 2962 h 4551"/>
                <a:gd name="T46" fmla="*/ 3525 w 3557"/>
                <a:gd name="T47" fmla="*/ 3224 h 4551"/>
                <a:gd name="T48" fmla="*/ 3397 w 3557"/>
                <a:gd name="T49" fmla="*/ 3566 h 4551"/>
                <a:gd name="T50" fmla="*/ 3334 w 3557"/>
                <a:gd name="T51" fmla="*/ 3486 h 4551"/>
                <a:gd name="T52" fmla="*/ 3222 w 3557"/>
                <a:gd name="T53" fmla="*/ 3597 h 4551"/>
                <a:gd name="T54" fmla="*/ 3119 w 3557"/>
                <a:gd name="T55" fmla="*/ 3852 h 4551"/>
                <a:gd name="T56" fmla="*/ 2976 w 3557"/>
                <a:gd name="T57" fmla="*/ 4003 h 4551"/>
                <a:gd name="T58" fmla="*/ 3008 w 3557"/>
                <a:gd name="T59" fmla="*/ 4225 h 4551"/>
                <a:gd name="T60" fmla="*/ 2809 w 3557"/>
                <a:gd name="T61" fmla="*/ 4495 h 4551"/>
                <a:gd name="T62" fmla="*/ 1639 w 3557"/>
                <a:gd name="T63" fmla="*/ 4551 h 4551"/>
                <a:gd name="T64" fmla="*/ 0 w 3557"/>
                <a:gd name="T65" fmla="*/ 4463 h 4551"/>
                <a:gd name="T66" fmla="*/ 215 w 3557"/>
                <a:gd name="T67" fmla="*/ 4169 h 4551"/>
                <a:gd name="T68" fmla="*/ 493 w 3557"/>
                <a:gd name="T69" fmla="*/ 3423 h 4551"/>
                <a:gd name="T70" fmla="*/ 445 w 3557"/>
                <a:gd name="T71" fmla="*/ 2978 h 4551"/>
                <a:gd name="T72" fmla="*/ 270 w 3557"/>
                <a:gd name="T73" fmla="*/ 2446 h 4551"/>
                <a:gd name="T74" fmla="*/ 318 w 3557"/>
                <a:gd name="T75" fmla="*/ 2168 h 4551"/>
                <a:gd name="T76" fmla="*/ 318 w 3557"/>
                <a:gd name="T77" fmla="*/ 1953 h 4551"/>
                <a:gd name="T78" fmla="*/ 398 w 3557"/>
                <a:gd name="T79" fmla="*/ 1779 h 4551"/>
                <a:gd name="T80" fmla="*/ 517 w 3557"/>
                <a:gd name="T81" fmla="*/ 1374 h 4551"/>
                <a:gd name="T82" fmla="*/ 589 w 3557"/>
                <a:gd name="T83" fmla="*/ 1143 h 4551"/>
                <a:gd name="T84" fmla="*/ 660 w 3557"/>
                <a:gd name="T85" fmla="*/ 976 h 4551"/>
                <a:gd name="T86" fmla="*/ 947 w 3557"/>
                <a:gd name="T87" fmla="*/ 714 h 4551"/>
                <a:gd name="T88" fmla="*/ 1074 w 3557"/>
                <a:gd name="T89" fmla="*/ 691 h 4551"/>
                <a:gd name="T90" fmla="*/ 1050 w 3557"/>
                <a:gd name="T91" fmla="*/ 810 h 4551"/>
                <a:gd name="T92" fmla="*/ 986 w 3557"/>
                <a:gd name="T93" fmla="*/ 1048 h 4551"/>
                <a:gd name="T94" fmla="*/ 1042 w 3557"/>
                <a:gd name="T95" fmla="*/ 961 h 4551"/>
                <a:gd name="T96" fmla="*/ 1154 w 3557"/>
                <a:gd name="T97" fmla="*/ 897 h 4551"/>
                <a:gd name="T98" fmla="*/ 1177 w 3557"/>
                <a:gd name="T99" fmla="*/ 627 h 4551"/>
                <a:gd name="T100" fmla="*/ 1440 w 3557"/>
                <a:gd name="T101" fmla="*/ 460 h 4551"/>
                <a:gd name="T102" fmla="*/ 1448 w 3557"/>
                <a:gd name="T103" fmla="*/ 357 h 4551"/>
                <a:gd name="T104" fmla="*/ 1520 w 3557"/>
                <a:gd name="T105" fmla="*/ 87 h 4551"/>
                <a:gd name="T106" fmla="*/ 1695 w 3557"/>
                <a:gd name="T107" fmla="*/ 0 h 4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7" h="4551">
                  <a:moveTo>
                    <a:pt x="1830" y="103"/>
                  </a:moveTo>
                  <a:lnTo>
                    <a:pt x="1886" y="174"/>
                  </a:lnTo>
                  <a:lnTo>
                    <a:pt x="1981" y="135"/>
                  </a:lnTo>
                  <a:lnTo>
                    <a:pt x="2085" y="158"/>
                  </a:lnTo>
                  <a:lnTo>
                    <a:pt x="2148" y="222"/>
                  </a:lnTo>
                  <a:lnTo>
                    <a:pt x="2236" y="270"/>
                  </a:lnTo>
                  <a:lnTo>
                    <a:pt x="2252" y="317"/>
                  </a:lnTo>
                  <a:lnTo>
                    <a:pt x="2283" y="349"/>
                  </a:lnTo>
                  <a:lnTo>
                    <a:pt x="2363" y="341"/>
                  </a:lnTo>
                  <a:lnTo>
                    <a:pt x="2443" y="373"/>
                  </a:lnTo>
                  <a:lnTo>
                    <a:pt x="2474" y="413"/>
                  </a:lnTo>
                  <a:lnTo>
                    <a:pt x="2522" y="444"/>
                  </a:lnTo>
                  <a:lnTo>
                    <a:pt x="2578" y="452"/>
                  </a:lnTo>
                  <a:lnTo>
                    <a:pt x="2634" y="468"/>
                  </a:lnTo>
                  <a:lnTo>
                    <a:pt x="2689" y="476"/>
                  </a:lnTo>
                  <a:lnTo>
                    <a:pt x="2729" y="508"/>
                  </a:lnTo>
                  <a:lnTo>
                    <a:pt x="2729" y="548"/>
                  </a:lnTo>
                  <a:lnTo>
                    <a:pt x="2761" y="627"/>
                  </a:lnTo>
                  <a:lnTo>
                    <a:pt x="2825" y="683"/>
                  </a:lnTo>
                  <a:lnTo>
                    <a:pt x="2840" y="754"/>
                  </a:lnTo>
                  <a:lnTo>
                    <a:pt x="2872" y="810"/>
                  </a:lnTo>
                  <a:lnTo>
                    <a:pt x="2840" y="857"/>
                  </a:lnTo>
                  <a:lnTo>
                    <a:pt x="2801" y="841"/>
                  </a:lnTo>
                  <a:lnTo>
                    <a:pt x="2761" y="849"/>
                  </a:lnTo>
                  <a:lnTo>
                    <a:pt x="2769" y="897"/>
                  </a:lnTo>
                  <a:lnTo>
                    <a:pt x="2817" y="976"/>
                  </a:lnTo>
                  <a:lnTo>
                    <a:pt x="2880" y="1056"/>
                  </a:lnTo>
                  <a:lnTo>
                    <a:pt x="2872" y="1254"/>
                  </a:lnTo>
                  <a:lnTo>
                    <a:pt x="2848" y="1445"/>
                  </a:lnTo>
                  <a:lnTo>
                    <a:pt x="2825" y="1556"/>
                  </a:lnTo>
                  <a:lnTo>
                    <a:pt x="2801" y="1667"/>
                  </a:lnTo>
                  <a:lnTo>
                    <a:pt x="2761" y="1723"/>
                  </a:lnTo>
                  <a:lnTo>
                    <a:pt x="2713" y="1731"/>
                  </a:lnTo>
                  <a:lnTo>
                    <a:pt x="2689" y="1779"/>
                  </a:lnTo>
                  <a:lnTo>
                    <a:pt x="2673" y="1842"/>
                  </a:lnTo>
                  <a:lnTo>
                    <a:pt x="2649" y="1906"/>
                  </a:lnTo>
                  <a:lnTo>
                    <a:pt x="2586" y="1914"/>
                  </a:lnTo>
                  <a:lnTo>
                    <a:pt x="2562" y="1969"/>
                  </a:lnTo>
                  <a:lnTo>
                    <a:pt x="2514" y="2017"/>
                  </a:lnTo>
                  <a:lnTo>
                    <a:pt x="2435" y="2017"/>
                  </a:lnTo>
                  <a:lnTo>
                    <a:pt x="2387" y="2065"/>
                  </a:lnTo>
                  <a:lnTo>
                    <a:pt x="2363" y="2136"/>
                  </a:lnTo>
                  <a:lnTo>
                    <a:pt x="2347" y="2215"/>
                  </a:lnTo>
                  <a:lnTo>
                    <a:pt x="2331" y="2287"/>
                  </a:lnTo>
                  <a:lnTo>
                    <a:pt x="2411" y="2358"/>
                  </a:lnTo>
                  <a:lnTo>
                    <a:pt x="2490" y="2422"/>
                  </a:lnTo>
                  <a:lnTo>
                    <a:pt x="2530" y="2398"/>
                  </a:lnTo>
                  <a:lnTo>
                    <a:pt x="2554" y="2350"/>
                  </a:lnTo>
                  <a:lnTo>
                    <a:pt x="2602" y="2303"/>
                  </a:lnTo>
                  <a:lnTo>
                    <a:pt x="2665" y="2295"/>
                  </a:lnTo>
                  <a:lnTo>
                    <a:pt x="2713" y="2279"/>
                  </a:lnTo>
                  <a:lnTo>
                    <a:pt x="2761" y="2247"/>
                  </a:lnTo>
                  <a:lnTo>
                    <a:pt x="2785" y="2200"/>
                  </a:lnTo>
                  <a:lnTo>
                    <a:pt x="2801" y="2152"/>
                  </a:lnTo>
                  <a:lnTo>
                    <a:pt x="2761" y="2144"/>
                  </a:lnTo>
                  <a:lnTo>
                    <a:pt x="2785" y="2049"/>
                  </a:lnTo>
                  <a:lnTo>
                    <a:pt x="2872" y="2017"/>
                  </a:lnTo>
                  <a:lnTo>
                    <a:pt x="2912" y="1977"/>
                  </a:lnTo>
                  <a:lnTo>
                    <a:pt x="2960" y="1961"/>
                  </a:lnTo>
                  <a:lnTo>
                    <a:pt x="3000" y="1985"/>
                  </a:lnTo>
                  <a:lnTo>
                    <a:pt x="3023" y="1937"/>
                  </a:lnTo>
                  <a:lnTo>
                    <a:pt x="3055" y="1914"/>
                  </a:lnTo>
                  <a:lnTo>
                    <a:pt x="3262" y="2017"/>
                  </a:lnTo>
                  <a:lnTo>
                    <a:pt x="3382" y="2223"/>
                  </a:lnTo>
                  <a:lnTo>
                    <a:pt x="3421" y="2398"/>
                  </a:lnTo>
                  <a:lnTo>
                    <a:pt x="3437" y="2581"/>
                  </a:lnTo>
                  <a:lnTo>
                    <a:pt x="3469" y="2700"/>
                  </a:lnTo>
                  <a:lnTo>
                    <a:pt x="3485" y="2819"/>
                  </a:lnTo>
                  <a:lnTo>
                    <a:pt x="3493" y="2962"/>
                  </a:lnTo>
                  <a:lnTo>
                    <a:pt x="3557" y="3097"/>
                  </a:lnTo>
                  <a:lnTo>
                    <a:pt x="3549" y="3161"/>
                  </a:lnTo>
                  <a:lnTo>
                    <a:pt x="3525" y="3224"/>
                  </a:lnTo>
                  <a:lnTo>
                    <a:pt x="3509" y="3399"/>
                  </a:lnTo>
                  <a:lnTo>
                    <a:pt x="3453" y="3566"/>
                  </a:lnTo>
                  <a:lnTo>
                    <a:pt x="3397" y="3566"/>
                  </a:lnTo>
                  <a:lnTo>
                    <a:pt x="3374" y="3526"/>
                  </a:lnTo>
                  <a:lnTo>
                    <a:pt x="3374" y="3486"/>
                  </a:lnTo>
                  <a:lnTo>
                    <a:pt x="3334" y="3486"/>
                  </a:lnTo>
                  <a:lnTo>
                    <a:pt x="3294" y="3494"/>
                  </a:lnTo>
                  <a:lnTo>
                    <a:pt x="3262" y="3542"/>
                  </a:lnTo>
                  <a:lnTo>
                    <a:pt x="3222" y="3597"/>
                  </a:lnTo>
                  <a:lnTo>
                    <a:pt x="3230" y="3725"/>
                  </a:lnTo>
                  <a:lnTo>
                    <a:pt x="3191" y="3828"/>
                  </a:lnTo>
                  <a:lnTo>
                    <a:pt x="3119" y="3852"/>
                  </a:lnTo>
                  <a:lnTo>
                    <a:pt x="3055" y="3883"/>
                  </a:lnTo>
                  <a:lnTo>
                    <a:pt x="3016" y="3939"/>
                  </a:lnTo>
                  <a:lnTo>
                    <a:pt x="2976" y="4003"/>
                  </a:lnTo>
                  <a:lnTo>
                    <a:pt x="2992" y="4050"/>
                  </a:lnTo>
                  <a:lnTo>
                    <a:pt x="3008" y="4090"/>
                  </a:lnTo>
                  <a:lnTo>
                    <a:pt x="3008" y="4225"/>
                  </a:lnTo>
                  <a:lnTo>
                    <a:pt x="2944" y="4328"/>
                  </a:lnTo>
                  <a:lnTo>
                    <a:pt x="2888" y="4431"/>
                  </a:lnTo>
                  <a:lnTo>
                    <a:pt x="2809" y="4495"/>
                  </a:lnTo>
                  <a:lnTo>
                    <a:pt x="2769" y="4527"/>
                  </a:lnTo>
                  <a:lnTo>
                    <a:pt x="2204" y="4543"/>
                  </a:lnTo>
                  <a:lnTo>
                    <a:pt x="1639" y="4551"/>
                  </a:lnTo>
                  <a:lnTo>
                    <a:pt x="1623" y="4495"/>
                  </a:lnTo>
                  <a:lnTo>
                    <a:pt x="811" y="4479"/>
                  </a:lnTo>
                  <a:lnTo>
                    <a:pt x="0" y="4463"/>
                  </a:lnTo>
                  <a:lnTo>
                    <a:pt x="0" y="4408"/>
                  </a:lnTo>
                  <a:lnTo>
                    <a:pt x="111" y="4288"/>
                  </a:lnTo>
                  <a:lnTo>
                    <a:pt x="215" y="4169"/>
                  </a:lnTo>
                  <a:lnTo>
                    <a:pt x="358" y="3915"/>
                  </a:lnTo>
                  <a:lnTo>
                    <a:pt x="485" y="3653"/>
                  </a:lnTo>
                  <a:lnTo>
                    <a:pt x="493" y="3423"/>
                  </a:lnTo>
                  <a:lnTo>
                    <a:pt x="509" y="3184"/>
                  </a:lnTo>
                  <a:lnTo>
                    <a:pt x="485" y="3081"/>
                  </a:lnTo>
                  <a:lnTo>
                    <a:pt x="445" y="2978"/>
                  </a:lnTo>
                  <a:lnTo>
                    <a:pt x="390" y="2732"/>
                  </a:lnTo>
                  <a:lnTo>
                    <a:pt x="286" y="2493"/>
                  </a:lnTo>
                  <a:lnTo>
                    <a:pt x="270" y="2446"/>
                  </a:lnTo>
                  <a:lnTo>
                    <a:pt x="262" y="2390"/>
                  </a:lnTo>
                  <a:lnTo>
                    <a:pt x="278" y="2279"/>
                  </a:lnTo>
                  <a:lnTo>
                    <a:pt x="318" y="2168"/>
                  </a:lnTo>
                  <a:lnTo>
                    <a:pt x="334" y="2096"/>
                  </a:lnTo>
                  <a:lnTo>
                    <a:pt x="350" y="2025"/>
                  </a:lnTo>
                  <a:lnTo>
                    <a:pt x="318" y="1953"/>
                  </a:lnTo>
                  <a:lnTo>
                    <a:pt x="310" y="1874"/>
                  </a:lnTo>
                  <a:lnTo>
                    <a:pt x="366" y="1834"/>
                  </a:lnTo>
                  <a:lnTo>
                    <a:pt x="398" y="1779"/>
                  </a:lnTo>
                  <a:lnTo>
                    <a:pt x="461" y="1652"/>
                  </a:lnTo>
                  <a:lnTo>
                    <a:pt x="509" y="1517"/>
                  </a:lnTo>
                  <a:lnTo>
                    <a:pt x="517" y="1374"/>
                  </a:lnTo>
                  <a:lnTo>
                    <a:pt x="477" y="1239"/>
                  </a:lnTo>
                  <a:lnTo>
                    <a:pt x="509" y="1183"/>
                  </a:lnTo>
                  <a:lnTo>
                    <a:pt x="589" y="1143"/>
                  </a:lnTo>
                  <a:lnTo>
                    <a:pt x="660" y="1080"/>
                  </a:lnTo>
                  <a:lnTo>
                    <a:pt x="668" y="1032"/>
                  </a:lnTo>
                  <a:lnTo>
                    <a:pt x="660" y="976"/>
                  </a:lnTo>
                  <a:lnTo>
                    <a:pt x="780" y="905"/>
                  </a:lnTo>
                  <a:lnTo>
                    <a:pt x="883" y="826"/>
                  </a:lnTo>
                  <a:lnTo>
                    <a:pt x="947" y="714"/>
                  </a:lnTo>
                  <a:lnTo>
                    <a:pt x="1026" y="619"/>
                  </a:lnTo>
                  <a:lnTo>
                    <a:pt x="1066" y="651"/>
                  </a:lnTo>
                  <a:lnTo>
                    <a:pt x="1074" y="691"/>
                  </a:lnTo>
                  <a:lnTo>
                    <a:pt x="1058" y="722"/>
                  </a:lnTo>
                  <a:lnTo>
                    <a:pt x="1018" y="754"/>
                  </a:lnTo>
                  <a:lnTo>
                    <a:pt x="1050" y="810"/>
                  </a:lnTo>
                  <a:lnTo>
                    <a:pt x="1050" y="865"/>
                  </a:lnTo>
                  <a:lnTo>
                    <a:pt x="1018" y="961"/>
                  </a:lnTo>
                  <a:lnTo>
                    <a:pt x="986" y="1048"/>
                  </a:lnTo>
                  <a:lnTo>
                    <a:pt x="1010" y="1088"/>
                  </a:lnTo>
                  <a:lnTo>
                    <a:pt x="1034" y="1032"/>
                  </a:lnTo>
                  <a:lnTo>
                    <a:pt x="1042" y="961"/>
                  </a:lnTo>
                  <a:lnTo>
                    <a:pt x="1066" y="905"/>
                  </a:lnTo>
                  <a:lnTo>
                    <a:pt x="1106" y="865"/>
                  </a:lnTo>
                  <a:lnTo>
                    <a:pt x="1154" y="897"/>
                  </a:lnTo>
                  <a:lnTo>
                    <a:pt x="1162" y="953"/>
                  </a:lnTo>
                  <a:lnTo>
                    <a:pt x="1185" y="794"/>
                  </a:lnTo>
                  <a:lnTo>
                    <a:pt x="1177" y="627"/>
                  </a:lnTo>
                  <a:lnTo>
                    <a:pt x="1185" y="555"/>
                  </a:lnTo>
                  <a:lnTo>
                    <a:pt x="1297" y="476"/>
                  </a:lnTo>
                  <a:lnTo>
                    <a:pt x="1440" y="460"/>
                  </a:lnTo>
                  <a:lnTo>
                    <a:pt x="1488" y="444"/>
                  </a:lnTo>
                  <a:lnTo>
                    <a:pt x="1504" y="405"/>
                  </a:lnTo>
                  <a:lnTo>
                    <a:pt x="1448" y="357"/>
                  </a:lnTo>
                  <a:lnTo>
                    <a:pt x="1392" y="301"/>
                  </a:lnTo>
                  <a:lnTo>
                    <a:pt x="1432" y="182"/>
                  </a:lnTo>
                  <a:lnTo>
                    <a:pt x="1520" y="87"/>
                  </a:lnTo>
                  <a:lnTo>
                    <a:pt x="1520" y="23"/>
                  </a:lnTo>
                  <a:lnTo>
                    <a:pt x="1607" y="15"/>
                  </a:lnTo>
                  <a:lnTo>
                    <a:pt x="1695" y="0"/>
                  </a:lnTo>
                  <a:lnTo>
                    <a:pt x="1766" y="47"/>
                  </a:lnTo>
                  <a:lnTo>
                    <a:pt x="1830" y="10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45" name="Freeform 44"/>
            <p:cNvSpPr>
              <a:spLocks/>
            </p:cNvSpPr>
            <p:nvPr/>
          </p:nvSpPr>
          <p:spPr bwMode="auto">
            <a:xfrm>
              <a:off x="2761334" y="1309176"/>
              <a:ext cx="232410" cy="378460"/>
            </a:xfrm>
            <a:custGeom>
              <a:avLst/>
              <a:gdLst>
                <a:gd name="T0" fmla="*/ 135 w 366"/>
                <a:gd name="T1" fmla="*/ 143 h 596"/>
                <a:gd name="T2" fmla="*/ 159 w 366"/>
                <a:gd name="T3" fmla="*/ 167 h 596"/>
                <a:gd name="T4" fmla="*/ 183 w 366"/>
                <a:gd name="T5" fmla="*/ 167 h 596"/>
                <a:gd name="T6" fmla="*/ 199 w 366"/>
                <a:gd name="T7" fmla="*/ 159 h 596"/>
                <a:gd name="T8" fmla="*/ 222 w 366"/>
                <a:gd name="T9" fmla="*/ 143 h 596"/>
                <a:gd name="T10" fmla="*/ 246 w 366"/>
                <a:gd name="T11" fmla="*/ 127 h 596"/>
                <a:gd name="T12" fmla="*/ 262 w 366"/>
                <a:gd name="T13" fmla="*/ 127 h 596"/>
                <a:gd name="T14" fmla="*/ 286 w 366"/>
                <a:gd name="T15" fmla="*/ 127 h 596"/>
                <a:gd name="T16" fmla="*/ 310 w 366"/>
                <a:gd name="T17" fmla="*/ 127 h 596"/>
                <a:gd name="T18" fmla="*/ 334 w 366"/>
                <a:gd name="T19" fmla="*/ 135 h 596"/>
                <a:gd name="T20" fmla="*/ 350 w 366"/>
                <a:gd name="T21" fmla="*/ 151 h 596"/>
                <a:gd name="T22" fmla="*/ 366 w 366"/>
                <a:gd name="T23" fmla="*/ 159 h 596"/>
                <a:gd name="T24" fmla="*/ 366 w 366"/>
                <a:gd name="T25" fmla="*/ 588 h 596"/>
                <a:gd name="T26" fmla="*/ 0 w 366"/>
                <a:gd name="T27" fmla="*/ 596 h 596"/>
                <a:gd name="T28" fmla="*/ 0 w 366"/>
                <a:gd name="T29" fmla="*/ 0 h 596"/>
                <a:gd name="T30" fmla="*/ 15 w 366"/>
                <a:gd name="T31" fmla="*/ 16 h 596"/>
                <a:gd name="T32" fmla="*/ 39 w 366"/>
                <a:gd name="T33" fmla="*/ 32 h 596"/>
                <a:gd name="T34" fmla="*/ 55 w 366"/>
                <a:gd name="T35" fmla="*/ 56 h 596"/>
                <a:gd name="T36" fmla="*/ 79 w 366"/>
                <a:gd name="T37" fmla="*/ 72 h 596"/>
                <a:gd name="T38" fmla="*/ 95 w 366"/>
                <a:gd name="T39" fmla="*/ 88 h 596"/>
                <a:gd name="T40" fmla="*/ 119 w 366"/>
                <a:gd name="T41" fmla="*/ 103 h 596"/>
                <a:gd name="T42" fmla="*/ 127 w 366"/>
                <a:gd name="T43" fmla="*/ 119 h 596"/>
                <a:gd name="T44" fmla="*/ 135 w 366"/>
                <a:gd name="T45" fmla="*/ 14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596">
                  <a:moveTo>
                    <a:pt x="135" y="143"/>
                  </a:moveTo>
                  <a:lnTo>
                    <a:pt x="159" y="167"/>
                  </a:lnTo>
                  <a:lnTo>
                    <a:pt x="183" y="167"/>
                  </a:lnTo>
                  <a:lnTo>
                    <a:pt x="199" y="159"/>
                  </a:lnTo>
                  <a:lnTo>
                    <a:pt x="222" y="143"/>
                  </a:lnTo>
                  <a:lnTo>
                    <a:pt x="246" y="127"/>
                  </a:lnTo>
                  <a:lnTo>
                    <a:pt x="262" y="127"/>
                  </a:lnTo>
                  <a:lnTo>
                    <a:pt x="286" y="127"/>
                  </a:lnTo>
                  <a:lnTo>
                    <a:pt x="310" y="127"/>
                  </a:lnTo>
                  <a:lnTo>
                    <a:pt x="334" y="135"/>
                  </a:lnTo>
                  <a:lnTo>
                    <a:pt x="350" y="151"/>
                  </a:lnTo>
                  <a:lnTo>
                    <a:pt x="366" y="159"/>
                  </a:lnTo>
                  <a:lnTo>
                    <a:pt x="366" y="588"/>
                  </a:lnTo>
                  <a:lnTo>
                    <a:pt x="0" y="596"/>
                  </a:lnTo>
                  <a:lnTo>
                    <a:pt x="0" y="0"/>
                  </a:lnTo>
                  <a:lnTo>
                    <a:pt x="15" y="16"/>
                  </a:lnTo>
                  <a:lnTo>
                    <a:pt x="39" y="32"/>
                  </a:lnTo>
                  <a:lnTo>
                    <a:pt x="55" y="56"/>
                  </a:lnTo>
                  <a:lnTo>
                    <a:pt x="79" y="72"/>
                  </a:lnTo>
                  <a:lnTo>
                    <a:pt x="95" y="88"/>
                  </a:lnTo>
                  <a:lnTo>
                    <a:pt x="119" y="103"/>
                  </a:lnTo>
                  <a:lnTo>
                    <a:pt x="127" y="119"/>
                  </a:lnTo>
                  <a:lnTo>
                    <a:pt x="135" y="14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46" name="Freeform 45"/>
            <p:cNvSpPr>
              <a:spLocks/>
            </p:cNvSpPr>
            <p:nvPr/>
          </p:nvSpPr>
          <p:spPr bwMode="auto">
            <a:xfrm>
              <a:off x="2761334" y="1309176"/>
              <a:ext cx="232410" cy="378460"/>
            </a:xfrm>
            <a:custGeom>
              <a:avLst/>
              <a:gdLst>
                <a:gd name="T0" fmla="*/ 135 w 366"/>
                <a:gd name="T1" fmla="*/ 143 h 596"/>
                <a:gd name="T2" fmla="*/ 159 w 366"/>
                <a:gd name="T3" fmla="*/ 167 h 596"/>
                <a:gd name="T4" fmla="*/ 183 w 366"/>
                <a:gd name="T5" fmla="*/ 167 h 596"/>
                <a:gd name="T6" fmla="*/ 199 w 366"/>
                <a:gd name="T7" fmla="*/ 159 h 596"/>
                <a:gd name="T8" fmla="*/ 222 w 366"/>
                <a:gd name="T9" fmla="*/ 143 h 596"/>
                <a:gd name="T10" fmla="*/ 246 w 366"/>
                <a:gd name="T11" fmla="*/ 127 h 596"/>
                <a:gd name="T12" fmla="*/ 262 w 366"/>
                <a:gd name="T13" fmla="*/ 127 h 596"/>
                <a:gd name="T14" fmla="*/ 286 w 366"/>
                <a:gd name="T15" fmla="*/ 127 h 596"/>
                <a:gd name="T16" fmla="*/ 310 w 366"/>
                <a:gd name="T17" fmla="*/ 127 h 596"/>
                <a:gd name="T18" fmla="*/ 334 w 366"/>
                <a:gd name="T19" fmla="*/ 135 h 596"/>
                <a:gd name="T20" fmla="*/ 350 w 366"/>
                <a:gd name="T21" fmla="*/ 151 h 596"/>
                <a:gd name="T22" fmla="*/ 366 w 366"/>
                <a:gd name="T23" fmla="*/ 159 h 596"/>
                <a:gd name="T24" fmla="*/ 366 w 366"/>
                <a:gd name="T25" fmla="*/ 588 h 596"/>
                <a:gd name="T26" fmla="*/ 0 w 366"/>
                <a:gd name="T27" fmla="*/ 596 h 596"/>
                <a:gd name="T28" fmla="*/ 0 w 366"/>
                <a:gd name="T29" fmla="*/ 0 h 596"/>
                <a:gd name="T30" fmla="*/ 15 w 366"/>
                <a:gd name="T31" fmla="*/ 16 h 596"/>
                <a:gd name="T32" fmla="*/ 39 w 366"/>
                <a:gd name="T33" fmla="*/ 32 h 596"/>
                <a:gd name="T34" fmla="*/ 55 w 366"/>
                <a:gd name="T35" fmla="*/ 56 h 596"/>
                <a:gd name="T36" fmla="*/ 79 w 366"/>
                <a:gd name="T37" fmla="*/ 72 h 596"/>
                <a:gd name="T38" fmla="*/ 95 w 366"/>
                <a:gd name="T39" fmla="*/ 88 h 596"/>
                <a:gd name="T40" fmla="*/ 119 w 366"/>
                <a:gd name="T41" fmla="*/ 103 h 596"/>
                <a:gd name="T42" fmla="*/ 127 w 366"/>
                <a:gd name="T43" fmla="*/ 119 h 596"/>
                <a:gd name="T44" fmla="*/ 135 w 366"/>
                <a:gd name="T45" fmla="*/ 14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596">
                  <a:moveTo>
                    <a:pt x="135" y="143"/>
                  </a:moveTo>
                  <a:lnTo>
                    <a:pt x="159" y="167"/>
                  </a:lnTo>
                  <a:lnTo>
                    <a:pt x="183" y="167"/>
                  </a:lnTo>
                  <a:lnTo>
                    <a:pt x="199" y="159"/>
                  </a:lnTo>
                  <a:lnTo>
                    <a:pt x="222" y="143"/>
                  </a:lnTo>
                  <a:lnTo>
                    <a:pt x="246" y="127"/>
                  </a:lnTo>
                  <a:lnTo>
                    <a:pt x="262" y="127"/>
                  </a:lnTo>
                  <a:lnTo>
                    <a:pt x="286" y="127"/>
                  </a:lnTo>
                  <a:lnTo>
                    <a:pt x="310" y="127"/>
                  </a:lnTo>
                  <a:lnTo>
                    <a:pt x="334" y="135"/>
                  </a:lnTo>
                  <a:lnTo>
                    <a:pt x="350" y="151"/>
                  </a:lnTo>
                  <a:lnTo>
                    <a:pt x="366" y="159"/>
                  </a:lnTo>
                  <a:lnTo>
                    <a:pt x="366" y="588"/>
                  </a:lnTo>
                  <a:lnTo>
                    <a:pt x="0" y="596"/>
                  </a:lnTo>
                  <a:lnTo>
                    <a:pt x="0" y="0"/>
                  </a:lnTo>
                  <a:lnTo>
                    <a:pt x="15" y="16"/>
                  </a:lnTo>
                  <a:lnTo>
                    <a:pt x="39" y="32"/>
                  </a:lnTo>
                  <a:lnTo>
                    <a:pt x="55" y="56"/>
                  </a:lnTo>
                  <a:lnTo>
                    <a:pt x="79" y="72"/>
                  </a:lnTo>
                  <a:lnTo>
                    <a:pt x="95" y="88"/>
                  </a:lnTo>
                  <a:lnTo>
                    <a:pt x="119" y="103"/>
                  </a:lnTo>
                  <a:lnTo>
                    <a:pt x="127" y="119"/>
                  </a:lnTo>
                  <a:lnTo>
                    <a:pt x="135" y="14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47" name="Freeform 46"/>
            <p:cNvSpPr>
              <a:spLocks/>
            </p:cNvSpPr>
            <p:nvPr/>
          </p:nvSpPr>
          <p:spPr bwMode="auto">
            <a:xfrm>
              <a:off x="2442564" y="1309176"/>
              <a:ext cx="293370" cy="433705"/>
            </a:xfrm>
            <a:custGeom>
              <a:avLst/>
              <a:gdLst>
                <a:gd name="T0" fmla="*/ 462 w 462"/>
                <a:gd name="T1" fmla="*/ 0 h 683"/>
                <a:gd name="T2" fmla="*/ 462 w 462"/>
                <a:gd name="T3" fmla="*/ 683 h 683"/>
                <a:gd name="T4" fmla="*/ 167 w 462"/>
                <a:gd name="T5" fmla="*/ 683 h 683"/>
                <a:gd name="T6" fmla="*/ 167 w 462"/>
                <a:gd name="T7" fmla="*/ 659 h 683"/>
                <a:gd name="T8" fmla="*/ 167 w 462"/>
                <a:gd name="T9" fmla="*/ 644 h 683"/>
                <a:gd name="T10" fmla="*/ 167 w 462"/>
                <a:gd name="T11" fmla="*/ 620 h 683"/>
                <a:gd name="T12" fmla="*/ 159 w 462"/>
                <a:gd name="T13" fmla="*/ 596 h 683"/>
                <a:gd name="T14" fmla="*/ 151 w 462"/>
                <a:gd name="T15" fmla="*/ 580 h 683"/>
                <a:gd name="T16" fmla="*/ 0 w 462"/>
                <a:gd name="T17" fmla="*/ 556 h 683"/>
                <a:gd name="T18" fmla="*/ 16 w 462"/>
                <a:gd name="T19" fmla="*/ 532 h 683"/>
                <a:gd name="T20" fmla="*/ 32 w 462"/>
                <a:gd name="T21" fmla="*/ 509 h 683"/>
                <a:gd name="T22" fmla="*/ 48 w 462"/>
                <a:gd name="T23" fmla="*/ 493 h 683"/>
                <a:gd name="T24" fmla="*/ 80 w 462"/>
                <a:gd name="T25" fmla="*/ 477 h 683"/>
                <a:gd name="T26" fmla="*/ 104 w 462"/>
                <a:gd name="T27" fmla="*/ 469 h 683"/>
                <a:gd name="T28" fmla="*/ 136 w 462"/>
                <a:gd name="T29" fmla="*/ 461 h 683"/>
                <a:gd name="T30" fmla="*/ 159 w 462"/>
                <a:gd name="T31" fmla="*/ 453 h 683"/>
                <a:gd name="T32" fmla="*/ 191 w 462"/>
                <a:gd name="T33" fmla="*/ 445 h 683"/>
                <a:gd name="T34" fmla="*/ 207 w 462"/>
                <a:gd name="T35" fmla="*/ 453 h 683"/>
                <a:gd name="T36" fmla="*/ 231 w 462"/>
                <a:gd name="T37" fmla="*/ 445 h 683"/>
                <a:gd name="T38" fmla="*/ 255 w 462"/>
                <a:gd name="T39" fmla="*/ 445 h 683"/>
                <a:gd name="T40" fmla="*/ 279 w 462"/>
                <a:gd name="T41" fmla="*/ 437 h 683"/>
                <a:gd name="T42" fmla="*/ 303 w 462"/>
                <a:gd name="T43" fmla="*/ 429 h 683"/>
                <a:gd name="T44" fmla="*/ 319 w 462"/>
                <a:gd name="T45" fmla="*/ 429 h 683"/>
                <a:gd name="T46" fmla="*/ 327 w 462"/>
                <a:gd name="T47" fmla="*/ 405 h 683"/>
                <a:gd name="T48" fmla="*/ 327 w 462"/>
                <a:gd name="T49" fmla="*/ 381 h 683"/>
                <a:gd name="T50" fmla="*/ 334 w 462"/>
                <a:gd name="T51" fmla="*/ 366 h 683"/>
                <a:gd name="T52" fmla="*/ 319 w 462"/>
                <a:gd name="T53" fmla="*/ 342 h 683"/>
                <a:gd name="T54" fmla="*/ 303 w 462"/>
                <a:gd name="T55" fmla="*/ 326 h 683"/>
                <a:gd name="T56" fmla="*/ 279 w 462"/>
                <a:gd name="T57" fmla="*/ 310 h 683"/>
                <a:gd name="T58" fmla="*/ 255 w 462"/>
                <a:gd name="T59" fmla="*/ 294 h 683"/>
                <a:gd name="T60" fmla="*/ 239 w 462"/>
                <a:gd name="T61" fmla="*/ 286 h 683"/>
                <a:gd name="T62" fmla="*/ 223 w 462"/>
                <a:gd name="T63" fmla="*/ 270 h 683"/>
                <a:gd name="T64" fmla="*/ 215 w 462"/>
                <a:gd name="T65" fmla="*/ 246 h 683"/>
                <a:gd name="T66" fmla="*/ 215 w 462"/>
                <a:gd name="T67" fmla="*/ 231 h 683"/>
                <a:gd name="T68" fmla="*/ 215 w 462"/>
                <a:gd name="T69" fmla="*/ 215 h 683"/>
                <a:gd name="T70" fmla="*/ 223 w 462"/>
                <a:gd name="T71" fmla="*/ 191 h 683"/>
                <a:gd name="T72" fmla="*/ 239 w 462"/>
                <a:gd name="T73" fmla="*/ 167 h 683"/>
                <a:gd name="T74" fmla="*/ 255 w 462"/>
                <a:gd name="T75" fmla="*/ 143 h 683"/>
                <a:gd name="T76" fmla="*/ 279 w 462"/>
                <a:gd name="T77" fmla="*/ 127 h 683"/>
                <a:gd name="T78" fmla="*/ 303 w 462"/>
                <a:gd name="T79" fmla="*/ 103 h 683"/>
                <a:gd name="T80" fmla="*/ 319 w 462"/>
                <a:gd name="T81" fmla="*/ 88 h 683"/>
                <a:gd name="T82" fmla="*/ 334 w 462"/>
                <a:gd name="T83" fmla="*/ 64 h 683"/>
                <a:gd name="T84" fmla="*/ 342 w 462"/>
                <a:gd name="T85" fmla="*/ 32 h 683"/>
                <a:gd name="T86" fmla="*/ 342 w 462"/>
                <a:gd name="T87" fmla="*/ 0 h 683"/>
                <a:gd name="T88" fmla="*/ 366 w 462"/>
                <a:gd name="T89" fmla="*/ 0 h 683"/>
                <a:gd name="T90" fmla="*/ 390 w 462"/>
                <a:gd name="T91" fmla="*/ 8 h 683"/>
                <a:gd name="T92" fmla="*/ 406 w 462"/>
                <a:gd name="T93" fmla="*/ 16 h 683"/>
                <a:gd name="T94" fmla="*/ 430 w 462"/>
                <a:gd name="T95" fmla="*/ 16 h 683"/>
                <a:gd name="T96" fmla="*/ 454 w 462"/>
                <a:gd name="T97" fmla="*/ 8 h 683"/>
                <a:gd name="T98" fmla="*/ 462 w 462"/>
                <a:gd name="T99"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 h="683">
                  <a:moveTo>
                    <a:pt x="462" y="0"/>
                  </a:moveTo>
                  <a:lnTo>
                    <a:pt x="462" y="683"/>
                  </a:lnTo>
                  <a:lnTo>
                    <a:pt x="167" y="683"/>
                  </a:lnTo>
                  <a:lnTo>
                    <a:pt x="167" y="659"/>
                  </a:lnTo>
                  <a:lnTo>
                    <a:pt x="167" y="644"/>
                  </a:lnTo>
                  <a:lnTo>
                    <a:pt x="167" y="620"/>
                  </a:lnTo>
                  <a:lnTo>
                    <a:pt x="159" y="596"/>
                  </a:lnTo>
                  <a:lnTo>
                    <a:pt x="151" y="580"/>
                  </a:lnTo>
                  <a:lnTo>
                    <a:pt x="0" y="556"/>
                  </a:lnTo>
                  <a:lnTo>
                    <a:pt x="16" y="532"/>
                  </a:lnTo>
                  <a:lnTo>
                    <a:pt x="32" y="509"/>
                  </a:lnTo>
                  <a:lnTo>
                    <a:pt x="48" y="493"/>
                  </a:lnTo>
                  <a:lnTo>
                    <a:pt x="80" y="477"/>
                  </a:lnTo>
                  <a:lnTo>
                    <a:pt x="104" y="469"/>
                  </a:lnTo>
                  <a:lnTo>
                    <a:pt x="136" y="461"/>
                  </a:lnTo>
                  <a:lnTo>
                    <a:pt x="159" y="453"/>
                  </a:lnTo>
                  <a:lnTo>
                    <a:pt x="191" y="445"/>
                  </a:lnTo>
                  <a:lnTo>
                    <a:pt x="207" y="453"/>
                  </a:lnTo>
                  <a:lnTo>
                    <a:pt x="231" y="445"/>
                  </a:lnTo>
                  <a:lnTo>
                    <a:pt x="255" y="445"/>
                  </a:lnTo>
                  <a:lnTo>
                    <a:pt x="279" y="437"/>
                  </a:lnTo>
                  <a:lnTo>
                    <a:pt x="303" y="429"/>
                  </a:lnTo>
                  <a:lnTo>
                    <a:pt x="319" y="429"/>
                  </a:lnTo>
                  <a:lnTo>
                    <a:pt x="327" y="405"/>
                  </a:lnTo>
                  <a:lnTo>
                    <a:pt x="327" y="381"/>
                  </a:lnTo>
                  <a:lnTo>
                    <a:pt x="334" y="366"/>
                  </a:lnTo>
                  <a:lnTo>
                    <a:pt x="319" y="342"/>
                  </a:lnTo>
                  <a:lnTo>
                    <a:pt x="303" y="326"/>
                  </a:lnTo>
                  <a:lnTo>
                    <a:pt x="279" y="310"/>
                  </a:lnTo>
                  <a:lnTo>
                    <a:pt x="255" y="294"/>
                  </a:lnTo>
                  <a:lnTo>
                    <a:pt x="239" y="286"/>
                  </a:lnTo>
                  <a:lnTo>
                    <a:pt x="223" y="270"/>
                  </a:lnTo>
                  <a:lnTo>
                    <a:pt x="215" y="246"/>
                  </a:lnTo>
                  <a:lnTo>
                    <a:pt x="215" y="231"/>
                  </a:lnTo>
                  <a:lnTo>
                    <a:pt x="215" y="215"/>
                  </a:lnTo>
                  <a:lnTo>
                    <a:pt x="223" y="191"/>
                  </a:lnTo>
                  <a:lnTo>
                    <a:pt x="239" y="167"/>
                  </a:lnTo>
                  <a:lnTo>
                    <a:pt x="255" y="143"/>
                  </a:lnTo>
                  <a:lnTo>
                    <a:pt x="279" y="127"/>
                  </a:lnTo>
                  <a:lnTo>
                    <a:pt x="303" y="103"/>
                  </a:lnTo>
                  <a:lnTo>
                    <a:pt x="319" y="88"/>
                  </a:lnTo>
                  <a:lnTo>
                    <a:pt x="334" y="64"/>
                  </a:lnTo>
                  <a:lnTo>
                    <a:pt x="342" y="32"/>
                  </a:lnTo>
                  <a:lnTo>
                    <a:pt x="342" y="0"/>
                  </a:lnTo>
                  <a:lnTo>
                    <a:pt x="366" y="0"/>
                  </a:lnTo>
                  <a:lnTo>
                    <a:pt x="390" y="8"/>
                  </a:lnTo>
                  <a:lnTo>
                    <a:pt x="406" y="16"/>
                  </a:lnTo>
                  <a:lnTo>
                    <a:pt x="430" y="16"/>
                  </a:lnTo>
                  <a:lnTo>
                    <a:pt x="454" y="8"/>
                  </a:lnTo>
                  <a:lnTo>
                    <a:pt x="462"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48" name="Freeform 47"/>
            <p:cNvSpPr>
              <a:spLocks/>
            </p:cNvSpPr>
            <p:nvPr/>
          </p:nvSpPr>
          <p:spPr bwMode="auto">
            <a:xfrm>
              <a:off x="2442564" y="1309176"/>
              <a:ext cx="293370" cy="433705"/>
            </a:xfrm>
            <a:custGeom>
              <a:avLst/>
              <a:gdLst>
                <a:gd name="T0" fmla="*/ 462 w 462"/>
                <a:gd name="T1" fmla="*/ 0 h 683"/>
                <a:gd name="T2" fmla="*/ 462 w 462"/>
                <a:gd name="T3" fmla="*/ 683 h 683"/>
                <a:gd name="T4" fmla="*/ 167 w 462"/>
                <a:gd name="T5" fmla="*/ 683 h 683"/>
                <a:gd name="T6" fmla="*/ 167 w 462"/>
                <a:gd name="T7" fmla="*/ 659 h 683"/>
                <a:gd name="T8" fmla="*/ 167 w 462"/>
                <a:gd name="T9" fmla="*/ 644 h 683"/>
                <a:gd name="T10" fmla="*/ 167 w 462"/>
                <a:gd name="T11" fmla="*/ 620 h 683"/>
                <a:gd name="T12" fmla="*/ 159 w 462"/>
                <a:gd name="T13" fmla="*/ 596 h 683"/>
                <a:gd name="T14" fmla="*/ 151 w 462"/>
                <a:gd name="T15" fmla="*/ 580 h 683"/>
                <a:gd name="T16" fmla="*/ 0 w 462"/>
                <a:gd name="T17" fmla="*/ 556 h 683"/>
                <a:gd name="T18" fmla="*/ 16 w 462"/>
                <a:gd name="T19" fmla="*/ 532 h 683"/>
                <a:gd name="T20" fmla="*/ 32 w 462"/>
                <a:gd name="T21" fmla="*/ 509 h 683"/>
                <a:gd name="T22" fmla="*/ 48 w 462"/>
                <a:gd name="T23" fmla="*/ 493 h 683"/>
                <a:gd name="T24" fmla="*/ 80 w 462"/>
                <a:gd name="T25" fmla="*/ 477 h 683"/>
                <a:gd name="T26" fmla="*/ 104 w 462"/>
                <a:gd name="T27" fmla="*/ 469 h 683"/>
                <a:gd name="T28" fmla="*/ 136 w 462"/>
                <a:gd name="T29" fmla="*/ 461 h 683"/>
                <a:gd name="T30" fmla="*/ 159 w 462"/>
                <a:gd name="T31" fmla="*/ 453 h 683"/>
                <a:gd name="T32" fmla="*/ 191 w 462"/>
                <a:gd name="T33" fmla="*/ 445 h 683"/>
                <a:gd name="T34" fmla="*/ 207 w 462"/>
                <a:gd name="T35" fmla="*/ 453 h 683"/>
                <a:gd name="T36" fmla="*/ 231 w 462"/>
                <a:gd name="T37" fmla="*/ 445 h 683"/>
                <a:gd name="T38" fmla="*/ 255 w 462"/>
                <a:gd name="T39" fmla="*/ 445 h 683"/>
                <a:gd name="T40" fmla="*/ 279 w 462"/>
                <a:gd name="T41" fmla="*/ 437 h 683"/>
                <a:gd name="T42" fmla="*/ 303 w 462"/>
                <a:gd name="T43" fmla="*/ 429 h 683"/>
                <a:gd name="T44" fmla="*/ 319 w 462"/>
                <a:gd name="T45" fmla="*/ 429 h 683"/>
                <a:gd name="T46" fmla="*/ 327 w 462"/>
                <a:gd name="T47" fmla="*/ 405 h 683"/>
                <a:gd name="T48" fmla="*/ 327 w 462"/>
                <a:gd name="T49" fmla="*/ 381 h 683"/>
                <a:gd name="T50" fmla="*/ 334 w 462"/>
                <a:gd name="T51" fmla="*/ 366 h 683"/>
                <a:gd name="T52" fmla="*/ 319 w 462"/>
                <a:gd name="T53" fmla="*/ 342 h 683"/>
                <a:gd name="T54" fmla="*/ 303 w 462"/>
                <a:gd name="T55" fmla="*/ 326 h 683"/>
                <a:gd name="T56" fmla="*/ 279 w 462"/>
                <a:gd name="T57" fmla="*/ 310 h 683"/>
                <a:gd name="T58" fmla="*/ 255 w 462"/>
                <a:gd name="T59" fmla="*/ 294 h 683"/>
                <a:gd name="T60" fmla="*/ 239 w 462"/>
                <a:gd name="T61" fmla="*/ 286 h 683"/>
                <a:gd name="T62" fmla="*/ 223 w 462"/>
                <a:gd name="T63" fmla="*/ 270 h 683"/>
                <a:gd name="T64" fmla="*/ 215 w 462"/>
                <a:gd name="T65" fmla="*/ 246 h 683"/>
                <a:gd name="T66" fmla="*/ 215 w 462"/>
                <a:gd name="T67" fmla="*/ 231 h 683"/>
                <a:gd name="T68" fmla="*/ 215 w 462"/>
                <a:gd name="T69" fmla="*/ 215 h 683"/>
                <a:gd name="T70" fmla="*/ 223 w 462"/>
                <a:gd name="T71" fmla="*/ 191 h 683"/>
                <a:gd name="T72" fmla="*/ 239 w 462"/>
                <a:gd name="T73" fmla="*/ 167 h 683"/>
                <a:gd name="T74" fmla="*/ 255 w 462"/>
                <a:gd name="T75" fmla="*/ 143 h 683"/>
                <a:gd name="T76" fmla="*/ 279 w 462"/>
                <a:gd name="T77" fmla="*/ 127 h 683"/>
                <a:gd name="T78" fmla="*/ 303 w 462"/>
                <a:gd name="T79" fmla="*/ 103 h 683"/>
                <a:gd name="T80" fmla="*/ 319 w 462"/>
                <a:gd name="T81" fmla="*/ 88 h 683"/>
                <a:gd name="T82" fmla="*/ 334 w 462"/>
                <a:gd name="T83" fmla="*/ 64 h 683"/>
                <a:gd name="T84" fmla="*/ 342 w 462"/>
                <a:gd name="T85" fmla="*/ 32 h 683"/>
                <a:gd name="T86" fmla="*/ 342 w 462"/>
                <a:gd name="T87" fmla="*/ 0 h 683"/>
                <a:gd name="T88" fmla="*/ 366 w 462"/>
                <a:gd name="T89" fmla="*/ 0 h 683"/>
                <a:gd name="T90" fmla="*/ 390 w 462"/>
                <a:gd name="T91" fmla="*/ 8 h 683"/>
                <a:gd name="T92" fmla="*/ 406 w 462"/>
                <a:gd name="T93" fmla="*/ 16 h 683"/>
                <a:gd name="T94" fmla="*/ 430 w 462"/>
                <a:gd name="T95" fmla="*/ 16 h 683"/>
                <a:gd name="T96" fmla="*/ 454 w 462"/>
                <a:gd name="T97" fmla="*/ 8 h 683"/>
                <a:gd name="T98" fmla="*/ 462 w 462"/>
                <a:gd name="T99"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2" h="683">
                  <a:moveTo>
                    <a:pt x="462" y="0"/>
                  </a:moveTo>
                  <a:lnTo>
                    <a:pt x="462" y="683"/>
                  </a:lnTo>
                  <a:lnTo>
                    <a:pt x="167" y="683"/>
                  </a:lnTo>
                  <a:lnTo>
                    <a:pt x="167" y="659"/>
                  </a:lnTo>
                  <a:lnTo>
                    <a:pt x="167" y="644"/>
                  </a:lnTo>
                  <a:lnTo>
                    <a:pt x="167" y="620"/>
                  </a:lnTo>
                  <a:lnTo>
                    <a:pt x="159" y="596"/>
                  </a:lnTo>
                  <a:lnTo>
                    <a:pt x="151" y="580"/>
                  </a:lnTo>
                  <a:lnTo>
                    <a:pt x="0" y="556"/>
                  </a:lnTo>
                  <a:lnTo>
                    <a:pt x="16" y="532"/>
                  </a:lnTo>
                  <a:lnTo>
                    <a:pt x="32" y="509"/>
                  </a:lnTo>
                  <a:lnTo>
                    <a:pt x="48" y="493"/>
                  </a:lnTo>
                  <a:lnTo>
                    <a:pt x="80" y="477"/>
                  </a:lnTo>
                  <a:lnTo>
                    <a:pt x="104" y="469"/>
                  </a:lnTo>
                  <a:lnTo>
                    <a:pt x="136" y="461"/>
                  </a:lnTo>
                  <a:lnTo>
                    <a:pt x="159" y="453"/>
                  </a:lnTo>
                  <a:lnTo>
                    <a:pt x="191" y="445"/>
                  </a:lnTo>
                  <a:lnTo>
                    <a:pt x="207" y="453"/>
                  </a:lnTo>
                  <a:lnTo>
                    <a:pt x="231" y="445"/>
                  </a:lnTo>
                  <a:lnTo>
                    <a:pt x="255" y="445"/>
                  </a:lnTo>
                  <a:lnTo>
                    <a:pt x="279" y="437"/>
                  </a:lnTo>
                  <a:lnTo>
                    <a:pt x="303" y="429"/>
                  </a:lnTo>
                  <a:lnTo>
                    <a:pt x="319" y="429"/>
                  </a:lnTo>
                  <a:lnTo>
                    <a:pt x="327" y="405"/>
                  </a:lnTo>
                  <a:lnTo>
                    <a:pt x="327" y="381"/>
                  </a:lnTo>
                  <a:lnTo>
                    <a:pt x="334" y="366"/>
                  </a:lnTo>
                  <a:lnTo>
                    <a:pt x="319" y="342"/>
                  </a:lnTo>
                  <a:lnTo>
                    <a:pt x="303" y="326"/>
                  </a:lnTo>
                  <a:lnTo>
                    <a:pt x="279" y="310"/>
                  </a:lnTo>
                  <a:lnTo>
                    <a:pt x="255" y="294"/>
                  </a:lnTo>
                  <a:lnTo>
                    <a:pt x="239" y="286"/>
                  </a:lnTo>
                  <a:lnTo>
                    <a:pt x="223" y="270"/>
                  </a:lnTo>
                  <a:lnTo>
                    <a:pt x="215" y="246"/>
                  </a:lnTo>
                  <a:lnTo>
                    <a:pt x="215" y="231"/>
                  </a:lnTo>
                  <a:lnTo>
                    <a:pt x="215" y="215"/>
                  </a:lnTo>
                  <a:lnTo>
                    <a:pt x="223" y="191"/>
                  </a:lnTo>
                  <a:lnTo>
                    <a:pt x="239" y="167"/>
                  </a:lnTo>
                  <a:lnTo>
                    <a:pt x="255" y="143"/>
                  </a:lnTo>
                  <a:lnTo>
                    <a:pt x="279" y="127"/>
                  </a:lnTo>
                  <a:lnTo>
                    <a:pt x="303" y="103"/>
                  </a:lnTo>
                  <a:lnTo>
                    <a:pt x="319" y="88"/>
                  </a:lnTo>
                  <a:lnTo>
                    <a:pt x="334" y="64"/>
                  </a:lnTo>
                  <a:lnTo>
                    <a:pt x="342" y="32"/>
                  </a:lnTo>
                  <a:lnTo>
                    <a:pt x="342" y="0"/>
                  </a:lnTo>
                  <a:lnTo>
                    <a:pt x="366" y="0"/>
                  </a:lnTo>
                  <a:lnTo>
                    <a:pt x="390" y="8"/>
                  </a:lnTo>
                  <a:lnTo>
                    <a:pt x="406" y="16"/>
                  </a:lnTo>
                  <a:lnTo>
                    <a:pt x="430" y="16"/>
                  </a:lnTo>
                  <a:lnTo>
                    <a:pt x="454" y="8"/>
                  </a:lnTo>
                  <a:lnTo>
                    <a:pt x="46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49" name="Freeform 48"/>
            <p:cNvSpPr>
              <a:spLocks/>
            </p:cNvSpPr>
            <p:nvPr/>
          </p:nvSpPr>
          <p:spPr bwMode="auto">
            <a:xfrm>
              <a:off x="3008349" y="1435541"/>
              <a:ext cx="384175" cy="247015"/>
            </a:xfrm>
            <a:custGeom>
              <a:avLst/>
              <a:gdLst>
                <a:gd name="T0" fmla="*/ 120 w 605"/>
                <a:gd name="T1" fmla="*/ 95 h 389"/>
                <a:gd name="T2" fmla="*/ 136 w 605"/>
                <a:gd name="T3" fmla="*/ 111 h 389"/>
                <a:gd name="T4" fmla="*/ 152 w 605"/>
                <a:gd name="T5" fmla="*/ 127 h 389"/>
                <a:gd name="T6" fmla="*/ 176 w 605"/>
                <a:gd name="T7" fmla="*/ 135 h 389"/>
                <a:gd name="T8" fmla="*/ 191 w 605"/>
                <a:gd name="T9" fmla="*/ 143 h 389"/>
                <a:gd name="T10" fmla="*/ 215 w 605"/>
                <a:gd name="T11" fmla="*/ 135 h 389"/>
                <a:gd name="T12" fmla="*/ 231 w 605"/>
                <a:gd name="T13" fmla="*/ 127 h 389"/>
                <a:gd name="T14" fmla="*/ 255 w 605"/>
                <a:gd name="T15" fmla="*/ 127 h 389"/>
                <a:gd name="T16" fmla="*/ 279 w 605"/>
                <a:gd name="T17" fmla="*/ 135 h 389"/>
                <a:gd name="T18" fmla="*/ 303 w 605"/>
                <a:gd name="T19" fmla="*/ 143 h 389"/>
                <a:gd name="T20" fmla="*/ 319 w 605"/>
                <a:gd name="T21" fmla="*/ 167 h 389"/>
                <a:gd name="T22" fmla="*/ 343 w 605"/>
                <a:gd name="T23" fmla="*/ 190 h 389"/>
                <a:gd name="T24" fmla="*/ 359 w 605"/>
                <a:gd name="T25" fmla="*/ 206 h 389"/>
                <a:gd name="T26" fmla="*/ 374 w 605"/>
                <a:gd name="T27" fmla="*/ 222 h 389"/>
                <a:gd name="T28" fmla="*/ 398 w 605"/>
                <a:gd name="T29" fmla="*/ 230 h 389"/>
                <a:gd name="T30" fmla="*/ 422 w 605"/>
                <a:gd name="T31" fmla="*/ 238 h 389"/>
                <a:gd name="T32" fmla="*/ 446 w 605"/>
                <a:gd name="T33" fmla="*/ 238 h 389"/>
                <a:gd name="T34" fmla="*/ 454 w 605"/>
                <a:gd name="T35" fmla="*/ 238 h 389"/>
                <a:gd name="T36" fmla="*/ 478 w 605"/>
                <a:gd name="T37" fmla="*/ 254 h 389"/>
                <a:gd name="T38" fmla="*/ 494 w 605"/>
                <a:gd name="T39" fmla="*/ 270 h 389"/>
                <a:gd name="T40" fmla="*/ 518 w 605"/>
                <a:gd name="T41" fmla="*/ 270 h 389"/>
                <a:gd name="T42" fmla="*/ 534 w 605"/>
                <a:gd name="T43" fmla="*/ 262 h 389"/>
                <a:gd name="T44" fmla="*/ 549 w 605"/>
                <a:gd name="T45" fmla="*/ 262 h 389"/>
                <a:gd name="T46" fmla="*/ 573 w 605"/>
                <a:gd name="T47" fmla="*/ 262 h 389"/>
                <a:gd name="T48" fmla="*/ 597 w 605"/>
                <a:gd name="T49" fmla="*/ 278 h 389"/>
                <a:gd name="T50" fmla="*/ 581 w 605"/>
                <a:gd name="T51" fmla="*/ 286 h 389"/>
                <a:gd name="T52" fmla="*/ 565 w 605"/>
                <a:gd name="T53" fmla="*/ 294 h 389"/>
                <a:gd name="T54" fmla="*/ 557 w 605"/>
                <a:gd name="T55" fmla="*/ 310 h 389"/>
                <a:gd name="T56" fmla="*/ 565 w 605"/>
                <a:gd name="T57" fmla="*/ 325 h 389"/>
                <a:gd name="T58" fmla="*/ 573 w 605"/>
                <a:gd name="T59" fmla="*/ 349 h 389"/>
                <a:gd name="T60" fmla="*/ 589 w 605"/>
                <a:gd name="T61" fmla="*/ 365 h 389"/>
                <a:gd name="T62" fmla="*/ 605 w 605"/>
                <a:gd name="T63" fmla="*/ 389 h 389"/>
                <a:gd name="T64" fmla="*/ 0 w 605"/>
                <a:gd name="T65" fmla="*/ 389 h 389"/>
                <a:gd name="T66" fmla="*/ 0 w 605"/>
                <a:gd name="T67" fmla="*/ 0 h 389"/>
                <a:gd name="T68" fmla="*/ 32 w 605"/>
                <a:gd name="T69" fmla="*/ 8 h 389"/>
                <a:gd name="T70" fmla="*/ 48 w 605"/>
                <a:gd name="T71" fmla="*/ 16 h 389"/>
                <a:gd name="T72" fmla="*/ 72 w 605"/>
                <a:gd name="T73" fmla="*/ 24 h 389"/>
                <a:gd name="T74" fmla="*/ 88 w 605"/>
                <a:gd name="T75" fmla="*/ 32 h 389"/>
                <a:gd name="T76" fmla="*/ 104 w 605"/>
                <a:gd name="T77" fmla="*/ 55 h 389"/>
                <a:gd name="T78" fmla="*/ 112 w 605"/>
                <a:gd name="T79" fmla="*/ 71 h 389"/>
                <a:gd name="T80" fmla="*/ 120 w 605"/>
                <a:gd name="T81" fmla="*/ 9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5" h="389">
                  <a:moveTo>
                    <a:pt x="120" y="95"/>
                  </a:moveTo>
                  <a:lnTo>
                    <a:pt x="136" y="111"/>
                  </a:lnTo>
                  <a:lnTo>
                    <a:pt x="152" y="127"/>
                  </a:lnTo>
                  <a:lnTo>
                    <a:pt x="176" y="135"/>
                  </a:lnTo>
                  <a:lnTo>
                    <a:pt x="191" y="143"/>
                  </a:lnTo>
                  <a:lnTo>
                    <a:pt x="215" y="135"/>
                  </a:lnTo>
                  <a:lnTo>
                    <a:pt x="231" y="127"/>
                  </a:lnTo>
                  <a:lnTo>
                    <a:pt x="255" y="127"/>
                  </a:lnTo>
                  <a:lnTo>
                    <a:pt x="279" y="135"/>
                  </a:lnTo>
                  <a:lnTo>
                    <a:pt x="303" y="143"/>
                  </a:lnTo>
                  <a:lnTo>
                    <a:pt x="319" y="167"/>
                  </a:lnTo>
                  <a:lnTo>
                    <a:pt x="343" y="190"/>
                  </a:lnTo>
                  <a:lnTo>
                    <a:pt x="359" y="206"/>
                  </a:lnTo>
                  <a:lnTo>
                    <a:pt x="374" y="222"/>
                  </a:lnTo>
                  <a:lnTo>
                    <a:pt x="398" y="230"/>
                  </a:lnTo>
                  <a:lnTo>
                    <a:pt x="422" y="238"/>
                  </a:lnTo>
                  <a:lnTo>
                    <a:pt x="446" y="238"/>
                  </a:lnTo>
                  <a:lnTo>
                    <a:pt x="454" y="238"/>
                  </a:lnTo>
                  <a:lnTo>
                    <a:pt x="478" y="254"/>
                  </a:lnTo>
                  <a:lnTo>
                    <a:pt x="494" y="270"/>
                  </a:lnTo>
                  <a:lnTo>
                    <a:pt x="518" y="270"/>
                  </a:lnTo>
                  <a:lnTo>
                    <a:pt x="534" y="262"/>
                  </a:lnTo>
                  <a:lnTo>
                    <a:pt x="549" y="262"/>
                  </a:lnTo>
                  <a:lnTo>
                    <a:pt x="573" y="262"/>
                  </a:lnTo>
                  <a:lnTo>
                    <a:pt x="597" y="278"/>
                  </a:lnTo>
                  <a:lnTo>
                    <a:pt x="581" y="286"/>
                  </a:lnTo>
                  <a:lnTo>
                    <a:pt x="565" y="294"/>
                  </a:lnTo>
                  <a:lnTo>
                    <a:pt x="557" y="310"/>
                  </a:lnTo>
                  <a:lnTo>
                    <a:pt x="565" y="325"/>
                  </a:lnTo>
                  <a:lnTo>
                    <a:pt x="573" y="349"/>
                  </a:lnTo>
                  <a:lnTo>
                    <a:pt x="589" y="365"/>
                  </a:lnTo>
                  <a:lnTo>
                    <a:pt x="605" y="389"/>
                  </a:lnTo>
                  <a:lnTo>
                    <a:pt x="0" y="389"/>
                  </a:lnTo>
                  <a:lnTo>
                    <a:pt x="0" y="0"/>
                  </a:lnTo>
                  <a:lnTo>
                    <a:pt x="32" y="8"/>
                  </a:lnTo>
                  <a:lnTo>
                    <a:pt x="48" y="16"/>
                  </a:lnTo>
                  <a:lnTo>
                    <a:pt x="72" y="24"/>
                  </a:lnTo>
                  <a:lnTo>
                    <a:pt x="88" y="32"/>
                  </a:lnTo>
                  <a:lnTo>
                    <a:pt x="104" y="55"/>
                  </a:lnTo>
                  <a:lnTo>
                    <a:pt x="112" y="71"/>
                  </a:lnTo>
                  <a:lnTo>
                    <a:pt x="120" y="9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50" name="Freeform 49"/>
            <p:cNvSpPr>
              <a:spLocks/>
            </p:cNvSpPr>
            <p:nvPr/>
          </p:nvSpPr>
          <p:spPr bwMode="auto">
            <a:xfrm>
              <a:off x="3008349" y="1435541"/>
              <a:ext cx="384175" cy="247015"/>
            </a:xfrm>
            <a:custGeom>
              <a:avLst/>
              <a:gdLst>
                <a:gd name="T0" fmla="*/ 120 w 605"/>
                <a:gd name="T1" fmla="*/ 95 h 389"/>
                <a:gd name="T2" fmla="*/ 136 w 605"/>
                <a:gd name="T3" fmla="*/ 111 h 389"/>
                <a:gd name="T4" fmla="*/ 152 w 605"/>
                <a:gd name="T5" fmla="*/ 127 h 389"/>
                <a:gd name="T6" fmla="*/ 176 w 605"/>
                <a:gd name="T7" fmla="*/ 135 h 389"/>
                <a:gd name="T8" fmla="*/ 191 w 605"/>
                <a:gd name="T9" fmla="*/ 143 h 389"/>
                <a:gd name="T10" fmla="*/ 215 w 605"/>
                <a:gd name="T11" fmla="*/ 135 h 389"/>
                <a:gd name="T12" fmla="*/ 231 w 605"/>
                <a:gd name="T13" fmla="*/ 127 h 389"/>
                <a:gd name="T14" fmla="*/ 255 w 605"/>
                <a:gd name="T15" fmla="*/ 127 h 389"/>
                <a:gd name="T16" fmla="*/ 279 w 605"/>
                <a:gd name="T17" fmla="*/ 135 h 389"/>
                <a:gd name="T18" fmla="*/ 303 w 605"/>
                <a:gd name="T19" fmla="*/ 143 h 389"/>
                <a:gd name="T20" fmla="*/ 319 w 605"/>
                <a:gd name="T21" fmla="*/ 167 h 389"/>
                <a:gd name="T22" fmla="*/ 343 w 605"/>
                <a:gd name="T23" fmla="*/ 190 h 389"/>
                <a:gd name="T24" fmla="*/ 359 w 605"/>
                <a:gd name="T25" fmla="*/ 206 h 389"/>
                <a:gd name="T26" fmla="*/ 374 w 605"/>
                <a:gd name="T27" fmla="*/ 222 h 389"/>
                <a:gd name="T28" fmla="*/ 398 w 605"/>
                <a:gd name="T29" fmla="*/ 230 h 389"/>
                <a:gd name="T30" fmla="*/ 422 w 605"/>
                <a:gd name="T31" fmla="*/ 238 h 389"/>
                <a:gd name="T32" fmla="*/ 446 w 605"/>
                <a:gd name="T33" fmla="*/ 238 h 389"/>
                <a:gd name="T34" fmla="*/ 454 w 605"/>
                <a:gd name="T35" fmla="*/ 238 h 389"/>
                <a:gd name="T36" fmla="*/ 478 w 605"/>
                <a:gd name="T37" fmla="*/ 254 h 389"/>
                <a:gd name="T38" fmla="*/ 494 w 605"/>
                <a:gd name="T39" fmla="*/ 270 h 389"/>
                <a:gd name="T40" fmla="*/ 518 w 605"/>
                <a:gd name="T41" fmla="*/ 270 h 389"/>
                <a:gd name="T42" fmla="*/ 534 w 605"/>
                <a:gd name="T43" fmla="*/ 262 h 389"/>
                <a:gd name="T44" fmla="*/ 549 w 605"/>
                <a:gd name="T45" fmla="*/ 262 h 389"/>
                <a:gd name="T46" fmla="*/ 573 w 605"/>
                <a:gd name="T47" fmla="*/ 262 h 389"/>
                <a:gd name="T48" fmla="*/ 597 w 605"/>
                <a:gd name="T49" fmla="*/ 278 h 389"/>
                <a:gd name="T50" fmla="*/ 581 w 605"/>
                <a:gd name="T51" fmla="*/ 286 h 389"/>
                <a:gd name="T52" fmla="*/ 565 w 605"/>
                <a:gd name="T53" fmla="*/ 294 h 389"/>
                <a:gd name="T54" fmla="*/ 557 w 605"/>
                <a:gd name="T55" fmla="*/ 310 h 389"/>
                <a:gd name="T56" fmla="*/ 565 w 605"/>
                <a:gd name="T57" fmla="*/ 325 h 389"/>
                <a:gd name="T58" fmla="*/ 573 w 605"/>
                <a:gd name="T59" fmla="*/ 349 h 389"/>
                <a:gd name="T60" fmla="*/ 589 w 605"/>
                <a:gd name="T61" fmla="*/ 365 h 389"/>
                <a:gd name="T62" fmla="*/ 605 w 605"/>
                <a:gd name="T63" fmla="*/ 389 h 389"/>
                <a:gd name="T64" fmla="*/ 0 w 605"/>
                <a:gd name="T65" fmla="*/ 389 h 389"/>
                <a:gd name="T66" fmla="*/ 0 w 605"/>
                <a:gd name="T67" fmla="*/ 0 h 389"/>
                <a:gd name="T68" fmla="*/ 32 w 605"/>
                <a:gd name="T69" fmla="*/ 8 h 389"/>
                <a:gd name="T70" fmla="*/ 48 w 605"/>
                <a:gd name="T71" fmla="*/ 16 h 389"/>
                <a:gd name="T72" fmla="*/ 72 w 605"/>
                <a:gd name="T73" fmla="*/ 24 h 389"/>
                <a:gd name="T74" fmla="*/ 88 w 605"/>
                <a:gd name="T75" fmla="*/ 32 h 389"/>
                <a:gd name="T76" fmla="*/ 104 w 605"/>
                <a:gd name="T77" fmla="*/ 55 h 389"/>
                <a:gd name="T78" fmla="*/ 112 w 605"/>
                <a:gd name="T79" fmla="*/ 71 h 389"/>
                <a:gd name="T80" fmla="*/ 120 w 605"/>
                <a:gd name="T81" fmla="*/ 9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5" h="389">
                  <a:moveTo>
                    <a:pt x="120" y="95"/>
                  </a:moveTo>
                  <a:lnTo>
                    <a:pt x="136" y="111"/>
                  </a:lnTo>
                  <a:lnTo>
                    <a:pt x="152" y="127"/>
                  </a:lnTo>
                  <a:lnTo>
                    <a:pt x="176" y="135"/>
                  </a:lnTo>
                  <a:lnTo>
                    <a:pt x="191" y="143"/>
                  </a:lnTo>
                  <a:lnTo>
                    <a:pt x="215" y="135"/>
                  </a:lnTo>
                  <a:lnTo>
                    <a:pt x="231" y="127"/>
                  </a:lnTo>
                  <a:lnTo>
                    <a:pt x="255" y="127"/>
                  </a:lnTo>
                  <a:lnTo>
                    <a:pt x="279" y="135"/>
                  </a:lnTo>
                  <a:lnTo>
                    <a:pt x="303" y="143"/>
                  </a:lnTo>
                  <a:lnTo>
                    <a:pt x="319" y="167"/>
                  </a:lnTo>
                  <a:lnTo>
                    <a:pt x="343" y="190"/>
                  </a:lnTo>
                  <a:lnTo>
                    <a:pt x="359" y="206"/>
                  </a:lnTo>
                  <a:lnTo>
                    <a:pt x="374" y="222"/>
                  </a:lnTo>
                  <a:lnTo>
                    <a:pt x="398" y="230"/>
                  </a:lnTo>
                  <a:lnTo>
                    <a:pt x="422" y="238"/>
                  </a:lnTo>
                  <a:lnTo>
                    <a:pt x="446" y="238"/>
                  </a:lnTo>
                  <a:lnTo>
                    <a:pt x="454" y="238"/>
                  </a:lnTo>
                  <a:lnTo>
                    <a:pt x="478" y="254"/>
                  </a:lnTo>
                  <a:lnTo>
                    <a:pt x="494" y="270"/>
                  </a:lnTo>
                  <a:lnTo>
                    <a:pt x="518" y="270"/>
                  </a:lnTo>
                  <a:lnTo>
                    <a:pt x="534" y="262"/>
                  </a:lnTo>
                  <a:lnTo>
                    <a:pt x="549" y="262"/>
                  </a:lnTo>
                  <a:lnTo>
                    <a:pt x="573" y="262"/>
                  </a:lnTo>
                  <a:lnTo>
                    <a:pt x="597" y="278"/>
                  </a:lnTo>
                  <a:lnTo>
                    <a:pt x="581" y="286"/>
                  </a:lnTo>
                  <a:lnTo>
                    <a:pt x="565" y="294"/>
                  </a:lnTo>
                  <a:lnTo>
                    <a:pt x="557" y="310"/>
                  </a:lnTo>
                  <a:lnTo>
                    <a:pt x="565" y="325"/>
                  </a:lnTo>
                  <a:lnTo>
                    <a:pt x="573" y="349"/>
                  </a:lnTo>
                  <a:lnTo>
                    <a:pt x="589" y="365"/>
                  </a:lnTo>
                  <a:lnTo>
                    <a:pt x="605" y="389"/>
                  </a:lnTo>
                  <a:lnTo>
                    <a:pt x="0" y="389"/>
                  </a:lnTo>
                  <a:lnTo>
                    <a:pt x="0" y="0"/>
                  </a:lnTo>
                  <a:lnTo>
                    <a:pt x="32" y="8"/>
                  </a:lnTo>
                  <a:lnTo>
                    <a:pt x="48" y="16"/>
                  </a:lnTo>
                  <a:lnTo>
                    <a:pt x="72" y="24"/>
                  </a:lnTo>
                  <a:lnTo>
                    <a:pt x="88" y="32"/>
                  </a:lnTo>
                  <a:lnTo>
                    <a:pt x="104" y="55"/>
                  </a:lnTo>
                  <a:lnTo>
                    <a:pt x="112" y="71"/>
                  </a:lnTo>
                  <a:lnTo>
                    <a:pt x="12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51" name="Freeform 50"/>
            <p:cNvSpPr>
              <a:spLocks/>
            </p:cNvSpPr>
            <p:nvPr/>
          </p:nvSpPr>
          <p:spPr bwMode="auto">
            <a:xfrm>
              <a:off x="2427324" y="1682556"/>
              <a:ext cx="267970" cy="282575"/>
            </a:xfrm>
            <a:custGeom>
              <a:avLst/>
              <a:gdLst>
                <a:gd name="T0" fmla="*/ 152 w 422"/>
                <a:gd name="T1" fmla="*/ 8 h 445"/>
                <a:gd name="T2" fmla="*/ 168 w 422"/>
                <a:gd name="T3" fmla="*/ 127 h 445"/>
                <a:gd name="T4" fmla="*/ 390 w 422"/>
                <a:gd name="T5" fmla="*/ 127 h 445"/>
                <a:gd name="T6" fmla="*/ 390 w 422"/>
                <a:gd name="T7" fmla="*/ 238 h 445"/>
                <a:gd name="T8" fmla="*/ 422 w 422"/>
                <a:gd name="T9" fmla="*/ 238 h 445"/>
                <a:gd name="T10" fmla="*/ 422 w 422"/>
                <a:gd name="T11" fmla="*/ 373 h 445"/>
                <a:gd name="T12" fmla="*/ 80 w 422"/>
                <a:gd name="T13" fmla="*/ 365 h 445"/>
                <a:gd name="T14" fmla="*/ 64 w 422"/>
                <a:gd name="T15" fmla="*/ 389 h 445"/>
                <a:gd name="T16" fmla="*/ 56 w 422"/>
                <a:gd name="T17" fmla="*/ 405 h 445"/>
                <a:gd name="T18" fmla="*/ 48 w 422"/>
                <a:gd name="T19" fmla="*/ 429 h 445"/>
                <a:gd name="T20" fmla="*/ 48 w 422"/>
                <a:gd name="T21" fmla="*/ 445 h 445"/>
                <a:gd name="T22" fmla="*/ 40 w 422"/>
                <a:gd name="T23" fmla="*/ 421 h 445"/>
                <a:gd name="T24" fmla="*/ 24 w 422"/>
                <a:gd name="T25" fmla="*/ 405 h 445"/>
                <a:gd name="T26" fmla="*/ 0 w 422"/>
                <a:gd name="T27" fmla="*/ 389 h 445"/>
                <a:gd name="T28" fmla="*/ 0 w 422"/>
                <a:gd name="T29" fmla="*/ 365 h 445"/>
                <a:gd name="T30" fmla="*/ 8 w 422"/>
                <a:gd name="T31" fmla="*/ 334 h 445"/>
                <a:gd name="T32" fmla="*/ 8 w 422"/>
                <a:gd name="T33" fmla="*/ 310 h 445"/>
                <a:gd name="T34" fmla="*/ 8 w 422"/>
                <a:gd name="T35" fmla="*/ 278 h 445"/>
                <a:gd name="T36" fmla="*/ 16 w 422"/>
                <a:gd name="T37" fmla="*/ 254 h 445"/>
                <a:gd name="T38" fmla="*/ 16 w 422"/>
                <a:gd name="T39" fmla="*/ 230 h 445"/>
                <a:gd name="T40" fmla="*/ 24 w 422"/>
                <a:gd name="T41" fmla="*/ 206 h 445"/>
                <a:gd name="T42" fmla="*/ 24 w 422"/>
                <a:gd name="T43" fmla="*/ 183 h 445"/>
                <a:gd name="T44" fmla="*/ 24 w 422"/>
                <a:gd name="T45" fmla="*/ 159 h 445"/>
                <a:gd name="T46" fmla="*/ 24 w 422"/>
                <a:gd name="T47" fmla="*/ 135 h 445"/>
                <a:gd name="T48" fmla="*/ 24 w 422"/>
                <a:gd name="T49" fmla="*/ 111 h 445"/>
                <a:gd name="T50" fmla="*/ 24 w 422"/>
                <a:gd name="T51" fmla="*/ 87 h 445"/>
                <a:gd name="T52" fmla="*/ 24 w 422"/>
                <a:gd name="T53" fmla="*/ 64 h 445"/>
                <a:gd name="T54" fmla="*/ 24 w 422"/>
                <a:gd name="T55" fmla="*/ 40 h 445"/>
                <a:gd name="T56" fmla="*/ 24 w 422"/>
                <a:gd name="T57" fmla="*/ 16 h 445"/>
                <a:gd name="T58" fmla="*/ 24 w 422"/>
                <a:gd name="T59" fmla="*/ 0 h 445"/>
                <a:gd name="T60" fmla="*/ 152 w 422"/>
                <a:gd name="T61" fmla="*/ 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2" h="445">
                  <a:moveTo>
                    <a:pt x="152" y="8"/>
                  </a:moveTo>
                  <a:lnTo>
                    <a:pt x="168" y="127"/>
                  </a:lnTo>
                  <a:lnTo>
                    <a:pt x="390" y="127"/>
                  </a:lnTo>
                  <a:lnTo>
                    <a:pt x="390" y="238"/>
                  </a:lnTo>
                  <a:lnTo>
                    <a:pt x="422" y="238"/>
                  </a:lnTo>
                  <a:lnTo>
                    <a:pt x="422" y="373"/>
                  </a:lnTo>
                  <a:lnTo>
                    <a:pt x="80" y="365"/>
                  </a:lnTo>
                  <a:lnTo>
                    <a:pt x="64" y="389"/>
                  </a:lnTo>
                  <a:lnTo>
                    <a:pt x="56" y="405"/>
                  </a:lnTo>
                  <a:lnTo>
                    <a:pt x="48" y="429"/>
                  </a:lnTo>
                  <a:lnTo>
                    <a:pt x="48" y="445"/>
                  </a:lnTo>
                  <a:lnTo>
                    <a:pt x="40" y="421"/>
                  </a:lnTo>
                  <a:lnTo>
                    <a:pt x="24" y="405"/>
                  </a:lnTo>
                  <a:lnTo>
                    <a:pt x="0" y="389"/>
                  </a:lnTo>
                  <a:lnTo>
                    <a:pt x="0" y="365"/>
                  </a:lnTo>
                  <a:lnTo>
                    <a:pt x="8" y="334"/>
                  </a:lnTo>
                  <a:lnTo>
                    <a:pt x="8" y="310"/>
                  </a:lnTo>
                  <a:lnTo>
                    <a:pt x="8" y="278"/>
                  </a:lnTo>
                  <a:lnTo>
                    <a:pt x="16" y="254"/>
                  </a:lnTo>
                  <a:lnTo>
                    <a:pt x="16" y="230"/>
                  </a:lnTo>
                  <a:lnTo>
                    <a:pt x="24" y="206"/>
                  </a:lnTo>
                  <a:lnTo>
                    <a:pt x="24" y="183"/>
                  </a:lnTo>
                  <a:lnTo>
                    <a:pt x="24" y="159"/>
                  </a:lnTo>
                  <a:lnTo>
                    <a:pt x="24" y="135"/>
                  </a:lnTo>
                  <a:lnTo>
                    <a:pt x="24" y="111"/>
                  </a:lnTo>
                  <a:lnTo>
                    <a:pt x="24" y="87"/>
                  </a:lnTo>
                  <a:lnTo>
                    <a:pt x="24" y="64"/>
                  </a:lnTo>
                  <a:lnTo>
                    <a:pt x="24" y="40"/>
                  </a:lnTo>
                  <a:lnTo>
                    <a:pt x="24" y="16"/>
                  </a:lnTo>
                  <a:lnTo>
                    <a:pt x="24" y="0"/>
                  </a:lnTo>
                  <a:lnTo>
                    <a:pt x="152"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52" name="Freeform 51"/>
            <p:cNvSpPr>
              <a:spLocks/>
            </p:cNvSpPr>
            <p:nvPr/>
          </p:nvSpPr>
          <p:spPr bwMode="auto">
            <a:xfrm>
              <a:off x="2427324" y="1682556"/>
              <a:ext cx="267970" cy="282575"/>
            </a:xfrm>
            <a:custGeom>
              <a:avLst/>
              <a:gdLst>
                <a:gd name="T0" fmla="*/ 152 w 422"/>
                <a:gd name="T1" fmla="*/ 8 h 445"/>
                <a:gd name="T2" fmla="*/ 168 w 422"/>
                <a:gd name="T3" fmla="*/ 127 h 445"/>
                <a:gd name="T4" fmla="*/ 390 w 422"/>
                <a:gd name="T5" fmla="*/ 127 h 445"/>
                <a:gd name="T6" fmla="*/ 390 w 422"/>
                <a:gd name="T7" fmla="*/ 238 h 445"/>
                <a:gd name="T8" fmla="*/ 422 w 422"/>
                <a:gd name="T9" fmla="*/ 238 h 445"/>
                <a:gd name="T10" fmla="*/ 422 w 422"/>
                <a:gd name="T11" fmla="*/ 373 h 445"/>
                <a:gd name="T12" fmla="*/ 80 w 422"/>
                <a:gd name="T13" fmla="*/ 365 h 445"/>
                <a:gd name="T14" fmla="*/ 64 w 422"/>
                <a:gd name="T15" fmla="*/ 389 h 445"/>
                <a:gd name="T16" fmla="*/ 56 w 422"/>
                <a:gd name="T17" fmla="*/ 405 h 445"/>
                <a:gd name="T18" fmla="*/ 48 w 422"/>
                <a:gd name="T19" fmla="*/ 429 h 445"/>
                <a:gd name="T20" fmla="*/ 48 w 422"/>
                <a:gd name="T21" fmla="*/ 445 h 445"/>
                <a:gd name="T22" fmla="*/ 40 w 422"/>
                <a:gd name="T23" fmla="*/ 421 h 445"/>
                <a:gd name="T24" fmla="*/ 24 w 422"/>
                <a:gd name="T25" fmla="*/ 405 h 445"/>
                <a:gd name="T26" fmla="*/ 0 w 422"/>
                <a:gd name="T27" fmla="*/ 389 h 445"/>
                <a:gd name="T28" fmla="*/ 0 w 422"/>
                <a:gd name="T29" fmla="*/ 365 h 445"/>
                <a:gd name="T30" fmla="*/ 8 w 422"/>
                <a:gd name="T31" fmla="*/ 334 h 445"/>
                <a:gd name="T32" fmla="*/ 8 w 422"/>
                <a:gd name="T33" fmla="*/ 310 h 445"/>
                <a:gd name="T34" fmla="*/ 8 w 422"/>
                <a:gd name="T35" fmla="*/ 278 h 445"/>
                <a:gd name="T36" fmla="*/ 16 w 422"/>
                <a:gd name="T37" fmla="*/ 254 h 445"/>
                <a:gd name="T38" fmla="*/ 16 w 422"/>
                <a:gd name="T39" fmla="*/ 230 h 445"/>
                <a:gd name="T40" fmla="*/ 24 w 422"/>
                <a:gd name="T41" fmla="*/ 206 h 445"/>
                <a:gd name="T42" fmla="*/ 24 w 422"/>
                <a:gd name="T43" fmla="*/ 183 h 445"/>
                <a:gd name="T44" fmla="*/ 24 w 422"/>
                <a:gd name="T45" fmla="*/ 159 h 445"/>
                <a:gd name="T46" fmla="*/ 24 w 422"/>
                <a:gd name="T47" fmla="*/ 135 h 445"/>
                <a:gd name="T48" fmla="*/ 24 w 422"/>
                <a:gd name="T49" fmla="*/ 111 h 445"/>
                <a:gd name="T50" fmla="*/ 24 w 422"/>
                <a:gd name="T51" fmla="*/ 87 h 445"/>
                <a:gd name="T52" fmla="*/ 24 w 422"/>
                <a:gd name="T53" fmla="*/ 64 h 445"/>
                <a:gd name="T54" fmla="*/ 24 w 422"/>
                <a:gd name="T55" fmla="*/ 40 h 445"/>
                <a:gd name="T56" fmla="*/ 24 w 422"/>
                <a:gd name="T57" fmla="*/ 16 h 445"/>
                <a:gd name="T58" fmla="*/ 24 w 422"/>
                <a:gd name="T59" fmla="*/ 0 h 445"/>
                <a:gd name="T60" fmla="*/ 152 w 422"/>
                <a:gd name="T61" fmla="*/ 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2" h="445">
                  <a:moveTo>
                    <a:pt x="152" y="8"/>
                  </a:moveTo>
                  <a:lnTo>
                    <a:pt x="168" y="127"/>
                  </a:lnTo>
                  <a:lnTo>
                    <a:pt x="390" y="127"/>
                  </a:lnTo>
                  <a:lnTo>
                    <a:pt x="390" y="238"/>
                  </a:lnTo>
                  <a:lnTo>
                    <a:pt x="422" y="238"/>
                  </a:lnTo>
                  <a:lnTo>
                    <a:pt x="422" y="373"/>
                  </a:lnTo>
                  <a:lnTo>
                    <a:pt x="80" y="365"/>
                  </a:lnTo>
                  <a:lnTo>
                    <a:pt x="64" y="389"/>
                  </a:lnTo>
                  <a:lnTo>
                    <a:pt x="56" y="405"/>
                  </a:lnTo>
                  <a:lnTo>
                    <a:pt x="48" y="429"/>
                  </a:lnTo>
                  <a:lnTo>
                    <a:pt x="48" y="445"/>
                  </a:lnTo>
                  <a:lnTo>
                    <a:pt x="40" y="421"/>
                  </a:lnTo>
                  <a:lnTo>
                    <a:pt x="24" y="405"/>
                  </a:lnTo>
                  <a:lnTo>
                    <a:pt x="0" y="389"/>
                  </a:lnTo>
                  <a:lnTo>
                    <a:pt x="0" y="365"/>
                  </a:lnTo>
                  <a:lnTo>
                    <a:pt x="8" y="334"/>
                  </a:lnTo>
                  <a:lnTo>
                    <a:pt x="8" y="310"/>
                  </a:lnTo>
                  <a:lnTo>
                    <a:pt x="8" y="278"/>
                  </a:lnTo>
                  <a:lnTo>
                    <a:pt x="16" y="254"/>
                  </a:lnTo>
                  <a:lnTo>
                    <a:pt x="16" y="230"/>
                  </a:lnTo>
                  <a:lnTo>
                    <a:pt x="24" y="206"/>
                  </a:lnTo>
                  <a:lnTo>
                    <a:pt x="24" y="183"/>
                  </a:lnTo>
                  <a:lnTo>
                    <a:pt x="24" y="159"/>
                  </a:lnTo>
                  <a:lnTo>
                    <a:pt x="24" y="135"/>
                  </a:lnTo>
                  <a:lnTo>
                    <a:pt x="24" y="111"/>
                  </a:lnTo>
                  <a:lnTo>
                    <a:pt x="24" y="87"/>
                  </a:lnTo>
                  <a:lnTo>
                    <a:pt x="24" y="64"/>
                  </a:lnTo>
                  <a:lnTo>
                    <a:pt x="24" y="40"/>
                  </a:lnTo>
                  <a:lnTo>
                    <a:pt x="24" y="16"/>
                  </a:lnTo>
                  <a:lnTo>
                    <a:pt x="24" y="0"/>
                  </a:lnTo>
                  <a:lnTo>
                    <a:pt x="152"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53" name="Freeform 52"/>
            <p:cNvSpPr>
              <a:spLocks/>
            </p:cNvSpPr>
            <p:nvPr/>
          </p:nvSpPr>
          <p:spPr bwMode="auto">
            <a:xfrm>
              <a:off x="3195674" y="1702876"/>
              <a:ext cx="278130" cy="226695"/>
            </a:xfrm>
            <a:custGeom>
              <a:avLst/>
              <a:gdLst>
                <a:gd name="T0" fmla="*/ 438 w 438"/>
                <a:gd name="T1" fmla="*/ 159 h 357"/>
                <a:gd name="T2" fmla="*/ 422 w 438"/>
                <a:gd name="T3" fmla="*/ 151 h 357"/>
                <a:gd name="T4" fmla="*/ 414 w 438"/>
                <a:gd name="T5" fmla="*/ 135 h 357"/>
                <a:gd name="T6" fmla="*/ 390 w 438"/>
                <a:gd name="T7" fmla="*/ 111 h 357"/>
                <a:gd name="T8" fmla="*/ 374 w 438"/>
                <a:gd name="T9" fmla="*/ 119 h 357"/>
                <a:gd name="T10" fmla="*/ 350 w 438"/>
                <a:gd name="T11" fmla="*/ 127 h 357"/>
                <a:gd name="T12" fmla="*/ 334 w 438"/>
                <a:gd name="T13" fmla="*/ 151 h 357"/>
                <a:gd name="T14" fmla="*/ 334 w 438"/>
                <a:gd name="T15" fmla="*/ 167 h 357"/>
                <a:gd name="T16" fmla="*/ 334 w 438"/>
                <a:gd name="T17" fmla="*/ 182 h 357"/>
                <a:gd name="T18" fmla="*/ 334 w 438"/>
                <a:gd name="T19" fmla="*/ 214 h 357"/>
                <a:gd name="T20" fmla="*/ 342 w 438"/>
                <a:gd name="T21" fmla="*/ 238 h 357"/>
                <a:gd name="T22" fmla="*/ 350 w 438"/>
                <a:gd name="T23" fmla="*/ 262 h 357"/>
                <a:gd name="T24" fmla="*/ 358 w 438"/>
                <a:gd name="T25" fmla="*/ 294 h 357"/>
                <a:gd name="T26" fmla="*/ 374 w 438"/>
                <a:gd name="T27" fmla="*/ 309 h 357"/>
                <a:gd name="T28" fmla="*/ 390 w 438"/>
                <a:gd name="T29" fmla="*/ 333 h 357"/>
                <a:gd name="T30" fmla="*/ 414 w 438"/>
                <a:gd name="T31" fmla="*/ 349 h 357"/>
                <a:gd name="T32" fmla="*/ 398 w 438"/>
                <a:gd name="T33" fmla="*/ 349 h 357"/>
                <a:gd name="T34" fmla="*/ 366 w 438"/>
                <a:gd name="T35" fmla="*/ 349 h 357"/>
                <a:gd name="T36" fmla="*/ 334 w 438"/>
                <a:gd name="T37" fmla="*/ 349 h 357"/>
                <a:gd name="T38" fmla="*/ 310 w 438"/>
                <a:gd name="T39" fmla="*/ 349 h 357"/>
                <a:gd name="T40" fmla="*/ 286 w 438"/>
                <a:gd name="T41" fmla="*/ 357 h 357"/>
                <a:gd name="T42" fmla="*/ 262 w 438"/>
                <a:gd name="T43" fmla="*/ 357 h 357"/>
                <a:gd name="T44" fmla="*/ 239 w 438"/>
                <a:gd name="T45" fmla="*/ 357 h 357"/>
                <a:gd name="T46" fmla="*/ 207 w 438"/>
                <a:gd name="T47" fmla="*/ 357 h 357"/>
                <a:gd name="T48" fmla="*/ 183 w 438"/>
                <a:gd name="T49" fmla="*/ 357 h 357"/>
                <a:gd name="T50" fmla="*/ 151 w 438"/>
                <a:gd name="T51" fmla="*/ 357 h 357"/>
                <a:gd name="T52" fmla="*/ 127 w 438"/>
                <a:gd name="T53" fmla="*/ 357 h 357"/>
                <a:gd name="T54" fmla="*/ 103 w 438"/>
                <a:gd name="T55" fmla="*/ 349 h 357"/>
                <a:gd name="T56" fmla="*/ 79 w 438"/>
                <a:gd name="T57" fmla="*/ 349 h 357"/>
                <a:gd name="T58" fmla="*/ 48 w 438"/>
                <a:gd name="T59" fmla="*/ 349 h 357"/>
                <a:gd name="T60" fmla="*/ 24 w 438"/>
                <a:gd name="T61" fmla="*/ 349 h 357"/>
                <a:gd name="T62" fmla="*/ 0 w 438"/>
                <a:gd name="T63" fmla="*/ 349 h 357"/>
                <a:gd name="T64" fmla="*/ 8 w 438"/>
                <a:gd name="T65" fmla="*/ 0 h 357"/>
                <a:gd name="T66" fmla="*/ 24 w 438"/>
                <a:gd name="T67" fmla="*/ 0 h 357"/>
                <a:gd name="T68" fmla="*/ 48 w 438"/>
                <a:gd name="T69" fmla="*/ 0 h 357"/>
                <a:gd name="T70" fmla="*/ 71 w 438"/>
                <a:gd name="T71" fmla="*/ 0 h 357"/>
                <a:gd name="T72" fmla="*/ 95 w 438"/>
                <a:gd name="T73" fmla="*/ 0 h 357"/>
                <a:gd name="T74" fmla="*/ 119 w 438"/>
                <a:gd name="T75" fmla="*/ 0 h 357"/>
                <a:gd name="T76" fmla="*/ 143 w 438"/>
                <a:gd name="T77" fmla="*/ 0 h 357"/>
                <a:gd name="T78" fmla="*/ 167 w 438"/>
                <a:gd name="T79" fmla="*/ 0 h 357"/>
                <a:gd name="T80" fmla="*/ 191 w 438"/>
                <a:gd name="T81" fmla="*/ 0 h 357"/>
                <a:gd name="T82" fmla="*/ 207 w 438"/>
                <a:gd name="T83" fmla="*/ 0 h 357"/>
                <a:gd name="T84" fmla="*/ 231 w 438"/>
                <a:gd name="T85" fmla="*/ 0 h 357"/>
                <a:gd name="T86" fmla="*/ 254 w 438"/>
                <a:gd name="T87" fmla="*/ 0 h 357"/>
                <a:gd name="T88" fmla="*/ 278 w 438"/>
                <a:gd name="T89" fmla="*/ 0 h 357"/>
                <a:gd name="T90" fmla="*/ 302 w 438"/>
                <a:gd name="T91" fmla="*/ 0 h 357"/>
                <a:gd name="T92" fmla="*/ 318 w 438"/>
                <a:gd name="T93" fmla="*/ 0 h 357"/>
                <a:gd name="T94" fmla="*/ 342 w 438"/>
                <a:gd name="T95" fmla="*/ 8 h 357"/>
                <a:gd name="T96" fmla="*/ 366 w 438"/>
                <a:gd name="T97" fmla="*/ 8 h 357"/>
                <a:gd name="T98" fmla="*/ 382 w 438"/>
                <a:gd name="T99" fmla="*/ 16 h 357"/>
                <a:gd name="T100" fmla="*/ 398 w 438"/>
                <a:gd name="T101" fmla="*/ 39 h 357"/>
                <a:gd name="T102" fmla="*/ 406 w 438"/>
                <a:gd name="T103" fmla="*/ 63 h 357"/>
                <a:gd name="T104" fmla="*/ 414 w 438"/>
                <a:gd name="T105" fmla="*/ 87 h 357"/>
                <a:gd name="T106" fmla="*/ 414 w 438"/>
                <a:gd name="T107" fmla="*/ 103 h 357"/>
                <a:gd name="T108" fmla="*/ 422 w 438"/>
                <a:gd name="T109" fmla="*/ 127 h 357"/>
                <a:gd name="T110" fmla="*/ 430 w 438"/>
                <a:gd name="T111" fmla="*/ 151 h 357"/>
                <a:gd name="T112" fmla="*/ 438 w 438"/>
                <a:gd name="T113" fmla="*/ 15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 h="357">
                  <a:moveTo>
                    <a:pt x="438" y="159"/>
                  </a:moveTo>
                  <a:lnTo>
                    <a:pt x="422" y="151"/>
                  </a:lnTo>
                  <a:lnTo>
                    <a:pt x="414" y="135"/>
                  </a:lnTo>
                  <a:lnTo>
                    <a:pt x="390" y="111"/>
                  </a:lnTo>
                  <a:lnTo>
                    <a:pt x="374" y="119"/>
                  </a:lnTo>
                  <a:lnTo>
                    <a:pt x="350" y="127"/>
                  </a:lnTo>
                  <a:lnTo>
                    <a:pt x="334" y="151"/>
                  </a:lnTo>
                  <a:lnTo>
                    <a:pt x="334" y="167"/>
                  </a:lnTo>
                  <a:lnTo>
                    <a:pt x="334" y="182"/>
                  </a:lnTo>
                  <a:lnTo>
                    <a:pt x="334" y="214"/>
                  </a:lnTo>
                  <a:lnTo>
                    <a:pt x="342" y="238"/>
                  </a:lnTo>
                  <a:lnTo>
                    <a:pt x="350" y="262"/>
                  </a:lnTo>
                  <a:lnTo>
                    <a:pt x="358" y="294"/>
                  </a:lnTo>
                  <a:lnTo>
                    <a:pt x="374" y="309"/>
                  </a:lnTo>
                  <a:lnTo>
                    <a:pt x="390" y="333"/>
                  </a:lnTo>
                  <a:lnTo>
                    <a:pt x="414" y="349"/>
                  </a:lnTo>
                  <a:lnTo>
                    <a:pt x="398" y="349"/>
                  </a:lnTo>
                  <a:lnTo>
                    <a:pt x="366" y="349"/>
                  </a:lnTo>
                  <a:lnTo>
                    <a:pt x="334" y="349"/>
                  </a:lnTo>
                  <a:lnTo>
                    <a:pt x="310" y="349"/>
                  </a:lnTo>
                  <a:lnTo>
                    <a:pt x="286" y="357"/>
                  </a:lnTo>
                  <a:lnTo>
                    <a:pt x="262" y="357"/>
                  </a:lnTo>
                  <a:lnTo>
                    <a:pt x="239" y="357"/>
                  </a:lnTo>
                  <a:lnTo>
                    <a:pt x="207" y="357"/>
                  </a:lnTo>
                  <a:lnTo>
                    <a:pt x="183" y="357"/>
                  </a:lnTo>
                  <a:lnTo>
                    <a:pt x="151" y="357"/>
                  </a:lnTo>
                  <a:lnTo>
                    <a:pt x="127" y="357"/>
                  </a:lnTo>
                  <a:lnTo>
                    <a:pt x="103" y="349"/>
                  </a:lnTo>
                  <a:lnTo>
                    <a:pt x="79" y="349"/>
                  </a:lnTo>
                  <a:lnTo>
                    <a:pt x="48" y="349"/>
                  </a:lnTo>
                  <a:lnTo>
                    <a:pt x="24" y="349"/>
                  </a:lnTo>
                  <a:lnTo>
                    <a:pt x="0" y="349"/>
                  </a:lnTo>
                  <a:lnTo>
                    <a:pt x="8" y="0"/>
                  </a:lnTo>
                  <a:lnTo>
                    <a:pt x="24" y="0"/>
                  </a:lnTo>
                  <a:lnTo>
                    <a:pt x="48" y="0"/>
                  </a:lnTo>
                  <a:lnTo>
                    <a:pt x="71" y="0"/>
                  </a:lnTo>
                  <a:lnTo>
                    <a:pt x="95" y="0"/>
                  </a:lnTo>
                  <a:lnTo>
                    <a:pt x="119" y="0"/>
                  </a:lnTo>
                  <a:lnTo>
                    <a:pt x="143" y="0"/>
                  </a:lnTo>
                  <a:lnTo>
                    <a:pt x="167" y="0"/>
                  </a:lnTo>
                  <a:lnTo>
                    <a:pt x="191" y="0"/>
                  </a:lnTo>
                  <a:lnTo>
                    <a:pt x="207" y="0"/>
                  </a:lnTo>
                  <a:lnTo>
                    <a:pt x="231" y="0"/>
                  </a:lnTo>
                  <a:lnTo>
                    <a:pt x="254" y="0"/>
                  </a:lnTo>
                  <a:lnTo>
                    <a:pt x="278" y="0"/>
                  </a:lnTo>
                  <a:lnTo>
                    <a:pt x="302" y="0"/>
                  </a:lnTo>
                  <a:lnTo>
                    <a:pt x="318" y="0"/>
                  </a:lnTo>
                  <a:lnTo>
                    <a:pt x="342" y="8"/>
                  </a:lnTo>
                  <a:lnTo>
                    <a:pt x="366" y="8"/>
                  </a:lnTo>
                  <a:lnTo>
                    <a:pt x="382" y="16"/>
                  </a:lnTo>
                  <a:lnTo>
                    <a:pt x="398" y="39"/>
                  </a:lnTo>
                  <a:lnTo>
                    <a:pt x="406" y="63"/>
                  </a:lnTo>
                  <a:lnTo>
                    <a:pt x="414" y="87"/>
                  </a:lnTo>
                  <a:lnTo>
                    <a:pt x="414" y="103"/>
                  </a:lnTo>
                  <a:lnTo>
                    <a:pt x="422" y="127"/>
                  </a:lnTo>
                  <a:lnTo>
                    <a:pt x="430" y="151"/>
                  </a:lnTo>
                  <a:lnTo>
                    <a:pt x="438" y="15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54" name="Freeform 53"/>
            <p:cNvSpPr>
              <a:spLocks/>
            </p:cNvSpPr>
            <p:nvPr/>
          </p:nvSpPr>
          <p:spPr bwMode="auto">
            <a:xfrm>
              <a:off x="3195674" y="1702876"/>
              <a:ext cx="278130" cy="226695"/>
            </a:xfrm>
            <a:custGeom>
              <a:avLst/>
              <a:gdLst>
                <a:gd name="T0" fmla="*/ 438 w 438"/>
                <a:gd name="T1" fmla="*/ 159 h 357"/>
                <a:gd name="T2" fmla="*/ 422 w 438"/>
                <a:gd name="T3" fmla="*/ 151 h 357"/>
                <a:gd name="T4" fmla="*/ 414 w 438"/>
                <a:gd name="T5" fmla="*/ 135 h 357"/>
                <a:gd name="T6" fmla="*/ 390 w 438"/>
                <a:gd name="T7" fmla="*/ 111 h 357"/>
                <a:gd name="T8" fmla="*/ 374 w 438"/>
                <a:gd name="T9" fmla="*/ 119 h 357"/>
                <a:gd name="T10" fmla="*/ 350 w 438"/>
                <a:gd name="T11" fmla="*/ 127 h 357"/>
                <a:gd name="T12" fmla="*/ 334 w 438"/>
                <a:gd name="T13" fmla="*/ 151 h 357"/>
                <a:gd name="T14" fmla="*/ 334 w 438"/>
                <a:gd name="T15" fmla="*/ 167 h 357"/>
                <a:gd name="T16" fmla="*/ 334 w 438"/>
                <a:gd name="T17" fmla="*/ 182 h 357"/>
                <a:gd name="T18" fmla="*/ 334 w 438"/>
                <a:gd name="T19" fmla="*/ 214 h 357"/>
                <a:gd name="T20" fmla="*/ 342 w 438"/>
                <a:gd name="T21" fmla="*/ 238 h 357"/>
                <a:gd name="T22" fmla="*/ 350 w 438"/>
                <a:gd name="T23" fmla="*/ 262 h 357"/>
                <a:gd name="T24" fmla="*/ 358 w 438"/>
                <a:gd name="T25" fmla="*/ 294 h 357"/>
                <a:gd name="T26" fmla="*/ 374 w 438"/>
                <a:gd name="T27" fmla="*/ 309 h 357"/>
                <a:gd name="T28" fmla="*/ 390 w 438"/>
                <a:gd name="T29" fmla="*/ 333 h 357"/>
                <a:gd name="T30" fmla="*/ 414 w 438"/>
                <a:gd name="T31" fmla="*/ 349 h 357"/>
                <a:gd name="T32" fmla="*/ 398 w 438"/>
                <a:gd name="T33" fmla="*/ 349 h 357"/>
                <a:gd name="T34" fmla="*/ 366 w 438"/>
                <a:gd name="T35" fmla="*/ 349 h 357"/>
                <a:gd name="T36" fmla="*/ 334 w 438"/>
                <a:gd name="T37" fmla="*/ 349 h 357"/>
                <a:gd name="T38" fmla="*/ 310 w 438"/>
                <a:gd name="T39" fmla="*/ 349 h 357"/>
                <a:gd name="T40" fmla="*/ 286 w 438"/>
                <a:gd name="T41" fmla="*/ 357 h 357"/>
                <a:gd name="T42" fmla="*/ 262 w 438"/>
                <a:gd name="T43" fmla="*/ 357 h 357"/>
                <a:gd name="T44" fmla="*/ 239 w 438"/>
                <a:gd name="T45" fmla="*/ 357 h 357"/>
                <a:gd name="T46" fmla="*/ 207 w 438"/>
                <a:gd name="T47" fmla="*/ 357 h 357"/>
                <a:gd name="T48" fmla="*/ 183 w 438"/>
                <a:gd name="T49" fmla="*/ 357 h 357"/>
                <a:gd name="T50" fmla="*/ 151 w 438"/>
                <a:gd name="T51" fmla="*/ 357 h 357"/>
                <a:gd name="T52" fmla="*/ 127 w 438"/>
                <a:gd name="T53" fmla="*/ 357 h 357"/>
                <a:gd name="T54" fmla="*/ 103 w 438"/>
                <a:gd name="T55" fmla="*/ 349 h 357"/>
                <a:gd name="T56" fmla="*/ 79 w 438"/>
                <a:gd name="T57" fmla="*/ 349 h 357"/>
                <a:gd name="T58" fmla="*/ 48 w 438"/>
                <a:gd name="T59" fmla="*/ 349 h 357"/>
                <a:gd name="T60" fmla="*/ 24 w 438"/>
                <a:gd name="T61" fmla="*/ 349 h 357"/>
                <a:gd name="T62" fmla="*/ 0 w 438"/>
                <a:gd name="T63" fmla="*/ 349 h 357"/>
                <a:gd name="T64" fmla="*/ 8 w 438"/>
                <a:gd name="T65" fmla="*/ 0 h 357"/>
                <a:gd name="T66" fmla="*/ 24 w 438"/>
                <a:gd name="T67" fmla="*/ 0 h 357"/>
                <a:gd name="T68" fmla="*/ 48 w 438"/>
                <a:gd name="T69" fmla="*/ 0 h 357"/>
                <a:gd name="T70" fmla="*/ 71 w 438"/>
                <a:gd name="T71" fmla="*/ 0 h 357"/>
                <a:gd name="T72" fmla="*/ 95 w 438"/>
                <a:gd name="T73" fmla="*/ 0 h 357"/>
                <a:gd name="T74" fmla="*/ 119 w 438"/>
                <a:gd name="T75" fmla="*/ 0 h 357"/>
                <a:gd name="T76" fmla="*/ 143 w 438"/>
                <a:gd name="T77" fmla="*/ 0 h 357"/>
                <a:gd name="T78" fmla="*/ 167 w 438"/>
                <a:gd name="T79" fmla="*/ 0 h 357"/>
                <a:gd name="T80" fmla="*/ 191 w 438"/>
                <a:gd name="T81" fmla="*/ 0 h 357"/>
                <a:gd name="T82" fmla="*/ 207 w 438"/>
                <a:gd name="T83" fmla="*/ 0 h 357"/>
                <a:gd name="T84" fmla="*/ 231 w 438"/>
                <a:gd name="T85" fmla="*/ 0 h 357"/>
                <a:gd name="T86" fmla="*/ 254 w 438"/>
                <a:gd name="T87" fmla="*/ 0 h 357"/>
                <a:gd name="T88" fmla="*/ 278 w 438"/>
                <a:gd name="T89" fmla="*/ 0 h 357"/>
                <a:gd name="T90" fmla="*/ 302 w 438"/>
                <a:gd name="T91" fmla="*/ 0 h 357"/>
                <a:gd name="T92" fmla="*/ 318 w 438"/>
                <a:gd name="T93" fmla="*/ 0 h 357"/>
                <a:gd name="T94" fmla="*/ 342 w 438"/>
                <a:gd name="T95" fmla="*/ 8 h 357"/>
                <a:gd name="T96" fmla="*/ 366 w 438"/>
                <a:gd name="T97" fmla="*/ 8 h 357"/>
                <a:gd name="T98" fmla="*/ 382 w 438"/>
                <a:gd name="T99" fmla="*/ 16 h 357"/>
                <a:gd name="T100" fmla="*/ 398 w 438"/>
                <a:gd name="T101" fmla="*/ 39 h 357"/>
                <a:gd name="T102" fmla="*/ 406 w 438"/>
                <a:gd name="T103" fmla="*/ 63 h 357"/>
                <a:gd name="T104" fmla="*/ 414 w 438"/>
                <a:gd name="T105" fmla="*/ 87 h 357"/>
                <a:gd name="T106" fmla="*/ 414 w 438"/>
                <a:gd name="T107" fmla="*/ 103 h 357"/>
                <a:gd name="T108" fmla="*/ 422 w 438"/>
                <a:gd name="T109" fmla="*/ 127 h 357"/>
                <a:gd name="T110" fmla="*/ 430 w 438"/>
                <a:gd name="T111" fmla="*/ 151 h 357"/>
                <a:gd name="T112" fmla="*/ 438 w 438"/>
                <a:gd name="T113" fmla="*/ 15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 h="357">
                  <a:moveTo>
                    <a:pt x="438" y="159"/>
                  </a:moveTo>
                  <a:lnTo>
                    <a:pt x="422" y="151"/>
                  </a:lnTo>
                  <a:lnTo>
                    <a:pt x="414" y="135"/>
                  </a:lnTo>
                  <a:lnTo>
                    <a:pt x="390" y="111"/>
                  </a:lnTo>
                  <a:lnTo>
                    <a:pt x="374" y="119"/>
                  </a:lnTo>
                  <a:lnTo>
                    <a:pt x="350" y="127"/>
                  </a:lnTo>
                  <a:lnTo>
                    <a:pt x="334" y="151"/>
                  </a:lnTo>
                  <a:lnTo>
                    <a:pt x="334" y="167"/>
                  </a:lnTo>
                  <a:lnTo>
                    <a:pt x="334" y="182"/>
                  </a:lnTo>
                  <a:lnTo>
                    <a:pt x="334" y="214"/>
                  </a:lnTo>
                  <a:lnTo>
                    <a:pt x="342" y="238"/>
                  </a:lnTo>
                  <a:lnTo>
                    <a:pt x="350" y="262"/>
                  </a:lnTo>
                  <a:lnTo>
                    <a:pt x="358" y="294"/>
                  </a:lnTo>
                  <a:lnTo>
                    <a:pt x="374" y="309"/>
                  </a:lnTo>
                  <a:lnTo>
                    <a:pt x="390" y="333"/>
                  </a:lnTo>
                  <a:lnTo>
                    <a:pt x="414" y="349"/>
                  </a:lnTo>
                  <a:lnTo>
                    <a:pt x="398" y="349"/>
                  </a:lnTo>
                  <a:lnTo>
                    <a:pt x="366" y="349"/>
                  </a:lnTo>
                  <a:lnTo>
                    <a:pt x="334" y="349"/>
                  </a:lnTo>
                  <a:lnTo>
                    <a:pt x="310" y="349"/>
                  </a:lnTo>
                  <a:lnTo>
                    <a:pt x="286" y="357"/>
                  </a:lnTo>
                  <a:lnTo>
                    <a:pt x="262" y="357"/>
                  </a:lnTo>
                  <a:lnTo>
                    <a:pt x="239" y="357"/>
                  </a:lnTo>
                  <a:lnTo>
                    <a:pt x="207" y="357"/>
                  </a:lnTo>
                  <a:lnTo>
                    <a:pt x="183" y="357"/>
                  </a:lnTo>
                  <a:lnTo>
                    <a:pt x="151" y="357"/>
                  </a:lnTo>
                  <a:lnTo>
                    <a:pt x="127" y="357"/>
                  </a:lnTo>
                  <a:lnTo>
                    <a:pt x="103" y="349"/>
                  </a:lnTo>
                  <a:lnTo>
                    <a:pt x="79" y="349"/>
                  </a:lnTo>
                  <a:lnTo>
                    <a:pt x="48" y="349"/>
                  </a:lnTo>
                  <a:lnTo>
                    <a:pt x="24" y="349"/>
                  </a:lnTo>
                  <a:lnTo>
                    <a:pt x="0" y="349"/>
                  </a:lnTo>
                  <a:lnTo>
                    <a:pt x="8" y="0"/>
                  </a:lnTo>
                  <a:lnTo>
                    <a:pt x="24" y="0"/>
                  </a:lnTo>
                  <a:lnTo>
                    <a:pt x="48" y="0"/>
                  </a:lnTo>
                  <a:lnTo>
                    <a:pt x="71" y="0"/>
                  </a:lnTo>
                  <a:lnTo>
                    <a:pt x="95" y="0"/>
                  </a:lnTo>
                  <a:lnTo>
                    <a:pt x="119" y="0"/>
                  </a:lnTo>
                  <a:lnTo>
                    <a:pt x="143" y="0"/>
                  </a:lnTo>
                  <a:lnTo>
                    <a:pt x="167" y="0"/>
                  </a:lnTo>
                  <a:lnTo>
                    <a:pt x="191" y="0"/>
                  </a:lnTo>
                  <a:lnTo>
                    <a:pt x="207" y="0"/>
                  </a:lnTo>
                  <a:lnTo>
                    <a:pt x="231" y="0"/>
                  </a:lnTo>
                  <a:lnTo>
                    <a:pt x="254" y="0"/>
                  </a:lnTo>
                  <a:lnTo>
                    <a:pt x="278" y="0"/>
                  </a:lnTo>
                  <a:lnTo>
                    <a:pt x="302" y="0"/>
                  </a:lnTo>
                  <a:lnTo>
                    <a:pt x="318" y="0"/>
                  </a:lnTo>
                  <a:lnTo>
                    <a:pt x="342" y="8"/>
                  </a:lnTo>
                  <a:lnTo>
                    <a:pt x="366" y="8"/>
                  </a:lnTo>
                  <a:lnTo>
                    <a:pt x="382" y="16"/>
                  </a:lnTo>
                  <a:lnTo>
                    <a:pt x="398" y="39"/>
                  </a:lnTo>
                  <a:lnTo>
                    <a:pt x="406" y="63"/>
                  </a:lnTo>
                  <a:lnTo>
                    <a:pt x="414" y="87"/>
                  </a:lnTo>
                  <a:lnTo>
                    <a:pt x="414" y="103"/>
                  </a:lnTo>
                  <a:lnTo>
                    <a:pt x="422" y="127"/>
                  </a:lnTo>
                  <a:lnTo>
                    <a:pt x="430" y="151"/>
                  </a:lnTo>
                  <a:lnTo>
                    <a:pt x="438" y="15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55" name="Rectangle 54"/>
            <p:cNvSpPr>
              <a:spLocks noChangeArrowheads="1"/>
            </p:cNvSpPr>
            <p:nvPr/>
          </p:nvSpPr>
          <p:spPr bwMode="auto">
            <a:xfrm>
              <a:off x="2948024" y="1707956"/>
              <a:ext cx="222250" cy="2165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56" name="Rectangle 55"/>
            <p:cNvSpPr>
              <a:spLocks noChangeArrowheads="1"/>
            </p:cNvSpPr>
            <p:nvPr/>
          </p:nvSpPr>
          <p:spPr bwMode="auto">
            <a:xfrm>
              <a:off x="2948024" y="1707956"/>
              <a:ext cx="222250" cy="21653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57" name="Freeform 56"/>
            <p:cNvSpPr>
              <a:spLocks/>
            </p:cNvSpPr>
            <p:nvPr/>
          </p:nvSpPr>
          <p:spPr bwMode="auto">
            <a:xfrm>
              <a:off x="2109189" y="1707956"/>
              <a:ext cx="227330" cy="252095"/>
            </a:xfrm>
            <a:custGeom>
              <a:avLst/>
              <a:gdLst>
                <a:gd name="T0" fmla="*/ 310 w 358"/>
                <a:gd name="T1" fmla="*/ 111 h 397"/>
                <a:gd name="T2" fmla="*/ 326 w 358"/>
                <a:gd name="T3" fmla="*/ 135 h 397"/>
                <a:gd name="T4" fmla="*/ 334 w 358"/>
                <a:gd name="T5" fmla="*/ 159 h 397"/>
                <a:gd name="T6" fmla="*/ 334 w 358"/>
                <a:gd name="T7" fmla="*/ 174 h 397"/>
                <a:gd name="T8" fmla="*/ 326 w 358"/>
                <a:gd name="T9" fmla="*/ 198 h 397"/>
                <a:gd name="T10" fmla="*/ 318 w 358"/>
                <a:gd name="T11" fmla="*/ 222 h 397"/>
                <a:gd name="T12" fmla="*/ 310 w 358"/>
                <a:gd name="T13" fmla="*/ 238 h 397"/>
                <a:gd name="T14" fmla="*/ 302 w 358"/>
                <a:gd name="T15" fmla="*/ 262 h 397"/>
                <a:gd name="T16" fmla="*/ 302 w 358"/>
                <a:gd name="T17" fmla="*/ 286 h 397"/>
                <a:gd name="T18" fmla="*/ 295 w 358"/>
                <a:gd name="T19" fmla="*/ 301 h 397"/>
                <a:gd name="T20" fmla="*/ 287 w 358"/>
                <a:gd name="T21" fmla="*/ 325 h 397"/>
                <a:gd name="T22" fmla="*/ 279 w 358"/>
                <a:gd name="T23" fmla="*/ 341 h 397"/>
                <a:gd name="T24" fmla="*/ 271 w 358"/>
                <a:gd name="T25" fmla="*/ 365 h 397"/>
                <a:gd name="T26" fmla="*/ 271 w 358"/>
                <a:gd name="T27" fmla="*/ 381 h 397"/>
                <a:gd name="T28" fmla="*/ 239 w 358"/>
                <a:gd name="T29" fmla="*/ 397 h 397"/>
                <a:gd name="T30" fmla="*/ 215 w 358"/>
                <a:gd name="T31" fmla="*/ 397 h 397"/>
                <a:gd name="T32" fmla="*/ 183 w 358"/>
                <a:gd name="T33" fmla="*/ 397 h 397"/>
                <a:gd name="T34" fmla="*/ 151 w 358"/>
                <a:gd name="T35" fmla="*/ 397 h 397"/>
                <a:gd name="T36" fmla="*/ 119 w 358"/>
                <a:gd name="T37" fmla="*/ 397 h 397"/>
                <a:gd name="T38" fmla="*/ 88 w 358"/>
                <a:gd name="T39" fmla="*/ 397 h 397"/>
                <a:gd name="T40" fmla="*/ 56 w 358"/>
                <a:gd name="T41" fmla="*/ 397 h 397"/>
                <a:gd name="T42" fmla="*/ 24 w 358"/>
                <a:gd name="T43" fmla="*/ 389 h 397"/>
                <a:gd name="T44" fmla="*/ 16 w 358"/>
                <a:gd name="T45" fmla="*/ 373 h 397"/>
                <a:gd name="T46" fmla="*/ 0 w 358"/>
                <a:gd name="T47" fmla="*/ 349 h 397"/>
                <a:gd name="T48" fmla="*/ 8 w 358"/>
                <a:gd name="T49" fmla="*/ 325 h 397"/>
                <a:gd name="T50" fmla="*/ 16 w 358"/>
                <a:gd name="T51" fmla="*/ 317 h 397"/>
                <a:gd name="T52" fmla="*/ 48 w 358"/>
                <a:gd name="T53" fmla="*/ 301 h 397"/>
                <a:gd name="T54" fmla="*/ 64 w 358"/>
                <a:gd name="T55" fmla="*/ 294 h 397"/>
                <a:gd name="T56" fmla="*/ 88 w 358"/>
                <a:gd name="T57" fmla="*/ 278 h 397"/>
                <a:gd name="T58" fmla="*/ 104 w 358"/>
                <a:gd name="T59" fmla="*/ 270 h 397"/>
                <a:gd name="T60" fmla="*/ 127 w 358"/>
                <a:gd name="T61" fmla="*/ 262 h 397"/>
                <a:gd name="T62" fmla="*/ 151 w 358"/>
                <a:gd name="T63" fmla="*/ 246 h 397"/>
                <a:gd name="T64" fmla="*/ 167 w 358"/>
                <a:gd name="T65" fmla="*/ 238 h 397"/>
                <a:gd name="T66" fmla="*/ 183 w 358"/>
                <a:gd name="T67" fmla="*/ 222 h 397"/>
                <a:gd name="T68" fmla="*/ 199 w 358"/>
                <a:gd name="T69" fmla="*/ 206 h 397"/>
                <a:gd name="T70" fmla="*/ 231 w 358"/>
                <a:gd name="T71" fmla="*/ 174 h 397"/>
                <a:gd name="T72" fmla="*/ 247 w 358"/>
                <a:gd name="T73" fmla="*/ 159 h 397"/>
                <a:gd name="T74" fmla="*/ 255 w 358"/>
                <a:gd name="T75" fmla="*/ 143 h 397"/>
                <a:gd name="T76" fmla="*/ 263 w 358"/>
                <a:gd name="T77" fmla="*/ 119 h 397"/>
                <a:gd name="T78" fmla="*/ 271 w 358"/>
                <a:gd name="T79" fmla="*/ 95 h 397"/>
                <a:gd name="T80" fmla="*/ 287 w 358"/>
                <a:gd name="T81" fmla="*/ 79 h 397"/>
                <a:gd name="T82" fmla="*/ 302 w 358"/>
                <a:gd name="T83" fmla="*/ 55 h 397"/>
                <a:gd name="T84" fmla="*/ 318 w 358"/>
                <a:gd name="T85" fmla="*/ 31 h 397"/>
                <a:gd name="T86" fmla="*/ 334 w 358"/>
                <a:gd name="T87" fmla="*/ 16 h 397"/>
                <a:gd name="T88" fmla="*/ 350 w 358"/>
                <a:gd name="T89" fmla="*/ 0 h 397"/>
                <a:gd name="T90" fmla="*/ 358 w 358"/>
                <a:gd name="T91" fmla="*/ 16 h 397"/>
                <a:gd name="T92" fmla="*/ 350 w 358"/>
                <a:gd name="T93" fmla="*/ 39 h 397"/>
                <a:gd name="T94" fmla="*/ 326 w 358"/>
                <a:gd name="T95" fmla="*/ 55 h 397"/>
                <a:gd name="T96" fmla="*/ 310 w 358"/>
                <a:gd name="T97" fmla="*/ 71 h 397"/>
                <a:gd name="T98" fmla="*/ 302 w 358"/>
                <a:gd name="T99" fmla="*/ 95 h 397"/>
                <a:gd name="T100" fmla="*/ 310 w 358"/>
                <a:gd name="T101" fmla="*/ 1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 h="397">
                  <a:moveTo>
                    <a:pt x="310" y="111"/>
                  </a:moveTo>
                  <a:lnTo>
                    <a:pt x="326" y="135"/>
                  </a:lnTo>
                  <a:lnTo>
                    <a:pt x="334" y="159"/>
                  </a:lnTo>
                  <a:lnTo>
                    <a:pt x="334" y="174"/>
                  </a:lnTo>
                  <a:lnTo>
                    <a:pt x="326" y="198"/>
                  </a:lnTo>
                  <a:lnTo>
                    <a:pt x="318" y="222"/>
                  </a:lnTo>
                  <a:lnTo>
                    <a:pt x="310" y="238"/>
                  </a:lnTo>
                  <a:lnTo>
                    <a:pt x="302" y="262"/>
                  </a:lnTo>
                  <a:lnTo>
                    <a:pt x="302" y="286"/>
                  </a:lnTo>
                  <a:lnTo>
                    <a:pt x="295" y="301"/>
                  </a:lnTo>
                  <a:lnTo>
                    <a:pt x="287" y="325"/>
                  </a:lnTo>
                  <a:lnTo>
                    <a:pt x="279" y="341"/>
                  </a:lnTo>
                  <a:lnTo>
                    <a:pt x="271" y="365"/>
                  </a:lnTo>
                  <a:lnTo>
                    <a:pt x="271" y="381"/>
                  </a:lnTo>
                  <a:lnTo>
                    <a:pt x="239" y="397"/>
                  </a:lnTo>
                  <a:lnTo>
                    <a:pt x="215" y="397"/>
                  </a:lnTo>
                  <a:lnTo>
                    <a:pt x="183" y="397"/>
                  </a:lnTo>
                  <a:lnTo>
                    <a:pt x="151" y="397"/>
                  </a:lnTo>
                  <a:lnTo>
                    <a:pt x="119" y="397"/>
                  </a:lnTo>
                  <a:lnTo>
                    <a:pt x="88" y="397"/>
                  </a:lnTo>
                  <a:lnTo>
                    <a:pt x="56" y="397"/>
                  </a:lnTo>
                  <a:lnTo>
                    <a:pt x="24" y="389"/>
                  </a:lnTo>
                  <a:lnTo>
                    <a:pt x="16" y="373"/>
                  </a:lnTo>
                  <a:lnTo>
                    <a:pt x="0" y="349"/>
                  </a:lnTo>
                  <a:lnTo>
                    <a:pt x="8" y="325"/>
                  </a:lnTo>
                  <a:lnTo>
                    <a:pt x="16" y="317"/>
                  </a:lnTo>
                  <a:lnTo>
                    <a:pt x="48" y="301"/>
                  </a:lnTo>
                  <a:lnTo>
                    <a:pt x="64" y="294"/>
                  </a:lnTo>
                  <a:lnTo>
                    <a:pt x="88" y="278"/>
                  </a:lnTo>
                  <a:lnTo>
                    <a:pt x="104" y="270"/>
                  </a:lnTo>
                  <a:lnTo>
                    <a:pt x="127" y="262"/>
                  </a:lnTo>
                  <a:lnTo>
                    <a:pt x="151" y="246"/>
                  </a:lnTo>
                  <a:lnTo>
                    <a:pt x="167" y="238"/>
                  </a:lnTo>
                  <a:lnTo>
                    <a:pt x="183" y="222"/>
                  </a:lnTo>
                  <a:lnTo>
                    <a:pt x="199" y="206"/>
                  </a:lnTo>
                  <a:lnTo>
                    <a:pt x="231" y="174"/>
                  </a:lnTo>
                  <a:lnTo>
                    <a:pt x="247" y="159"/>
                  </a:lnTo>
                  <a:lnTo>
                    <a:pt x="255" y="143"/>
                  </a:lnTo>
                  <a:lnTo>
                    <a:pt x="263" y="119"/>
                  </a:lnTo>
                  <a:lnTo>
                    <a:pt x="271" y="95"/>
                  </a:lnTo>
                  <a:lnTo>
                    <a:pt x="287" y="79"/>
                  </a:lnTo>
                  <a:lnTo>
                    <a:pt x="302" y="55"/>
                  </a:lnTo>
                  <a:lnTo>
                    <a:pt x="318" y="31"/>
                  </a:lnTo>
                  <a:lnTo>
                    <a:pt x="334" y="16"/>
                  </a:lnTo>
                  <a:lnTo>
                    <a:pt x="350" y="0"/>
                  </a:lnTo>
                  <a:lnTo>
                    <a:pt x="358" y="16"/>
                  </a:lnTo>
                  <a:lnTo>
                    <a:pt x="350" y="39"/>
                  </a:lnTo>
                  <a:lnTo>
                    <a:pt x="326" y="55"/>
                  </a:lnTo>
                  <a:lnTo>
                    <a:pt x="310" y="71"/>
                  </a:lnTo>
                  <a:lnTo>
                    <a:pt x="302" y="95"/>
                  </a:lnTo>
                  <a:lnTo>
                    <a:pt x="310" y="111"/>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58" name="Freeform 57"/>
            <p:cNvSpPr>
              <a:spLocks/>
            </p:cNvSpPr>
            <p:nvPr/>
          </p:nvSpPr>
          <p:spPr bwMode="auto">
            <a:xfrm>
              <a:off x="2109189" y="1707956"/>
              <a:ext cx="227330" cy="252095"/>
            </a:xfrm>
            <a:custGeom>
              <a:avLst/>
              <a:gdLst>
                <a:gd name="T0" fmla="*/ 310 w 358"/>
                <a:gd name="T1" fmla="*/ 111 h 397"/>
                <a:gd name="T2" fmla="*/ 326 w 358"/>
                <a:gd name="T3" fmla="*/ 135 h 397"/>
                <a:gd name="T4" fmla="*/ 334 w 358"/>
                <a:gd name="T5" fmla="*/ 159 h 397"/>
                <a:gd name="T6" fmla="*/ 334 w 358"/>
                <a:gd name="T7" fmla="*/ 174 h 397"/>
                <a:gd name="T8" fmla="*/ 326 w 358"/>
                <a:gd name="T9" fmla="*/ 198 h 397"/>
                <a:gd name="T10" fmla="*/ 318 w 358"/>
                <a:gd name="T11" fmla="*/ 222 h 397"/>
                <a:gd name="T12" fmla="*/ 310 w 358"/>
                <a:gd name="T13" fmla="*/ 238 h 397"/>
                <a:gd name="T14" fmla="*/ 302 w 358"/>
                <a:gd name="T15" fmla="*/ 262 h 397"/>
                <a:gd name="T16" fmla="*/ 302 w 358"/>
                <a:gd name="T17" fmla="*/ 286 h 397"/>
                <a:gd name="T18" fmla="*/ 295 w 358"/>
                <a:gd name="T19" fmla="*/ 301 h 397"/>
                <a:gd name="T20" fmla="*/ 287 w 358"/>
                <a:gd name="T21" fmla="*/ 325 h 397"/>
                <a:gd name="T22" fmla="*/ 279 w 358"/>
                <a:gd name="T23" fmla="*/ 341 h 397"/>
                <a:gd name="T24" fmla="*/ 271 w 358"/>
                <a:gd name="T25" fmla="*/ 365 h 397"/>
                <a:gd name="T26" fmla="*/ 271 w 358"/>
                <a:gd name="T27" fmla="*/ 381 h 397"/>
                <a:gd name="T28" fmla="*/ 239 w 358"/>
                <a:gd name="T29" fmla="*/ 397 h 397"/>
                <a:gd name="T30" fmla="*/ 215 w 358"/>
                <a:gd name="T31" fmla="*/ 397 h 397"/>
                <a:gd name="T32" fmla="*/ 183 w 358"/>
                <a:gd name="T33" fmla="*/ 397 h 397"/>
                <a:gd name="T34" fmla="*/ 151 w 358"/>
                <a:gd name="T35" fmla="*/ 397 h 397"/>
                <a:gd name="T36" fmla="*/ 119 w 358"/>
                <a:gd name="T37" fmla="*/ 397 h 397"/>
                <a:gd name="T38" fmla="*/ 88 w 358"/>
                <a:gd name="T39" fmla="*/ 397 h 397"/>
                <a:gd name="T40" fmla="*/ 56 w 358"/>
                <a:gd name="T41" fmla="*/ 397 h 397"/>
                <a:gd name="T42" fmla="*/ 24 w 358"/>
                <a:gd name="T43" fmla="*/ 389 h 397"/>
                <a:gd name="T44" fmla="*/ 16 w 358"/>
                <a:gd name="T45" fmla="*/ 373 h 397"/>
                <a:gd name="T46" fmla="*/ 0 w 358"/>
                <a:gd name="T47" fmla="*/ 349 h 397"/>
                <a:gd name="T48" fmla="*/ 8 w 358"/>
                <a:gd name="T49" fmla="*/ 325 h 397"/>
                <a:gd name="T50" fmla="*/ 16 w 358"/>
                <a:gd name="T51" fmla="*/ 317 h 397"/>
                <a:gd name="T52" fmla="*/ 48 w 358"/>
                <a:gd name="T53" fmla="*/ 301 h 397"/>
                <a:gd name="T54" fmla="*/ 64 w 358"/>
                <a:gd name="T55" fmla="*/ 294 h 397"/>
                <a:gd name="T56" fmla="*/ 88 w 358"/>
                <a:gd name="T57" fmla="*/ 278 h 397"/>
                <a:gd name="T58" fmla="*/ 104 w 358"/>
                <a:gd name="T59" fmla="*/ 270 h 397"/>
                <a:gd name="T60" fmla="*/ 127 w 358"/>
                <a:gd name="T61" fmla="*/ 262 h 397"/>
                <a:gd name="T62" fmla="*/ 151 w 358"/>
                <a:gd name="T63" fmla="*/ 246 h 397"/>
                <a:gd name="T64" fmla="*/ 167 w 358"/>
                <a:gd name="T65" fmla="*/ 238 h 397"/>
                <a:gd name="T66" fmla="*/ 183 w 358"/>
                <a:gd name="T67" fmla="*/ 222 h 397"/>
                <a:gd name="T68" fmla="*/ 199 w 358"/>
                <a:gd name="T69" fmla="*/ 206 h 397"/>
                <a:gd name="T70" fmla="*/ 231 w 358"/>
                <a:gd name="T71" fmla="*/ 174 h 397"/>
                <a:gd name="T72" fmla="*/ 247 w 358"/>
                <a:gd name="T73" fmla="*/ 159 h 397"/>
                <a:gd name="T74" fmla="*/ 255 w 358"/>
                <a:gd name="T75" fmla="*/ 143 h 397"/>
                <a:gd name="T76" fmla="*/ 263 w 358"/>
                <a:gd name="T77" fmla="*/ 119 h 397"/>
                <a:gd name="T78" fmla="*/ 271 w 358"/>
                <a:gd name="T79" fmla="*/ 95 h 397"/>
                <a:gd name="T80" fmla="*/ 287 w 358"/>
                <a:gd name="T81" fmla="*/ 79 h 397"/>
                <a:gd name="T82" fmla="*/ 302 w 358"/>
                <a:gd name="T83" fmla="*/ 55 h 397"/>
                <a:gd name="T84" fmla="*/ 318 w 358"/>
                <a:gd name="T85" fmla="*/ 31 h 397"/>
                <a:gd name="T86" fmla="*/ 334 w 358"/>
                <a:gd name="T87" fmla="*/ 16 h 397"/>
                <a:gd name="T88" fmla="*/ 350 w 358"/>
                <a:gd name="T89" fmla="*/ 0 h 397"/>
                <a:gd name="T90" fmla="*/ 358 w 358"/>
                <a:gd name="T91" fmla="*/ 16 h 397"/>
                <a:gd name="T92" fmla="*/ 350 w 358"/>
                <a:gd name="T93" fmla="*/ 39 h 397"/>
                <a:gd name="T94" fmla="*/ 326 w 358"/>
                <a:gd name="T95" fmla="*/ 55 h 397"/>
                <a:gd name="T96" fmla="*/ 310 w 358"/>
                <a:gd name="T97" fmla="*/ 71 h 397"/>
                <a:gd name="T98" fmla="*/ 302 w 358"/>
                <a:gd name="T99" fmla="*/ 95 h 397"/>
                <a:gd name="T100" fmla="*/ 310 w 358"/>
                <a:gd name="T101" fmla="*/ 1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 h="397">
                  <a:moveTo>
                    <a:pt x="310" y="111"/>
                  </a:moveTo>
                  <a:lnTo>
                    <a:pt x="326" y="135"/>
                  </a:lnTo>
                  <a:lnTo>
                    <a:pt x="334" y="159"/>
                  </a:lnTo>
                  <a:lnTo>
                    <a:pt x="334" y="174"/>
                  </a:lnTo>
                  <a:lnTo>
                    <a:pt x="326" y="198"/>
                  </a:lnTo>
                  <a:lnTo>
                    <a:pt x="318" y="222"/>
                  </a:lnTo>
                  <a:lnTo>
                    <a:pt x="310" y="238"/>
                  </a:lnTo>
                  <a:lnTo>
                    <a:pt x="302" y="262"/>
                  </a:lnTo>
                  <a:lnTo>
                    <a:pt x="302" y="286"/>
                  </a:lnTo>
                  <a:lnTo>
                    <a:pt x="295" y="301"/>
                  </a:lnTo>
                  <a:lnTo>
                    <a:pt x="287" y="325"/>
                  </a:lnTo>
                  <a:lnTo>
                    <a:pt x="279" y="341"/>
                  </a:lnTo>
                  <a:lnTo>
                    <a:pt x="271" y="365"/>
                  </a:lnTo>
                  <a:lnTo>
                    <a:pt x="271" y="381"/>
                  </a:lnTo>
                  <a:lnTo>
                    <a:pt x="239" y="397"/>
                  </a:lnTo>
                  <a:lnTo>
                    <a:pt x="215" y="397"/>
                  </a:lnTo>
                  <a:lnTo>
                    <a:pt x="183" y="397"/>
                  </a:lnTo>
                  <a:lnTo>
                    <a:pt x="151" y="397"/>
                  </a:lnTo>
                  <a:lnTo>
                    <a:pt x="119" y="397"/>
                  </a:lnTo>
                  <a:lnTo>
                    <a:pt x="88" y="397"/>
                  </a:lnTo>
                  <a:lnTo>
                    <a:pt x="56" y="397"/>
                  </a:lnTo>
                  <a:lnTo>
                    <a:pt x="24" y="389"/>
                  </a:lnTo>
                  <a:lnTo>
                    <a:pt x="16" y="373"/>
                  </a:lnTo>
                  <a:lnTo>
                    <a:pt x="0" y="349"/>
                  </a:lnTo>
                  <a:lnTo>
                    <a:pt x="8" y="325"/>
                  </a:lnTo>
                  <a:lnTo>
                    <a:pt x="16" y="317"/>
                  </a:lnTo>
                  <a:lnTo>
                    <a:pt x="48" y="301"/>
                  </a:lnTo>
                  <a:lnTo>
                    <a:pt x="64" y="294"/>
                  </a:lnTo>
                  <a:lnTo>
                    <a:pt x="88" y="278"/>
                  </a:lnTo>
                  <a:lnTo>
                    <a:pt x="104" y="270"/>
                  </a:lnTo>
                  <a:lnTo>
                    <a:pt x="127" y="262"/>
                  </a:lnTo>
                  <a:lnTo>
                    <a:pt x="151" y="246"/>
                  </a:lnTo>
                  <a:lnTo>
                    <a:pt x="167" y="238"/>
                  </a:lnTo>
                  <a:lnTo>
                    <a:pt x="183" y="222"/>
                  </a:lnTo>
                  <a:lnTo>
                    <a:pt x="199" y="206"/>
                  </a:lnTo>
                  <a:lnTo>
                    <a:pt x="231" y="174"/>
                  </a:lnTo>
                  <a:lnTo>
                    <a:pt x="247" y="159"/>
                  </a:lnTo>
                  <a:lnTo>
                    <a:pt x="255" y="143"/>
                  </a:lnTo>
                  <a:lnTo>
                    <a:pt x="263" y="119"/>
                  </a:lnTo>
                  <a:lnTo>
                    <a:pt x="271" y="95"/>
                  </a:lnTo>
                  <a:lnTo>
                    <a:pt x="287" y="79"/>
                  </a:lnTo>
                  <a:lnTo>
                    <a:pt x="302" y="55"/>
                  </a:lnTo>
                  <a:lnTo>
                    <a:pt x="318" y="31"/>
                  </a:lnTo>
                  <a:lnTo>
                    <a:pt x="334" y="16"/>
                  </a:lnTo>
                  <a:lnTo>
                    <a:pt x="350" y="0"/>
                  </a:lnTo>
                  <a:lnTo>
                    <a:pt x="358" y="16"/>
                  </a:lnTo>
                  <a:lnTo>
                    <a:pt x="350" y="39"/>
                  </a:lnTo>
                  <a:lnTo>
                    <a:pt x="326" y="55"/>
                  </a:lnTo>
                  <a:lnTo>
                    <a:pt x="310" y="71"/>
                  </a:lnTo>
                  <a:lnTo>
                    <a:pt x="302" y="95"/>
                  </a:lnTo>
                  <a:lnTo>
                    <a:pt x="310" y="11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59" name="Freeform 58"/>
            <p:cNvSpPr>
              <a:spLocks/>
            </p:cNvSpPr>
            <p:nvPr/>
          </p:nvSpPr>
          <p:spPr bwMode="auto">
            <a:xfrm>
              <a:off x="2700374" y="1702876"/>
              <a:ext cx="232410" cy="216535"/>
            </a:xfrm>
            <a:custGeom>
              <a:avLst/>
              <a:gdLst>
                <a:gd name="T0" fmla="*/ 358 w 366"/>
                <a:gd name="T1" fmla="*/ 8 h 341"/>
                <a:gd name="T2" fmla="*/ 358 w 366"/>
                <a:gd name="T3" fmla="*/ 24 h 341"/>
                <a:gd name="T4" fmla="*/ 358 w 366"/>
                <a:gd name="T5" fmla="*/ 47 h 341"/>
                <a:gd name="T6" fmla="*/ 358 w 366"/>
                <a:gd name="T7" fmla="*/ 71 h 341"/>
                <a:gd name="T8" fmla="*/ 366 w 366"/>
                <a:gd name="T9" fmla="*/ 87 h 341"/>
                <a:gd name="T10" fmla="*/ 366 w 366"/>
                <a:gd name="T11" fmla="*/ 111 h 341"/>
                <a:gd name="T12" fmla="*/ 366 w 366"/>
                <a:gd name="T13" fmla="*/ 135 h 341"/>
                <a:gd name="T14" fmla="*/ 366 w 366"/>
                <a:gd name="T15" fmla="*/ 151 h 341"/>
                <a:gd name="T16" fmla="*/ 366 w 366"/>
                <a:gd name="T17" fmla="*/ 174 h 341"/>
                <a:gd name="T18" fmla="*/ 366 w 366"/>
                <a:gd name="T19" fmla="*/ 198 h 341"/>
                <a:gd name="T20" fmla="*/ 366 w 366"/>
                <a:gd name="T21" fmla="*/ 214 h 341"/>
                <a:gd name="T22" fmla="*/ 366 w 366"/>
                <a:gd name="T23" fmla="*/ 238 h 341"/>
                <a:gd name="T24" fmla="*/ 358 w 366"/>
                <a:gd name="T25" fmla="*/ 262 h 341"/>
                <a:gd name="T26" fmla="*/ 358 w 366"/>
                <a:gd name="T27" fmla="*/ 278 h 341"/>
                <a:gd name="T28" fmla="*/ 358 w 366"/>
                <a:gd name="T29" fmla="*/ 302 h 341"/>
                <a:gd name="T30" fmla="*/ 358 w 366"/>
                <a:gd name="T31" fmla="*/ 325 h 341"/>
                <a:gd name="T32" fmla="*/ 366 w 366"/>
                <a:gd name="T33" fmla="*/ 341 h 341"/>
                <a:gd name="T34" fmla="*/ 32 w 366"/>
                <a:gd name="T35" fmla="*/ 341 h 341"/>
                <a:gd name="T36" fmla="*/ 32 w 366"/>
                <a:gd name="T37" fmla="*/ 206 h 341"/>
                <a:gd name="T38" fmla="*/ 8 w 366"/>
                <a:gd name="T39" fmla="*/ 190 h 341"/>
                <a:gd name="T40" fmla="*/ 0 w 366"/>
                <a:gd name="T41" fmla="*/ 95 h 341"/>
                <a:gd name="T42" fmla="*/ 96 w 366"/>
                <a:gd name="T43" fmla="*/ 95 h 341"/>
                <a:gd name="T44" fmla="*/ 96 w 366"/>
                <a:gd name="T45" fmla="*/ 0 h 341"/>
                <a:gd name="T46" fmla="*/ 358 w 366"/>
                <a:gd name="T47" fmla="*/ 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341">
                  <a:moveTo>
                    <a:pt x="358" y="8"/>
                  </a:moveTo>
                  <a:lnTo>
                    <a:pt x="358" y="24"/>
                  </a:lnTo>
                  <a:lnTo>
                    <a:pt x="358" y="47"/>
                  </a:lnTo>
                  <a:lnTo>
                    <a:pt x="358" y="71"/>
                  </a:lnTo>
                  <a:lnTo>
                    <a:pt x="366" y="87"/>
                  </a:lnTo>
                  <a:lnTo>
                    <a:pt x="366" y="111"/>
                  </a:lnTo>
                  <a:lnTo>
                    <a:pt x="366" y="135"/>
                  </a:lnTo>
                  <a:lnTo>
                    <a:pt x="366" y="151"/>
                  </a:lnTo>
                  <a:lnTo>
                    <a:pt x="366" y="174"/>
                  </a:lnTo>
                  <a:lnTo>
                    <a:pt x="366" y="198"/>
                  </a:lnTo>
                  <a:lnTo>
                    <a:pt x="366" y="214"/>
                  </a:lnTo>
                  <a:lnTo>
                    <a:pt x="366" y="238"/>
                  </a:lnTo>
                  <a:lnTo>
                    <a:pt x="358" y="262"/>
                  </a:lnTo>
                  <a:lnTo>
                    <a:pt x="358" y="278"/>
                  </a:lnTo>
                  <a:lnTo>
                    <a:pt x="358" y="302"/>
                  </a:lnTo>
                  <a:lnTo>
                    <a:pt x="358" y="325"/>
                  </a:lnTo>
                  <a:lnTo>
                    <a:pt x="366" y="341"/>
                  </a:lnTo>
                  <a:lnTo>
                    <a:pt x="32" y="341"/>
                  </a:lnTo>
                  <a:lnTo>
                    <a:pt x="32" y="206"/>
                  </a:lnTo>
                  <a:lnTo>
                    <a:pt x="8" y="190"/>
                  </a:lnTo>
                  <a:lnTo>
                    <a:pt x="0" y="95"/>
                  </a:lnTo>
                  <a:lnTo>
                    <a:pt x="96" y="95"/>
                  </a:lnTo>
                  <a:lnTo>
                    <a:pt x="96" y="0"/>
                  </a:lnTo>
                  <a:lnTo>
                    <a:pt x="358"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60" name="Freeform 59"/>
            <p:cNvSpPr>
              <a:spLocks/>
            </p:cNvSpPr>
            <p:nvPr/>
          </p:nvSpPr>
          <p:spPr bwMode="auto">
            <a:xfrm>
              <a:off x="2700374" y="1702876"/>
              <a:ext cx="232410" cy="216535"/>
            </a:xfrm>
            <a:custGeom>
              <a:avLst/>
              <a:gdLst>
                <a:gd name="T0" fmla="*/ 358 w 366"/>
                <a:gd name="T1" fmla="*/ 8 h 341"/>
                <a:gd name="T2" fmla="*/ 358 w 366"/>
                <a:gd name="T3" fmla="*/ 24 h 341"/>
                <a:gd name="T4" fmla="*/ 358 w 366"/>
                <a:gd name="T5" fmla="*/ 47 h 341"/>
                <a:gd name="T6" fmla="*/ 358 w 366"/>
                <a:gd name="T7" fmla="*/ 71 h 341"/>
                <a:gd name="T8" fmla="*/ 366 w 366"/>
                <a:gd name="T9" fmla="*/ 87 h 341"/>
                <a:gd name="T10" fmla="*/ 366 w 366"/>
                <a:gd name="T11" fmla="*/ 111 h 341"/>
                <a:gd name="T12" fmla="*/ 366 w 366"/>
                <a:gd name="T13" fmla="*/ 135 h 341"/>
                <a:gd name="T14" fmla="*/ 366 w 366"/>
                <a:gd name="T15" fmla="*/ 151 h 341"/>
                <a:gd name="T16" fmla="*/ 366 w 366"/>
                <a:gd name="T17" fmla="*/ 174 h 341"/>
                <a:gd name="T18" fmla="*/ 366 w 366"/>
                <a:gd name="T19" fmla="*/ 198 h 341"/>
                <a:gd name="T20" fmla="*/ 366 w 366"/>
                <a:gd name="T21" fmla="*/ 214 h 341"/>
                <a:gd name="T22" fmla="*/ 366 w 366"/>
                <a:gd name="T23" fmla="*/ 238 h 341"/>
                <a:gd name="T24" fmla="*/ 358 w 366"/>
                <a:gd name="T25" fmla="*/ 262 h 341"/>
                <a:gd name="T26" fmla="*/ 358 w 366"/>
                <a:gd name="T27" fmla="*/ 278 h 341"/>
                <a:gd name="T28" fmla="*/ 358 w 366"/>
                <a:gd name="T29" fmla="*/ 302 h 341"/>
                <a:gd name="T30" fmla="*/ 358 w 366"/>
                <a:gd name="T31" fmla="*/ 325 h 341"/>
                <a:gd name="T32" fmla="*/ 366 w 366"/>
                <a:gd name="T33" fmla="*/ 341 h 341"/>
                <a:gd name="T34" fmla="*/ 32 w 366"/>
                <a:gd name="T35" fmla="*/ 341 h 341"/>
                <a:gd name="T36" fmla="*/ 32 w 366"/>
                <a:gd name="T37" fmla="*/ 206 h 341"/>
                <a:gd name="T38" fmla="*/ 8 w 366"/>
                <a:gd name="T39" fmla="*/ 190 h 341"/>
                <a:gd name="T40" fmla="*/ 0 w 366"/>
                <a:gd name="T41" fmla="*/ 95 h 341"/>
                <a:gd name="T42" fmla="*/ 96 w 366"/>
                <a:gd name="T43" fmla="*/ 95 h 341"/>
                <a:gd name="T44" fmla="*/ 96 w 366"/>
                <a:gd name="T45" fmla="*/ 0 h 341"/>
                <a:gd name="T46" fmla="*/ 358 w 366"/>
                <a:gd name="T47" fmla="*/ 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341">
                  <a:moveTo>
                    <a:pt x="358" y="8"/>
                  </a:moveTo>
                  <a:lnTo>
                    <a:pt x="358" y="24"/>
                  </a:lnTo>
                  <a:lnTo>
                    <a:pt x="358" y="47"/>
                  </a:lnTo>
                  <a:lnTo>
                    <a:pt x="358" y="71"/>
                  </a:lnTo>
                  <a:lnTo>
                    <a:pt x="366" y="87"/>
                  </a:lnTo>
                  <a:lnTo>
                    <a:pt x="366" y="111"/>
                  </a:lnTo>
                  <a:lnTo>
                    <a:pt x="366" y="135"/>
                  </a:lnTo>
                  <a:lnTo>
                    <a:pt x="366" y="151"/>
                  </a:lnTo>
                  <a:lnTo>
                    <a:pt x="366" y="174"/>
                  </a:lnTo>
                  <a:lnTo>
                    <a:pt x="366" y="198"/>
                  </a:lnTo>
                  <a:lnTo>
                    <a:pt x="366" y="214"/>
                  </a:lnTo>
                  <a:lnTo>
                    <a:pt x="366" y="238"/>
                  </a:lnTo>
                  <a:lnTo>
                    <a:pt x="358" y="262"/>
                  </a:lnTo>
                  <a:lnTo>
                    <a:pt x="358" y="278"/>
                  </a:lnTo>
                  <a:lnTo>
                    <a:pt x="358" y="302"/>
                  </a:lnTo>
                  <a:lnTo>
                    <a:pt x="358" y="325"/>
                  </a:lnTo>
                  <a:lnTo>
                    <a:pt x="366" y="341"/>
                  </a:lnTo>
                  <a:lnTo>
                    <a:pt x="32" y="341"/>
                  </a:lnTo>
                  <a:lnTo>
                    <a:pt x="32" y="206"/>
                  </a:lnTo>
                  <a:lnTo>
                    <a:pt x="8" y="190"/>
                  </a:lnTo>
                  <a:lnTo>
                    <a:pt x="0" y="95"/>
                  </a:lnTo>
                  <a:lnTo>
                    <a:pt x="96" y="95"/>
                  </a:lnTo>
                  <a:lnTo>
                    <a:pt x="96" y="0"/>
                  </a:lnTo>
                  <a:lnTo>
                    <a:pt x="358"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61" name="Freeform 60"/>
            <p:cNvSpPr>
              <a:spLocks/>
            </p:cNvSpPr>
            <p:nvPr/>
          </p:nvSpPr>
          <p:spPr bwMode="auto">
            <a:xfrm>
              <a:off x="2230474" y="1854006"/>
              <a:ext cx="212090" cy="312420"/>
            </a:xfrm>
            <a:custGeom>
              <a:avLst/>
              <a:gdLst>
                <a:gd name="T0" fmla="*/ 287 w 334"/>
                <a:gd name="T1" fmla="*/ 119 h 492"/>
                <a:gd name="T2" fmla="*/ 302 w 334"/>
                <a:gd name="T3" fmla="*/ 135 h 492"/>
                <a:gd name="T4" fmla="*/ 318 w 334"/>
                <a:gd name="T5" fmla="*/ 159 h 492"/>
                <a:gd name="T6" fmla="*/ 326 w 334"/>
                <a:gd name="T7" fmla="*/ 175 h 492"/>
                <a:gd name="T8" fmla="*/ 334 w 334"/>
                <a:gd name="T9" fmla="*/ 492 h 492"/>
                <a:gd name="T10" fmla="*/ 0 w 334"/>
                <a:gd name="T11" fmla="*/ 485 h 492"/>
                <a:gd name="T12" fmla="*/ 0 w 334"/>
                <a:gd name="T13" fmla="*/ 199 h 492"/>
                <a:gd name="T14" fmla="*/ 24 w 334"/>
                <a:gd name="T15" fmla="*/ 199 h 492"/>
                <a:gd name="T16" fmla="*/ 40 w 334"/>
                <a:gd name="T17" fmla="*/ 199 h 492"/>
                <a:gd name="T18" fmla="*/ 56 w 334"/>
                <a:gd name="T19" fmla="*/ 199 h 492"/>
                <a:gd name="T20" fmla="*/ 80 w 334"/>
                <a:gd name="T21" fmla="*/ 199 h 492"/>
                <a:gd name="T22" fmla="*/ 96 w 334"/>
                <a:gd name="T23" fmla="*/ 207 h 492"/>
                <a:gd name="T24" fmla="*/ 111 w 334"/>
                <a:gd name="T25" fmla="*/ 207 h 492"/>
                <a:gd name="T26" fmla="*/ 135 w 334"/>
                <a:gd name="T27" fmla="*/ 230 h 492"/>
                <a:gd name="T28" fmla="*/ 151 w 334"/>
                <a:gd name="T29" fmla="*/ 222 h 492"/>
                <a:gd name="T30" fmla="*/ 175 w 334"/>
                <a:gd name="T31" fmla="*/ 207 h 492"/>
                <a:gd name="T32" fmla="*/ 191 w 334"/>
                <a:gd name="T33" fmla="*/ 175 h 492"/>
                <a:gd name="T34" fmla="*/ 199 w 334"/>
                <a:gd name="T35" fmla="*/ 143 h 492"/>
                <a:gd name="T36" fmla="*/ 199 w 334"/>
                <a:gd name="T37" fmla="*/ 127 h 492"/>
                <a:gd name="T38" fmla="*/ 199 w 334"/>
                <a:gd name="T39" fmla="*/ 95 h 492"/>
                <a:gd name="T40" fmla="*/ 207 w 334"/>
                <a:gd name="T41" fmla="*/ 56 h 492"/>
                <a:gd name="T42" fmla="*/ 215 w 334"/>
                <a:gd name="T43" fmla="*/ 24 h 492"/>
                <a:gd name="T44" fmla="*/ 239 w 334"/>
                <a:gd name="T45" fmla="*/ 0 h 492"/>
                <a:gd name="T46" fmla="*/ 247 w 334"/>
                <a:gd name="T47" fmla="*/ 24 h 492"/>
                <a:gd name="T48" fmla="*/ 255 w 334"/>
                <a:gd name="T49" fmla="*/ 48 h 492"/>
                <a:gd name="T50" fmla="*/ 263 w 334"/>
                <a:gd name="T51" fmla="*/ 64 h 492"/>
                <a:gd name="T52" fmla="*/ 271 w 334"/>
                <a:gd name="T53" fmla="*/ 79 h 492"/>
                <a:gd name="T54" fmla="*/ 279 w 334"/>
                <a:gd name="T55" fmla="*/ 103 h 492"/>
                <a:gd name="T56" fmla="*/ 287 w 334"/>
                <a:gd name="T57" fmla="*/ 11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4" h="492">
                  <a:moveTo>
                    <a:pt x="287" y="119"/>
                  </a:moveTo>
                  <a:lnTo>
                    <a:pt x="302" y="135"/>
                  </a:lnTo>
                  <a:lnTo>
                    <a:pt x="318" y="159"/>
                  </a:lnTo>
                  <a:lnTo>
                    <a:pt x="326" y="175"/>
                  </a:lnTo>
                  <a:lnTo>
                    <a:pt x="334" y="492"/>
                  </a:lnTo>
                  <a:lnTo>
                    <a:pt x="0" y="485"/>
                  </a:lnTo>
                  <a:lnTo>
                    <a:pt x="0" y="199"/>
                  </a:lnTo>
                  <a:lnTo>
                    <a:pt x="24" y="199"/>
                  </a:lnTo>
                  <a:lnTo>
                    <a:pt x="40" y="199"/>
                  </a:lnTo>
                  <a:lnTo>
                    <a:pt x="56" y="199"/>
                  </a:lnTo>
                  <a:lnTo>
                    <a:pt x="80" y="199"/>
                  </a:lnTo>
                  <a:lnTo>
                    <a:pt x="96" y="207"/>
                  </a:lnTo>
                  <a:lnTo>
                    <a:pt x="111" y="207"/>
                  </a:lnTo>
                  <a:lnTo>
                    <a:pt x="135" y="230"/>
                  </a:lnTo>
                  <a:lnTo>
                    <a:pt x="151" y="222"/>
                  </a:lnTo>
                  <a:lnTo>
                    <a:pt x="175" y="207"/>
                  </a:lnTo>
                  <a:lnTo>
                    <a:pt x="191" y="175"/>
                  </a:lnTo>
                  <a:lnTo>
                    <a:pt x="199" y="143"/>
                  </a:lnTo>
                  <a:lnTo>
                    <a:pt x="199" y="127"/>
                  </a:lnTo>
                  <a:lnTo>
                    <a:pt x="199" y="95"/>
                  </a:lnTo>
                  <a:lnTo>
                    <a:pt x="207" y="56"/>
                  </a:lnTo>
                  <a:lnTo>
                    <a:pt x="215" y="24"/>
                  </a:lnTo>
                  <a:lnTo>
                    <a:pt x="239" y="0"/>
                  </a:lnTo>
                  <a:lnTo>
                    <a:pt x="247" y="24"/>
                  </a:lnTo>
                  <a:lnTo>
                    <a:pt x="255" y="48"/>
                  </a:lnTo>
                  <a:lnTo>
                    <a:pt x="263" y="64"/>
                  </a:lnTo>
                  <a:lnTo>
                    <a:pt x="271" y="79"/>
                  </a:lnTo>
                  <a:lnTo>
                    <a:pt x="279" y="103"/>
                  </a:lnTo>
                  <a:lnTo>
                    <a:pt x="287" y="11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62" name="Freeform 61"/>
            <p:cNvSpPr>
              <a:spLocks/>
            </p:cNvSpPr>
            <p:nvPr/>
          </p:nvSpPr>
          <p:spPr bwMode="auto">
            <a:xfrm>
              <a:off x="2230474" y="1854006"/>
              <a:ext cx="212090" cy="312420"/>
            </a:xfrm>
            <a:custGeom>
              <a:avLst/>
              <a:gdLst>
                <a:gd name="T0" fmla="*/ 287 w 334"/>
                <a:gd name="T1" fmla="*/ 119 h 492"/>
                <a:gd name="T2" fmla="*/ 302 w 334"/>
                <a:gd name="T3" fmla="*/ 135 h 492"/>
                <a:gd name="T4" fmla="*/ 318 w 334"/>
                <a:gd name="T5" fmla="*/ 159 h 492"/>
                <a:gd name="T6" fmla="*/ 326 w 334"/>
                <a:gd name="T7" fmla="*/ 175 h 492"/>
                <a:gd name="T8" fmla="*/ 334 w 334"/>
                <a:gd name="T9" fmla="*/ 492 h 492"/>
                <a:gd name="T10" fmla="*/ 0 w 334"/>
                <a:gd name="T11" fmla="*/ 485 h 492"/>
                <a:gd name="T12" fmla="*/ 0 w 334"/>
                <a:gd name="T13" fmla="*/ 199 h 492"/>
                <a:gd name="T14" fmla="*/ 24 w 334"/>
                <a:gd name="T15" fmla="*/ 199 h 492"/>
                <a:gd name="T16" fmla="*/ 40 w 334"/>
                <a:gd name="T17" fmla="*/ 199 h 492"/>
                <a:gd name="T18" fmla="*/ 56 w 334"/>
                <a:gd name="T19" fmla="*/ 199 h 492"/>
                <a:gd name="T20" fmla="*/ 80 w 334"/>
                <a:gd name="T21" fmla="*/ 199 h 492"/>
                <a:gd name="T22" fmla="*/ 96 w 334"/>
                <a:gd name="T23" fmla="*/ 207 h 492"/>
                <a:gd name="T24" fmla="*/ 111 w 334"/>
                <a:gd name="T25" fmla="*/ 207 h 492"/>
                <a:gd name="T26" fmla="*/ 135 w 334"/>
                <a:gd name="T27" fmla="*/ 230 h 492"/>
                <a:gd name="T28" fmla="*/ 151 w 334"/>
                <a:gd name="T29" fmla="*/ 222 h 492"/>
                <a:gd name="T30" fmla="*/ 175 w 334"/>
                <a:gd name="T31" fmla="*/ 207 h 492"/>
                <a:gd name="T32" fmla="*/ 191 w 334"/>
                <a:gd name="T33" fmla="*/ 175 h 492"/>
                <a:gd name="T34" fmla="*/ 199 w 334"/>
                <a:gd name="T35" fmla="*/ 143 h 492"/>
                <a:gd name="T36" fmla="*/ 199 w 334"/>
                <a:gd name="T37" fmla="*/ 127 h 492"/>
                <a:gd name="T38" fmla="*/ 199 w 334"/>
                <a:gd name="T39" fmla="*/ 95 h 492"/>
                <a:gd name="T40" fmla="*/ 207 w 334"/>
                <a:gd name="T41" fmla="*/ 56 h 492"/>
                <a:gd name="T42" fmla="*/ 215 w 334"/>
                <a:gd name="T43" fmla="*/ 24 h 492"/>
                <a:gd name="T44" fmla="*/ 239 w 334"/>
                <a:gd name="T45" fmla="*/ 0 h 492"/>
                <a:gd name="T46" fmla="*/ 247 w 334"/>
                <a:gd name="T47" fmla="*/ 24 h 492"/>
                <a:gd name="T48" fmla="*/ 255 w 334"/>
                <a:gd name="T49" fmla="*/ 48 h 492"/>
                <a:gd name="T50" fmla="*/ 263 w 334"/>
                <a:gd name="T51" fmla="*/ 64 h 492"/>
                <a:gd name="T52" fmla="*/ 271 w 334"/>
                <a:gd name="T53" fmla="*/ 79 h 492"/>
                <a:gd name="T54" fmla="*/ 279 w 334"/>
                <a:gd name="T55" fmla="*/ 103 h 492"/>
                <a:gd name="T56" fmla="*/ 287 w 334"/>
                <a:gd name="T57" fmla="*/ 11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4" h="492">
                  <a:moveTo>
                    <a:pt x="287" y="119"/>
                  </a:moveTo>
                  <a:lnTo>
                    <a:pt x="302" y="135"/>
                  </a:lnTo>
                  <a:lnTo>
                    <a:pt x="318" y="159"/>
                  </a:lnTo>
                  <a:lnTo>
                    <a:pt x="326" y="175"/>
                  </a:lnTo>
                  <a:lnTo>
                    <a:pt x="334" y="492"/>
                  </a:lnTo>
                  <a:lnTo>
                    <a:pt x="0" y="485"/>
                  </a:lnTo>
                  <a:lnTo>
                    <a:pt x="0" y="199"/>
                  </a:lnTo>
                  <a:lnTo>
                    <a:pt x="24" y="199"/>
                  </a:lnTo>
                  <a:lnTo>
                    <a:pt x="40" y="199"/>
                  </a:lnTo>
                  <a:lnTo>
                    <a:pt x="56" y="199"/>
                  </a:lnTo>
                  <a:lnTo>
                    <a:pt x="80" y="199"/>
                  </a:lnTo>
                  <a:lnTo>
                    <a:pt x="96" y="207"/>
                  </a:lnTo>
                  <a:lnTo>
                    <a:pt x="111" y="207"/>
                  </a:lnTo>
                  <a:lnTo>
                    <a:pt x="135" y="230"/>
                  </a:lnTo>
                  <a:lnTo>
                    <a:pt x="151" y="222"/>
                  </a:lnTo>
                  <a:lnTo>
                    <a:pt x="175" y="207"/>
                  </a:lnTo>
                  <a:lnTo>
                    <a:pt x="191" y="175"/>
                  </a:lnTo>
                  <a:lnTo>
                    <a:pt x="199" y="143"/>
                  </a:lnTo>
                  <a:lnTo>
                    <a:pt x="199" y="127"/>
                  </a:lnTo>
                  <a:lnTo>
                    <a:pt x="199" y="95"/>
                  </a:lnTo>
                  <a:lnTo>
                    <a:pt x="207" y="56"/>
                  </a:lnTo>
                  <a:lnTo>
                    <a:pt x="215" y="24"/>
                  </a:lnTo>
                  <a:lnTo>
                    <a:pt x="239" y="0"/>
                  </a:lnTo>
                  <a:lnTo>
                    <a:pt x="247" y="24"/>
                  </a:lnTo>
                  <a:lnTo>
                    <a:pt x="255" y="48"/>
                  </a:lnTo>
                  <a:lnTo>
                    <a:pt x="263" y="64"/>
                  </a:lnTo>
                  <a:lnTo>
                    <a:pt x="271" y="79"/>
                  </a:lnTo>
                  <a:lnTo>
                    <a:pt x="279" y="103"/>
                  </a:lnTo>
                  <a:lnTo>
                    <a:pt x="287" y="11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63" name="Freeform 62"/>
            <p:cNvSpPr>
              <a:spLocks/>
            </p:cNvSpPr>
            <p:nvPr/>
          </p:nvSpPr>
          <p:spPr bwMode="auto">
            <a:xfrm>
              <a:off x="2462884" y="1934651"/>
              <a:ext cx="237490" cy="231775"/>
            </a:xfrm>
            <a:custGeom>
              <a:avLst/>
              <a:gdLst>
                <a:gd name="T0" fmla="*/ 366 w 374"/>
                <a:gd name="T1" fmla="*/ 0 h 365"/>
                <a:gd name="T2" fmla="*/ 366 w 374"/>
                <a:gd name="T3" fmla="*/ 24 h 365"/>
                <a:gd name="T4" fmla="*/ 374 w 374"/>
                <a:gd name="T5" fmla="*/ 48 h 365"/>
                <a:gd name="T6" fmla="*/ 374 w 374"/>
                <a:gd name="T7" fmla="*/ 72 h 365"/>
                <a:gd name="T8" fmla="*/ 374 w 374"/>
                <a:gd name="T9" fmla="*/ 95 h 365"/>
                <a:gd name="T10" fmla="*/ 374 w 374"/>
                <a:gd name="T11" fmla="*/ 119 h 365"/>
                <a:gd name="T12" fmla="*/ 374 w 374"/>
                <a:gd name="T13" fmla="*/ 143 h 365"/>
                <a:gd name="T14" fmla="*/ 374 w 374"/>
                <a:gd name="T15" fmla="*/ 159 h 365"/>
                <a:gd name="T16" fmla="*/ 374 w 374"/>
                <a:gd name="T17" fmla="*/ 183 h 365"/>
                <a:gd name="T18" fmla="*/ 374 w 374"/>
                <a:gd name="T19" fmla="*/ 207 h 365"/>
                <a:gd name="T20" fmla="*/ 374 w 374"/>
                <a:gd name="T21" fmla="*/ 230 h 365"/>
                <a:gd name="T22" fmla="*/ 374 w 374"/>
                <a:gd name="T23" fmla="*/ 254 h 365"/>
                <a:gd name="T24" fmla="*/ 374 w 374"/>
                <a:gd name="T25" fmla="*/ 278 h 365"/>
                <a:gd name="T26" fmla="*/ 374 w 374"/>
                <a:gd name="T27" fmla="*/ 302 h 365"/>
                <a:gd name="T28" fmla="*/ 374 w 374"/>
                <a:gd name="T29" fmla="*/ 326 h 365"/>
                <a:gd name="T30" fmla="*/ 374 w 374"/>
                <a:gd name="T31" fmla="*/ 342 h 365"/>
                <a:gd name="T32" fmla="*/ 374 w 374"/>
                <a:gd name="T33" fmla="*/ 365 h 365"/>
                <a:gd name="T34" fmla="*/ 0 w 374"/>
                <a:gd name="T35" fmla="*/ 365 h 365"/>
                <a:gd name="T36" fmla="*/ 0 w 374"/>
                <a:gd name="T37" fmla="*/ 334 h 365"/>
                <a:gd name="T38" fmla="*/ 0 w 374"/>
                <a:gd name="T39" fmla="*/ 302 h 365"/>
                <a:gd name="T40" fmla="*/ 0 w 374"/>
                <a:gd name="T41" fmla="*/ 270 h 365"/>
                <a:gd name="T42" fmla="*/ 0 w 374"/>
                <a:gd name="T43" fmla="*/ 238 h 365"/>
                <a:gd name="T44" fmla="*/ 0 w 374"/>
                <a:gd name="T45" fmla="*/ 199 h 365"/>
                <a:gd name="T46" fmla="*/ 0 w 374"/>
                <a:gd name="T47" fmla="*/ 167 h 365"/>
                <a:gd name="T48" fmla="*/ 8 w 374"/>
                <a:gd name="T49" fmla="*/ 135 h 365"/>
                <a:gd name="T50" fmla="*/ 8 w 374"/>
                <a:gd name="T51" fmla="*/ 111 h 365"/>
                <a:gd name="T52" fmla="*/ 8 w 374"/>
                <a:gd name="T53" fmla="*/ 95 h 365"/>
                <a:gd name="T54" fmla="*/ 24 w 374"/>
                <a:gd name="T55" fmla="*/ 80 h 365"/>
                <a:gd name="T56" fmla="*/ 32 w 374"/>
                <a:gd name="T57" fmla="*/ 64 h 365"/>
                <a:gd name="T58" fmla="*/ 32 w 374"/>
                <a:gd name="T59" fmla="*/ 40 h 365"/>
                <a:gd name="T60" fmla="*/ 40 w 374"/>
                <a:gd name="T61" fmla="*/ 16 h 365"/>
                <a:gd name="T62" fmla="*/ 56 w 374"/>
                <a:gd name="T63" fmla="*/ 0 h 365"/>
                <a:gd name="T64" fmla="*/ 366 w 374"/>
                <a:gd name="T6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365">
                  <a:moveTo>
                    <a:pt x="366" y="0"/>
                  </a:moveTo>
                  <a:lnTo>
                    <a:pt x="366" y="24"/>
                  </a:lnTo>
                  <a:lnTo>
                    <a:pt x="374" y="48"/>
                  </a:lnTo>
                  <a:lnTo>
                    <a:pt x="374" y="72"/>
                  </a:lnTo>
                  <a:lnTo>
                    <a:pt x="374" y="95"/>
                  </a:lnTo>
                  <a:lnTo>
                    <a:pt x="374" y="119"/>
                  </a:lnTo>
                  <a:lnTo>
                    <a:pt x="374" y="143"/>
                  </a:lnTo>
                  <a:lnTo>
                    <a:pt x="374" y="159"/>
                  </a:lnTo>
                  <a:lnTo>
                    <a:pt x="374" y="183"/>
                  </a:lnTo>
                  <a:lnTo>
                    <a:pt x="374" y="207"/>
                  </a:lnTo>
                  <a:lnTo>
                    <a:pt x="374" y="230"/>
                  </a:lnTo>
                  <a:lnTo>
                    <a:pt x="374" y="254"/>
                  </a:lnTo>
                  <a:lnTo>
                    <a:pt x="374" y="278"/>
                  </a:lnTo>
                  <a:lnTo>
                    <a:pt x="374" y="302"/>
                  </a:lnTo>
                  <a:lnTo>
                    <a:pt x="374" y="326"/>
                  </a:lnTo>
                  <a:lnTo>
                    <a:pt x="374" y="342"/>
                  </a:lnTo>
                  <a:lnTo>
                    <a:pt x="374" y="365"/>
                  </a:lnTo>
                  <a:lnTo>
                    <a:pt x="0" y="365"/>
                  </a:lnTo>
                  <a:lnTo>
                    <a:pt x="0" y="334"/>
                  </a:lnTo>
                  <a:lnTo>
                    <a:pt x="0" y="302"/>
                  </a:lnTo>
                  <a:lnTo>
                    <a:pt x="0" y="270"/>
                  </a:lnTo>
                  <a:lnTo>
                    <a:pt x="0" y="238"/>
                  </a:lnTo>
                  <a:lnTo>
                    <a:pt x="0" y="199"/>
                  </a:lnTo>
                  <a:lnTo>
                    <a:pt x="0" y="167"/>
                  </a:lnTo>
                  <a:lnTo>
                    <a:pt x="8" y="135"/>
                  </a:lnTo>
                  <a:lnTo>
                    <a:pt x="8" y="111"/>
                  </a:lnTo>
                  <a:lnTo>
                    <a:pt x="8" y="95"/>
                  </a:lnTo>
                  <a:lnTo>
                    <a:pt x="24" y="80"/>
                  </a:lnTo>
                  <a:lnTo>
                    <a:pt x="32" y="64"/>
                  </a:lnTo>
                  <a:lnTo>
                    <a:pt x="32" y="40"/>
                  </a:lnTo>
                  <a:lnTo>
                    <a:pt x="40" y="16"/>
                  </a:lnTo>
                  <a:lnTo>
                    <a:pt x="56" y="0"/>
                  </a:lnTo>
                  <a:lnTo>
                    <a:pt x="366"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64" name="Freeform 63"/>
            <p:cNvSpPr>
              <a:spLocks/>
            </p:cNvSpPr>
            <p:nvPr/>
          </p:nvSpPr>
          <p:spPr bwMode="auto">
            <a:xfrm>
              <a:off x="2462884" y="1934651"/>
              <a:ext cx="237490" cy="231775"/>
            </a:xfrm>
            <a:custGeom>
              <a:avLst/>
              <a:gdLst>
                <a:gd name="T0" fmla="*/ 366 w 374"/>
                <a:gd name="T1" fmla="*/ 0 h 365"/>
                <a:gd name="T2" fmla="*/ 366 w 374"/>
                <a:gd name="T3" fmla="*/ 24 h 365"/>
                <a:gd name="T4" fmla="*/ 374 w 374"/>
                <a:gd name="T5" fmla="*/ 48 h 365"/>
                <a:gd name="T6" fmla="*/ 374 w 374"/>
                <a:gd name="T7" fmla="*/ 72 h 365"/>
                <a:gd name="T8" fmla="*/ 374 w 374"/>
                <a:gd name="T9" fmla="*/ 95 h 365"/>
                <a:gd name="T10" fmla="*/ 374 w 374"/>
                <a:gd name="T11" fmla="*/ 119 h 365"/>
                <a:gd name="T12" fmla="*/ 374 w 374"/>
                <a:gd name="T13" fmla="*/ 143 h 365"/>
                <a:gd name="T14" fmla="*/ 374 w 374"/>
                <a:gd name="T15" fmla="*/ 159 h 365"/>
                <a:gd name="T16" fmla="*/ 374 w 374"/>
                <a:gd name="T17" fmla="*/ 183 h 365"/>
                <a:gd name="T18" fmla="*/ 374 w 374"/>
                <a:gd name="T19" fmla="*/ 207 h 365"/>
                <a:gd name="T20" fmla="*/ 374 w 374"/>
                <a:gd name="T21" fmla="*/ 230 h 365"/>
                <a:gd name="T22" fmla="*/ 374 w 374"/>
                <a:gd name="T23" fmla="*/ 254 h 365"/>
                <a:gd name="T24" fmla="*/ 374 w 374"/>
                <a:gd name="T25" fmla="*/ 278 h 365"/>
                <a:gd name="T26" fmla="*/ 374 w 374"/>
                <a:gd name="T27" fmla="*/ 302 h 365"/>
                <a:gd name="T28" fmla="*/ 374 w 374"/>
                <a:gd name="T29" fmla="*/ 326 h 365"/>
                <a:gd name="T30" fmla="*/ 374 w 374"/>
                <a:gd name="T31" fmla="*/ 342 h 365"/>
                <a:gd name="T32" fmla="*/ 374 w 374"/>
                <a:gd name="T33" fmla="*/ 365 h 365"/>
                <a:gd name="T34" fmla="*/ 0 w 374"/>
                <a:gd name="T35" fmla="*/ 365 h 365"/>
                <a:gd name="T36" fmla="*/ 0 w 374"/>
                <a:gd name="T37" fmla="*/ 334 h 365"/>
                <a:gd name="T38" fmla="*/ 0 w 374"/>
                <a:gd name="T39" fmla="*/ 302 h 365"/>
                <a:gd name="T40" fmla="*/ 0 w 374"/>
                <a:gd name="T41" fmla="*/ 270 h 365"/>
                <a:gd name="T42" fmla="*/ 0 w 374"/>
                <a:gd name="T43" fmla="*/ 238 h 365"/>
                <a:gd name="T44" fmla="*/ 0 w 374"/>
                <a:gd name="T45" fmla="*/ 199 h 365"/>
                <a:gd name="T46" fmla="*/ 0 w 374"/>
                <a:gd name="T47" fmla="*/ 167 h 365"/>
                <a:gd name="T48" fmla="*/ 8 w 374"/>
                <a:gd name="T49" fmla="*/ 135 h 365"/>
                <a:gd name="T50" fmla="*/ 8 w 374"/>
                <a:gd name="T51" fmla="*/ 111 h 365"/>
                <a:gd name="T52" fmla="*/ 8 w 374"/>
                <a:gd name="T53" fmla="*/ 95 h 365"/>
                <a:gd name="T54" fmla="*/ 24 w 374"/>
                <a:gd name="T55" fmla="*/ 80 h 365"/>
                <a:gd name="T56" fmla="*/ 32 w 374"/>
                <a:gd name="T57" fmla="*/ 64 h 365"/>
                <a:gd name="T58" fmla="*/ 32 w 374"/>
                <a:gd name="T59" fmla="*/ 40 h 365"/>
                <a:gd name="T60" fmla="*/ 40 w 374"/>
                <a:gd name="T61" fmla="*/ 16 h 365"/>
                <a:gd name="T62" fmla="*/ 56 w 374"/>
                <a:gd name="T63" fmla="*/ 0 h 365"/>
                <a:gd name="T64" fmla="*/ 366 w 374"/>
                <a:gd name="T6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365">
                  <a:moveTo>
                    <a:pt x="366" y="0"/>
                  </a:moveTo>
                  <a:lnTo>
                    <a:pt x="366" y="24"/>
                  </a:lnTo>
                  <a:lnTo>
                    <a:pt x="374" y="48"/>
                  </a:lnTo>
                  <a:lnTo>
                    <a:pt x="374" y="72"/>
                  </a:lnTo>
                  <a:lnTo>
                    <a:pt x="374" y="95"/>
                  </a:lnTo>
                  <a:lnTo>
                    <a:pt x="374" y="119"/>
                  </a:lnTo>
                  <a:lnTo>
                    <a:pt x="374" y="143"/>
                  </a:lnTo>
                  <a:lnTo>
                    <a:pt x="374" y="159"/>
                  </a:lnTo>
                  <a:lnTo>
                    <a:pt x="374" y="183"/>
                  </a:lnTo>
                  <a:lnTo>
                    <a:pt x="374" y="207"/>
                  </a:lnTo>
                  <a:lnTo>
                    <a:pt x="374" y="230"/>
                  </a:lnTo>
                  <a:lnTo>
                    <a:pt x="374" y="254"/>
                  </a:lnTo>
                  <a:lnTo>
                    <a:pt x="374" y="278"/>
                  </a:lnTo>
                  <a:lnTo>
                    <a:pt x="374" y="302"/>
                  </a:lnTo>
                  <a:lnTo>
                    <a:pt x="374" y="326"/>
                  </a:lnTo>
                  <a:lnTo>
                    <a:pt x="374" y="342"/>
                  </a:lnTo>
                  <a:lnTo>
                    <a:pt x="374" y="365"/>
                  </a:lnTo>
                  <a:lnTo>
                    <a:pt x="0" y="365"/>
                  </a:lnTo>
                  <a:lnTo>
                    <a:pt x="0" y="334"/>
                  </a:lnTo>
                  <a:lnTo>
                    <a:pt x="0" y="302"/>
                  </a:lnTo>
                  <a:lnTo>
                    <a:pt x="0" y="270"/>
                  </a:lnTo>
                  <a:lnTo>
                    <a:pt x="0" y="238"/>
                  </a:lnTo>
                  <a:lnTo>
                    <a:pt x="0" y="199"/>
                  </a:lnTo>
                  <a:lnTo>
                    <a:pt x="0" y="167"/>
                  </a:lnTo>
                  <a:lnTo>
                    <a:pt x="8" y="135"/>
                  </a:lnTo>
                  <a:lnTo>
                    <a:pt x="8" y="111"/>
                  </a:lnTo>
                  <a:lnTo>
                    <a:pt x="8" y="95"/>
                  </a:lnTo>
                  <a:lnTo>
                    <a:pt x="24" y="80"/>
                  </a:lnTo>
                  <a:lnTo>
                    <a:pt x="32" y="64"/>
                  </a:lnTo>
                  <a:lnTo>
                    <a:pt x="32" y="40"/>
                  </a:lnTo>
                  <a:lnTo>
                    <a:pt x="40" y="16"/>
                  </a:lnTo>
                  <a:lnTo>
                    <a:pt x="56" y="0"/>
                  </a:lnTo>
                  <a:lnTo>
                    <a:pt x="36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65" name="Freeform 64"/>
            <p:cNvSpPr>
              <a:spLocks/>
            </p:cNvSpPr>
            <p:nvPr/>
          </p:nvSpPr>
          <p:spPr bwMode="auto">
            <a:xfrm>
              <a:off x="2720694" y="1934651"/>
              <a:ext cx="212090" cy="236855"/>
            </a:xfrm>
            <a:custGeom>
              <a:avLst/>
              <a:gdLst>
                <a:gd name="T0" fmla="*/ 334 w 334"/>
                <a:gd name="T1" fmla="*/ 373 h 373"/>
                <a:gd name="T2" fmla="*/ 8 w 334"/>
                <a:gd name="T3" fmla="*/ 373 h 373"/>
                <a:gd name="T4" fmla="*/ 0 w 334"/>
                <a:gd name="T5" fmla="*/ 350 h 373"/>
                <a:gd name="T6" fmla="*/ 0 w 334"/>
                <a:gd name="T7" fmla="*/ 326 h 373"/>
                <a:gd name="T8" fmla="*/ 0 w 334"/>
                <a:gd name="T9" fmla="*/ 302 h 373"/>
                <a:gd name="T10" fmla="*/ 0 w 334"/>
                <a:gd name="T11" fmla="*/ 278 h 373"/>
                <a:gd name="T12" fmla="*/ 0 w 334"/>
                <a:gd name="T13" fmla="*/ 262 h 373"/>
                <a:gd name="T14" fmla="*/ 0 w 334"/>
                <a:gd name="T15" fmla="*/ 238 h 373"/>
                <a:gd name="T16" fmla="*/ 0 w 334"/>
                <a:gd name="T17" fmla="*/ 215 h 373"/>
                <a:gd name="T18" fmla="*/ 0 w 334"/>
                <a:gd name="T19" fmla="*/ 191 h 373"/>
                <a:gd name="T20" fmla="*/ 0 w 334"/>
                <a:gd name="T21" fmla="*/ 167 h 373"/>
                <a:gd name="T22" fmla="*/ 0 w 334"/>
                <a:gd name="T23" fmla="*/ 143 h 373"/>
                <a:gd name="T24" fmla="*/ 0 w 334"/>
                <a:gd name="T25" fmla="*/ 119 h 373"/>
                <a:gd name="T26" fmla="*/ 0 w 334"/>
                <a:gd name="T27" fmla="*/ 95 h 373"/>
                <a:gd name="T28" fmla="*/ 0 w 334"/>
                <a:gd name="T29" fmla="*/ 72 h 373"/>
                <a:gd name="T30" fmla="*/ 0 w 334"/>
                <a:gd name="T31" fmla="*/ 48 h 373"/>
                <a:gd name="T32" fmla="*/ 0 w 334"/>
                <a:gd name="T33" fmla="*/ 24 h 373"/>
                <a:gd name="T34" fmla="*/ 0 w 334"/>
                <a:gd name="T35" fmla="*/ 0 h 373"/>
                <a:gd name="T36" fmla="*/ 334 w 334"/>
                <a:gd name="T37" fmla="*/ 8 h 373"/>
                <a:gd name="T38" fmla="*/ 334 w 334"/>
                <a:gd name="T3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4" h="373">
                  <a:moveTo>
                    <a:pt x="334" y="373"/>
                  </a:moveTo>
                  <a:lnTo>
                    <a:pt x="8" y="373"/>
                  </a:lnTo>
                  <a:lnTo>
                    <a:pt x="0" y="350"/>
                  </a:lnTo>
                  <a:lnTo>
                    <a:pt x="0" y="326"/>
                  </a:lnTo>
                  <a:lnTo>
                    <a:pt x="0" y="302"/>
                  </a:lnTo>
                  <a:lnTo>
                    <a:pt x="0" y="278"/>
                  </a:lnTo>
                  <a:lnTo>
                    <a:pt x="0" y="262"/>
                  </a:lnTo>
                  <a:lnTo>
                    <a:pt x="0" y="238"/>
                  </a:lnTo>
                  <a:lnTo>
                    <a:pt x="0" y="215"/>
                  </a:lnTo>
                  <a:lnTo>
                    <a:pt x="0" y="191"/>
                  </a:lnTo>
                  <a:lnTo>
                    <a:pt x="0" y="167"/>
                  </a:lnTo>
                  <a:lnTo>
                    <a:pt x="0" y="143"/>
                  </a:lnTo>
                  <a:lnTo>
                    <a:pt x="0" y="119"/>
                  </a:lnTo>
                  <a:lnTo>
                    <a:pt x="0" y="95"/>
                  </a:lnTo>
                  <a:lnTo>
                    <a:pt x="0" y="72"/>
                  </a:lnTo>
                  <a:lnTo>
                    <a:pt x="0" y="48"/>
                  </a:lnTo>
                  <a:lnTo>
                    <a:pt x="0" y="24"/>
                  </a:lnTo>
                  <a:lnTo>
                    <a:pt x="0" y="0"/>
                  </a:lnTo>
                  <a:lnTo>
                    <a:pt x="334" y="8"/>
                  </a:lnTo>
                  <a:lnTo>
                    <a:pt x="334" y="37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66" name="Freeform 65"/>
            <p:cNvSpPr>
              <a:spLocks/>
            </p:cNvSpPr>
            <p:nvPr/>
          </p:nvSpPr>
          <p:spPr bwMode="auto">
            <a:xfrm>
              <a:off x="2720694" y="1934651"/>
              <a:ext cx="212090" cy="236855"/>
            </a:xfrm>
            <a:custGeom>
              <a:avLst/>
              <a:gdLst>
                <a:gd name="T0" fmla="*/ 334 w 334"/>
                <a:gd name="T1" fmla="*/ 373 h 373"/>
                <a:gd name="T2" fmla="*/ 8 w 334"/>
                <a:gd name="T3" fmla="*/ 373 h 373"/>
                <a:gd name="T4" fmla="*/ 0 w 334"/>
                <a:gd name="T5" fmla="*/ 350 h 373"/>
                <a:gd name="T6" fmla="*/ 0 w 334"/>
                <a:gd name="T7" fmla="*/ 326 h 373"/>
                <a:gd name="T8" fmla="*/ 0 w 334"/>
                <a:gd name="T9" fmla="*/ 302 h 373"/>
                <a:gd name="T10" fmla="*/ 0 w 334"/>
                <a:gd name="T11" fmla="*/ 278 h 373"/>
                <a:gd name="T12" fmla="*/ 0 w 334"/>
                <a:gd name="T13" fmla="*/ 262 h 373"/>
                <a:gd name="T14" fmla="*/ 0 w 334"/>
                <a:gd name="T15" fmla="*/ 238 h 373"/>
                <a:gd name="T16" fmla="*/ 0 w 334"/>
                <a:gd name="T17" fmla="*/ 215 h 373"/>
                <a:gd name="T18" fmla="*/ 0 w 334"/>
                <a:gd name="T19" fmla="*/ 191 h 373"/>
                <a:gd name="T20" fmla="*/ 0 w 334"/>
                <a:gd name="T21" fmla="*/ 167 h 373"/>
                <a:gd name="T22" fmla="*/ 0 w 334"/>
                <a:gd name="T23" fmla="*/ 143 h 373"/>
                <a:gd name="T24" fmla="*/ 0 w 334"/>
                <a:gd name="T25" fmla="*/ 119 h 373"/>
                <a:gd name="T26" fmla="*/ 0 w 334"/>
                <a:gd name="T27" fmla="*/ 95 h 373"/>
                <a:gd name="T28" fmla="*/ 0 w 334"/>
                <a:gd name="T29" fmla="*/ 72 h 373"/>
                <a:gd name="T30" fmla="*/ 0 w 334"/>
                <a:gd name="T31" fmla="*/ 48 h 373"/>
                <a:gd name="T32" fmla="*/ 0 w 334"/>
                <a:gd name="T33" fmla="*/ 24 h 373"/>
                <a:gd name="T34" fmla="*/ 0 w 334"/>
                <a:gd name="T35" fmla="*/ 0 h 373"/>
                <a:gd name="T36" fmla="*/ 334 w 334"/>
                <a:gd name="T37" fmla="*/ 8 h 373"/>
                <a:gd name="T38" fmla="*/ 334 w 334"/>
                <a:gd name="T3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4" h="373">
                  <a:moveTo>
                    <a:pt x="334" y="373"/>
                  </a:moveTo>
                  <a:lnTo>
                    <a:pt x="8" y="373"/>
                  </a:lnTo>
                  <a:lnTo>
                    <a:pt x="0" y="350"/>
                  </a:lnTo>
                  <a:lnTo>
                    <a:pt x="0" y="326"/>
                  </a:lnTo>
                  <a:lnTo>
                    <a:pt x="0" y="302"/>
                  </a:lnTo>
                  <a:lnTo>
                    <a:pt x="0" y="278"/>
                  </a:lnTo>
                  <a:lnTo>
                    <a:pt x="0" y="262"/>
                  </a:lnTo>
                  <a:lnTo>
                    <a:pt x="0" y="238"/>
                  </a:lnTo>
                  <a:lnTo>
                    <a:pt x="0" y="215"/>
                  </a:lnTo>
                  <a:lnTo>
                    <a:pt x="0" y="191"/>
                  </a:lnTo>
                  <a:lnTo>
                    <a:pt x="0" y="167"/>
                  </a:lnTo>
                  <a:lnTo>
                    <a:pt x="0" y="143"/>
                  </a:lnTo>
                  <a:lnTo>
                    <a:pt x="0" y="119"/>
                  </a:lnTo>
                  <a:lnTo>
                    <a:pt x="0" y="95"/>
                  </a:lnTo>
                  <a:lnTo>
                    <a:pt x="0" y="72"/>
                  </a:lnTo>
                  <a:lnTo>
                    <a:pt x="0" y="48"/>
                  </a:lnTo>
                  <a:lnTo>
                    <a:pt x="0" y="24"/>
                  </a:lnTo>
                  <a:lnTo>
                    <a:pt x="0" y="0"/>
                  </a:lnTo>
                  <a:lnTo>
                    <a:pt x="334" y="8"/>
                  </a:lnTo>
                  <a:lnTo>
                    <a:pt x="334" y="37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67" name="Freeform 66"/>
            <p:cNvSpPr>
              <a:spLocks/>
            </p:cNvSpPr>
            <p:nvPr/>
          </p:nvSpPr>
          <p:spPr bwMode="auto">
            <a:xfrm>
              <a:off x="2948024" y="1939731"/>
              <a:ext cx="232410" cy="231775"/>
            </a:xfrm>
            <a:custGeom>
              <a:avLst/>
              <a:gdLst>
                <a:gd name="T0" fmla="*/ 366 w 366"/>
                <a:gd name="T1" fmla="*/ 0 h 365"/>
                <a:gd name="T2" fmla="*/ 366 w 366"/>
                <a:gd name="T3" fmla="*/ 24 h 365"/>
                <a:gd name="T4" fmla="*/ 366 w 366"/>
                <a:gd name="T5" fmla="*/ 48 h 365"/>
                <a:gd name="T6" fmla="*/ 366 w 366"/>
                <a:gd name="T7" fmla="*/ 72 h 365"/>
                <a:gd name="T8" fmla="*/ 366 w 366"/>
                <a:gd name="T9" fmla="*/ 95 h 365"/>
                <a:gd name="T10" fmla="*/ 366 w 366"/>
                <a:gd name="T11" fmla="*/ 119 h 365"/>
                <a:gd name="T12" fmla="*/ 366 w 366"/>
                <a:gd name="T13" fmla="*/ 143 h 365"/>
                <a:gd name="T14" fmla="*/ 366 w 366"/>
                <a:gd name="T15" fmla="*/ 167 h 365"/>
                <a:gd name="T16" fmla="*/ 366 w 366"/>
                <a:gd name="T17" fmla="*/ 191 h 365"/>
                <a:gd name="T18" fmla="*/ 366 w 366"/>
                <a:gd name="T19" fmla="*/ 207 h 365"/>
                <a:gd name="T20" fmla="*/ 366 w 366"/>
                <a:gd name="T21" fmla="*/ 230 h 365"/>
                <a:gd name="T22" fmla="*/ 366 w 366"/>
                <a:gd name="T23" fmla="*/ 254 h 365"/>
                <a:gd name="T24" fmla="*/ 366 w 366"/>
                <a:gd name="T25" fmla="*/ 278 h 365"/>
                <a:gd name="T26" fmla="*/ 366 w 366"/>
                <a:gd name="T27" fmla="*/ 302 h 365"/>
                <a:gd name="T28" fmla="*/ 366 w 366"/>
                <a:gd name="T29" fmla="*/ 326 h 365"/>
                <a:gd name="T30" fmla="*/ 366 w 366"/>
                <a:gd name="T31" fmla="*/ 350 h 365"/>
                <a:gd name="T32" fmla="*/ 366 w 366"/>
                <a:gd name="T33" fmla="*/ 365 h 365"/>
                <a:gd name="T34" fmla="*/ 0 w 366"/>
                <a:gd name="T35" fmla="*/ 365 h 365"/>
                <a:gd name="T36" fmla="*/ 0 w 366"/>
                <a:gd name="T37" fmla="*/ 0 h 365"/>
                <a:gd name="T38" fmla="*/ 366 w 366"/>
                <a:gd name="T3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365">
                  <a:moveTo>
                    <a:pt x="366" y="0"/>
                  </a:moveTo>
                  <a:lnTo>
                    <a:pt x="366" y="24"/>
                  </a:lnTo>
                  <a:lnTo>
                    <a:pt x="366" y="48"/>
                  </a:lnTo>
                  <a:lnTo>
                    <a:pt x="366" y="72"/>
                  </a:lnTo>
                  <a:lnTo>
                    <a:pt x="366" y="95"/>
                  </a:lnTo>
                  <a:lnTo>
                    <a:pt x="366" y="119"/>
                  </a:lnTo>
                  <a:lnTo>
                    <a:pt x="366" y="143"/>
                  </a:lnTo>
                  <a:lnTo>
                    <a:pt x="366" y="167"/>
                  </a:lnTo>
                  <a:lnTo>
                    <a:pt x="366" y="191"/>
                  </a:lnTo>
                  <a:lnTo>
                    <a:pt x="366" y="207"/>
                  </a:lnTo>
                  <a:lnTo>
                    <a:pt x="366" y="230"/>
                  </a:lnTo>
                  <a:lnTo>
                    <a:pt x="366" y="254"/>
                  </a:lnTo>
                  <a:lnTo>
                    <a:pt x="366" y="278"/>
                  </a:lnTo>
                  <a:lnTo>
                    <a:pt x="366" y="302"/>
                  </a:lnTo>
                  <a:lnTo>
                    <a:pt x="366" y="326"/>
                  </a:lnTo>
                  <a:lnTo>
                    <a:pt x="366" y="350"/>
                  </a:lnTo>
                  <a:lnTo>
                    <a:pt x="366" y="365"/>
                  </a:lnTo>
                  <a:lnTo>
                    <a:pt x="0" y="365"/>
                  </a:lnTo>
                  <a:lnTo>
                    <a:pt x="0" y="0"/>
                  </a:lnTo>
                  <a:lnTo>
                    <a:pt x="366"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68" name="Freeform 67"/>
            <p:cNvSpPr>
              <a:spLocks/>
            </p:cNvSpPr>
            <p:nvPr/>
          </p:nvSpPr>
          <p:spPr bwMode="auto">
            <a:xfrm>
              <a:off x="2948024" y="1939731"/>
              <a:ext cx="232410" cy="231775"/>
            </a:xfrm>
            <a:custGeom>
              <a:avLst/>
              <a:gdLst>
                <a:gd name="T0" fmla="*/ 366 w 366"/>
                <a:gd name="T1" fmla="*/ 0 h 365"/>
                <a:gd name="T2" fmla="*/ 366 w 366"/>
                <a:gd name="T3" fmla="*/ 24 h 365"/>
                <a:gd name="T4" fmla="*/ 366 w 366"/>
                <a:gd name="T5" fmla="*/ 48 h 365"/>
                <a:gd name="T6" fmla="*/ 366 w 366"/>
                <a:gd name="T7" fmla="*/ 72 h 365"/>
                <a:gd name="T8" fmla="*/ 366 w 366"/>
                <a:gd name="T9" fmla="*/ 95 h 365"/>
                <a:gd name="T10" fmla="*/ 366 w 366"/>
                <a:gd name="T11" fmla="*/ 119 h 365"/>
                <a:gd name="T12" fmla="*/ 366 w 366"/>
                <a:gd name="T13" fmla="*/ 143 h 365"/>
                <a:gd name="T14" fmla="*/ 366 w 366"/>
                <a:gd name="T15" fmla="*/ 167 h 365"/>
                <a:gd name="T16" fmla="*/ 366 w 366"/>
                <a:gd name="T17" fmla="*/ 191 h 365"/>
                <a:gd name="T18" fmla="*/ 366 w 366"/>
                <a:gd name="T19" fmla="*/ 207 h 365"/>
                <a:gd name="T20" fmla="*/ 366 w 366"/>
                <a:gd name="T21" fmla="*/ 230 h 365"/>
                <a:gd name="T22" fmla="*/ 366 w 366"/>
                <a:gd name="T23" fmla="*/ 254 h 365"/>
                <a:gd name="T24" fmla="*/ 366 w 366"/>
                <a:gd name="T25" fmla="*/ 278 h 365"/>
                <a:gd name="T26" fmla="*/ 366 w 366"/>
                <a:gd name="T27" fmla="*/ 302 h 365"/>
                <a:gd name="T28" fmla="*/ 366 w 366"/>
                <a:gd name="T29" fmla="*/ 326 h 365"/>
                <a:gd name="T30" fmla="*/ 366 w 366"/>
                <a:gd name="T31" fmla="*/ 350 h 365"/>
                <a:gd name="T32" fmla="*/ 366 w 366"/>
                <a:gd name="T33" fmla="*/ 365 h 365"/>
                <a:gd name="T34" fmla="*/ 0 w 366"/>
                <a:gd name="T35" fmla="*/ 365 h 365"/>
                <a:gd name="T36" fmla="*/ 0 w 366"/>
                <a:gd name="T37" fmla="*/ 0 h 365"/>
                <a:gd name="T38" fmla="*/ 366 w 366"/>
                <a:gd name="T3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365">
                  <a:moveTo>
                    <a:pt x="366" y="0"/>
                  </a:moveTo>
                  <a:lnTo>
                    <a:pt x="366" y="24"/>
                  </a:lnTo>
                  <a:lnTo>
                    <a:pt x="366" y="48"/>
                  </a:lnTo>
                  <a:lnTo>
                    <a:pt x="366" y="72"/>
                  </a:lnTo>
                  <a:lnTo>
                    <a:pt x="366" y="95"/>
                  </a:lnTo>
                  <a:lnTo>
                    <a:pt x="366" y="119"/>
                  </a:lnTo>
                  <a:lnTo>
                    <a:pt x="366" y="143"/>
                  </a:lnTo>
                  <a:lnTo>
                    <a:pt x="366" y="167"/>
                  </a:lnTo>
                  <a:lnTo>
                    <a:pt x="366" y="191"/>
                  </a:lnTo>
                  <a:lnTo>
                    <a:pt x="366" y="207"/>
                  </a:lnTo>
                  <a:lnTo>
                    <a:pt x="366" y="230"/>
                  </a:lnTo>
                  <a:lnTo>
                    <a:pt x="366" y="254"/>
                  </a:lnTo>
                  <a:lnTo>
                    <a:pt x="366" y="278"/>
                  </a:lnTo>
                  <a:lnTo>
                    <a:pt x="366" y="302"/>
                  </a:lnTo>
                  <a:lnTo>
                    <a:pt x="366" y="326"/>
                  </a:lnTo>
                  <a:lnTo>
                    <a:pt x="366" y="350"/>
                  </a:lnTo>
                  <a:lnTo>
                    <a:pt x="366" y="365"/>
                  </a:lnTo>
                  <a:lnTo>
                    <a:pt x="0" y="365"/>
                  </a:lnTo>
                  <a:lnTo>
                    <a:pt x="0" y="0"/>
                  </a:lnTo>
                  <a:lnTo>
                    <a:pt x="36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69" name="Freeform 68"/>
            <p:cNvSpPr>
              <a:spLocks/>
            </p:cNvSpPr>
            <p:nvPr/>
          </p:nvSpPr>
          <p:spPr bwMode="auto">
            <a:xfrm>
              <a:off x="1998064" y="1980371"/>
              <a:ext cx="217170" cy="181610"/>
            </a:xfrm>
            <a:custGeom>
              <a:avLst/>
              <a:gdLst>
                <a:gd name="T0" fmla="*/ 334 w 342"/>
                <a:gd name="T1" fmla="*/ 286 h 286"/>
                <a:gd name="T2" fmla="*/ 80 w 342"/>
                <a:gd name="T3" fmla="*/ 278 h 286"/>
                <a:gd name="T4" fmla="*/ 56 w 342"/>
                <a:gd name="T5" fmla="*/ 270 h 286"/>
                <a:gd name="T6" fmla="*/ 48 w 342"/>
                <a:gd name="T7" fmla="*/ 270 h 286"/>
                <a:gd name="T8" fmla="*/ 40 w 342"/>
                <a:gd name="T9" fmla="*/ 246 h 286"/>
                <a:gd name="T10" fmla="*/ 24 w 342"/>
                <a:gd name="T11" fmla="*/ 222 h 286"/>
                <a:gd name="T12" fmla="*/ 16 w 342"/>
                <a:gd name="T13" fmla="*/ 198 h 286"/>
                <a:gd name="T14" fmla="*/ 8 w 342"/>
                <a:gd name="T15" fmla="*/ 174 h 286"/>
                <a:gd name="T16" fmla="*/ 0 w 342"/>
                <a:gd name="T17" fmla="*/ 158 h 286"/>
                <a:gd name="T18" fmla="*/ 0 w 342"/>
                <a:gd name="T19" fmla="*/ 135 h 286"/>
                <a:gd name="T20" fmla="*/ 16 w 342"/>
                <a:gd name="T21" fmla="*/ 127 h 286"/>
                <a:gd name="T22" fmla="*/ 40 w 342"/>
                <a:gd name="T23" fmla="*/ 119 h 286"/>
                <a:gd name="T24" fmla="*/ 56 w 342"/>
                <a:gd name="T25" fmla="*/ 111 h 286"/>
                <a:gd name="T26" fmla="*/ 80 w 342"/>
                <a:gd name="T27" fmla="*/ 95 h 286"/>
                <a:gd name="T28" fmla="*/ 104 w 342"/>
                <a:gd name="T29" fmla="*/ 71 h 286"/>
                <a:gd name="T30" fmla="*/ 119 w 342"/>
                <a:gd name="T31" fmla="*/ 47 h 286"/>
                <a:gd name="T32" fmla="*/ 143 w 342"/>
                <a:gd name="T33" fmla="*/ 31 h 286"/>
                <a:gd name="T34" fmla="*/ 167 w 342"/>
                <a:gd name="T35" fmla="*/ 8 h 286"/>
                <a:gd name="T36" fmla="*/ 191 w 342"/>
                <a:gd name="T37" fmla="*/ 0 h 286"/>
                <a:gd name="T38" fmla="*/ 342 w 342"/>
                <a:gd name="T39" fmla="*/ 0 h 286"/>
                <a:gd name="T40" fmla="*/ 334 w 342"/>
                <a:gd name="T4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2" h="286">
                  <a:moveTo>
                    <a:pt x="334" y="286"/>
                  </a:moveTo>
                  <a:lnTo>
                    <a:pt x="80" y="278"/>
                  </a:lnTo>
                  <a:lnTo>
                    <a:pt x="56" y="270"/>
                  </a:lnTo>
                  <a:lnTo>
                    <a:pt x="48" y="270"/>
                  </a:lnTo>
                  <a:lnTo>
                    <a:pt x="40" y="246"/>
                  </a:lnTo>
                  <a:lnTo>
                    <a:pt x="24" y="222"/>
                  </a:lnTo>
                  <a:lnTo>
                    <a:pt x="16" y="198"/>
                  </a:lnTo>
                  <a:lnTo>
                    <a:pt x="8" y="174"/>
                  </a:lnTo>
                  <a:lnTo>
                    <a:pt x="0" y="158"/>
                  </a:lnTo>
                  <a:lnTo>
                    <a:pt x="0" y="135"/>
                  </a:lnTo>
                  <a:lnTo>
                    <a:pt x="16" y="127"/>
                  </a:lnTo>
                  <a:lnTo>
                    <a:pt x="40" y="119"/>
                  </a:lnTo>
                  <a:lnTo>
                    <a:pt x="56" y="111"/>
                  </a:lnTo>
                  <a:lnTo>
                    <a:pt x="80" y="95"/>
                  </a:lnTo>
                  <a:lnTo>
                    <a:pt x="104" y="71"/>
                  </a:lnTo>
                  <a:lnTo>
                    <a:pt x="119" y="47"/>
                  </a:lnTo>
                  <a:lnTo>
                    <a:pt x="143" y="31"/>
                  </a:lnTo>
                  <a:lnTo>
                    <a:pt x="167" y="8"/>
                  </a:lnTo>
                  <a:lnTo>
                    <a:pt x="191" y="0"/>
                  </a:lnTo>
                  <a:lnTo>
                    <a:pt x="342" y="0"/>
                  </a:lnTo>
                  <a:lnTo>
                    <a:pt x="334" y="28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70" name="Freeform 69"/>
            <p:cNvSpPr>
              <a:spLocks/>
            </p:cNvSpPr>
            <p:nvPr/>
          </p:nvSpPr>
          <p:spPr bwMode="auto">
            <a:xfrm>
              <a:off x="1998064" y="1980371"/>
              <a:ext cx="217170" cy="181610"/>
            </a:xfrm>
            <a:custGeom>
              <a:avLst/>
              <a:gdLst>
                <a:gd name="T0" fmla="*/ 334 w 342"/>
                <a:gd name="T1" fmla="*/ 286 h 286"/>
                <a:gd name="T2" fmla="*/ 80 w 342"/>
                <a:gd name="T3" fmla="*/ 278 h 286"/>
                <a:gd name="T4" fmla="*/ 56 w 342"/>
                <a:gd name="T5" fmla="*/ 270 h 286"/>
                <a:gd name="T6" fmla="*/ 48 w 342"/>
                <a:gd name="T7" fmla="*/ 270 h 286"/>
                <a:gd name="T8" fmla="*/ 40 w 342"/>
                <a:gd name="T9" fmla="*/ 246 h 286"/>
                <a:gd name="T10" fmla="*/ 24 w 342"/>
                <a:gd name="T11" fmla="*/ 222 h 286"/>
                <a:gd name="T12" fmla="*/ 16 w 342"/>
                <a:gd name="T13" fmla="*/ 198 h 286"/>
                <a:gd name="T14" fmla="*/ 8 w 342"/>
                <a:gd name="T15" fmla="*/ 174 h 286"/>
                <a:gd name="T16" fmla="*/ 0 w 342"/>
                <a:gd name="T17" fmla="*/ 158 h 286"/>
                <a:gd name="T18" fmla="*/ 0 w 342"/>
                <a:gd name="T19" fmla="*/ 135 h 286"/>
                <a:gd name="T20" fmla="*/ 16 w 342"/>
                <a:gd name="T21" fmla="*/ 127 h 286"/>
                <a:gd name="T22" fmla="*/ 40 w 342"/>
                <a:gd name="T23" fmla="*/ 119 h 286"/>
                <a:gd name="T24" fmla="*/ 56 w 342"/>
                <a:gd name="T25" fmla="*/ 111 h 286"/>
                <a:gd name="T26" fmla="*/ 80 w 342"/>
                <a:gd name="T27" fmla="*/ 95 h 286"/>
                <a:gd name="T28" fmla="*/ 104 w 342"/>
                <a:gd name="T29" fmla="*/ 71 h 286"/>
                <a:gd name="T30" fmla="*/ 119 w 342"/>
                <a:gd name="T31" fmla="*/ 47 h 286"/>
                <a:gd name="T32" fmla="*/ 143 w 342"/>
                <a:gd name="T33" fmla="*/ 31 h 286"/>
                <a:gd name="T34" fmla="*/ 167 w 342"/>
                <a:gd name="T35" fmla="*/ 8 h 286"/>
                <a:gd name="T36" fmla="*/ 191 w 342"/>
                <a:gd name="T37" fmla="*/ 0 h 286"/>
                <a:gd name="T38" fmla="*/ 342 w 342"/>
                <a:gd name="T39" fmla="*/ 0 h 286"/>
                <a:gd name="T40" fmla="*/ 334 w 342"/>
                <a:gd name="T4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2" h="286">
                  <a:moveTo>
                    <a:pt x="334" y="286"/>
                  </a:moveTo>
                  <a:lnTo>
                    <a:pt x="80" y="278"/>
                  </a:lnTo>
                  <a:lnTo>
                    <a:pt x="56" y="270"/>
                  </a:lnTo>
                  <a:lnTo>
                    <a:pt x="48" y="270"/>
                  </a:lnTo>
                  <a:lnTo>
                    <a:pt x="40" y="246"/>
                  </a:lnTo>
                  <a:lnTo>
                    <a:pt x="24" y="222"/>
                  </a:lnTo>
                  <a:lnTo>
                    <a:pt x="16" y="198"/>
                  </a:lnTo>
                  <a:lnTo>
                    <a:pt x="8" y="174"/>
                  </a:lnTo>
                  <a:lnTo>
                    <a:pt x="0" y="158"/>
                  </a:lnTo>
                  <a:lnTo>
                    <a:pt x="0" y="135"/>
                  </a:lnTo>
                  <a:lnTo>
                    <a:pt x="16" y="127"/>
                  </a:lnTo>
                  <a:lnTo>
                    <a:pt x="40" y="119"/>
                  </a:lnTo>
                  <a:lnTo>
                    <a:pt x="56" y="111"/>
                  </a:lnTo>
                  <a:lnTo>
                    <a:pt x="80" y="95"/>
                  </a:lnTo>
                  <a:lnTo>
                    <a:pt x="104" y="71"/>
                  </a:lnTo>
                  <a:lnTo>
                    <a:pt x="119" y="47"/>
                  </a:lnTo>
                  <a:lnTo>
                    <a:pt x="143" y="31"/>
                  </a:lnTo>
                  <a:lnTo>
                    <a:pt x="167" y="8"/>
                  </a:lnTo>
                  <a:lnTo>
                    <a:pt x="191" y="0"/>
                  </a:lnTo>
                  <a:lnTo>
                    <a:pt x="342" y="0"/>
                  </a:lnTo>
                  <a:lnTo>
                    <a:pt x="334" y="28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71" name="Freeform 70"/>
            <p:cNvSpPr>
              <a:spLocks/>
            </p:cNvSpPr>
            <p:nvPr/>
          </p:nvSpPr>
          <p:spPr bwMode="auto">
            <a:xfrm>
              <a:off x="1972664" y="2176586"/>
              <a:ext cx="237490" cy="222250"/>
            </a:xfrm>
            <a:custGeom>
              <a:avLst/>
              <a:gdLst>
                <a:gd name="T0" fmla="*/ 374 w 374"/>
                <a:gd name="T1" fmla="*/ 0 h 350"/>
                <a:gd name="T2" fmla="*/ 358 w 374"/>
                <a:gd name="T3" fmla="*/ 350 h 350"/>
                <a:gd name="T4" fmla="*/ 0 w 374"/>
                <a:gd name="T5" fmla="*/ 342 h 350"/>
                <a:gd name="T6" fmla="*/ 8 w 374"/>
                <a:gd name="T7" fmla="*/ 302 h 350"/>
                <a:gd name="T8" fmla="*/ 16 w 374"/>
                <a:gd name="T9" fmla="*/ 270 h 350"/>
                <a:gd name="T10" fmla="*/ 32 w 374"/>
                <a:gd name="T11" fmla="*/ 239 h 350"/>
                <a:gd name="T12" fmla="*/ 40 w 374"/>
                <a:gd name="T13" fmla="*/ 207 h 350"/>
                <a:gd name="T14" fmla="*/ 56 w 374"/>
                <a:gd name="T15" fmla="*/ 167 h 350"/>
                <a:gd name="T16" fmla="*/ 64 w 374"/>
                <a:gd name="T17" fmla="*/ 135 h 350"/>
                <a:gd name="T18" fmla="*/ 72 w 374"/>
                <a:gd name="T19" fmla="*/ 119 h 350"/>
                <a:gd name="T20" fmla="*/ 72 w 374"/>
                <a:gd name="T21" fmla="*/ 96 h 350"/>
                <a:gd name="T22" fmla="*/ 72 w 374"/>
                <a:gd name="T23" fmla="*/ 80 h 350"/>
                <a:gd name="T24" fmla="*/ 72 w 374"/>
                <a:gd name="T25" fmla="*/ 56 h 350"/>
                <a:gd name="T26" fmla="*/ 80 w 374"/>
                <a:gd name="T27" fmla="*/ 40 h 350"/>
                <a:gd name="T28" fmla="*/ 80 w 374"/>
                <a:gd name="T29" fmla="*/ 24 h 350"/>
                <a:gd name="T30" fmla="*/ 88 w 374"/>
                <a:gd name="T31" fmla="*/ 0 h 350"/>
                <a:gd name="T32" fmla="*/ 374 w 374"/>
                <a:gd name="T3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50">
                  <a:moveTo>
                    <a:pt x="374" y="0"/>
                  </a:moveTo>
                  <a:lnTo>
                    <a:pt x="358" y="350"/>
                  </a:lnTo>
                  <a:lnTo>
                    <a:pt x="0" y="342"/>
                  </a:lnTo>
                  <a:lnTo>
                    <a:pt x="8" y="302"/>
                  </a:lnTo>
                  <a:lnTo>
                    <a:pt x="16" y="270"/>
                  </a:lnTo>
                  <a:lnTo>
                    <a:pt x="32" y="239"/>
                  </a:lnTo>
                  <a:lnTo>
                    <a:pt x="40" y="207"/>
                  </a:lnTo>
                  <a:lnTo>
                    <a:pt x="56" y="167"/>
                  </a:lnTo>
                  <a:lnTo>
                    <a:pt x="64" y="135"/>
                  </a:lnTo>
                  <a:lnTo>
                    <a:pt x="72" y="119"/>
                  </a:lnTo>
                  <a:lnTo>
                    <a:pt x="72" y="96"/>
                  </a:lnTo>
                  <a:lnTo>
                    <a:pt x="72" y="80"/>
                  </a:lnTo>
                  <a:lnTo>
                    <a:pt x="72" y="56"/>
                  </a:lnTo>
                  <a:lnTo>
                    <a:pt x="80" y="40"/>
                  </a:lnTo>
                  <a:lnTo>
                    <a:pt x="80" y="24"/>
                  </a:lnTo>
                  <a:lnTo>
                    <a:pt x="88" y="0"/>
                  </a:lnTo>
                  <a:lnTo>
                    <a:pt x="374"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72" name="Freeform 71"/>
            <p:cNvSpPr>
              <a:spLocks/>
            </p:cNvSpPr>
            <p:nvPr/>
          </p:nvSpPr>
          <p:spPr bwMode="auto">
            <a:xfrm>
              <a:off x="1972664" y="2176586"/>
              <a:ext cx="237490" cy="222250"/>
            </a:xfrm>
            <a:custGeom>
              <a:avLst/>
              <a:gdLst>
                <a:gd name="T0" fmla="*/ 374 w 374"/>
                <a:gd name="T1" fmla="*/ 0 h 350"/>
                <a:gd name="T2" fmla="*/ 358 w 374"/>
                <a:gd name="T3" fmla="*/ 350 h 350"/>
                <a:gd name="T4" fmla="*/ 0 w 374"/>
                <a:gd name="T5" fmla="*/ 342 h 350"/>
                <a:gd name="T6" fmla="*/ 8 w 374"/>
                <a:gd name="T7" fmla="*/ 302 h 350"/>
                <a:gd name="T8" fmla="*/ 16 w 374"/>
                <a:gd name="T9" fmla="*/ 270 h 350"/>
                <a:gd name="T10" fmla="*/ 32 w 374"/>
                <a:gd name="T11" fmla="*/ 239 h 350"/>
                <a:gd name="T12" fmla="*/ 40 w 374"/>
                <a:gd name="T13" fmla="*/ 207 h 350"/>
                <a:gd name="T14" fmla="*/ 56 w 374"/>
                <a:gd name="T15" fmla="*/ 167 h 350"/>
                <a:gd name="T16" fmla="*/ 64 w 374"/>
                <a:gd name="T17" fmla="*/ 135 h 350"/>
                <a:gd name="T18" fmla="*/ 72 w 374"/>
                <a:gd name="T19" fmla="*/ 119 h 350"/>
                <a:gd name="T20" fmla="*/ 72 w 374"/>
                <a:gd name="T21" fmla="*/ 96 h 350"/>
                <a:gd name="T22" fmla="*/ 72 w 374"/>
                <a:gd name="T23" fmla="*/ 80 h 350"/>
                <a:gd name="T24" fmla="*/ 72 w 374"/>
                <a:gd name="T25" fmla="*/ 56 h 350"/>
                <a:gd name="T26" fmla="*/ 80 w 374"/>
                <a:gd name="T27" fmla="*/ 40 h 350"/>
                <a:gd name="T28" fmla="*/ 80 w 374"/>
                <a:gd name="T29" fmla="*/ 24 h 350"/>
                <a:gd name="T30" fmla="*/ 88 w 374"/>
                <a:gd name="T31" fmla="*/ 0 h 350"/>
                <a:gd name="T32" fmla="*/ 374 w 374"/>
                <a:gd name="T3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50">
                  <a:moveTo>
                    <a:pt x="374" y="0"/>
                  </a:moveTo>
                  <a:lnTo>
                    <a:pt x="358" y="350"/>
                  </a:lnTo>
                  <a:lnTo>
                    <a:pt x="0" y="342"/>
                  </a:lnTo>
                  <a:lnTo>
                    <a:pt x="8" y="302"/>
                  </a:lnTo>
                  <a:lnTo>
                    <a:pt x="16" y="270"/>
                  </a:lnTo>
                  <a:lnTo>
                    <a:pt x="32" y="239"/>
                  </a:lnTo>
                  <a:lnTo>
                    <a:pt x="40" y="207"/>
                  </a:lnTo>
                  <a:lnTo>
                    <a:pt x="56" y="167"/>
                  </a:lnTo>
                  <a:lnTo>
                    <a:pt x="64" y="135"/>
                  </a:lnTo>
                  <a:lnTo>
                    <a:pt x="72" y="119"/>
                  </a:lnTo>
                  <a:lnTo>
                    <a:pt x="72" y="96"/>
                  </a:lnTo>
                  <a:lnTo>
                    <a:pt x="72" y="80"/>
                  </a:lnTo>
                  <a:lnTo>
                    <a:pt x="72" y="56"/>
                  </a:lnTo>
                  <a:lnTo>
                    <a:pt x="80" y="40"/>
                  </a:lnTo>
                  <a:lnTo>
                    <a:pt x="80" y="24"/>
                  </a:lnTo>
                  <a:lnTo>
                    <a:pt x="88" y="0"/>
                  </a:lnTo>
                  <a:lnTo>
                    <a:pt x="37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73" name="Freeform 72"/>
            <p:cNvSpPr>
              <a:spLocks/>
            </p:cNvSpPr>
            <p:nvPr/>
          </p:nvSpPr>
          <p:spPr bwMode="auto">
            <a:xfrm>
              <a:off x="2225394" y="2176586"/>
              <a:ext cx="217170" cy="222250"/>
            </a:xfrm>
            <a:custGeom>
              <a:avLst/>
              <a:gdLst>
                <a:gd name="T0" fmla="*/ 334 w 342"/>
                <a:gd name="T1" fmla="*/ 350 h 350"/>
                <a:gd name="T2" fmla="*/ 0 w 342"/>
                <a:gd name="T3" fmla="*/ 350 h 350"/>
                <a:gd name="T4" fmla="*/ 8 w 342"/>
                <a:gd name="T5" fmla="*/ 0 h 350"/>
                <a:gd name="T6" fmla="*/ 342 w 342"/>
                <a:gd name="T7" fmla="*/ 8 h 350"/>
                <a:gd name="T8" fmla="*/ 334 w 342"/>
                <a:gd name="T9" fmla="*/ 350 h 350"/>
              </a:gdLst>
              <a:ahLst/>
              <a:cxnLst>
                <a:cxn ang="0">
                  <a:pos x="T0" y="T1"/>
                </a:cxn>
                <a:cxn ang="0">
                  <a:pos x="T2" y="T3"/>
                </a:cxn>
                <a:cxn ang="0">
                  <a:pos x="T4" y="T5"/>
                </a:cxn>
                <a:cxn ang="0">
                  <a:pos x="T6" y="T7"/>
                </a:cxn>
                <a:cxn ang="0">
                  <a:pos x="T8" y="T9"/>
                </a:cxn>
              </a:cxnLst>
              <a:rect l="0" t="0" r="r" b="b"/>
              <a:pathLst>
                <a:path w="342" h="350">
                  <a:moveTo>
                    <a:pt x="334" y="350"/>
                  </a:moveTo>
                  <a:lnTo>
                    <a:pt x="0" y="350"/>
                  </a:lnTo>
                  <a:lnTo>
                    <a:pt x="8" y="0"/>
                  </a:lnTo>
                  <a:lnTo>
                    <a:pt x="342" y="8"/>
                  </a:lnTo>
                  <a:lnTo>
                    <a:pt x="334" y="35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74" name="Freeform 73"/>
            <p:cNvSpPr>
              <a:spLocks/>
            </p:cNvSpPr>
            <p:nvPr/>
          </p:nvSpPr>
          <p:spPr bwMode="auto">
            <a:xfrm>
              <a:off x="2225394" y="2176586"/>
              <a:ext cx="217170" cy="222250"/>
            </a:xfrm>
            <a:custGeom>
              <a:avLst/>
              <a:gdLst>
                <a:gd name="T0" fmla="*/ 334 w 342"/>
                <a:gd name="T1" fmla="*/ 350 h 350"/>
                <a:gd name="T2" fmla="*/ 0 w 342"/>
                <a:gd name="T3" fmla="*/ 350 h 350"/>
                <a:gd name="T4" fmla="*/ 8 w 342"/>
                <a:gd name="T5" fmla="*/ 0 h 350"/>
                <a:gd name="T6" fmla="*/ 342 w 342"/>
                <a:gd name="T7" fmla="*/ 8 h 350"/>
                <a:gd name="T8" fmla="*/ 334 w 342"/>
                <a:gd name="T9" fmla="*/ 350 h 350"/>
              </a:gdLst>
              <a:ahLst/>
              <a:cxnLst>
                <a:cxn ang="0">
                  <a:pos x="T0" y="T1"/>
                </a:cxn>
                <a:cxn ang="0">
                  <a:pos x="T2" y="T3"/>
                </a:cxn>
                <a:cxn ang="0">
                  <a:pos x="T4" y="T5"/>
                </a:cxn>
                <a:cxn ang="0">
                  <a:pos x="T6" y="T7"/>
                </a:cxn>
                <a:cxn ang="0">
                  <a:pos x="T8" y="T9"/>
                </a:cxn>
              </a:cxnLst>
              <a:rect l="0" t="0" r="r" b="b"/>
              <a:pathLst>
                <a:path w="342" h="350">
                  <a:moveTo>
                    <a:pt x="334" y="350"/>
                  </a:moveTo>
                  <a:lnTo>
                    <a:pt x="0" y="350"/>
                  </a:lnTo>
                  <a:lnTo>
                    <a:pt x="8" y="0"/>
                  </a:lnTo>
                  <a:lnTo>
                    <a:pt x="342" y="8"/>
                  </a:lnTo>
                  <a:lnTo>
                    <a:pt x="334" y="35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75" name="Freeform 74"/>
            <p:cNvSpPr>
              <a:spLocks/>
            </p:cNvSpPr>
            <p:nvPr/>
          </p:nvSpPr>
          <p:spPr bwMode="auto">
            <a:xfrm>
              <a:off x="2457804" y="2181666"/>
              <a:ext cx="232410" cy="222250"/>
            </a:xfrm>
            <a:custGeom>
              <a:avLst/>
              <a:gdLst>
                <a:gd name="T0" fmla="*/ 366 w 366"/>
                <a:gd name="T1" fmla="*/ 8 h 350"/>
                <a:gd name="T2" fmla="*/ 366 w 366"/>
                <a:gd name="T3" fmla="*/ 350 h 350"/>
                <a:gd name="T4" fmla="*/ 0 w 366"/>
                <a:gd name="T5" fmla="*/ 350 h 350"/>
                <a:gd name="T6" fmla="*/ 8 w 366"/>
                <a:gd name="T7" fmla="*/ 0 h 350"/>
                <a:gd name="T8" fmla="*/ 366 w 366"/>
                <a:gd name="T9" fmla="*/ 8 h 350"/>
              </a:gdLst>
              <a:ahLst/>
              <a:cxnLst>
                <a:cxn ang="0">
                  <a:pos x="T0" y="T1"/>
                </a:cxn>
                <a:cxn ang="0">
                  <a:pos x="T2" y="T3"/>
                </a:cxn>
                <a:cxn ang="0">
                  <a:pos x="T4" y="T5"/>
                </a:cxn>
                <a:cxn ang="0">
                  <a:pos x="T6" y="T7"/>
                </a:cxn>
                <a:cxn ang="0">
                  <a:pos x="T8" y="T9"/>
                </a:cxn>
              </a:cxnLst>
              <a:rect l="0" t="0" r="r" b="b"/>
              <a:pathLst>
                <a:path w="366" h="350">
                  <a:moveTo>
                    <a:pt x="366" y="8"/>
                  </a:moveTo>
                  <a:lnTo>
                    <a:pt x="366" y="350"/>
                  </a:lnTo>
                  <a:lnTo>
                    <a:pt x="0" y="350"/>
                  </a:lnTo>
                  <a:lnTo>
                    <a:pt x="8" y="0"/>
                  </a:lnTo>
                  <a:lnTo>
                    <a:pt x="366"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76" name="Freeform 75"/>
            <p:cNvSpPr>
              <a:spLocks/>
            </p:cNvSpPr>
            <p:nvPr/>
          </p:nvSpPr>
          <p:spPr bwMode="auto">
            <a:xfrm>
              <a:off x="2457804" y="2181666"/>
              <a:ext cx="232410" cy="222250"/>
            </a:xfrm>
            <a:custGeom>
              <a:avLst/>
              <a:gdLst>
                <a:gd name="T0" fmla="*/ 366 w 366"/>
                <a:gd name="T1" fmla="*/ 8 h 350"/>
                <a:gd name="T2" fmla="*/ 366 w 366"/>
                <a:gd name="T3" fmla="*/ 350 h 350"/>
                <a:gd name="T4" fmla="*/ 0 w 366"/>
                <a:gd name="T5" fmla="*/ 350 h 350"/>
                <a:gd name="T6" fmla="*/ 8 w 366"/>
                <a:gd name="T7" fmla="*/ 0 h 350"/>
                <a:gd name="T8" fmla="*/ 366 w 366"/>
                <a:gd name="T9" fmla="*/ 8 h 350"/>
              </a:gdLst>
              <a:ahLst/>
              <a:cxnLst>
                <a:cxn ang="0">
                  <a:pos x="T0" y="T1"/>
                </a:cxn>
                <a:cxn ang="0">
                  <a:pos x="T2" y="T3"/>
                </a:cxn>
                <a:cxn ang="0">
                  <a:pos x="T4" y="T5"/>
                </a:cxn>
                <a:cxn ang="0">
                  <a:pos x="T6" y="T7"/>
                </a:cxn>
                <a:cxn ang="0">
                  <a:pos x="T8" y="T9"/>
                </a:cxn>
              </a:cxnLst>
              <a:rect l="0" t="0" r="r" b="b"/>
              <a:pathLst>
                <a:path w="366" h="350">
                  <a:moveTo>
                    <a:pt x="366" y="8"/>
                  </a:moveTo>
                  <a:lnTo>
                    <a:pt x="366" y="350"/>
                  </a:lnTo>
                  <a:lnTo>
                    <a:pt x="0" y="350"/>
                  </a:lnTo>
                  <a:lnTo>
                    <a:pt x="8" y="0"/>
                  </a:lnTo>
                  <a:lnTo>
                    <a:pt x="366"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77" name="Freeform 76"/>
            <p:cNvSpPr>
              <a:spLocks/>
            </p:cNvSpPr>
            <p:nvPr/>
          </p:nvSpPr>
          <p:spPr bwMode="auto">
            <a:xfrm>
              <a:off x="2710534" y="2186746"/>
              <a:ext cx="217170" cy="217170"/>
            </a:xfrm>
            <a:custGeom>
              <a:avLst/>
              <a:gdLst>
                <a:gd name="T0" fmla="*/ 342 w 342"/>
                <a:gd name="T1" fmla="*/ 0 h 342"/>
                <a:gd name="T2" fmla="*/ 334 w 342"/>
                <a:gd name="T3" fmla="*/ 342 h 342"/>
                <a:gd name="T4" fmla="*/ 8 w 342"/>
                <a:gd name="T5" fmla="*/ 342 h 342"/>
                <a:gd name="T6" fmla="*/ 0 w 342"/>
                <a:gd name="T7" fmla="*/ 0 h 342"/>
                <a:gd name="T8" fmla="*/ 342 w 342"/>
                <a:gd name="T9" fmla="*/ 0 h 342"/>
              </a:gdLst>
              <a:ahLst/>
              <a:cxnLst>
                <a:cxn ang="0">
                  <a:pos x="T0" y="T1"/>
                </a:cxn>
                <a:cxn ang="0">
                  <a:pos x="T2" y="T3"/>
                </a:cxn>
                <a:cxn ang="0">
                  <a:pos x="T4" y="T5"/>
                </a:cxn>
                <a:cxn ang="0">
                  <a:pos x="T6" y="T7"/>
                </a:cxn>
                <a:cxn ang="0">
                  <a:pos x="T8" y="T9"/>
                </a:cxn>
              </a:cxnLst>
              <a:rect l="0" t="0" r="r" b="b"/>
              <a:pathLst>
                <a:path w="342" h="342">
                  <a:moveTo>
                    <a:pt x="342" y="0"/>
                  </a:moveTo>
                  <a:lnTo>
                    <a:pt x="334" y="342"/>
                  </a:lnTo>
                  <a:lnTo>
                    <a:pt x="8" y="342"/>
                  </a:lnTo>
                  <a:lnTo>
                    <a:pt x="0" y="0"/>
                  </a:lnTo>
                  <a:lnTo>
                    <a:pt x="342"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78" name="Freeform 77"/>
            <p:cNvSpPr>
              <a:spLocks/>
            </p:cNvSpPr>
            <p:nvPr/>
          </p:nvSpPr>
          <p:spPr bwMode="auto">
            <a:xfrm>
              <a:off x="2710534" y="2186746"/>
              <a:ext cx="217170" cy="217170"/>
            </a:xfrm>
            <a:custGeom>
              <a:avLst/>
              <a:gdLst>
                <a:gd name="T0" fmla="*/ 342 w 342"/>
                <a:gd name="T1" fmla="*/ 0 h 342"/>
                <a:gd name="T2" fmla="*/ 334 w 342"/>
                <a:gd name="T3" fmla="*/ 342 h 342"/>
                <a:gd name="T4" fmla="*/ 8 w 342"/>
                <a:gd name="T5" fmla="*/ 342 h 342"/>
                <a:gd name="T6" fmla="*/ 0 w 342"/>
                <a:gd name="T7" fmla="*/ 0 h 342"/>
                <a:gd name="T8" fmla="*/ 342 w 342"/>
                <a:gd name="T9" fmla="*/ 0 h 342"/>
              </a:gdLst>
              <a:ahLst/>
              <a:cxnLst>
                <a:cxn ang="0">
                  <a:pos x="T0" y="T1"/>
                </a:cxn>
                <a:cxn ang="0">
                  <a:pos x="T2" y="T3"/>
                </a:cxn>
                <a:cxn ang="0">
                  <a:pos x="T4" y="T5"/>
                </a:cxn>
                <a:cxn ang="0">
                  <a:pos x="T6" y="T7"/>
                </a:cxn>
                <a:cxn ang="0">
                  <a:pos x="T8" y="T9"/>
                </a:cxn>
              </a:cxnLst>
              <a:rect l="0" t="0" r="r" b="b"/>
              <a:pathLst>
                <a:path w="342" h="342">
                  <a:moveTo>
                    <a:pt x="342" y="0"/>
                  </a:moveTo>
                  <a:lnTo>
                    <a:pt x="334" y="342"/>
                  </a:lnTo>
                  <a:lnTo>
                    <a:pt x="8" y="342"/>
                  </a:lnTo>
                  <a:lnTo>
                    <a:pt x="0" y="0"/>
                  </a:lnTo>
                  <a:lnTo>
                    <a:pt x="34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79" name="Freeform 78"/>
            <p:cNvSpPr>
              <a:spLocks/>
            </p:cNvSpPr>
            <p:nvPr/>
          </p:nvSpPr>
          <p:spPr bwMode="auto">
            <a:xfrm>
              <a:off x="2942944" y="2191826"/>
              <a:ext cx="237490" cy="217170"/>
            </a:xfrm>
            <a:custGeom>
              <a:avLst/>
              <a:gdLst>
                <a:gd name="T0" fmla="*/ 374 w 374"/>
                <a:gd name="T1" fmla="*/ 0 h 342"/>
                <a:gd name="T2" fmla="*/ 374 w 374"/>
                <a:gd name="T3" fmla="*/ 342 h 342"/>
                <a:gd name="T4" fmla="*/ 8 w 374"/>
                <a:gd name="T5" fmla="*/ 342 h 342"/>
                <a:gd name="T6" fmla="*/ 0 w 374"/>
                <a:gd name="T7" fmla="*/ 0 h 342"/>
                <a:gd name="T8" fmla="*/ 374 w 374"/>
                <a:gd name="T9" fmla="*/ 0 h 342"/>
              </a:gdLst>
              <a:ahLst/>
              <a:cxnLst>
                <a:cxn ang="0">
                  <a:pos x="T0" y="T1"/>
                </a:cxn>
                <a:cxn ang="0">
                  <a:pos x="T2" y="T3"/>
                </a:cxn>
                <a:cxn ang="0">
                  <a:pos x="T4" y="T5"/>
                </a:cxn>
                <a:cxn ang="0">
                  <a:pos x="T6" y="T7"/>
                </a:cxn>
                <a:cxn ang="0">
                  <a:pos x="T8" y="T9"/>
                </a:cxn>
              </a:cxnLst>
              <a:rect l="0" t="0" r="r" b="b"/>
              <a:pathLst>
                <a:path w="374" h="342">
                  <a:moveTo>
                    <a:pt x="374" y="0"/>
                  </a:moveTo>
                  <a:lnTo>
                    <a:pt x="374" y="342"/>
                  </a:lnTo>
                  <a:lnTo>
                    <a:pt x="8" y="342"/>
                  </a:lnTo>
                  <a:lnTo>
                    <a:pt x="0" y="0"/>
                  </a:lnTo>
                  <a:lnTo>
                    <a:pt x="374"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80" name="Freeform 79"/>
            <p:cNvSpPr>
              <a:spLocks/>
            </p:cNvSpPr>
            <p:nvPr/>
          </p:nvSpPr>
          <p:spPr bwMode="auto">
            <a:xfrm>
              <a:off x="2942944" y="2191826"/>
              <a:ext cx="237490" cy="217170"/>
            </a:xfrm>
            <a:custGeom>
              <a:avLst/>
              <a:gdLst>
                <a:gd name="T0" fmla="*/ 374 w 374"/>
                <a:gd name="T1" fmla="*/ 0 h 342"/>
                <a:gd name="T2" fmla="*/ 374 w 374"/>
                <a:gd name="T3" fmla="*/ 342 h 342"/>
                <a:gd name="T4" fmla="*/ 8 w 374"/>
                <a:gd name="T5" fmla="*/ 342 h 342"/>
                <a:gd name="T6" fmla="*/ 0 w 374"/>
                <a:gd name="T7" fmla="*/ 0 h 342"/>
                <a:gd name="T8" fmla="*/ 374 w 374"/>
                <a:gd name="T9" fmla="*/ 0 h 342"/>
              </a:gdLst>
              <a:ahLst/>
              <a:cxnLst>
                <a:cxn ang="0">
                  <a:pos x="T0" y="T1"/>
                </a:cxn>
                <a:cxn ang="0">
                  <a:pos x="T2" y="T3"/>
                </a:cxn>
                <a:cxn ang="0">
                  <a:pos x="T4" y="T5"/>
                </a:cxn>
                <a:cxn ang="0">
                  <a:pos x="T6" y="T7"/>
                </a:cxn>
                <a:cxn ang="0">
                  <a:pos x="T8" y="T9"/>
                </a:cxn>
              </a:cxnLst>
              <a:rect l="0" t="0" r="r" b="b"/>
              <a:pathLst>
                <a:path w="374" h="342">
                  <a:moveTo>
                    <a:pt x="374" y="0"/>
                  </a:moveTo>
                  <a:lnTo>
                    <a:pt x="374" y="342"/>
                  </a:lnTo>
                  <a:lnTo>
                    <a:pt x="8" y="342"/>
                  </a:lnTo>
                  <a:lnTo>
                    <a:pt x="0" y="0"/>
                  </a:lnTo>
                  <a:lnTo>
                    <a:pt x="37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81" name="Freeform 80"/>
            <p:cNvSpPr>
              <a:spLocks/>
            </p:cNvSpPr>
            <p:nvPr/>
          </p:nvSpPr>
          <p:spPr bwMode="auto">
            <a:xfrm>
              <a:off x="3200754" y="2196906"/>
              <a:ext cx="262890" cy="212090"/>
            </a:xfrm>
            <a:custGeom>
              <a:avLst/>
              <a:gdLst>
                <a:gd name="T0" fmla="*/ 414 w 414"/>
                <a:gd name="T1" fmla="*/ 8 h 334"/>
                <a:gd name="T2" fmla="*/ 406 w 414"/>
                <a:gd name="T3" fmla="*/ 32 h 334"/>
                <a:gd name="T4" fmla="*/ 406 w 414"/>
                <a:gd name="T5" fmla="*/ 64 h 334"/>
                <a:gd name="T6" fmla="*/ 398 w 414"/>
                <a:gd name="T7" fmla="*/ 87 h 334"/>
                <a:gd name="T8" fmla="*/ 390 w 414"/>
                <a:gd name="T9" fmla="*/ 111 h 334"/>
                <a:gd name="T10" fmla="*/ 382 w 414"/>
                <a:gd name="T11" fmla="*/ 143 h 334"/>
                <a:gd name="T12" fmla="*/ 374 w 414"/>
                <a:gd name="T13" fmla="*/ 167 h 334"/>
                <a:gd name="T14" fmla="*/ 366 w 414"/>
                <a:gd name="T15" fmla="*/ 191 h 334"/>
                <a:gd name="T16" fmla="*/ 358 w 414"/>
                <a:gd name="T17" fmla="*/ 230 h 334"/>
                <a:gd name="T18" fmla="*/ 342 w 414"/>
                <a:gd name="T19" fmla="*/ 254 h 334"/>
                <a:gd name="T20" fmla="*/ 326 w 414"/>
                <a:gd name="T21" fmla="*/ 254 h 334"/>
                <a:gd name="T22" fmla="*/ 302 w 414"/>
                <a:gd name="T23" fmla="*/ 254 h 334"/>
                <a:gd name="T24" fmla="*/ 286 w 414"/>
                <a:gd name="T25" fmla="*/ 270 h 334"/>
                <a:gd name="T26" fmla="*/ 270 w 414"/>
                <a:gd name="T27" fmla="*/ 286 h 334"/>
                <a:gd name="T28" fmla="*/ 262 w 414"/>
                <a:gd name="T29" fmla="*/ 302 h 334"/>
                <a:gd name="T30" fmla="*/ 254 w 414"/>
                <a:gd name="T31" fmla="*/ 334 h 334"/>
                <a:gd name="T32" fmla="*/ 0 w 414"/>
                <a:gd name="T33" fmla="*/ 334 h 334"/>
                <a:gd name="T34" fmla="*/ 0 w 414"/>
                <a:gd name="T35" fmla="*/ 0 h 334"/>
                <a:gd name="T36" fmla="*/ 414 w 414"/>
                <a:gd name="T37" fmla="*/ 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4" h="334">
                  <a:moveTo>
                    <a:pt x="414" y="8"/>
                  </a:moveTo>
                  <a:lnTo>
                    <a:pt x="406" y="32"/>
                  </a:lnTo>
                  <a:lnTo>
                    <a:pt x="406" y="64"/>
                  </a:lnTo>
                  <a:lnTo>
                    <a:pt x="398" y="87"/>
                  </a:lnTo>
                  <a:lnTo>
                    <a:pt x="390" y="111"/>
                  </a:lnTo>
                  <a:lnTo>
                    <a:pt x="382" y="143"/>
                  </a:lnTo>
                  <a:lnTo>
                    <a:pt x="374" y="167"/>
                  </a:lnTo>
                  <a:lnTo>
                    <a:pt x="366" y="191"/>
                  </a:lnTo>
                  <a:lnTo>
                    <a:pt x="358" y="230"/>
                  </a:lnTo>
                  <a:lnTo>
                    <a:pt x="342" y="254"/>
                  </a:lnTo>
                  <a:lnTo>
                    <a:pt x="326" y="254"/>
                  </a:lnTo>
                  <a:lnTo>
                    <a:pt x="302" y="254"/>
                  </a:lnTo>
                  <a:lnTo>
                    <a:pt x="286" y="270"/>
                  </a:lnTo>
                  <a:lnTo>
                    <a:pt x="270" y="286"/>
                  </a:lnTo>
                  <a:lnTo>
                    <a:pt x="262" y="302"/>
                  </a:lnTo>
                  <a:lnTo>
                    <a:pt x="254" y="334"/>
                  </a:lnTo>
                  <a:lnTo>
                    <a:pt x="0" y="334"/>
                  </a:lnTo>
                  <a:lnTo>
                    <a:pt x="0" y="0"/>
                  </a:lnTo>
                  <a:lnTo>
                    <a:pt x="414"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82" name="Freeform 81"/>
            <p:cNvSpPr>
              <a:spLocks/>
            </p:cNvSpPr>
            <p:nvPr/>
          </p:nvSpPr>
          <p:spPr bwMode="auto">
            <a:xfrm>
              <a:off x="3200754" y="2196906"/>
              <a:ext cx="262890" cy="212090"/>
            </a:xfrm>
            <a:custGeom>
              <a:avLst/>
              <a:gdLst>
                <a:gd name="T0" fmla="*/ 414 w 414"/>
                <a:gd name="T1" fmla="*/ 8 h 334"/>
                <a:gd name="T2" fmla="*/ 406 w 414"/>
                <a:gd name="T3" fmla="*/ 32 h 334"/>
                <a:gd name="T4" fmla="*/ 406 w 414"/>
                <a:gd name="T5" fmla="*/ 64 h 334"/>
                <a:gd name="T6" fmla="*/ 398 w 414"/>
                <a:gd name="T7" fmla="*/ 87 h 334"/>
                <a:gd name="T8" fmla="*/ 390 w 414"/>
                <a:gd name="T9" fmla="*/ 111 h 334"/>
                <a:gd name="T10" fmla="*/ 382 w 414"/>
                <a:gd name="T11" fmla="*/ 143 h 334"/>
                <a:gd name="T12" fmla="*/ 374 w 414"/>
                <a:gd name="T13" fmla="*/ 167 h 334"/>
                <a:gd name="T14" fmla="*/ 366 w 414"/>
                <a:gd name="T15" fmla="*/ 191 h 334"/>
                <a:gd name="T16" fmla="*/ 358 w 414"/>
                <a:gd name="T17" fmla="*/ 230 h 334"/>
                <a:gd name="T18" fmla="*/ 342 w 414"/>
                <a:gd name="T19" fmla="*/ 254 h 334"/>
                <a:gd name="T20" fmla="*/ 326 w 414"/>
                <a:gd name="T21" fmla="*/ 254 h 334"/>
                <a:gd name="T22" fmla="*/ 302 w 414"/>
                <a:gd name="T23" fmla="*/ 254 h 334"/>
                <a:gd name="T24" fmla="*/ 286 w 414"/>
                <a:gd name="T25" fmla="*/ 270 h 334"/>
                <a:gd name="T26" fmla="*/ 270 w 414"/>
                <a:gd name="T27" fmla="*/ 286 h 334"/>
                <a:gd name="T28" fmla="*/ 262 w 414"/>
                <a:gd name="T29" fmla="*/ 302 h 334"/>
                <a:gd name="T30" fmla="*/ 254 w 414"/>
                <a:gd name="T31" fmla="*/ 334 h 334"/>
                <a:gd name="T32" fmla="*/ 0 w 414"/>
                <a:gd name="T33" fmla="*/ 334 h 334"/>
                <a:gd name="T34" fmla="*/ 0 w 414"/>
                <a:gd name="T35" fmla="*/ 0 h 334"/>
                <a:gd name="T36" fmla="*/ 414 w 414"/>
                <a:gd name="T37" fmla="*/ 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4" h="334">
                  <a:moveTo>
                    <a:pt x="414" y="8"/>
                  </a:moveTo>
                  <a:lnTo>
                    <a:pt x="406" y="32"/>
                  </a:lnTo>
                  <a:lnTo>
                    <a:pt x="406" y="64"/>
                  </a:lnTo>
                  <a:lnTo>
                    <a:pt x="398" y="87"/>
                  </a:lnTo>
                  <a:lnTo>
                    <a:pt x="390" y="111"/>
                  </a:lnTo>
                  <a:lnTo>
                    <a:pt x="382" y="143"/>
                  </a:lnTo>
                  <a:lnTo>
                    <a:pt x="374" y="167"/>
                  </a:lnTo>
                  <a:lnTo>
                    <a:pt x="366" y="191"/>
                  </a:lnTo>
                  <a:lnTo>
                    <a:pt x="358" y="230"/>
                  </a:lnTo>
                  <a:lnTo>
                    <a:pt x="342" y="254"/>
                  </a:lnTo>
                  <a:lnTo>
                    <a:pt x="326" y="254"/>
                  </a:lnTo>
                  <a:lnTo>
                    <a:pt x="302" y="254"/>
                  </a:lnTo>
                  <a:lnTo>
                    <a:pt x="286" y="270"/>
                  </a:lnTo>
                  <a:lnTo>
                    <a:pt x="270" y="286"/>
                  </a:lnTo>
                  <a:lnTo>
                    <a:pt x="262" y="302"/>
                  </a:lnTo>
                  <a:lnTo>
                    <a:pt x="254" y="334"/>
                  </a:lnTo>
                  <a:lnTo>
                    <a:pt x="0" y="334"/>
                  </a:lnTo>
                  <a:lnTo>
                    <a:pt x="0" y="0"/>
                  </a:lnTo>
                  <a:lnTo>
                    <a:pt x="414"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83" name="Freeform 82"/>
            <p:cNvSpPr>
              <a:spLocks/>
            </p:cNvSpPr>
            <p:nvPr/>
          </p:nvSpPr>
          <p:spPr bwMode="auto">
            <a:xfrm>
              <a:off x="1886939" y="2414076"/>
              <a:ext cx="191770" cy="241935"/>
            </a:xfrm>
            <a:custGeom>
              <a:avLst/>
              <a:gdLst>
                <a:gd name="T0" fmla="*/ 294 w 302"/>
                <a:gd name="T1" fmla="*/ 0 h 381"/>
                <a:gd name="T2" fmla="*/ 294 w 302"/>
                <a:gd name="T3" fmla="*/ 23 h 381"/>
                <a:gd name="T4" fmla="*/ 294 w 302"/>
                <a:gd name="T5" fmla="*/ 47 h 381"/>
                <a:gd name="T6" fmla="*/ 294 w 302"/>
                <a:gd name="T7" fmla="*/ 71 h 381"/>
                <a:gd name="T8" fmla="*/ 294 w 302"/>
                <a:gd name="T9" fmla="*/ 95 h 381"/>
                <a:gd name="T10" fmla="*/ 302 w 302"/>
                <a:gd name="T11" fmla="*/ 119 h 381"/>
                <a:gd name="T12" fmla="*/ 302 w 302"/>
                <a:gd name="T13" fmla="*/ 143 h 381"/>
                <a:gd name="T14" fmla="*/ 302 w 302"/>
                <a:gd name="T15" fmla="*/ 166 h 381"/>
                <a:gd name="T16" fmla="*/ 302 w 302"/>
                <a:gd name="T17" fmla="*/ 190 h 381"/>
                <a:gd name="T18" fmla="*/ 302 w 302"/>
                <a:gd name="T19" fmla="*/ 214 h 381"/>
                <a:gd name="T20" fmla="*/ 302 w 302"/>
                <a:gd name="T21" fmla="*/ 238 h 381"/>
                <a:gd name="T22" fmla="*/ 302 w 302"/>
                <a:gd name="T23" fmla="*/ 262 h 381"/>
                <a:gd name="T24" fmla="*/ 302 w 302"/>
                <a:gd name="T25" fmla="*/ 286 h 381"/>
                <a:gd name="T26" fmla="*/ 302 w 302"/>
                <a:gd name="T27" fmla="*/ 309 h 381"/>
                <a:gd name="T28" fmla="*/ 294 w 302"/>
                <a:gd name="T29" fmla="*/ 333 h 381"/>
                <a:gd name="T30" fmla="*/ 294 w 302"/>
                <a:gd name="T31" fmla="*/ 357 h 381"/>
                <a:gd name="T32" fmla="*/ 302 w 302"/>
                <a:gd name="T33" fmla="*/ 381 h 381"/>
                <a:gd name="T34" fmla="*/ 24 w 302"/>
                <a:gd name="T35" fmla="*/ 365 h 381"/>
                <a:gd name="T36" fmla="*/ 24 w 302"/>
                <a:gd name="T37" fmla="*/ 341 h 381"/>
                <a:gd name="T38" fmla="*/ 32 w 302"/>
                <a:gd name="T39" fmla="*/ 317 h 381"/>
                <a:gd name="T40" fmla="*/ 32 w 302"/>
                <a:gd name="T41" fmla="*/ 286 h 381"/>
                <a:gd name="T42" fmla="*/ 40 w 302"/>
                <a:gd name="T43" fmla="*/ 262 h 381"/>
                <a:gd name="T44" fmla="*/ 40 w 302"/>
                <a:gd name="T45" fmla="*/ 230 h 381"/>
                <a:gd name="T46" fmla="*/ 40 w 302"/>
                <a:gd name="T47" fmla="*/ 206 h 381"/>
                <a:gd name="T48" fmla="*/ 24 w 302"/>
                <a:gd name="T49" fmla="*/ 182 h 381"/>
                <a:gd name="T50" fmla="*/ 8 w 302"/>
                <a:gd name="T51" fmla="*/ 158 h 381"/>
                <a:gd name="T52" fmla="*/ 0 w 302"/>
                <a:gd name="T53" fmla="*/ 143 h 381"/>
                <a:gd name="T54" fmla="*/ 0 w 302"/>
                <a:gd name="T55" fmla="*/ 119 h 381"/>
                <a:gd name="T56" fmla="*/ 24 w 302"/>
                <a:gd name="T57" fmla="*/ 103 h 381"/>
                <a:gd name="T58" fmla="*/ 48 w 302"/>
                <a:gd name="T59" fmla="*/ 95 h 381"/>
                <a:gd name="T60" fmla="*/ 64 w 302"/>
                <a:gd name="T61" fmla="*/ 79 h 381"/>
                <a:gd name="T62" fmla="*/ 111 w 302"/>
                <a:gd name="T63" fmla="*/ 0 h 381"/>
                <a:gd name="T64" fmla="*/ 135 w 302"/>
                <a:gd name="T65" fmla="*/ 0 h 381"/>
                <a:gd name="T66" fmla="*/ 159 w 302"/>
                <a:gd name="T67" fmla="*/ 0 h 381"/>
                <a:gd name="T68" fmla="*/ 183 w 302"/>
                <a:gd name="T69" fmla="*/ 0 h 381"/>
                <a:gd name="T70" fmla="*/ 207 w 302"/>
                <a:gd name="T71" fmla="*/ 0 h 381"/>
                <a:gd name="T72" fmla="*/ 223 w 302"/>
                <a:gd name="T73" fmla="*/ 0 h 381"/>
                <a:gd name="T74" fmla="*/ 247 w 302"/>
                <a:gd name="T75" fmla="*/ 0 h 381"/>
                <a:gd name="T76" fmla="*/ 271 w 302"/>
                <a:gd name="T77" fmla="*/ 0 h 381"/>
                <a:gd name="T78" fmla="*/ 294 w 302"/>
                <a:gd name="T79"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381">
                  <a:moveTo>
                    <a:pt x="294" y="0"/>
                  </a:moveTo>
                  <a:lnTo>
                    <a:pt x="294" y="23"/>
                  </a:lnTo>
                  <a:lnTo>
                    <a:pt x="294" y="47"/>
                  </a:lnTo>
                  <a:lnTo>
                    <a:pt x="294" y="71"/>
                  </a:lnTo>
                  <a:lnTo>
                    <a:pt x="294" y="95"/>
                  </a:lnTo>
                  <a:lnTo>
                    <a:pt x="302" y="119"/>
                  </a:lnTo>
                  <a:lnTo>
                    <a:pt x="302" y="143"/>
                  </a:lnTo>
                  <a:lnTo>
                    <a:pt x="302" y="166"/>
                  </a:lnTo>
                  <a:lnTo>
                    <a:pt x="302" y="190"/>
                  </a:lnTo>
                  <a:lnTo>
                    <a:pt x="302" y="214"/>
                  </a:lnTo>
                  <a:lnTo>
                    <a:pt x="302" y="238"/>
                  </a:lnTo>
                  <a:lnTo>
                    <a:pt x="302" y="262"/>
                  </a:lnTo>
                  <a:lnTo>
                    <a:pt x="302" y="286"/>
                  </a:lnTo>
                  <a:lnTo>
                    <a:pt x="302" y="309"/>
                  </a:lnTo>
                  <a:lnTo>
                    <a:pt x="294" y="333"/>
                  </a:lnTo>
                  <a:lnTo>
                    <a:pt x="294" y="357"/>
                  </a:lnTo>
                  <a:lnTo>
                    <a:pt x="302" y="381"/>
                  </a:lnTo>
                  <a:lnTo>
                    <a:pt x="24" y="365"/>
                  </a:lnTo>
                  <a:lnTo>
                    <a:pt x="24" y="341"/>
                  </a:lnTo>
                  <a:lnTo>
                    <a:pt x="32" y="317"/>
                  </a:lnTo>
                  <a:lnTo>
                    <a:pt x="32" y="286"/>
                  </a:lnTo>
                  <a:lnTo>
                    <a:pt x="40" y="262"/>
                  </a:lnTo>
                  <a:lnTo>
                    <a:pt x="40" y="230"/>
                  </a:lnTo>
                  <a:lnTo>
                    <a:pt x="40" y="206"/>
                  </a:lnTo>
                  <a:lnTo>
                    <a:pt x="24" y="182"/>
                  </a:lnTo>
                  <a:lnTo>
                    <a:pt x="8" y="158"/>
                  </a:lnTo>
                  <a:lnTo>
                    <a:pt x="0" y="143"/>
                  </a:lnTo>
                  <a:lnTo>
                    <a:pt x="0" y="119"/>
                  </a:lnTo>
                  <a:lnTo>
                    <a:pt x="24" y="103"/>
                  </a:lnTo>
                  <a:lnTo>
                    <a:pt x="48" y="95"/>
                  </a:lnTo>
                  <a:lnTo>
                    <a:pt x="64" y="79"/>
                  </a:lnTo>
                  <a:lnTo>
                    <a:pt x="111" y="0"/>
                  </a:lnTo>
                  <a:lnTo>
                    <a:pt x="135" y="0"/>
                  </a:lnTo>
                  <a:lnTo>
                    <a:pt x="159" y="0"/>
                  </a:lnTo>
                  <a:lnTo>
                    <a:pt x="183" y="0"/>
                  </a:lnTo>
                  <a:lnTo>
                    <a:pt x="207" y="0"/>
                  </a:lnTo>
                  <a:lnTo>
                    <a:pt x="223" y="0"/>
                  </a:lnTo>
                  <a:lnTo>
                    <a:pt x="247" y="0"/>
                  </a:lnTo>
                  <a:lnTo>
                    <a:pt x="271" y="0"/>
                  </a:lnTo>
                  <a:lnTo>
                    <a:pt x="294"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84" name="Freeform 83"/>
            <p:cNvSpPr>
              <a:spLocks/>
            </p:cNvSpPr>
            <p:nvPr/>
          </p:nvSpPr>
          <p:spPr bwMode="auto">
            <a:xfrm>
              <a:off x="1886939" y="2414076"/>
              <a:ext cx="191770" cy="241935"/>
            </a:xfrm>
            <a:custGeom>
              <a:avLst/>
              <a:gdLst>
                <a:gd name="T0" fmla="*/ 294 w 302"/>
                <a:gd name="T1" fmla="*/ 0 h 381"/>
                <a:gd name="T2" fmla="*/ 294 w 302"/>
                <a:gd name="T3" fmla="*/ 23 h 381"/>
                <a:gd name="T4" fmla="*/ 294 w 302"/>
                <a:gd name="T5" fmla="*/ 47 h 381"/>
                <a:gd name="T6" fmla="*/ 294 w 302"/>
                <a:gd name="T7" fmla="*/ 71 h 381"/>
                <a:gd name="T8" fmla="*/ 294 w 302"/>
                <a:gd name="T9" fmla="*/ 95 h 381"/>
                <a:gd name="T10" fmla="*/ 302 w 302"/>
                <a:gd name="T11" fmla="*/ 119 h 381"/>
                <a:gd name="T12" fmla="*/ 302 w 302"/>
                <a:gd name="T13" fmla="*/ 143 h 381"/>
                <a:gd name="T14" fmla="*/ 302 w 302"/>
                <a:gd name="T15" fmla="*/ 166 h 381"/>
                <a:gd name="T16" fmla="*/ 302 w 302"/>
                <a:gd name="T17" fmla="*/ 190 h 381"/>
                <a:gd name="T18" fmla="*/ 302 w 302"/>
                <a:gd name="T19" fmla="*/ 214 h 381"/>
                <a:gd name="T20" fmla="*/ 302 w 302"/>
                <a:gd name="T21" fmla="*/ 238 h 381"/>
                <a:gd name="T22" fmla="*/ 302 w 302"/>
                <a:gd name="T23" fmla="*/ 262 h 381"/>
                <a:gd name="T24" fmla="*/ 302 w 302"/>
                <a:gd name="T25" fmla="*/ 286 h 381"/>
                <a:gd name="T26" fmla="*/ 302 w 302"/>
                <a:gd name="T27" fmla="*/ 309 h 381"/>
                <a:gd name="T28" fmla="*/ 294 w 302"/>
                <a:gd name="T29" fmla="*/ 333 h 381"/>
                <a:gd name="T30" fmla="*/ 294 w 302"/>
                <a:gd name="T31" fmla="*/ 357 h 381"/>
                <a:gd name="T32" fmla="*/ 302 w 302"/>
                <a:gd name="T33" fmla="*/ 381 h 381"/>
                <a:gd name="T34" fmla="*/ 24 w 302"/>
                <a:gd name="T35" fmla="*/ 365 h 381"/>
                <a:gd name="T36" fmla="*/ 24 w 302"/>
                <a:gd name="T37" fmla="*/ 341 h 381"/>
                <a:gd name="T38" fmla="*/ 32 w 302"/>
                <a:gd name="T39" fmla="*/ 317 h 381"/>
                <a:gd name="T40" fmla="*/ 32 w 302"/>
                <a:gd name="T41" fmla="*/ 286 h 381"/>
                <a:gd name="T42" fmla="*/ 40 w 302"/>
                <a:gd name="T43" fmla="*/ 262 h 381"/>
                <a:gd name="T44" fmla="*/ 40 w 302"/>
                <a:gd name="T45" fmla="*/ 230 h 381"/>
                <a:gd name="T46" fmla="*/ 40 w 302"/>
                <a:gd name="T47" fmla="*/ 206 h 381"/>
                <a:gd name="T48" fmla="*/ 24 w 302"/>
                <a:gd name="T49" fmla="*/ 182 h 381"/>
                <a:gd name="T50" fmla="*/ 8 w 302"/>
                <a:gd name="T51" fmla="*/ 158 h 381"/>
                <a:gd name="T52" fmla="*/ 0 w 302"/>
                <a:gd name="T53" fmla="*/ 143 h 381"/>
                <a:gd name="T54" fmla="*/ 0 w 302"/>
                <a:gd name="T55" fmla="*/ 119 h 381"/>
                <a:gd name="T56" fmla="*/ 24 w 302"/>
                <a:gd name="T57" fmla="*/ 103 h 381"/>
                <a:gd name="T58" fmla="*/ 48 w 302"/>
                <a:gd name="T59" fmla="*/ 95 h 381"/>
                <a:gd name="T60" fmla="*/ 64 w 302"/>
                <a:gd name="T61" fmla="*/ 79 h 381"/>
                <a:gd name="T62" fmla="*/ 111 w 302"/>
                <a:gd name="T63" fmla="*/ 0 h 381"/>
                <a:gd name="T64" fmla="*/ 135 w 302"/>
                <a:gd name="T65" fmla="*/ 0 h 381"/>
                <a:gd name="T66" fmla="*/ 159 w 302"/>
                <a:gd name="T67" fmla="*/ 0 h 381"/>
                <a:gd name="T68" fmla="*/ 183 w 302"/>
                <a:gd name="T69" fmla="*/ 0 h 381"/>
                <a:gd name="T70" fmla="*/ 207 w 302"/>
                <a:gd name="T71" fmla="*/ 0 h 381"/>
                <a:gd name="T72" fmla="*/ 223 w 302"/>
                <a:gd name="T73" fmla="*/ 0 h 381"/>
                <a:gd name="T74" fmla="*/ 247 w 302"/>
                <a:gd name="T75" fmla="*/ 0 h 381"/>
                <a:gd name="T76" fmla="*/ 271 w 302"/>
                <a:gd name="T77" fmla="*/ 0 h 381"/>
                <a:gd name="T78" fmla="*/ 294 w 302"/>
                <a:gd name="T79"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381">
                  <a:moveTo>
                    <a:pt x="294" y="0"/>
                  </a:moveTo>
                  <a:lnTo>
                    <a:pt x="294" y="23"/>
                  </a:lnTo>
                  <a:lnTo>
                    <a:pt x="294" y="47"/>
                  </a:lnTo>
                  <a:lnTo>
                    <a:pt x="294" y="71"/>
                  </a:lnTo>
                  <a:lnTo>
                    <a:pt x="294" y="95"/>
                  </a:lnTo>
                  <a:lnTo>
                    <a:pt x="302" y="119"/>
                  </a:lnTo>
                  <a:lnTo>
                    <a:pt x="302" y="143"/>
                  </a:lnTo>
                  <a:lnTo>
                    <a:pt x="302" y="166"/>
                  </a:lnTo>
                  <a:lnTo>
                    <a:pt x="302" y="190"/>
                  </a:lnTo>
                  <a:lnTo>
                    <a:pt x="302" y="214"/>
                  </a:lnTo>
                  <a:lnTo>
                    <a:pt x="302" y="238"/>
                  </a:lnTo>
                  <a:lnTo>
                    <a:pt x="302" y="262"/>
                  </a:lnTo>
                  <a:lnTo>
                    <a:pt x="302" y="286"/>
                  </a:lnTo>
                  <a:lnTo>
                    <a:pt x="302" y="309"/>
                  </a:lnTo>
                  <a:lnTo>
                    <a:pt x="294" y="333"/>
                  </a:lnTo>
                  <a:lnTo>
                    <a:pt x="294" y="357"/>
                  </a:lnTo>
                  <a:lnTo>
                    <a:pt x="302" y="381"/>
                  </a:lnTo>
                  <a:lnTo>
                    <a:pt x="24" y="365"/>
                  </a:lnTo>
                  <a:lnTo>
                    <a:pt x="24" y="341"/>
                  </a:lnTo>
                  <a:lnTo>
                    <a:pt x="32" y="317"/>
                  </a:lnTo>
                  <a:lnTo>
                    <a:pt x="32" y="286"/>
                  </a:lnTo>
                  <a:lnTo>
                    <a:pt x="40" y="262"/>
                  </a:lnTo>
                  <a:lnTo>
                    <a:pt x="40" y="230"/>
                  </a:lnTo>
                  <a:lnTo>
                    <a:pt x="40" y="206"/>
                  </a:lnTo>
                  <a:lnTo>
                    <a:pt x="24" y="182"/>
                  </a:lnTo>
                  <a:lnTo>
                    <a:pt x="8" y="158"/>
                  </a:lnTo>
                  <a:lnTo>
                    <a:pt x="0" y="143"/>
                  </a:lnTo>
                  <a:lnTo>
                    <a:pt x="0" y="119"/>
                  </a:lnTo>
                  <a:lnTo>
                    <a:pt x="24" y="103"/>
                  </a:lnTo>
                  <a:lnTo>
                    <a:pt x="48" y="95"/>
                  </a:lnTo>
                  <a:lnTo>
                    <a:pt x="64" y="79"/>
                  </a:lnTo>
                  <a:lnTo>
                    <a:pt x="111" y="0"/>
                  </a:lnTo>
                  <a:lnTo>
                    <a:pt x="135" y="0"/>
                  </a:lnTo>
                  <a:lnTo>
                    <a:pt x="159" y="0"/>
                  </a:lnTo>
                  <a:lnTo>
                    <a:pt x="183" y="0"/>
                  </a:lnTo>
                  <a:lnTo>
                    <a:pt x="207" y="0"/>
                  </a:lnTo>
                  <a:lnTo>
                    <a:pt x="223" y="0"/>
                  </a:lnTo>
                  <a:lnTo>
                    <a:pt x="247" y="0"/>
                  </a:lnTo>
                  <a:lnTo>
                    <a:pt x="271" y="0"/>
                  </a:lnTo>
                  <a:lnTo>
                    <a:pt x="29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85" name="Freeform 84"/>
            <p:cNvSpPr>
              <a:spLocks/>
            </p:cNvSpPr>
            <p:nvPr/>
          </p:nvSpPr>
          <p:spPr bwMode="auto">
            <a:xfrm>
              <a:off x="2093949" y="2414076"/>
              <a:ext cx="232410" cy="247015"/>
            </a:xfrm>
            <a:custGeom>
              <a:avLst/>
              <a:gdLst>
                <a:gd name="T0" fmla="*/ 366 w 366"/>
                <a:gd name="T1" fmla="*/ 389 h 389"/>
                <a:gd name="T2" fmla="*/ 0 w 366"/>
                <a:gd name="T3" fmla="*/ 381 h 389"/>
                <a:gd name="T4" fmla="*/ 8 w 366"/>
                <a:gd name="T5" fmla="*/ 0 h 389"/>
                <a:gd name="T6" fmla="*/ 366 w 366"/>
                <a:gd name="T7" fmla="*/ 8 h 389"/>
                <a:gd name="T8" fmla="*/ 366 w 366"/>
                <a:gd name="T9" fmla="*/ 389 h 389"/>
              </a:gdLst>
              <a:ahLst/>
              <a:cxnLst>
                <a:cxn ang="0">
                  <a:pos x="T0" y="T1"/>
                </a:cxn>
                <a:cxn ang="0">
                  <a:pos x="T2" y="T3"/>
                </a:cxn>
                <a:cxn ang="0">
                  <a:pos x="T4" y="T5"/>
                </a:cxn>
                <a:cxn ang="0">
                  <a:pos x="T6" y="T7"/>
                </a:cxn>
                <a:cxn ang="0">
                  <a:pos x="T8" y="T9"/>
                </a:cxn>
              </a:cxnLst>
              <a:rect l="0" t="0" r="r" b="b"/>
              <a:pathLst>
                <a:path w="366" h="389">
                  <a:moveTo>
                    <a:pt x="366" y="389"/>
                  </a:moveTo>
                  <a:lnTo>
                    <a:pt x="0" y="381"/>
                  </a:lnTo>
                  <a:lnTo>
                    <a:pt x="8" y="0"/>
                  </a:lnTo>
                  <a:lnTo>
                    <a:pt x="366" y="8"/>
                  </a:lnTo>
                  <a:lnTo>
                    <a:pt x="366" y="38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86" name="Freeform 85"/>
            <p:cNvSpPr>
              <a:spLocks/>
            </p:cNvSpPr>
            <p:nvPr/>
          </p:nvSpPr>
          <p:spPr bwMode="auto">
            <a:xfrm>
              <a:off x="2093949" y="2414076"/>
              <a:ext cx="232410" cy="247015"/>
            </a:xfrm>
            <a:custGeom>
              <a:avLst/>
              <a:gdLst>
                <a:gd name="T0" fmla="*/ 366 w 366"/>
                <a:gd name="T1" fmla="*/ 389 h 389"/>
                <a:gd name="T2" fmla="*/ 0 w 366"/>
                <a:gd name="T3" fmla="*/ 381 h 389"/>
                <a:gd name="T4" fmla="*/ 8 w 366"/>
                <a:gd name="T5" fmla="*/ 0 h 389"/>
                <a:gd name="T6" fmla="*/ 366 w 366"/>
                <a:gd name="T7" fmla="*/ 8 h 389"/>
                <a:gd name="T8" fmla="*/ 366 w 366"/>
                <a:gd name="T9" fmla="*/ 389 h 389"/>
              </a:gdLst>
              <a:ahLst/>
              <a:cxnLst>
                <a:cxn ang="0">
                  <a:pos x="T0" y="T1"/>
                </a:cxn>
                <a:cxn ang="0">
                  <a:pos x="T2" y="T3"/>
                </a:cxn>
                <a:cxn ang="0">
                  <a:pos x="T4" y="T5"/>
                </a:cxn>
                <a:cxn ang="0">
                  <a:pos x="T6" y="T7"/>
                </a:cxn>
                <a:cxn ang="0">
                  <a:pos x="T8" y="T9"/>
                </a:cxn>
              </a:cxnLst>
              <a:rect l="0" t="0" r="r" b="b"/>
              <a:pathLst>
                <a:path w="366" h="389">
                  <a:moveTo>
                    <a:pt x="366" y="389"/>
                  </a:moveTo>
                  <a:lnTo>
                    <a:pt x="0" y="381"/>
                  </a:lnTo>
                  <a:lnTo>
                    <a:pt x="8" y="0"/>
                  </a:lnTo>
                  <a:lnTo>
                    <a:pt x="366" y="8"/>
                  </a:lnTo>
                  <a:lnTo>
                    <a:pt x="366" y="38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87" name="Freeform 86"/>
            <p:cNvSpPr>
              <a:spLocks/>
            </p:cNvSpPr>
            <p:nvPr/>
          </p:nvSpPr>
          <p:spPr bwMode="auto">
            <a:xfrm>
              <a:off x="2351759" y="2424236"/>
              <a:ext cx="217170" cy="241935"/>
            </a:xfrm>
            <a:custGeom>
              <a:avLst/>
              <a:gdLst>
                <a:gd name="T0" fmla="*/ 342 w 342"/>
                <a:gd name="T1" fmla="*/ 381 h 381"/>
                <a:gd name="T2" fmla="*/ 0 w 342"/>
                <a:gd name="T3" fmla="*/ 373 h 381"/>
                <a:gd name="T4" fmla="*/ 0 w 342"/>
                <a:gd name="T5" fmla="*/ 0 h 381"/>
                <a:gd name="T6" fmla="*/ 342 w 342"/>
                <a:gd name="T7" fmla="*/ 0 h 381"/>
                <a:gd name="T8" fmla="*/ 342 w 342"/>
                <a:gd name="T9" fmla="*/ 381 h 381"/>
              </a:gdLst>
              <a:ahLst/>
              <a:cxnLst>
                <a:cxn ang="0">
                  <a:pos x="T0" y="T1"/>
                </a:cxn>
                <a:cxn ang="0">
                  <a:pos x="T2" y="T3"/>
                </a:cxn>
                <a:cxn ang="0">
                  <a:pos x="T4" y="T5"/>
                </a:cxn>
                <a:cxn ang="0">
                  <a:pos x="T6" y="T7"/>
                </a:cxn>
                <a:cxn ang="0">
                  <a:pos x="T8" y="T9"/>
                </a:cxn>
              </a:cxnLst>
              <a:rect l="0" t="0" r="r" b="b"/>
              <a:pathLst>
                <a:path w="342" h="381">
                  <a:moveTo>
                    <a:pt x="342" y="381"/>
                  </a:moveTo>
                  <a:lnTo>
                    <a:pt x="0" y="373"/>
                  </a:lnTo>
                  <a:lnTo>
                    <a:pt x="0" y="0"/>
                  </a:lnTo>
                  <a:lnTo>
                    <a:pt x="342" y="0"/>
                  </a:lnTo>
                  <a:lnTo>
                    <a:pt x="342" y="381"/>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88" name="Freeform 87"/>
            <p:cNvSpPr>
              <a:spLocks/>
            </p:cNvSpPr>
            <p:nvPr/>
          </p:nvSpPr>
          <p:spPr bwMode="auto">
            <a:xfrm>
              <a:off x="2351759" y="2424236"/>
              <a:ext cx="217170" cy="241935"/>
            </a:xfrm>
            <a:custGeom>
              <a:avLst/>
              <a:gdLst>
                <a:gd name="T0" fmla="*/ 342 w 342"/>
                <a:gd name="T1" fmla="*/ 381 h 381"/>
                <a:gd name="T2" fmla="*/ 0 w 342"/>
                <a:gd name="T3" fmla="*/ 373 h 381"/>
                <a:gd name="T4" fmla="*/ 0 w 342"/>
                <a:gd name="T5" fmla="*/ 0 h 381"/>
                <a:gd name="T6" fmla="*/ 342 w 342"/>
                <a:gd name="T7" fmla="*/ 0 h 381"/>
                <a:gd name="T8" fmla="*/ 342 w 342"/>
                <a:gd name="T9" fmla="*/ 381 h 381"/>
              </a:gdLst>
              <a:ahLst/>
              <a:cxnLst>
                <a:cxn ang="0">
                  <a:pos x="T0" y="T1"/>
                </a:cxn>
                <a:cxn ang="0">
                  <a:pos x="T2" y="T3"/>
                </a:cxn>
                <a:cxn ang="0">
                  <a:pos x="T4" y="T5"/>
                </a:cxn>
                <a:cxn ang="0">
                  <a:pos x="T6" y="T7"/>
                </a:cxn>
                <a:cxn ang="0">
                  <a:pos x="T8" y="T9"/>
                </a:cxn>
              </a:cxnLst>
              <a:rect l="0" t="0" r="r" b="b"/>
              <a:pathLst>
                <a:path w="342" h="381">
                  <a:moveTo>
                    <a:pt x="342" y="381"/>
                  </a:moveTo>
                  <a:lnTo>
                    <a:pt x="0" y="373"/>
                  </a:lnTo>
                  <a:lnTo>
                    <a:pt x="0" y="0"/>
                  </a:lnTo>
                  <a:lnTo>
                    <a:pt x="342" y="0"/>
                  </a:lnTo>
                  <a:lnTo>
                    <a:pt x="342" y="38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89" name="Freeform 88"/>
            <p:cNvSpPr>
              <a:spLocks/>
            </p:cNvSpPr>
            <p:nvPr/>
          </p:nvSpPr>
          <p:spPr bwMode="auto">
            <a:xfrm>
              <a:off x="2589249" y="2419156"/>
              <a:ext cx="212090" cy="241935"/>
            </a:xfrm>
            <a:custGeom>
              <a:avLst/>
              <a:gdLst>
                <a:gd name="T0" fmla="*/ 334 w 334"/>
                <a:gd name="T1" fmla="*/ 381 h 381"/>
                <a:gd name="T2" fmla="*/ 0 w 334"/>
                <a:gd name="T3" fmla="*/ 381 h 381"/>
                <a:gd name="T4" fmla="*/ 8 w 334"/>
                <a:gd name="T5" fmla="*/ 0 h 381"/>
                <a:gd name="T6" fmla="*/ 334 w 334"/>
                <a:gd name="T7" fmla="*/ 8 h 381"/>
                <a:gd name="T8" fmla="*/ 334 w 334"/>
                <a:gd name="T9" fmla="*/ 381 h 381"/>
              </a:gdLst>
              <a:ahLst/>
              <a:cxnLst>
                <a:cxn ang="0">
                  <a:pos x="T0" y="T1"/>
                </a:cxn>
                <a:cxn ang="0">
                  <a:pos x="T2" y="T3"/>
                </a:cxn>
                <a:cxn ang="0">
                  <a:pos x="T4" y="T5"/>
                </a:cxn>
                <a:cxn ang="0">
                  <a:pos x="T6" y="T7"/>
                </a:cxn>
                <a:cxn ang="0">
                  <a:pos x="T8" y="T9"/>
                </a:cxn>
              </a:cxnLst>
              <a:rect l="0" t="0" r="r" b="b"/>
              <a:pathLst>
                <a:path w="334" h="381">
                  <a:moveTo>
                    <a:pt x="334" y="381"/>
                  </a:moveTo>
                  <a:lnTo>
                    <a:pt x="0" y="381"/>
                  </a:lnTo>
                  <a:lnTo>
                    <a:pt x="8" y="0"/>
                  </a:lnTo>
                  <a:lnTo>
                    <a:pt x="334" y="8"/>
                  </a:lnTo>
                  <a:lnTo>
                    <a:pt x="334" y="381"/>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90" name="Freeform 89"/>
            <p:cNvSpPr>
              <a:spLocks/>
            </p:cNvSpPr>
            <p:nvPr/>
          </p:nvSpPr>
          <p:spPr bwMode="auto">
            <a:xfrm>
              <a:off x="2589249" y="2419156"/>
              <a:ext cx="212090" cy="241935"/>
            </a:xfrm>
            <a:custGeom>
              <a:avLst/>
              <a:gdLst>
                <a:gd name="T0" fmla="*/ 334 w 334"/>
                <a:gd name="T1" fmla="*/ 381 h 381"/>
                <a:gd name="T2" fmla="*/ 0 w 334"/>
                <a:gd name="T3" fmla="*/ 381 h 381"/>
                <a:gd name="T4" fmla="*/ 8 w 334"/>
                <a:gd name="T5" fmla="*/ 0 h 381"/>
                <a:gd name="T6" fmla="*/ 334 w 334"/>
                <a:gd name="T7" fmla="*/ 8 h 381"/>
                <a:gd name="T8" fmla="*/ 334 w 334"/>
                <a:gd name="T9" fmla="*/ 381 h 381"/>
              </a:gdLst>
              <a:ahLst/>
              <a:cxnLst>
                <a:cxn ang="0">
                  <a:pos x="T0" y="T1"/>
                </a:cxn>
                <a:cxn ang="0">
                  <a:pos x="T2" y="T3"/>
                </a:cxn>
                <a:cxn ang="0">
                  <a:pos x="T4" y="T5"/>
                </a:cxn>
                <a:cxn ang="0">
                  <a:pos x="T6" y="T7"/>
                </a:cxn>
                <a:cxn ang="0">
                  <a:pos x="T8" y="T9"/>
                </a:cxn>
              </a:cxnLst>
              <a:rect l="0" t="0" r="r" b="b"/>
              <a:pathLst>
                <a:path w="334" h="381">
                  <a:moveTo>
                    <a:pt x="334" y="381"/>
                  </a:moveTo>
                  <a:lnTo>
                    <a:pt x="0" y="381"/>
                  </a:lnTo>
                  <a:lnTo>
                    <a:pt x="8" y="0"/>
                  </a:lnTo>
                  <a:lnTo>
                    <a:pt x="334" y="8"/>
                  </a:lnTo>
                  <a:lnTo>
                    <a:pt x="334" y="38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91" name="Freeform 90"/>
            <p:cNvSpPr>
              <a:spLocks/>
            </p:cNvSpPr>
            <p:nvPr/>
          </p:nvSpPr>
          <p:spPr bwMode="auto">
            <a:xfrm>
              <a:off x="2821659" y="2428681"/>
              <a:ext cx="191770" cy="237490"/>
            </a:xfrm>
            <a:custGeom>
              <a:avLst/>
              <a:gdLst>
                <a:gd name="T0" fmla="*/ 302 w 302"/>
                <a:gd name="T1" fmla="*/ 0 h 374"/>
                <a:gd name="T2" fmla="*/ 302 w 302"/>
                <a:gd name="T3" fmla="*/ 334 h 374"/>
                <a:gd name="T4" fmla="*/ 287 w 302"/>
                <a:gd name="T5" fmla="*/ 334 h 374"/>
                <a:gd name="T6" fmla="*/ 263 w 302"/>
                <a:gd name="T7" fmla="*/ 334 h 374"/>
                <a:gd name="T8" fmla="*/ 247 w 302"/>
                <a:gd name="T9" fmla="*/ 334 h 374"/>
                <a:gd name="T10" fmla="*/ 223 w 302"/>
                <a:gd name="T11" fmla="*/ 326 h 374"/>
                <a:gd name="T12" fmla="*/ 207 w 302"/>
                <a:gd name="T13" fmla="*/ 326 h 374"/>
                <a:gd name="T14" fmla="*/ 183 w 302"/>
                <a:gd name="T15" fmla="*/ 326 h 374"/>
                <a:gd name="T16" fmla="*/ 167 w 302"/>
                <a:gd name="T17" fmla="*/ 326 h 374"/>
                <a:gd name="T18" fmla="*/ 151 w 302"/>
                <a:gd name="T19" fmla="*/ 374 h 374"/>
                <a:gd name="T20" fmla="*/ 0 w 302"/>
                <a:gd name="T21" fmla="*/ 366 h 374"/>
                <a:gd name="T22" fmla="*/ 0 w 302"/>
                <a:gd name="T23" fmla="*/ 0 h 374"/>
                <a:gd name="T24" fmla="*/ 302 w 302"/>
                <a:gd name="T2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74">
                  <a:moveTo>
                    <a:pt x="302" y="0"/>
                  </a:moveTo>
                  <a:lnTo>
                    <a:pt x="302" y="334"/>
                  </a:lnTo>
                  <a:lnTo>
                    <a:pt x="287" y="334"/>
                  </a:lnTo>
                  <a:lnTo>
                    <a:pt x="263" y="334"/>
                  </a:lnTo>
                  <a:lnTo>
                    <a:pt x="247" y="334"/>
                  </a:lnTo>
                  <a:lnTo>
                    <a:pt x="223" y="326"/>
                  </a:lnTo>
                  <a:lnTo>
                    <a:pt x="207" y="326"/>
                  </a:lnTo>
                  <a:lnTo>
                    <a:pt x="183" y="326"/>
                  </a:lnTo>
                  <a:lnTo>
                    <a:pt x="167" y="326"/>
                  </a:lnTo>
                  <a:lnTo>
                    <a:pt x="151" y="374"/>
                  </a:lnTo>
                  <a:lnTo>
                    <a:pt x="0" y="366"/>
                  </a:lnTo>
                  <a:lnTo>
                    <a:pt x="0" y="0"/>
                  </a:lnTo>
                  <a:lnTo>
                    <a:pt x="302"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92" name="Freeform 91"/>
            <p:cNvSpPr>
              <a:spLocks/>
            </p:cNvSpPr>
            <p:nvPr/>
          </p:nvSpPr>
          <p:spPr bwMode="auto">
            <a:xfrm>
              <a:off x="2821659" y="2428681"/>
              <a:ext cx="191770" cy="237490"/>
            </a:xfrm>
            <a:custGeom>
              <a:avLst/>
              <a:gdLst>
                <a:gd name="T0" fmla="*/ 302 w 302"/>
                <a:gd name="T1" fmla="*/ 0 h 374"/>
                <a:gd name="T2" fmla="*/ 302 w 302"/>
                <a:gd name="T3" fmla="*/ 334 h 374"/>
                <a:gd name="T4" fmla="*/ 287 w 302"/>
                <a:gd name="T5" fmla="*/ 334 h 374"/>
                <a:gd name="T6" fmla="*/ 263 w 302"/>
                <a:gd name="T7" fmla="*/ 334 h 374"/>
                <a:gd name="T8" fmla="*/ 247 w 302"/>
                <a:gd name="T9" fmla="*/ 334 h 374"/>
                <a:gd name="T10" fmla="*/ 223 w 302"/>
                <a:gd name="T11" fmla="*/ 326 h 374"/>
                <a:gd name="T12" fmla="*/ 207 w 302"/>
                <a:gd name="T13" fmla="*/ 326 h 374"/>
                <a:gd name="T14" fmla="*/ 183 w 302"/>
                <a:gd name="T15" fmla="*/ 326 h 374"/>
                <a:gd name="T16" fmla="*/ 167 w 302"/>
                <a:gd name="T17" fmla="*/ 326 h 374"/>
                <a:gd name="T18" fmla="*/ 151 w 302"/>
                <a:gd name="T19" fmla="*/ 374 h 374"/>
                <a:gd name="T20" fmla="*/ 0 w 302"/>
                <a:gd name="T21" fmla="*/ 366 h 374"/>
                <a:gd name="T22" fmla="*/ 0 w 302"/>
                <a:gd name="T23" fmla="*/ 0 h 374"/>
                <a:gd name="T24" fmla="*/ 302 w 302"/>
                <a:gd name="T2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74">
                  <a:moveTo>
                    <a:pt x="302" y="0"/>
                  </a:moveTo>
                  <a:lnTo>
                    <a:pt x="302" y="334"/>
                  </a:lnTo>
                  <a:lnTo>
                    <a:pt x="287" y="334"/>
                  </a:lnTo>
                  <a:lnTo>
                    <a:pt x="263" y="334"/>
                  </a:lnTo>
                  <a:lnTo>
                    <a:pt x="247" y="334"/>
                  </a:lnTo>
                  <a:lnTo>
                    <a:pt x="223" y="326"/>
                  </a:lnTo>
                  <a:lnTo>
                    <a:pt x="207" y="326"/>
                  </a:lnTo>
                  <a:lnTo>
                    <a:pt x="183" y="326"/>
                  </a:lnTo>
                  <a:lnTo>
                    <a:pt x="167" y="326"/>
                  </a:lnTo>
                  <a:lnTo>
                    <a:pt x="151" y="374"/>
                  </a:lnTo>
                  <a:lnTo>
                    <a:pt x="0" y="366"/>
                  </a:lnTo>
                  <a:lnTo>
                    <a:pt x="0" y="0"/>
                  </a:lnTo>
                  <a:lnTo>
                    <a:pt x="30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93" name="Freeform 92"/>
            <p:cNvSpPr>
              <a:spLocks/>
            </p:cNvSpPr>
            <p:nvPr/>
          </p:nvSpPr>
          <p:spPr bwMode="auto">
            <a:xfrm>
              <a:off x="3038829" y="2428681"/>
              <a:ext cx="318135" cy="167005"/>
            </a:xfrm>
            <a:custGeom>
              <a:avLst/>
              <a:gdLst>
                <a:gd name="T0" fmla="*/ 501 w 501"/>
                <a:gd name="T1" fmla="*/ 0 h 263"/>
                <a:gd name="T2" fmla="*/ 486 w 501"/>
                <a:gd name="T3" fmla="*/ 24 h 263"/>
                <a:gd name="T4" fmla="*/ 486 w 501"/>
                <a:gd name="T5" fmla="*/ 48 h 263"/>
                <a:gd name="T6" fmla="*/ 478 w 501"/>
                <a:gd name="T7" fmla="*/ 72 h 263"/>
                <a:gd name="T8" fmla="*/ 454 w 501"/>
                <a:gd name="T9" fmla="*/ 80 h 263"/>
                <a:gd name="T10" fmla="*/ 446 w 501"/>
                <a:gd name="T11" fmla="*/ 80 h 263"/>
                <a:gd name="T12" fmla="*/ 422 w 501"/>
                <a:gd name="T13" fmla="*/ 80 h 263"/>
                <a:gd name="T14" fmla="*/ 406 w 501"/>
                <a:gd name="T15" fmla="*/ 96 h 263"/>
                <a:gd name="T16" fmla="*/ 390 w 501"/>
                <a:gd name="T17" fmla="*/ 120 h 263"/>
                <a:gd name="T18" fmla="*/ 382 w 501"/>
                <a:gd name="T19" fmla="*/ 151 h 263"/>
                <a:gd name="T20" fmla="*/ 374 w 501"/>
                <a:gd name="T21" fmla="*/ 167 h 263"/>
                <a:gd name="T22" fmla="*/ 263 w 501"/>
                <a:gd name="T23" fmla="*/ 183 h 263"/>
                <a:gd name="T24" fmla="*/ 199 w 501"/>
                <a:gd name="T25" fmla="*/ 263 h 263"/>
                <a:gd name="T26" fmla="*/ 120 w 501"/>
                <a:gd name="T27" fmla="*/ 263 h 263"/>
                <a:gd name="T28" fmla="*/ 120 w 501"/>
                <a:gd name="T29" fmla="*/ 239 h 263"/>
                <a:gd name="T30" fmla="*/ 120 w 501"/>
                <a:gd name="T31" fmla="*/ 215 h 263"/>
                <a:gd name="T32" fmla="*/ 120 w 501"/>
                <a:gd name="T33" fmla="*/ 199 h 263"/>
                <a:gd name="T34" fmla="*/ 128 w 501"/>
                <a:gd name="T35" fmla="*/ 175 h 263"/>
                <a:gd name="T36" fmla="*/ 112 w 501"/>
                <a:gd name="T37" fmla="*/ 159 h 263"/>
                <a:gd name="T38" fmla="*/ 88 w 501"/>
                <a:gd name="T39" fmla="*/ 159 h 263"/>
                <a:gd name="T40" fmla="*/ 64 w 501"/>
                <a:gd name="T41" fmla="*/ 159 h 263"/>
                <a:gd name="T42" fmla="*/ 48 w 501"/>
                <a:gd name="T43" fmla="*/ 159 h 263"/>
                <a:gd name="T44" fmla="*/ 24 w 501"/>
                <a:gd name="T45" fmla="*/ 159 h 263"/>
                <a:gd name="T46" fmla="*/ 8 w 501"/>
                <a:gd name="T47" fmla="*/ 159 h 263"/>
                <a:gd name="T48" fmla="*/ 0 w 501"/>
                <a:gd name="T49" fmla="*/ 0 h 263"/>
                <a:gd name="T50" fmla="*/ 501 w 501"/>
                <a:gd name="T5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263">
                  <a:moveTo>
                    <a:pt x="501" y="0"/>
                  </a:moveTo>
                  <a:lnTo>
                    <a:pt x="486" y="24"/>
                  </a:lnTo>
                  <a:lnTo>
                    <a:pt x="486" y="48"/>
                  </a:lnTo>
                  <a:lnTo>
                    <a:pt x="478" y="72"/>
                  </a:lnTo>
                  <a:lnTo>
                    <a:pt x="454" y="80"/>
                  </a:lnTo>
                  <a:lnTo>
                    <a:pt x="446" y="80"/>
                  </a:lnTo>
                  <a:lnTo>
                    <a:pt x="422" y="80"/>
                  </a:lnTo>
                  <a:lnTo>
                    <a:pt x="406" y="96"/>
                  </a:lnTo>
                  <a:lnTo>
                    <a:pt x="390" y="120"/>
                  </a:lnTo>
                  <a:lnTo>
                    <a:pt x="382" y="151"/>
                  </a:lnTo>
                  <a:lnTo>
                    <a:pt x="374" y="167"/>
                  </a:lnTo>
                  <a:lnTo>
                    <a:pt x="263" y="183"/>
                  </a:lnTo>
                  <a:lnTo>
                    <a:pt x="199" y="263"/>
                  </a:lnTo>
                  <a:lnTo>
                    <a:pt x="120" y="263"/>
                  </a:lnTo>
                  <a:lnTo>
                    <a:pt x="120" y="239"/>
                  </a:lnTo>
                  <a:lnTo>
                    <a:pt x="120" y="215"/>
                  </a:lnTo>
                  <a:lnTo>
                    <a:pt x="120" y="199"/>
                  </a:lnTo>
                  <a:lnTo>
                    <a:pt x="128" y="175"/>
                  </a:lnTo>
                  <a:lnTo>
                    <a:pt x="112" y="159"/>
                  </a:lnTo>
                  <a:lnTo>
                    <a:pt x="88" y="159"/>
                  </a:lnTo>
                  <a:lnTo>
                    <a:pt x="64" y="159"/>
                  </a:lnTo>
                  <a:lnTo>
                    <a:pt x="48" y="159"/>
                  </a:lnTo>
                  <a:lnTo>
                    <a:pt x="24" y="159"/>
                  </a:lnTo>
                  <a:lnTo>
                    <a:pt x="8" y="159"/>
                  </a:lnTo>
                  <a:lnTo>
                    <a:pt x="0" y="0"/>
                  </a:lnTo>
                  <a:lnTo>
                    <a:pt x="501"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94" name="Freeform 93"/>
            <p:cNvSpPr>
              <a:spLocks/>
            </p:cNvSpPr>
            <p:nvPr/>
          </p:nvSpPr>
          <p:spPr bwMode="auto">
            <a:xfrm>
              <a:off x="3038829" y="2428681"/>
              <a:ext cx="318135" cy="167005"/>
            </a:xfrm>
            <a:custGeom>
              <a:avLst/>
              <a:gdLst>
                <a:gd name="T0" fmla="*/ 501 w 501"/>
                <a:gd name="T1" fmla="*/ 0 h 263"/>
                <a:gd name="T2" fmla="*/ 486 w 501"/>
                <a:gd name="T3" fmla="*/ 24 h 263"/>
                <a:gd name="T4" fmla="*/ 486 w 501"/>
                <a:gd name="T5" fmla="*/ 48 h 263"/>
                <a:gd name="T6" fmla="*/ 478 w 501"/>
                <a:gd name="T7" fmla="*/ 72 h 263"/>
                <a:gd name="T8" fmla="*/ 454 w 501"/>
                <a:gd name="T9" fmla="*/ 80 h 263"/>
                <a:gd name="T10" fmla="*/ 446 w 501"/>
                <a:gd name="T11" fmla="*/ 80 h 263"/>
                <a:gd name="T12" fmla="*/ 422 w 501"/>
                <a:gd name="T13" fmla="*/ 80 h 263"/>
                <a:gd name="T14" fmla="*/ 406 w 501"/>
                <a:gd name="T15" fmla="*/ 96 h 263"/>
                <a:gd name="T16" fmla="*/ 390 w 501"/>
                <a:gd name="T17" fmla="*/ 120 h 263"/>
                <a:gd name="T18" fmla="*/ 382 w 501"/>
                <a:gd name="T19" fmla="*/ 151 h 263"/>
                <a:gd name="T20" fmla="*/ 374 w 501"/>
                <a:gd name="T21" fmla="*/ 167 h 263"/>
                <a:gd name="T22" fmla="*/ 263 w 501"/>
                <a:gd name="T23" fmla="*/ 183 h 263"/>
                <a:gd name="T24" fmla="*/ 199 w 501"/>
                <a:gd name="T25" fmla="*/ 263 h 263"/>
                <a:gd name="T26" fmla="*/ 120 w 501"/>
                <a:gd name="T27" fmla="*/ 263 h 263"/>
                <a:gd name="T28" fmla="*/ 120 w 501"/>
                <a:gd name="T29" fmla="*/ 239 h 263"/>
                <a:gd name="T30" fmla="*/ 120 w 501"/>
                <a:gd name="T31" fmla="*/ 215 h 263"/>
                <a:gd name="T32" fmla="*/ 120 w 501"/>
                <a:gd name="T33" fmla="*/ 199 h 263"/>
                <a:gd name="T34" fmla="*/ 128 w 501"/>
                <a:gd name="T35" fmla="*/ 175 h 263"/>
                <a:gd name="T36" fmla="*/ 112 w 501"/>
                <a:gd name="T37" fmla="*/ 159 h 263"/>
                <a:gd name="T38" fmla="*/ 88 w 501"/>
                <a:gd name="T39" fmla="*/ 159 h 263"/>
                <a:gd name="T40" fmla="*/ 64 w 501"/>
                <a:gd name="T41" fmla="*/ 159 h 263"/>
                <a:gd name="T42" fmla="*/ 48 w 501"/>
                <a:gd name="T43" fmla="*/ 159 h 263"/>
                <a:gd name="T44" fmla="*/ 24 w 501"/>
                <a:gd name="T45" fmla="*/ 159 h 263"/>
                <a:gd name="T46" fmla="*/ 8 w 501"/>
                <a:gd name="T47" fmla="*/ 159 h 263"/>
                <a:gd name="T48" fmla="*/ 0 w 501"/>
                <a:gd name="T49" fmla="*/ 0 h 263"/>
                <a:gd name="T50" fmla="*/ 501 w 501"/>
                <a:gd name="T5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263">
                  <a:moveTo>
                    <a:pt x="501" y="0"/>
                  </a:moveTo>
                  <a:lnTo>
                    <a:pt x="486" y="24"/>
                  </a:lnTo>
                  <a:lnTo>
                    <a:pt x="486" y="48"/>
                  </a:lnTo>
                  <a:lnTo>
                    <a:pt x="478" y="72"/>
                  </a:lnTo>
                  <a:lnTo>
                    <a:pt x="454" y="80"/>
                  </a:lnTo>
                  <a:lnTo>
                    <a:pt x="446" y="80"/>
                  </a:lnTo>
                  <a:lnTo>
                    <a:pt x="422" y="80"/>
                  </a:lnTo>
                  <a:lnTo>
                    <a:pt x="406" y="96"/>
                  </a:lnTo>
                  <a:lnTo>
                    <a:pt x="390" y="120"/>
                  </a:lnTo>
                  <a:lnTo>
                    <a:pt x="382" y="151"/>
                  </a:lnTo>
                  <a:lnTo>
                    <a:pt x="374" y="167"/>
                  </a:lnTo>
                  <a:lnTo>
                    <a:pt x="263" y="183"/>
                  </a:lnTo>
                  <a:lnTo>
                    <a:pt x="199" y="263"/>
                  </a:lnTo>
                  <a:lnTo>
                    <a:pt x="120" y="263"/>
                  </a:lnTo>
                  <a:lnTo>
                    <a:pt x="120" y="239"/>
                  </a:lnTo>
                  <a:lnTo>
                    <a:pt x="120" y="215"/>
                  </a:lnTo>
                  <a:lnTo>
                    <a:pt x="120" y="199"/>
                  </a:lnTo>
                  <a:lnTo>
                    <a:pt x="128" y="175"/>
                  </a:lnTo>
                  <a:lnTo>
                    <a:pt x="112" y="159"/>
                  </a:lnTo>
                  <a:lnTo>
                    <a:pt x="88" y="159"/>
                  </a:lnTo>
                  <a:lnTo>
                    <a:pt x="64" y="159"/>
                  </a:lnTo>
                  <a:lnTo>
                    <a:pt x="48" y="159"/>
                  </a:lnTo>
                  <a:lnTo>
                    <a:pt x="24" y="159"/>
                  </a:lnTo>
                  <a:lnTo>
                    <a:pt x="8" y="159"/>
                  </a:lnTo>
                  <a:lnTo>
                    <a:pt x="0" y="0"/>
                  </a:lnTo>
                  <a:lnTo>
                    <a:pt x="501"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95" name="Freeform 94"/>
            <p:cNvSpPr>
              <a:spLocks/>
            </p:cNvSpPr>
            <p:nvPr/>
          </p:nvSpPr>
          <p:spPr bwMode="auto">
            <a:xfrm>
              <a:off x="3397604" y="2514406"/>
              <a:ext cx="409575" cy="247650"/>
            </a:xfrm>
            <a:custGeom>
              <a:avLst/>
              <a:gdLst>
                <a:gd name="T0" fmla="*/ 637 w 645"/>
                <a:gd name="T1" fmla="*/ 294 h 390"/>
                <a:gd name="T2" fmla="*/ 645 w 645"/>
                <a:gd name="T3" fmla="*/ 358 h 390"/>
                <a:gd name="T4" fmla="*/ 0 w 645"/>
                <a:gd name="T5" fmla="*/ 390 h 390"/>
                <a:gd name="T6" fmla="*/ 24 w 645"/>
                <a:gd name="T7" fmla="*/ 374 h 390"/>
                <a:gd name="T8" fmla="*/ 48 w 645"/>
                <a:gd name="T9" fmla="*/ 358 h 390"/>
                <a:gd name="T10" fmla="*/ 64 w 645"/>
                <a:gd name="T11" fmla="*/ 334 h 390"/>
                <a:gd name="T12" fmla="*/ 88 w 645"/>
                <a:gd name="T13" fmla="*/ 310 h 390"/>
                <a:gd name="T14" fmla="*/ 104 w 645"/>
                <a:gd name="T15" fmla="*/ 286 h 390"/>
                <a:gd name="T16" fmla="*/ 112 w 645"/>
                <a:gd name="T17" fmla="*/ 263 h 390"/>
                <a:gd name="T18" fmla="*/ 127 w 645"/>
                <a:gd name="T19" fmla="*/ 239 h 390"/>
                <a:gd name="T20" fmla="*/ 135 w 645"/>
                <a:gd name="T21" fmla="*/ 215 h 390"/>
                <a:gd name="T22" fmla="*/ 127 w 645"/>
                <a:gd name="T23" fmla="*/ 191 h 390"/>
                <a:gd name="T24" fmla="*/ 104 w 645"/>
                <a:gd name="T25" fmla="*/ 175 h 390"/>
                <a:gd name="T26" fmla="*/ 56 w 645"/>
                <a:gd name="T27" fmla="*/ 175 h 390"/>
                <a:gd name="T28" fmla="*/ 72 w 645"/>
                <a:gd name="T29" fmla="*/ 151 h 390"/>
                <a:gd name="T30" fmla="*/ 96 w 645"/>
                <a:gd name="T31" fmla="*/ 135 h 390"/>
                <a:gd name="T32" fmla="*/ 120 w 645"/>
                <a:gd name="T33" fmla="*/ 120 h 390"/>
                <a:gd name="T34" fmla="*/ 151 w 645"/>
                <a:gd name="T35" fmla="*/ 112 h 390"/>
                <a:gd name="T36" fmla="*/ 175 w 645"/>
                <a:gd name="T37" fmla="*/ 104 h 390"/>
                <a:gd name="T38" fmla="*/ 199 w 645"/>
                <a:gd name="T39" fmla="*/ 96 h 390"/>
                <a:gd name="T40" fmla="*/ 215 w 645"/>
                <a:gd name="T41" fmla="*/ 80 h 390"/>
                <a:gd name="T42" fmla="*/ 231 w 645"/>
                <a:gd name="T43" fmla="*/ 56 h 390"/>
                <a:gd name="T44" fmla="*/ 255 w 645"/>
                <a:gd name="T45" fmla="*/ 64 h 390"/>
                <a:gd name="T46" fmla="*/ 271 w 645"/>
                <a:gd name="T47" fmla="*/ 72 h 390"/>
                <a:gd name="T48" fmla="*/ 295 w 645"/>
                <a:gd name="T49" fmla="*/ 80 h 390"/>
                <a:gd name="T50" fmla="*/ 310 w 645"/>
                <a:gd name="T51" fmla="*/ 72 h 390"/>
                <a:gd name="T52" fmla="*/ 326 w 645"/>
                <a:gd name="T53" fmla="*/ 48 h 390"/>
                <a:gd name="T54" fmla="*/ 334 w 645"/>
                <a:gd name="T55" fmla="*/ 24 h 390"/>
                <a:gd name="T56" fmla="*/ 350 w 645"/>
                <a:gd name="T57" fmla="*/ 8 h 390"/>
                <a:gd name="T58" fmla="*/ 382 w 645"/>
                <a:gd name="T59" fmla="*/ 0 h 390"/>
                <a:gd name="T60" fmla="*/ 414 w 645"/>
                <a:gd name="T61" fmla="*/ 16 h 390"/>
                <a:gd name="T62" fmla="*/ 446 w 645"/>
                <a:gd name="T63" fmla="*/ 24 h 390"/>
                <a:gd name="T64" fmla="*/ 462 w 645"/>
                <a:gd name="T65" fmla="*/ 40 h 390"/>
                <a:gd name="T66" fmla="*/ 486 w 645"/>
                <a:gd name="T67" fmla="*/ 56 h 390"/>
                <a:gd name="T68" fmla="*/ 501 w 645"/>
                <a:gd name="T69" fmla="*/ 72 h 390"/>
                <a:gd name="T70" fmla="*/ 525 w 645"/>
                <a:gd name="T71" fmla="*/ 88 h 390"/>
                <a:gd name="T72" fmla="*/ 541 w 645"/>
                <a:gd name="T73" fmla="*/ 112 h 390"/>
                <a:gd name="T74" fmla="*/ 557 w 645"/>
                <a:gd name="T75" fmla="*/ 135 h 390"/>
                <a:gd name="T76" fmla="*/ 573 w 645"/>
                <a:gd name="T77" fmla="*/ 159 h 390"/>
                <a:gd name="T78" fmla="*/ 581 w 645"/>
                <a:gd name="T79" fmla="*/ 183 h 390"/>
                <a:gd name="T80" fmla="*/ 597 w 645"/>
                <a:gd name="T81" fmla="*/ 207 h 390"/>
                <a:gd name="T82" fmla="*/ 605 w 645"/>
                <a:gd name="T83" fmla="*/ 231 h 390"/>
                <a:gd name="T84" fmla="*/ 613 w 645"/>
                <a:gd name="T85" fmla="*/ 255 h 390"/>
                <a:gd name="T86" fmla="*/ 629 w 645"/>
                <a:gd name="T87" fmla="*/ 278 h 390"/>
                <a:gd name="T88" fmla="*/ 637 w 645"/>
                <a:gd name="T89" fmla="*/ 29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390">
                  <a:moveTo>
                    <a:pt x="637" y="294"/>
                  </a:moveTo>
                  <a:lnTo>
                    <a:pt x="645" y="358"/>
                  </a:lnTo>
                  <a:lnTo>
                    <a:pt x="0" y="390"/>
                  </a:lnTo>
                  <a:lnTo>
                    <a:pt x="24" y="374"/>
                  </a:lnTo>
                  <a:lnTo>
                    <a:pt x="48" y="358"/>
                  </a:lnTo>
                  <a:lnTo>
                    <a:pt x="64" y="334"/>
                  </a:lnTo>
                  <a:lnTo>
                    <a:pt x="88" y="310"/>
                  </a:lnTo>
                  <a:lnTo>
                    <a:pt x="104" y="286"/>
                  </a:lnTo>
                  <a:lnTo>
                    <a:pt x="112" y="263"/>
                  </a:lnTo>
                  <a:lnTo>
                    <a:pt x="127" y="239"/>
                  </a:lnTo>
                  <a:lnTo>
                    <a:pt x="135" y="215"/>
                  </a:lnTo>
                  <a:lnTo>
                    <a:pt x="127" y="191"/>
                  </a:lnTo>
                  <a:lnTo>
                    <a:pt x="104" y="175"/>
                  </a:lnTo>
                  <a:lnTo>
                    <a:pt x="56" y="175"/>
                  </a:lnTo>
                  <a:lnTo>
                    <a:pt x="72" y="151"/>
                  </a:lnTo>
                  <a:lnTo>
                    <a:pt x="96" y="135"/>
                  </a:lnTo>
                  <a:lnTo>
                    <a:pt x="120" y="120"/>
                  </a:lnTo>
                  <a:lnTo>
                    <a:pt x="151" y="112"/>
                  </a:lnTo>
                  <a:lnTo>
                    <a:pt x="175" y="104"/>
                  </a:lnTo>
                  <a:lnTo>
                    <a:pt x="199" y="96"/>
                  </a:lnTo>
                  <a:lnTo>
                    <a:pt x="215" y="80"/>
                  </a:lnTo>
                  <a:lnTo>
                    <a:pt x="231" y="56"/>
                  </a:lnTo>
                  <a:lnTo>
                    <a:pt x="255" y="64"/>
                  </a:lnTo>
                  <a:lnTo>
                    <a:pt x="271" y="72"/>
                  </a:lnTo>
                  <a:lnTo>
                    <a:pt x="295" y="80"/>
                  </a:lnTo>
                  <a:lnTo>
                    <a:pt x="310" y="72"/>
                  </a:lnTo>
                  <a:lnTo>
                    <a:pt x="326" y="48"/>
                  </a:lnTo>
                  <a:lnTo>
                    <a:pt x="334" y="24"/>
                  </a:lnTo>
                  <a:lnTo>
                    <a:pt x="350" y="8"/>
                  </a:lnTo>
                  <a:lnTo>
                    <a:pt x="382" y="0"/>
                  </a:lnTo>
                  <a:lnTo>
                    <a:pt x="414" y="16"/>
                  </a:lnTo>
                  <a:lnTo>
                    <a:pt x="446" y="24"/>
                  </a:lnTo>
                  <a:lnTo>
                    <a:pt x="462" y="40"/>
                  </a:lnTo>
                  <a:lnTo>
                    <a:pt x="486" y="56"/>
                  </a:lnTo>
                  <a:lnTo>
                    <a:pt x="501" y="72"/>
                  </a:lnTo>
                  <a:lnTo>
                    <a:pt x="525" y="88"/>
                  </a:lnTo>
                  <a:lnTo>
                    <a:pt x="541" y="112"/>
                  </a:lnTo>
                  <a:lnTo>
                    <a:pt x="557" y="135"/>
                  </a:lnTo>
                  <a:lnTo>
                    <a:pt x="573" y="159"/>
                  </a:lnTo>
                  <a:lnTo>
                    <a:pt x="581" y="183"/>
                  </a:lnTo>
                  <a:lnTo>
                    <a:pt x="597" y="207"/>
                  </a:lnTo>
                  <a:lnTo>
                    <a:pt x="605" y="231"/>
                  </a:lnTo>
                  <a:lnTo>
                    <a:pt x="613" y="255"/>
                  </a:lnTo>
                  <a:lnTo>
                    <a:pt x="629" y="278"/>
                  </a:lnTo>
                  <a:lnTo>
                    <a:pt x="637" y="29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96" name="Freeform 95"/>
            <p:cNvSpPr>
              <a:spLocks/>
            </p:cNvSpPr>
            <p:nvPr/>
          </p:nvSpPr>
          <p:spPr bwMode="auto">
            <a:xfrm>
              <a:off x="3397604" y="2514406"/>
              <a:ext cx="409575" cy="247650"/>
            </a:xfrm>
            <a:custGeom>
              <a:avLst/>
              <a:gdLst>
                <a:gd name="T0" fmla="*/ 637 w 645"/>
                <a:gd name="T1" fmla="*/ 294 h 390"/>
                <a:gd name="T2" fmla="*/ 645 w 645"/>
                <a:gd name="T3" fmla="*/ 358 h 390"/>
                <a:gd name="T4" fmla="*/ 0 w 645"/>
                <a:gd name="T5" fmla="*/ 390 h 390"/>
                <a:gd name="T6" fmla="*/ 24 w 645"/>
                <a:gd name="T7" fmla="*/ 374 h 390"/>
                <a:gd name="T8" fmla="*/ 48 w 645"/>
                <a:gd name="T9" fmla="*/ 358 h 390"/>
                <a:gd name="T10" fmla="*/ 64 w 645"/>
                <a:gd name="T11" fmla="*/ 334 h 390"/>
                <a:gd name="T12" fmla="*/ 88 w 645"/>
                <a:gd name="T13" fmla="*/ 310 h 390"/>
                <a:gd name="T14" fmla="*/ 104 w 645"/>
                <a:gd name="T15" fmla="*/ 286 h 390"/>
                <a:gd name="T16" fmla="*/ 112 w 645"/>
                <a:gd name="T17" fmla="*/ 263 h 390"/>
                <a:gd name="T18" fmla="*/ 127 w 645"/>
                <a:gd name="T19" fmla="*/ 239 h 390"/>
                <a:gd name="T20" fmla="*/ 135 w 645"/>
                <a:gd name="T21" fmla="*/ 215 h 390"/>
                <a:gd name="T22" fmla="*/ 127 w 645"/>
                <a:gd name="T23" fmla="*/ 191 h 390"/>
                <a:gd name="T24" fmla="*/ 104 w 645"/>
                <a:gd name="T25" fmla="*/ 175 h 390"/>
                <a:gd name="T26" fmla="*/ 56 w 645"/>
                <a:gd name="T27" fmla="*/ 175 h 390"/>
                <a:gd name="T28" fmla="*/ 72 w 645"/>
                <a:gd name="T29" fmla="*/ 151 h 390"/>
                <a:gd name="T30" fmla="*/ 96 w 645"/>
                <a:gd name="T31" fmla="*/ 135 h 390"/>
                <a:gd name="T32" fmla="*/ 120 w 645"/>
                <a:gd name="T33" fmla="*/ 120 h 390"/>
                <a:gd name="T34" fmla="*/ 151 w 645"/>
                <a:gd name="T35" fmla="*/ 112 h 390"/>
                <a:gd name="T36" fmla="*/ 175 w 645"/>
                <a:gd name="T37" fmla="*/ 104 h 390"/>
                <a:gd name="T38" fmla="*/ 199 w 645"/>
                <a:gd name="T39" fmla="*/ 96 h 390"/>
                <a:gd name="T40" fmla="*/ 215 w 645"/>
                <a:gd name="T41" fmla="*/ 80 h 390"/>
                <a:gd name="T42" fmla="*/ 231 w 645"/>
                <a:gd name="T43" fmla="*/ 56 h 390"/>
                <a:gd name="T44" fmla="*/ 255 w 645"/>
                <a:gd name="T45" fmla="*/ 64 h 390"/>
                <a:gd name="T46" fmla="*/ 271 w 645"/>
                <a:gd name="T47" fmla="*/ 72 h 390"/>
                <a:gd name="T48" fmla="*/ 295 w 645"/>
                <a:gd name="T49" fmla="*/ 80 h 390"/>
                <a:gd name="T50" fmla="*/ 310 w 645"/>
                <a:gd name="T51" fmla="*/ 72 h 390"/>
                <a:gd name="T52" fmla="*/ 326 w 645"/>
                <a:gd name="T53" fmla="*/ 48 h 390"/>
                <a:gd name="T54" fmla="*/ 334 w 645"/>
                <a:gd name="T55" fmla="*/ 24 h 390"/>
                <a:gd name="T56" fmla="*/ 350 w 645"/>
                <a:gd name="T57" fmla="*/ 8 h 390"/>
                <a:gd name="T58" fmla="*/ 382 w 645"/>
                <a:gd name="T59" fmla="*/ 0 h 390"/>
                <a:gd name="T60" fmla="*/ 414 w 645"/>
                <a:gd name="T61" fmla="*/ 16 h 390"/>
                <a:gd name="T62" fmla="*/ 446 w 645"/>
                <a:gd name="T63" fmla="*/ 24 h 390"/>
                <a:gd name="T64" fmla="*/ 462 w 645"/>
                <a:gd name="T65" fmla="*/ 40 h 390"/>
                <a:gd name="T66" fmla="*/ 486 w 645"/>
                <a:gd name="T67" fmla="*/ 56 h 390"/>
                <a:gd name="T68" fmla="*/ 501 w 645"/>
                <a:gd name="T69" fmla="*/ 72 h 390"/>
                <a:gd name="T70" fmla="*/ 525 w 645"/>
                <a:gd name="T71" fmla="*/ 88 h 390"/>
                <a:gd name="T72" fmla="*/ 541 w 645"/>
                <a:gd name="T73" fmla="*/ 112 h 390"/>
                <a:gd name="T74" fmla="*/ 557 w 645"/>
                <a:gd name="T75" fmla="*/ 135 h 390"/>
                <a:gd name="T76" fmla="*/ 573 w 645"/>
                <a:gd name="T77" fmla="*/ 159 h 390"/>
                <a:gd name="T78" fmla="*/ 581 w 645"/>
                <a:gd name="T79" fmla="*/ 183 h 390"/>
                <a:gd name="T80" fmla="*/ 597 w 645"/>
                <a:gd name="T81" fmla="*/ 207 h 390"/>
                <a:gd name="T82" fmla="*/ 605 w 645"/>
                <a:gd name="T83" fmla="*/ 231 h 390"/>
                <a:gd name="T84" fmla="*/ 613 w 645"/>
                <a:gd name="T85" fmla="*/ 255 h 390"/>
                <a:gd name="T86" fmla="*/ 629 w 645"/>
                <a:gd name="T87" fmla="*/ 278 h 390"/>
                <a:gd name="T88" fmla="*/ 637 w 645"/>
                <a:gd name="T89" fmla="*/ 29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390">
                  <a:moveTo>
                    <a:pt x="637" y="294"/>
                  </a:moveTo>
                  <a:lnTo>
                    <a:pt x="645" y="358"/>
                  </a:lnTo>
                  <a:lnTo>
                    <a:pt x="0" y="390"/>
                  </a:lnTo>
                  <a:lnTo>
                    <a:pt x="24" y="374"/>
                  </a:lnTo>
                  <a:lnTo>
                    <a:pt x="48" y="358"/>
                  </a:lnTo>
                  <a:lnTo>
                    <a:pt x="64" y="334"/>
                  </a:lnTo>
                  <a:lnTo>
                    <a:pt x="88" y="310"/>
                  </a:lnTo>
                  <a:lnTo>
                    <a:pt x="104" y="286"/>
                  </a:lnTo>
                  <a:lnTo>
                    <a:pt x="112" y="263"/>
                  </a:lnTo>
                  <a:lnTo>
                    <a:pt x="127" y="239"/>
                  </a:lnTo>
                  <a:lnTo>
                    <a:pt x="135" y="215"/>
                  </a:lnTo>
                  <a:lnTo>
                    <a:pt x="127" y="191"/>
                  </a:lnTo>
                  <a:lnTo>
                    <a:pt x="104" y="175"/>
                  </a:lnTo>
                  <a:lnTo>
                    <a:pt x="56" y="175"/>
                  </a:lnTo>
                  <a:lnTo>
                    <a:pt x="72" y="151"/>
                  </a:lnTo>
                  <a:lnTo>
                    <a:pt x="96" y="135"/>
                  </a:lnTo>
                  <a:lnTo>
                    <a:pt x="120" y="120"/>
                  </a:lnTo>
                  <a:lnTo>
                    <a:pt x="151" y="112"/>
                  </a:lnTo>
                  <a:lnTo>
                    <a:pt x="175" y="104"/>
                  </a:lnTo>
                  <a:lnTo>
                    <a:pt x="199" y="96"/>
                  </a:lnTo>
                  <a:lnTo>
                    <a:pt x="215" y="80"/>
                  </a:lnTo>
                  <a:lnTo>
                    <a:pt x="231" y="56"/>
                  </a:lnTo>
                  <a:lnTo>
                    <a:pt x="255" y="64"/>
                  </a:lnTo>
                  <a:lnTo>
                    <a:pt x="271" y="72"/>
                  </a:lnTo>
                  <a:lnTo>
                    <a:pt x="295" y="80"/>
                  </a:lnTo>
                  <a:lnTo>
                    <a:pt x="310" y="72"/>
                  </a:lnTo>
                  <a:lnTo>
                    <a:pt x="326" y="48"/>
                  </a:lnTo>
                  <a:lnTo>
                    <a:pt x="334" y="24"/>
                  </a:lnTo>
                  <a:lnTo>
                    <a:pt x="350" y="8"/>
                  </a:lnTo>
                  <a:lnTo>
                    <a:pt x="382" y="0"/>
                  </a:lnTo>
                  <a:lnTo>
                    <a:pt x="414" y="16"/>
                  </a:lnTo>
                  <a:lnTo>
                    <a:pt x="446" y="24"/>
                  </a:lnTo>
                  <a:lnTo>
                    <a:pt x="462" y="40"/>
                  </a:lnTo>
                  <a:lnTo>
                    <a:pt x="486" y="56"/>
                  </a:lnTo>
                  <a:lnTo>
                    <a:pt x="501" y="72"/>
                  </a:lnTo>
                  <a:lnTo>
                    <a:pt x="525" y="88"/>
                  </a:lnTo>
                  <a:lnTo>
                    <a:pt x="541" y="112"/>
                  </a:lnTo>
                  <a:lnTo>
                    <a:pt x="557" y="135"/>
                  </a:lnTo>
                  <a:lnTo>
                    <a:pt x="573" y="159"/>
                  </a:lnTo>
                  <a:lnTo>
                    <a:pt x="581" y="183"/>
                  </a:lnTo>
                  <a:lnTo>
                    <a:pt x="597" y="207"/>
                  </a:lnTo>
                  <a:lnTo>
                    <a:pt x="605" y="231"/>
                  </a:lnTo>
                  <a:lnTo>
                    <a:pt x="613" y="255"/>
                  </a:lnTo>
                  <a:lnTo>
                    <a:pt x="629" y="278"/>
                  </a:lnTo>
                  <a:lnTo>
                    <a:pt x="637" y="29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97" name="Freeform 96"/>
            <p:cNvSpPr>
              <a:spLocks/>
            </p:cNvSpPr>
            <p:nvPr/>
          </p:nvSpPr>
          <p:spPr bwMode="auto">
            <a:xfrm>
              <a:off x="3038829" y="2549966"/>
              <a:ext cx="227330" cy="347980"/>
            </a:xfrm>
            <a:custGeom>
              <a:avLst/>
              <a:gdLst>
                <a:gd name="T0" fmla="*/ 72 w 358"/>
                <a:gd name="T1" fmla="*/ 0 h 548"/>
                <a:gd name="T2" fmla="*/ 80 w 358"/>
                <a:gd name="T3" fmla="*/ 16 h 548"/>
                <a:gd name="T4" fmla="*/ 80 w 358"/>
                <a:gd name="T5" fmla="*/ 40 h 548"/>
                <a:gd name="T6" fmla="*/ 80 w 358"/>
                <a:gd name="T7" fmla="*/ 64 h 548"/>
                <a:gd name="T8" fmla="*/ 80 w 358"/>
                <a:gd name="T9" fmla="*/ 79 h 548"/>
                <a:gd name="T10" fmla="*/ 88 w 358"/>
                <a:gd name="T11" fmla="*/ 95 h 548"/>
                <a:gd name="T12" fmla="*/ 104 w 358"/>
                <a:gd name="T13" fmla="*/ 103 h 548"/>
                <a:gd name="T14" fmla="*/ 128 w 358"/>
                <a:gd name="T15" fmla="*/ 103 h 548"/>
                <a:gd name="T16" fmla="*/ 151 w 358"/>
                <a:gd name="T17" fmla="*/ 103 h 548"/>
                <a:gd name="T18" fmla="*/ 167 w 358"/>
                <a:gd name="T19" fmla="*/ 103 h 548"/>
                <a:gd name="T20" fmla="*/ 183 w 358"/>
                <a:gd name="T21" fmla="*/ 127 h 548"/>
                <a:gd name="T22" fmla="*/ 183 w 358"/>
                <a:gd name="T23" fmla="*/ 151 h 548"/>
                <a:gd name="T24" fmla="*/ 175 w 358"/>
                <a:gd name="T25" fmla="*/ 175 h 548"/>
                <a:gd name="T26" fmla="*/ 167 w 358"/>
                <a:gd name="T27" fmla="*/ 199 h 548"/>
                <a:gd name="T28" fmla="*/ 159 w 358"/>
                <a:gd name="T29" fmla="*/ 222 h 548"/>
                <a:gd name="T30" fmla="*/ 151 w 358"/>
                <a:gd name="T31" fmla="*/ 246 h 548"/>
                <a:gd name="T32" fmla="*/ 151 w 358"/>
                <a:gd name="T33" fmla="*/ 262 h 548"/>
                <a:gd name="T34" fmla="*/ 151 w 358"/>
                <a:gd name="T35" fmla="*/ 286 h 548"/>
                <a:gd name="T36" fmla="*/ 167 w 358"/>
                <a:gd name="T37" fmla="*/ 310 h 548"/>
                <a:gd name="T38" fmla="*/ 175 w 358"/>
                <a:gd name="T39" fmla="*/ 334 h 548"/>
                <a:gd name="T40" fmla="*/ 199 w 358"/>
                <a:gd name="T41" fmla="*/ 357 h 548"/>
                <a:gd name="T42" fmla="*/ 215 w 358"/>
                <a:gd name="T43" fmla="*/ 365 h 548"/>
                <a:gd name="T44" fmla="*/ 239 w 358"/>
                <a:gd name="T45" fmla="*/ 381 h 548"/>
                <a:gd name="T46" fmla="*/ 255 w 358"/>
                <a:gd name="T47" fmla="*/ 389 h 548"/>
                <a:gd name="T48" fmla="*/ 279 w 358"/>
                <a:gd name="T49" fmla="*/ 413 h 548"/>
                <a:gd name="T50" fmla="*/ 295 w 358"/>
                <a:gd name="T51" fmla="*/ 437 h 548"/>
                <a:gd name="T52" fmla="*/ 311 w 358"/>
                <a:gd name="T53" fmla="*/ 445 h 548"/>
                <a:gd name="T54" fmla="*/ 334 w 358"/>
                <a:gd name="T55" fmla="*/ 453 h 548"/>
                <a:gd name="T56" fmla="*/ 350 w 358"/>
                <a:gd name="T57" fmla="*/ 461 h 548"/>
                <a:gd name="T58" fmla="*/ 358 w 358"/>
                <a:gd name="T59" fmla="*/ 540 h 548"/>
                <a:gd name="T60" fmla="*/ 334 w 358"/>
                <a:gd name="T61" fmla="*/ 548 h 548"/>
                <a:gd name="T62" fmla="*/ 311 w 358"/>
                <a:gd name="T63" fmla="*/ 548 h 548"/>
                <a:gd name="T64" fmla="*/ 295 w 358"/>
                <a:gd name="T65" fmla="*/ 548 h 548"/>
                <a:gd name="T66" fmla="*/ 279 w 358"/>
                <a:gd name="T67" fmla="*/ 540 h 548"/>
                <a:gd name="T68" fmla="*/ 271 w 358"/>
                <a:gd name="T69" fmla="*/ 524 h 548"/>
                <a:gd name="T70" fmla="*/ 255 w 358"/>
                <a:gd name="T71" fmla="*/ 508 h 548"/>
                <a:gd name="T72" fmla="*/ 239 w 358"/>
                <a:gd name="T73" fmla="*/ 500 h 548"/>
                <a:gd name="T74" fmla="*/ 215 w 358"/>
                <a:gd name="T75" fmla="*/ 500 h 548"/>
                <a:gd name="T76" fmla="*/ 199 w 358"/>
                <a:gd name="T77" fmla="*/ 500 h 548"/>
                <a:gd name="T78" fmla="*/ 175 w 358"/>
                <a:gd name="T79" fmla="*/ 508 h 548"/>
                <a:gd name="T80" fmla="*/ 151 w 358"/>
                <a:gd name="T81" fmla="*/ 508 h 548"/>
                <a:gd name="T82" fmla="*/ 135 w 358"/>
                <a:gd name="T83" fmla="*/ 500 h 548"/>
                <a:gd name="T84" fmla="*/ 120 w 358"/>
                <a:gd name="T85" fmla="*/ 485 h 548"/>
                <a:gd name="T86" fmla="*/ 112 w 358"/>
                <a:gd name="T87" fmla="*/ 461 h 548"/>
                <a:gd name="T88" fmla="*/ 96 w 358"/>
                <a:gd name="T89" fmla="*/ 437 h 548"/>
                <a:gd name="T90" fmla="*/ 72 w 358"/>
                <a:gd name="T91" fmla="*/ 437 h 548"/>
                <a:gd name="T92" fmla="*/ 56 w 358"/>
                <a:gd name="T93" fmla="*/ 437 h 548"/>
                <a:gd name="T94" fmla="*/ 32 w 358"/>
                <a:gd name="T95" fmla="*/ 445 h 548"/>
                <a:gd name="T96" fmla="*/ 8 w 358"/>
                <a:gd name="T97" fmla="*/ 445 h 548"/>
                <a:gd name="T98" fmla="*/ 0 w 358"/>
                <a:gd name="T99" fmla="*/ 0 h 548"/>
                <a:gd name="T100" fmla="*/ 72 w 358"/>
                <a:gd name="T10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 h="548">
                  <a:moveTo>
                    <a:pt x="72" y="0"/>
                  </a:moveTo>
                  <a:lnTo>
                    <a:pt x="80" y="16"/>
                  </a:lnTo>
                  <a:lnTo>
                    <a:pt x="80" y="40"/>
                  </a:lnTo>
                  <a:lnTo>
                    <a:pt x="80" y="64"/>
                  </a:lnTo>
                  <a:lnTo>
                    <a:pt x="80" y="79"/>
                  </a:lnTo>
                  <a:lnTo>
                    <a:pt x="88" y="95"/>
                  </a:lnTo>
                  <a:lnTo>
                    <a:pt x="104" y="103"/>
                  </a:lnTo>
                  <a:lnTo>
                    <a:pt x="128" y="103"/>
                  </a:lnTo>
                  <a:lnTo>
                    <a:pt x="151" y="103"/>
                  </a:lnTo>
                  <a:lnTo>
                    <a:pt x="167" y="103"/>
                  </a:lnTo>
                  <a:lnTo>
                    <a:pt x="183" y="127"/>
                  </a:lnTo>
                  <a:lnTo>
                    <a:pt x="183" y="151"/>
                  </a:lnTo>
                  <a:lnTo>
                    <a:pt x="175" y="175"/>
                  </a:lnTo>
                  <a:lnTo>
                    <a:pt x="167" y="199"/>
                  </a:lnTo>
                  <a:lnTo>
                    <a:pt x="159" y="222"/>
                  </a:lnTo>
                  <a:lnTo>
                    <a:pt x="151" y="246"/>
                  </a:lnTo>
                  <a:lnTo>
                    <a:pt x="151" y="262"/>
                  </a:lnTo>
                  <a:lnTo>
                    <a:pt x="151" y="286"/>
                  </a:lnTo>
                  <a:lnTo>
                    <a:pt x="167" y="310"/>
                  </a:lnTo>
                  <a:lnTo>
                    <a:pt x="175" y="334"/>
                  </a:lnTo>
                  <a:lnTo>
                    <a:pt x="199" y="357"/>
                  </a:lnTo>
                  <a:lnTo>
                    <a:pt x="215" y="365"/>
                  </a:lnTo>
                  <a:lnTo>
                    <a:pt x="239" y="381"/>
                  </a:lnTo>
                  <a:lnTo>
                    <a:pt x="255" y="389"/>
                  </a:lnTo>
                  <a:lnTo>
                    <a:pt x="279" y="413"/>
                  </a:lnTo>
                  <a:lnTo>
                    <a:pt x="295" y="437"/>
                  </a:lnTo>
                  <a:lnTo>
                    <a:pt x="311" y="445"/>
                  </a:lnTo>
                  <a:lnTo>
                    <a:pt x="334" y="453"/>
                  </a:lnTo>
                  <a:lnTo>
                    <a:pt x="350" y="461"/>
                  </a:lnTo>
                  <a:lnTo>
                    <a:pt x="358" y="540"/>
                  </a:lnTo>
                  <a:lnTo>
                    <a:pt x="334" y="548"/>
                  </a:lnTo>
                  <a:lnTo>
                    <a:pt x="311" y="548"/>
                  </a:lnTo>
                  <a:lnTo>
                    <a:pt x="295" y="548"/>
                  </a:lnTo>
                  <a:lnTo>
                    <a:pt x="279" y="540"/>
                  </a:lnTo>
                  <a:lnTo>
                    <a:pt x="271" y="524"/>
                  </a:lnTo>
                  <a:lnTo>
                    <a:pt x="255" y="508"/>
                  </a:lnTo>
                  <a:lnTo>
                    <a:pt x="239" y="500"/>
                  </a:lnTo>
                  <a:lnTo>
                    <a:pt x="215" y="500"/>
                  </a:lnTo>
                  <a:lnTo>
                    <a:pt x="199" y="500"/>
                  </a:lnTo>
                  <a:lnTo>
                    <a:pt x="175" y="508"/>
                  </a:lnTo>
                  <a:lnTo>
                    <a:pt x="151" y="508"/>
                  </a:lnTo>
                  <a:lnTo>
                    <a:pt x="135" y="500"/>
                  </a:lnTo>
                  <a:lnTo>
                    <a:pt x="120" y="485"/>
                  </a:lnTo>
                  <a:lnTo>
                    <a:pt x="112" y="461"/>
                  </a:lnTo>
                  <a:lnTo>
                    <a:pt x="96" y="437"/>
                  </a:lnTo>
                  <a:lnTo>
                    <a:pt x="72" y="437"/>
                  </a:lnTo>
                  <a:lnTo>
                    <a:pt x="56" y="437"/>
                  </a:lnTo>
                  <a:lnTo>
                    <a:pt x="32" y="445"/>
                  </a:lnTo>
                  <a:lnTo>
                    <a:pt x="8" y="445"/>
                  </a:lnTo>
                  <a:lnTo>
                    <a:pt x="0" y="0"/>
                  </a:lnTo>
                  <a:lnTo>
                    <a:pt x="72"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98" name="Freeform 97"/>
            <p:cNvSpPr>
              <a:spLocks/>
            </p:cNvSpPr>
            <p:nvPr/>
          </p:nvSpPr>
          <p:spPr bwMode="auto">
            <a:xfrm>
              <a:off x="3038829" y="2549966"/>
              <a:ext cx="227330" cy="347980"/>
            </a:xfrm>
            <a:custGeom>
              <a:avLst/>
              <a:gdLst>
                <a:gd name="T0" fmla="*/ 72 w 358"/>
                <a:gd name="T1" fmla="*/ 0 h 548"/>
                <a:gd name="T2" fmla="*/ 80 w 358"/>
                <a:gd name="T3" fmla="*/ 16 h 548"/>
                <a:gd name="T4" fmla="*/ 80 w 358"/>
                <a:gd name="T5" fmla="*/ 40 h 548"/>
                <a:gd name="T6" fmla="*/ 80 w 358"/>
                <a:gd name="T7" fmla="*/ 64 h 548"/>
                <a:gd name="T8" fmla="*/ 80 w 358"/>
                <a:gd name="T9" fmla="*/ 79 h 548"/>
                <a:gd name="T10" fmla="*/ 88 w 358"/>
                <a:gd name="T11" fmla="*/ 95 h 548"/>
                <a:gd name="T12" fmla="*/ 104 w 358"/>
                <a:gd name="T13" fmla="*/ 103 h 548"/>
                <a:gd name="T14" fmla="*/ 128 w 358"/>
                <a:gd name="T15" fmla="*/ 103 h 548"/>
                <a:gd name="T16" fmla="*/ 151 w 358"/>
                <a:gd name="T17" fmla="*/ 103 h 548"/>
                <a:gd name="T18" fmla="*/ 167 w 358"/>
                <a:gd name="T19" fmla="*/ 103 h 548"/>
                <a:gd name="T20" fmla="*/ 183 w 358"/>
                <a:gd name="T21" fmla="*/ 127 h 548"/>
                <a:gd name="T22" fmla="*/ 183 w 358"/>
                <a:gd name="T23" fmla="*/ 151 h 548"/>
                <a:gd name="T24" fmla="*/ 175 w 358"/>
                <a:gd name="T25" fmla="*/ 175 h 548"/>
                <a:gd name="T26" fmla="*/ 167 w 358"/>
                <a:gd name="T27" fmla="*/ 199 h 548"/>
                <a:gd name="T28" fmla="*/ 159 w 358"/>
                <a:gd name="T29" fmla="*/ 222 h 548"/>
                <a:gd name="T30" fmla="*/ 151 w 358"/>
                <a:gd name="T31" fmla="*/ 246 h 548"/>
                <a:gd name="T32" fmla="*/ 151 w 358"/>
                <a:gd name="T33" fmla="*/ 262 h 548"/>
                <a:gd name="T34" fmla="*/ 151 w 358"/>
                <a:gd name="T35" fmla="*/ 286 h 548"/>
                <a:gd name="T36" fmla="*/ 167 w 358"/>
                <a:gd name="T37" fmla="*/ 310 h 548"/>
                <a:gd name="T38" fmla="*/ 175 w 358"/>
                <a:gd name="T39" fmla="*/ 334 h 548"/>
                <a:gd name="T40" fmla="*/ 199 w 358"/>
                <a:gd name="T41" fmla="*/ 357 h 548"/>
                <a:gd name="T42" fmla="*/ 215 w 358"/>
                <a:gd name="T43" fmla="*/ 365 h 548"/>
                <a:gd name="T44" fmla="*/ 239 w 358"/>
                <a:gd name="T45" fmla="*/ 381 h 548"/>
                <a:gd name="T46" fmla="*/ 255 w 358"/>
                <a:gd name="T47" fmla="*/ 389 h 548"/>
                <a:gd name="T48" fmla="*/ 279 w 358"/>
                <a:gd name="T49" fmla="*/ 413 h 548"/>
                <a:gd name="T50" fmla="*/ 295 w 358"/>
                <a:gd name="T51" fmla="*/ 437 h 548"/>
                <a:gd name="T52" fmla="*/ 311 w 358"/>
                <a:gd name="T53" fmla="*/ 445 h 548"/>
                <a:gd name="T54" fmla="*/ 334 w 358"/>
                <a:gd name="T55" fmla="*/ 453 h 548"/>
                <a:gd name="T56" fmla="*/ 350 w 358"/>
                <a:gd name="T57" fmla="*/ 461 h 548"/>
                <a:gd name="T58" fmla="*/ 358 w 358"/>
                <a:gd name="T59" fmla="*/ 540 h 548"/>
                <a:gd name="T60" fmla="*/ 334 w 358"/>
                <a:gd name="T61" fmla="*/ 548 h 548"/>
                <a:gd name="T62" fmla="*/ 311 w 358"/>
                <a:gd name="T63" fmla="*/ 548 h 548"/>
                <a:gd name="T64" fmla="*/ 295 w 358"/>
                <a:gd name="T65" fmla="*/ 548 h 548"/>
                <a:gd name="T66" fmla="*/ 279 w 358"/>
                <a:gd name="T67" fmla="*/ 540 h 548"/>
                <a:gd name="T68" fmla="*/ 271 w 358"/>
                <a:gd name="T69" fmla="*/ 524 h 548"/>
                <a:gd name="T70" fmla="*/ 255 w 358"/>
                <a:gd name="T71" fmla="*/ 508 h 548"/>
                <a:gd name="T72" fmla="*/ 239 w 358"/>
                <a:gd name="T73" fmla="*/ 500 h 548"/>
                <a:gd name="T74" fmla="*/ 215 w 358"/>
                <a:gd name="T75" fmla="*/ 500 h 548"/>
                <a:gd name="T76" fmla="*/ 199 w 358"/>
                <a:gd name="T77" fmla="*/ 500 h 548"/>
                <a:gd name="T78" fmla="*/ 175 w 358"/>
                <a:gd name="T79" fmla="*/ 508 h 548"/>
                <a:gd name="T80" fmla="*/ 151 w 358"/>
                <a:gd name="T81" fmla="*/ 508 h 548"/>
                <a:gd name="T82" fmla="*/ 135 w 358"/>
                <a:gd name="T83" fmla="*/ 500 h 548"/>
                <a:gd name="T84" fmla="*/ 120 w 358"/>
                <a:gd name="T85" fmla="*/ 485 h 548"/>
                <a:gd name="T86" fmla="*/ 112 w 358"/>
                <a:gd name="T87" fmla="*/ 461 h 548"/>
                <a:gd name="T88" fmla="*/ 96 w 358"/>
                <a:gd name="T89" fmla="*/ 437 h 548"/>
                <a:gd name="T90" fmla="*/ 72 w 358"/>
                <a:gd name="T91" fmla="*/ 437 h 548"/>
                <a:gd name="T92" fmla="*/ 56 w 358"/>
                <a:gd name="T93" fmla="*/ 437 h 548"/>
                <a:gd name="T94" fmla="*/ 32 w 358"/>
                <a:gd name="T95" fmla="*/ 445 h 548"/>
                <a:gd name="T96" fmla="*/ 8 w 358"/>
                <a:gd name="T97" fmla="*/ 445 h 548"/>
                <a:gd name="T98" fmla="*/ 0 w 358"/>
                <a:gd name="T99" fmla="*/ 0 h 548"/>
                <a:gd name="T100" fmla="*/ 72 w 358"/>
                <a:gd name="T10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8" h="548">
                  <a:moveTo>
                    <a:pt x="72" y="0"/>
                  </a:moveTo>
                  <a:lnTo>
                    <a:pt x="80" y="16"/>
                  </a:lnTo>
                  <a:lnTo>
                    <a:pt x="80" y="40"/>
                  </a:lnTo>
                  <a:lnTo>
                    <a:pt x="80" y="64"/>
                  </a:lnTo>
                  <a:lnTo>
                    <a:pt x="80" y="79"/>
                  </a:lnTo>
                  <a:lnTo>
                    <a:pt x="88" y="95"/>
                  </a:lnTo>
                  <a:lnTo>
                    <a:pt x="104" y="103"/>
                  </a:lnTo>
                  <a:lnTo>
                    <a:pt x="128" y="103"/>
                  </a:lnTo>
                  <a:lnTo>
                    <a:pt x="151" y="103"/>
                  </a:lnTo>
                  <a:lnTo>
                    <a:pt x="167" y="103"/>
                  </a:lnTo>
                  <a:lnTo>
                    <a:pt x="183" y="127"/>
                  </a:lnTo>
                  <a:lnTo>
                    <a:pt x="183" y="151"/>
                  </a:lnTo>
                  <a:lnTo>
                    <a:pt x="175" y="175"/>
                  </a:lnTo>
                  <a:lnTo>
                    <a:pt x="167" y="199"/>
                  </a:lnTo>
                  <a:lnTo>
                    <a:pt x="159" y="222"/>
                  </a:lnTo>
                  <a:lnTo>
                    <a:pt x="151" y="246"/>
                  </a:lnTo>
                  <a:lnTo>
                    <a:pt x="151" y="262"/>
                  </a:lnTo>
                  <a:lnTo>
                    <a:pt x="151" y="286"/>
                  </a:lnTo>
                  <a:lnTo>
                    <a:pt x="167" y="310"/>
                  </a:lnTo>
                  <a:lnTo>
                    <a:pt x="175" y="334"/>
                  </a:lnTo>
                  <a:lnTo>
                    <a:pt x="199" y="357"/>
                  </a:lnTo>
                  <a:lnTo>
                    <a:pt x="215" y="365"/>
                  </a:lnTo>
                  <a:lnTo>
                    <a:pt x="239" y="381"/>
                  </a:lnTo>
                  <a:lnTo>
                    <a:pt x="255" y="389"/>
                  </a:lnTo>
                  <a:lnTo>
                    <a:pt x="279" y="413"/>
                  </a:lnTo>
                  <a:lnTo>
                    <a:pt x="295" y="437"/>
                  </a:lnTo>
                  <a:lnTo>
                    <a:pt x="311" y="445"/>
                  </a:lnTo>
                  <a:lnTo>
                    <a:pt x="334" y="453"/>
                  </a:lnTo>
                  <a:lnTo>
                    <a:pt x="350" y="461"/>
                  </a:lnTo>
                  <a:lnTo>
                    <a:pt x="358" y="540"/>
                  </a:lnTo>
                  <a:lnTo>
                    <a:pt x="334" y="548"/>
                  </a:lnTo>
                  <a:lnTo>
                    <a:pt x="311" y="548"/>
                  </a:lnTo>
                  <a:lnTo>
                    <a:pt x="295" y="548"/>
                  </a:lnTo>
                  <a:lnTo>
                    <a:pt x="279" y="540"/>
                  </a:lnTo>
                  <a:lnTo>
                    <a:pt x="271" y="524"/>
                  </a:lnTo>
                  <a:lnTo>
                    <a:pt x="255" y="508"/>
                  </a:lnTo>
                  <a:lnTo>
                    <a:pt x="239" y="500"/>
                  </a:lnTo>
                  <a:lnTo>
                    <a:pt x="215" y="500"/>
                  </a:lnTo>
                  <a:lnTo>
                    <a:pt x="199" y="500"/>
                  </a:lnTo>
                  <a:lnTo>
                    <a:pt x="175" y="508"/>
                  </a:lnTo>
                  <a:lnTo>
                    <a:pt x="151" y="508"/>
                  </a:lnTo>
                  <a:lnTo>
                    <a:pt x="135" y="500"/>
                  </a:lnTo>
                  <a:lnTo>
                    <a:pt x="120" y="485"/>
                  </a:lnTo>
                  <a:lnTo>
                    <a:pt x="112" y="461"/>
                  </a:lnTo>
                  <a:lnTo>
                    <a:pt x="96" y="437"/>
                  </a:lnTo>
                  <a:lnTo>
                    <a:pt x="72" y="437"/>
                  </a:lnTo>
                  <a:lnTo>
                    <a:pt x="56" y="437"/>
                  </a:lnTo>
                  <a:lnTo>
                    <a:pt x="32" y="445"/>
                  </a:lnTo>
                  <a:lnTo>
                    <a:pt x="8" y="445"/>
                  </a:lnTo>
                  <a:lnTo>
                    <a:pt x="0" y="0"/>
                  </a:lnTo>
                  <a:lnTo>
                    <a:pt x="7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99" name="Freeform 98"/>
            <p:cNvSpPr>
              <a:spLocks/>
            </p:cNvSpPr>
            <p:nvPr/>
          </p:nvSpPr>
          <p:spPr bwMode="auto">
            <a:xfrm>
              <a:off x="2821659" y="2661091"/>
              <a:ext cx="196850" cy="247015"/>
            </a:xfrm>
            <a:custGeom>
              <a:avLst/>
              <a:gdLst>
                <a:gd name="T0" fmla="*/ 310 w 310"/>
                <a:gd name="T1" fmla="*/ 8 h 389"/>
                <a:gd name="T2" fmla="*/ 302 w 310"/>
                <a:gd name="T3" fmla="*/ 389 h 389"/>
                <a:gd name="T4" fmla="*/ 0 w 310"/>
                <a:gd name="T5" fmla="*/ 389 h 389"/>
                <a:gd name="T6" fmla="*/ 0 w 310"/>
                <a:gd name="T7" fmla="*/ 32 h 389"/>
                <a:gd name="T8" fmla="*/ 183 w 310"/>
                <a:gd name="T9" fmla="*/ 32 h 389"/>
                <a:gd name="T10" fmla="*/ 191 w 310"/>
                <a:gd name="T11" fmla="*/ 0 h 389"/>
                <a:gd name="T12" fmla="*/ 310 w 310"/>
                <a:gd name="T13" fmla="*/ 8 h 389"/>
              </a:gdLst>
              <a:ahLst/>
              <a:cxnLst>
                <a:cxn ang="0">
                  <a:pos x="T0" y="T1"/>
                </a:cxn>
                <a:cxn ang="0">
                  <a:pos x="T2" y="T3"/>
                </a:cxn>
                <a:cxn ang="0">
                  <a:pos x="T4" y="T5"/>
                </a:cxn>
                <a:cxn ang="0">
                  <a:pos x="T6" y="T7"/>
                </a:cxn>
                <a:cxn ang="0">
                  <a:pos x="T8" y="T9"/>
                </a:cxn>
                <a:cxn ang="0">
                  <a:pos x="T10" y="T11"/>
                </a:cxn>
                <a:cxn ang="0">
                  <a:pos x="T12" y="T13"/>
                </a:cxn>
              </a:cxnLst>
              <a:rect l="0" t="0" r="r" b="b"/>
              <a:pathLst>
                <a:path w="310" h="389">
                  <a:moveTo>
                    <a:pt x="310" y="8"/>
                  </a:moveTo>
                  <a:lnTo>
                    <a:pt x="302" y="389"/>
                  </a:lnTo>
                  <a:lnTo>
                    <a:pt x="0" y="389"/>
                  </a:lnTo>
                  <a:lnTo>
                    <a:pt x="0" y="32"/>
                  </a:lnTo>
                  <a:lnTo>
                    <a:pt x="183" y="32"/>
                  </a:lnTo>
                  <a:lnTo>
                    <a:pt x="191" y="0"/>
                  </a:lnTo>
                  <a:lnTo>
                    <a:pt x="310"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00" name="Freeform 99"/>
            <p:cNvSpPr>
              <a:spLocks/>
            </p:cNvSpPr>
            <p:nvPr/>
          </p:nvSpPr>
          <p:spPr bwMode="auto">
            <a:xfrm>
              <a:off x="2821659" y="2661091"/>
              <a:ext cx="196850" cy="247015"/>
            </a:xfrm>
            <a:custGeom>
              <a:avLst/>
              <a:gdLst>
                <a:gd name="T0" fmla="*/ 310 w 310"/>
                <a:gd name="T1" fmla="*/ 8 h 389"/>
                <a:gd name="T2" fmla="*/ 302 w 310"/>
                <a:gd name="T3" fmla="*/ 389 h 389"/>
                <a:gd name="T4" fmla="*/ 0 w 310"/>
                <a:gd name="T5" fmla="*/ 389 h 389"/>
                <a:gd name="T6" fmla="*/ 0 w 310"/>
                <a:gd name="T7" fmla="*/ 32 h 389"/>
                <a:gd name="T8" fmla="*/ 183 w 310"/>
                <a:gd name="T9" fmla="*/ 32 h 389"/>
                <a:gd name="T10" fmla="*/ 191 w 310"/>
                <a:gd name="T11" fmla="*/ 0 h 389"/>
                <a:gd name="T12" fmla="*/ 310 w 310"/>
                <a:gd name="T13" fmla="*/ 8 h 389"/>
              </a:gdLst>
              <a:ahLst/>
              <a:cxnLst>
                <a:cxn ang="0">
                  <a:pos x="T0" y="T1"/>
                </a:cxn>
                <a:cxn ang="0">
                  <a:pos x="T2" y="T3"/>
                </a:cxn>
                <a:cxn ang="0">
                  <a:pos x="T4" y="T5"/>
                </a:cxn>
                <a:cxn ang="0">
                  <a:pos x="T6" y="T7"/>
                </a:cxn>
                <a:cxn ang="0">
                  <a:pos x="T8" y="T9"/>
                </a:cxn>
                <a:cxn ang="0">
                  <a:pos x="T10" y="T11"/>
                </a:cxn>
                <a:cxn ang="0">
                  <a:pos x="T12" y="T13"/>
                </a:cxn>
              </a:cxnLst>
              <a:rect l="0" t="0" r="r" b="b"/>
              <a:pathLst>
                <a:path w="310" h="389">
                  <a:moveTo>
                    <a:pt x="310" y="8"/>
                  </a:moveTo>
                  <a:lnTo>
                    <a:pt x="302" y="389"/>
                  </a:lnTo>
                  <a:lnTo>
                    <a:pt x="0" y="389"/>
                  </a:lnTo>
                  <a:lnTo>
                    <a:pt x="0" y="32"/>
                  </a:lnTo>
                  <a:lnTo>
                    <a:pt x="183" y="32"/>
                  </a:lnTo>
                  <a:lnTo>
                    <a:pt x="191" y="0"/>
                  </a:lnTo>
                  <a:lnTo>
                    <a:pt x="310"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01" name="Freeform 100"/>
            <p:cNvSpPr>
              <a:spLocks/>
            </p:cNvSpPr>
            <p:nvPr/>
          </p:nvSpPr>
          <p:spPr bwMode="auto">
            <a:xfrm>
              <a:off x="1856459" y="2676331"/>
              <a:ext cx="222250" cy="216535"/>
            </a:xfrm>
            <a:custGeom>
              <a:avLst/>
              <a:gdLst>
                <a:gd name="T0" fmla="*/ 342 w 350"/>
                <a:gd name="T1" fmla="*/ 341 h 341"/>
                <a:gd name="T2" fmla="*/ 64 w 350"/>
                <a:gd name="T3" fmla="*/ 341 h 341"/>
                <a:gd name="T4" fmla="*/ 48 w 350"/>
                <a:gd name="T5" fmla="*/ 317 h 341"/>
                <a:gd name="T6" fmla="*/ 40 w 350"/>
                <a:gd name="T7" fmla="*/ 301 h 341"/>
                <a:gd name="T8" fmla="*/ 32 w 350"/>
                <a:gd name="T9" fmla="*/ 278 h 341"/>
                <a:gd name="T10" fmla="*/ 24 w 350"/>
                <a:gd name="T11" fmla="*/ 254 h 341"/>
                <a:gd name="T12" fmla="*/ 16 w 350"/>
                <a:gd name="T13" fmla="*/ 230 h 341"/>
                <a:gd name="T14" fmla="*/ 16 w 350"/>
                <a:gd name="T15" fmla="*/ 206 h 341"/>
                <a:gd name="T16" fmla="*/ 8 w 350"/>
                <a:gd name="T17" fmla="*/ 182 h 341"/>
                <a:gd name="T18" fmla="*/ 0 w 350"/>
                <a:gd name="T19" fmla="*/ 158 h 341"/>
                <a:gd name="T20" fmla="*/ 0 w 350"/>
                <a:gd name="T21" fmla="*/ 135 h 341"/>
                <a:gd name="T22" fmla="*/ 16 w 350"/>
                <a:gd name="T23" fmla="*/ 119 h 341"/>
                <a:gd name="T24" fmla="*/ 24 w 350"/>
                <a:gd name="T25" fmla="*/ 103 h 341"/>
                <a:gd name="T26" fmla="*/ 40 w 350"/>
                <a:gd name="T27" fmla="*/ 79 h 341"/>
                <a:gd name="T28" fmla="*/ 56 w 350"/>
                <a:gd name="T29" fmla="*/ 63 h 341"/>
                <a:gd name="T30" fmla="*/ 64 w 350"/>
                <a:gd name="T31" fmla="*/ 47 h 341"/>
                <a:gd name="T32" fmla="*/ 64 w 350"/>
                <a:gd name="T33" fmla="*/ 23 h 341"/>
                <a:gd name="T34" fmla="*/ 64 w 350"/>
                <a:gd name="T35" fmla="*/ 0 h 341"/>
                <a:gd name="T36" fmla="*/ 350 w 350"/>
                <a:gd name="T37" fmla="*/ 0 h 341"/>
                <a:gd name="T38" fmla="*/ 342 w 350"/>
                <a:gd name="T3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0" h="341">
                  <a:moveTo>
                    <a:pt x="342" y="341"/>
                  </a:moveTo>
                  <a:lnTo>
                    <a:pt x="64" y="341"/>
                  </a:lnTo>
                  <a:lnTo>
                    <a:pt x="48" y="317"/>
                  </a:lnTo>
                  <a:lnTo>
                    <a:pt x="40" y="301"/>
                  </a:lnTo>
                  <a:lnTo>
                    <a:pt x="32" y="278"/>
                  </a:lnTo>
                  <a:lnTo>
                    <a:pt x="24" y="254"/>
                  </a:lnTo>
                  <a:lnTo>
                    <a:pt x="16" y="230"/>
                  </a:lnTo>
                  <a:lnTo>
                    <a:pt x="16" y="206"/>
                  </a:lnTo>
                  <a:lnTo>
                    <a:pt x="8" y="182"/>
                  </a:lnTo>
                  <a:lnTo>
                    <a:pt x="0" y="158"/>
                  </a:lnTo>
                  <a:lnTo>
                    <a:pt x="0" y="135"/>
                  </a:lnTo>
                  <a:lnTo>
                    <a:pt x="16" y="119"/>
                  </a:lnTo>
                  <a:lnTo>
                    <a:pt x="24" y="103"/>
                  </a:lnTo>
                  <a:lnTo>
                    <a:pt x="40" y="79"/>
                  </a:lnTo>
                  <a:lnTo>
                    <a:pt x="56" y="63"/>
                  </a:lnTo>
                  <a:lnTo>
                    <a:pt x="64" y="47"/>
                  </a:lnTo>
                  <a:lnTo>
                    <a:pt x="64" y="23"/>
                  </a:lnTo>
                  <a:lnTo>
                    <a:pt x="64" y="0"/>
                  </a:lnTo>
                  <a:lnTo>
                    <a:pt x="350" y="0"/>
                  </a:lnTo>
                  <a:lnTo>
                    <a:pt x="342" y="341"/>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02" name="Freeform 101"/>
            <p:cNvSpPr>
              <a:spLocks/>
            </p:cNvSpPr>
            <p:nvPr/>
          </p:nvSpPr>
          <p:spPr bwMode="auto">
            <a:xfrm>
              <a:off x="1856459" y="2676331"/>
              <a:ext cx="222250" cy="216535"/>
            </a:xfrm>
            <a:custGeom>
              <a:avLst/>
              <a:gdLst>
                <a:gd name="T0" fmla="*/ 342 w 350"/>
                <a:gd name="T1" fmla="*/ 341 h 341"/>
                <a:gd name="T2" fmla="*/ 64 w 350"/>
                <a:gd name="T3" fmla="*/ 341 h 341"/>
                <a:gd name="T4" fmla="*/ 48 w 350"/>
                <a:gd name="T5" fmla="*/ 317 h 341"/>
                <a:gd name="T6" fmla="*/ 40 w 350"/>
                <a:gd name="T7" fmla="*/ 301 h 341"/>
                <a:gd name="T8" fmla="*/ 32 w 350"/>
                <a:gd name="T9" fmla="*/ 278 h 341"/>
                <a:gd name="T10" fmla="*/ 24 w 350"/>
                <a:gd name="T11" fmla="*/ 254 h 341"/>
                <a:gd name="T12" fmla="*/ 16 w 350"/>
                <a:gd name="T13" fmla="*/ 230 h 341"/>
                <a:gd name="T14" fmla="*/ 16 w 350"/>
                <a:gd name="T15" fmla="*/ 206 h 341"/>
                <a:gd name="T16" fmla="*/ 8 w 350"/>
                <a:gd name="T17" fmla="*/ 182 h 341"/>
                <a:gd name="T18" fmla="*/ 0 w 350"/>
                <a:gd name="T19" fmla="*/ 158 h 341"/>
                <a:gd name="T20" fmla="*/ 0 w 350"/>
                <a:gd name="T21" fmla="*/ 135 h 341"/>
                <a:gd name="T22" fmla="*/ 16 w 350"/>
                <a:gd name="T23" fmla="*/ 119 h 341"/>
                <a:gd name="T24" fmla="*/ 24 w 350"/>
                <a:gd name="T25" fmla="*/ 103 h 341"/>
                <a:gd name="T26" fmla="*/ 40 w 350"/>
                <a:gd name="T27" fmla="*/ 79 h 341"/>
                <a:gd name="T28" fmla="*/ 56 w 350"/>
                <a:gd name="T29" fmla="*/ 63 h 341"/>
                <a:gd name="T30" fmla="*/ 64 w 350"/>
                <a:gd name="T31" fmla="*/ 47 h 341"/>
                <a:gd name="T32" fmla="*/ 64 w 350"/>
                <a:gd name="T33" fmla="*/ 23 h 341"/>
                <a:gd name="T34" fmla="*/ 64 w 350"/>
                <a:gd name="T35" fmla="*/ 0 h 341"/>
                <a:gd name="T36" fmla="*/ 350 w 350"/>
                <a:gd name="T37" fmla="*/ 0 h 341"/>
                <a:gd name="T38" fmla="*/ 342 w 350"/>
                <a:gd name="T3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0" h="341">
                  <a:moveTo>
                    <a:pt x="342" y="341"/>
                  </a:moveTo>
                  <a:lnTo>
                    <a:pt x="64" y="341"/>
                  </a:lnTo>
                  <a:lnTo>
                    <a:pt x="48" y="317"/>
                  </a:lnTo>
                  <a:lnTo>
                    <a:pt x="40" y="301"/>
                  </a:lnTo>
                  <a:lnTo>
                    <a:pt x="32" y="278"/>
                  </a:lnTo>
                  <a:lnTo>
                    <a:pt x="24" y="254"/>
                  </a:lnTo>
                  <a:lnTo>
                    <a:pt x="16" y="230"/>
                  </a:lnTo>
                  <a:lnTo>
                    <a:pt x="16" y="206"/>
                  </a:lnTo>
                  <a:lnTo>
                    <a:pt x="8" y="182"/>
                  </a:lnTo>
                  <a:lnTo>
                    <a:pt x="0" y="158"/>
                  </a:lnTo>
                  <a:lnTo>
                    <a:pt x="0" y="135"/>
                  </a:lnTo>
                  <a:lnTo>
                    <a:pt x="16" y="119"/>
                  </a:lnTo>
                  <a:lnTo>
                    <a:pt x="24" y="103"/>
                  </a:lnTo>
                  <a:lnTo>
                    <a:pt x="40" y="79"/>
                  </a:lnTo>
                  <a:lnTo>
                    <a:pt x="56" y="63"/>
                  </a:lnTo>
                  <a:lnTo>
                    <a:pt x="64" y="47"/>
                  </a:lnTo>
                  <a:lnTo>
                    <a:pt x="64" y="23"/>
                  </a:lnTo>
                  <a:lnTo>
                    <a:pt x="64" y="0"/>
                  </a:lnTo>
                  <a:lnTo>
                    <a:pt x="350" y="0"/>
                  </a:lnTo>
                  <a:lnTo>
                    <a:pt x="342" y="34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03" name="Freeform 102"/>
            <p:cNvSpPr>
              <a:spLocks/>
            </p:cNvSpPr>
            <p:nvPr/>
          </p:nvSpPr>
          <p:spPr bwMode="auto">
            <a:xfrm>
              <a:off x="2093949" y="2676331"/>
              <a:ext cx="237490" cy="342900"/>
            </a:xfrm>
            <a:custGeom>
              <a:avLst/>
              <a:gdLst>
                <a:gd name="T0" fmla="*/ 374 w 374"/>
                <a:gd name="T1" fmla="*/ 8 h 540"/>
                <a:gd name="T2" fmla="*/ 366 w 374"/>
                <a:gd name="T3" fmla="*/ 540 h 540"/>
                <a:gd name="T4" fmla="*/ 0 w 374"/>
                <a:gd name="T5" fmla="*/ 540 h 540"/>
                <a:gd name="T6" fmla="*/ 8 w 374"/>
                <a:gd name="T7" fmla="*/ 0 h 540"/>
                <a:gd name="T8" fmla="*/ 374 w 374"/>
                <a:gd name="T9" fmla="*/ 8 h 540"/>
              </a:gdLst>
              <a:ahLst/>
              <a:cxnLst>
                <a:cxn ang="0">
                  <a:pos x="T0" y="T1"/>
                </a:cxn>
                <a:cxn ang="0">
                  <a:pos x="T2" y="T3"/>
                </a:cxn>
                <a:cxn ang="0">
                  <a:pos x="T4" y="T5"/>
                </a:cxn>
                <a:cxn ang="0">
                  <a:pos x="T6" y="T7"/>
                </a:cxn>
                <a:cxn ang="0">
                  <a:pos x="T8" y="T9"/>
                </a:cxn>
              </a:cxnLst>
              <a:rect l="0" t="0" r="r" b="b"/>
              <a:pathLst>
                <a:path w="374" h="540">
                  <a:moveTo>
                    <a:pt x="374" y="8"/>
                  </a:moveTo>
                  <a:lnTo>
                    <a:pt x="366" y="540"/>
                  </a:lnTo>
                  <a:lnTo>
                    <a:pt x="0" y="540"/>
                  </a:lnTo>
                  <a:lnTo>
                    <a:pt x="8" y="0"/>
                  </a:lnTo>
                  <a:lnTo>
                    <a:pt x="374"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04" name="Freeform 103"/>
            <p:cNvSpPr>
              <a:spLocks/>
            </p:cNvSpPr>
            <p:nvPr/>
          </p:nvSpPr>
          <p:spPr bwMode="auto">
            <a:xfrm>
              <a:off x="2093949" y="2676331"/>
              <a:ext cx="237490" cy="342900"/>
            </a:xfrm>
            <a:custGeom>
              <a:avLst/>
              <a:gdLst>
                <a:gd name="T0" fmla="*/ 374 w 374"/>
                <a:gd name="T1" fmla="*/ 8 h 540"/>
                <a:gd name="T2" fmla="*/ 366 w 374"/>
                <a:gd name="T3" fmla="*/ 540 h 540"/>
                <a:gd name="T4" fmla="*/ 0 w 374"/>
                <a:gd name="T5" fmla="*/ 540 h 540"/>
                <a:gd name="T6" fmla="*/ 8 w 374"/>
                <a:gd name="T7" fmla="*/ 0 h 540"/>
                <a:gd name="T8" fmla="*/ 374 w 374"/>
                <a:gd name="T9" fmla="*/ 8 h 540"/>
              </a:gdLst>
              <a:ahLst/>
              <a:cxnLst>
                <a:cxn ang="0">
                  <a:pos x="T0" y="T1"/>
                </a:cxn>
                <a:cxn ang="0">
                  <a:pos x="T2" y="T3"/>
                </a:cxn>
                <a:cxn ang="0">
                  <a:pos x="T4" y="T5"/>
                </a:cxn>
                <a:cxn ang="0">
                  <a:pos x="T6" y="T7"/>
                </a:cxn>
                <a:cxn ang="0">
                  <a:pos x="T8" y="T9"/>
                </a:cxn>
              </a:cxnLst>
              <a:rect l="0" t="0" r="r" b="b"/>
              <a:pathLst>
                <a:path w="374" h="540">
                  <a:moveTo>
                    <a:pt x="374" y="8"/>
                  </a:moveTo>
                  <a:lnTo>
                    <a:pt x="366" y="540"/>
                  </a:lnTo>
                  <a:lnTo>
                    <a:pt x="0" y="540"/>
                  </a:lnTo>
                  <a:lnTo>
                    <a:pt x="8" y="0"/>
                  </a:lnTo>
                  <a:lnTo>
                    <a:pt x="374"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05" name="Freeform 104"/>
            <p:cNvSpPr>
              <a:spLocks/>
            </p:cNvSpPr>
            <p:nvPr/>
          </p:nvSpPr>
          <p:spPr bwMode="auto">
            <a:xfrm>
              <a:off x="2351759" y="2676331"/>
              <a:ext cx="217170" cy="226695"/>
            </a:xfrm>
            <a:custGeom>
              <a:avLst/>
              <a:gdLst>
                <a:gd name="T0" fmla="*/ 342 w 342"/>
                <a:gd name="T1" fmla="*/ 357 h 357"/>
                <a:gd name="T2" fmla="*/ 0 w 342"/>
                <a:gd name="T3" fmla="*/ 357 h 357"/>
                <a:gd name="T4" fmla="*/ 0 w 342"/>
                <a:gd name="T5" fmla="*/ 0 h 357"/>
                <a:gd name="T6" fmla="*/ 342 w 342"/>
                <a:gd name="T7" fmla="*/ 8 h 357"/>
                <a:gd name="T8" fmla="*/ 342 w 342"/>
                <a:gd name="T9" fmla="*/ 357 h 357"/>
              </a:gdLst>
              <a:ahLst/>
              <a:cxnLst>
                <a:cxn ang="0">
                  <a:pos x="T0" y="T1"/>
                </a:cxn>
                <a:cxn ang="0">
                  <a:pos x="T2" y="T3"/>
                </a:cxn>
                <a:cxn ang="0">
                  <a:pos x="T4" y="T5"/>
                </a:cxn>
                <a:cxn ang="0">
                  <a:pos x="T6" y="T7"/>
                </a:cxn>
                <a:cxn ang="0">
                  <a:pos x="T8" y="T9"/>
                </a:cxn>
              </a:cxnLst>
              <a:rect l="0" t="0" r="r" b="b"/>
              <a:pathLst>
                <a:path w="342" h="357">
                  <a:moveTo>
                    <a:pt x="342" y="357"/>
                  </a:moveTo>
                  <a:lnTo>
                    <a:pt x="0" y="357"/>
                  </a:lnTo>
                  <a:lnTo>
                    <a:pt x="0" y="0"/>
                  </a:lnTo>
                  <a:lnTo>
                    <a:pt x="342" y="8"/>
                  </a:lnTo>
                  <a:lnTo>
                    <a:pt x="342" y="35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06" name="Freeform 105"/>
            <p:cNvSpPr>
              <a:spLocks/>
            </p:cNvSpPr>
            <p:nvPr/>
          </p:nvSpPr>
          <p:spPr bwMode="auto">
            <a:xfrm>
              <a:off x="2351759" y="2676331"/>
              <a:ext cx="217170" cy="226695"/>
            </a:xfrm>
            <a:custGeom>
              <a:avLst/>
              <a:gdLst>
                <a:gd name="T0" fmla="*/ 342 w 342"/>
                <a:gd name="T1" fmla="*/ 357 h 357"/>
                <a:gd name="T2" fmla="*/ 0 w 342"/>
                <a:gd name="T3" fmla="*/ 357 h 357"/>
                <a:gd name="T4" fmla="*/ 0 w 342"/>
                <a:gd name="T5" fmla="*/ 0 h 357"/>
                <a:gd name="T6" fmla="*/ 342 w 342"/>
                <a:gd name="T7" fmla="*/ 8 h 357"/>
                <a:gd name="T8" fmla="*/ 342 w 342"/>
                <a:gd name="T9" fmla="*/ 357 h 357"/>
              </a:gdLst>
              <a:ahLst/>
              <a:cxnLst>
                <a:cxn ang="0">
                  <a:pos x="T0" y="T1"/>
                </a:cxn>
                <a:cxn ang="0">
                  <a:pos x="T2" y="T3"/>
                </a:cxn>
                <a:cxn ang="0">
                  <a:pos x="T4" y="T5"/>
                </a:cxn>
                <a:cxn ang="0">
                  <a:pos x="T6" y="T7"/>
                </a:cxn>
                <a:cxn ang="0">
                  <a:pos x="T8" y="T9"/>
                </a:cxn>
              </a:cxnLst>
              <a:rect l="0" t="0" r="r" b="b"/>
              <a:pathLst>
                <a:path w="342" h="357">
                  <a:moveTo>
                    <a:pt x="342" y="357"/>
                  </a:moveTo>
                  <a:lnTo>
                    <a:pt x="0" y="357"/>
                  </a:lnTo>
                  <a:lnTo>
                    <a:pt x="0" y="0"/>
                  </a:lnTo>
                  <a:lnTo>
                    <a:pt x="342" y="8"/>
                  </a:lnTo>
                  <a:lnTo>
                    <a:pt x="342" y="35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07" name="Freeform 106"/>
            <p:cNvSpPr>
              <a:spLocks/>
            </p:cNvSpPr>
            <p:nvPr/>
          </p:nvSpPr>
          <p:spPr bwMode="auto">
            <a:xfrm>
              <a:off x="2589249" y="2681411"/>
              <a:ext cx="212090" cy="226695"/>
            </a:xfrm>
            <a:custGeom>
              <a:avLst/>
              <a:gdLst>
                <a:gd name="T0" fmla="*/ 334 w 334"/>
                <a:gd name="T1" fmla="*/ 0 h 357"/>
                <a:gd name="T2" fmla="*/ 326 w 334"/>
                <a:gd name="T3" fmla="*/ 357 h 357"/>
                <a:gd name="T4" fmla="*/ 0 w 334"/>
                <a:gd name="T5" fmla="*/ 349 h 357"/>
                <a:gd name="T6" fmla="*/ 0 w 334"/>
                <a:gd name="T7" fmla="*/ 0 h 357"/>
                <a:gd name="T8" fmla="*/ 334 w 334"/>
                <a:gd name="T9" fmla="*/ 0 h 357"/>
              </a:gdLst>
              <a:ahLst/>
              <a:cxnLst>
                <a:cxn ang="0">
                  <a:pos x="T0" y="T1"/>
                </a:cxn>
                <a:cxn ang="0">
                  <a:pos x="T2" y="T3"/>
                </a:cxn>
                <a:cxn ang="0">
                  <a:pos x="T4" y="T5"/>
                </a:cxn>
                <a:cxn ang="0">
                  <a:pos x="T6" y="T7"/>
                </a:cxn>
                <a:cxn ang="0">
                  <a:pos x="T8" y="T9"/>
                </a:cxn>
              </a:cxnLst>
              <a:rect l="0" t="0" r="r" b="b"/>
              <a:pathLst>
                <a:path w="334" h="357">
                  <a:moveTo>
                    <a:pt x="334" y="0"/>
                  </a:moveTo>
                  <a:lnTo>
                    <a:pt x="326" y="357"/>
                  </a:lnTo>
                  <a:lnTo>
                    <a:pt x="0" y="349"/>
                  </a:lnTo>
                  <a:lnTo>
                    <a:pt x="0" y="0"/>
                  </a:lnTo>
                  <a:lnTo>
                    <a:pt x="334"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08" name="Freeform 107"/>
            <p:cNvSpPr>
              <a:spLocks/>
            </p:cNvSpPr>
            <p:nvPr/>
          </p:nvSpPr>
          <p:spPr bwMode="auto">
            <a:xfrm>
              <a:off x="2589249" y="2681411"/>
              <a:ext cx="212090" cy="226695"/>
            </a:xfrm>
            <a:custGeom>
              <a:avLst/>
              <a:gdLst>
                <a:gd name="T0" fmla="*/ 334 w 334"/>
                <a:gd name="T1" fmla="*/ 0 h 357"/>
                <a:gd name="T2" fmla="*/ 326 w 334"/>
                <a:gd name="T3" fmla="*/ 357 h 357"/>
                <a:gd name="T4" fmla="*/ 0 w 334"/>
                <a:gd name="T5" fmla="*/ 349 h 357"/>
                <a:gd name="T6" fmla="*/ 0 w 334"/>
                <a:gd name="T7" fmla="*/ 0 h 357"/>
                <a:gd name="T8" fmla="*/ 334 w 334"/>
                <a:gd name="T9" fmla="*/ 0 h 357"/>
              </a:gdLst>
              <a:ahLst/>
              <a:cxnLst>
                <a:cxn ang="0">
                  <a:pos x="T0" y="T1"/>
                </a:cxn>
                <a:cxn ang="0">
                  <a:pos x="T2" y="T3"/>
                </a:cxn>
                <a:cxn ang="0">
                  <a:pos x="T4" y="T5"/>
                </a:cxn>
                <a:cxn ang="0">
                  <a:pos x="T6" y="T7"/>
                </a:cxn>
                <a:cxn ang="0">
                  <a:pos x="T8" y="T9"/>
                </a:cxn>
              </a:cxnLst>
              <a:rect l="0" t="0" r="r" b="b"/>
              <a:pathLst>
                <a:path w="334" h="357">
                  <a:moveTo>
                    <a:pt x="334" y="0"/>
                  </a:moveTo>
                  <a:lnTo>
                    <a:pt x="326" y="357"/>
                  </a:lnTo>
                  <a:lnTo>
                    <a:pt x="0" y="349"/>
                  </a:lnTo>
                  <a:lnTo>
                    <a:pt x="0" y="0"/>
                  </a:lnTo>
                  <a:lnTo>
                    <a:pt x="33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09" name="Freeform 108"/>
            <p:cNvSpPr>
              <a:spLocks/>
            </p:cNvSpPr>
            <p:nvPr/>
          </p:nvSpPr>
          <p:spPr bwMode="auto">
            <a:xfrm>
              <a:off x="3286479" y="2756976"/>
              <a:ext cx="283210" cy="307340"/>
            </a:xfrm>
            <a:custGeom>
              <a:avLst/>
              <a:gdLst>
                <a:gd name="T0" fmla="*/ 159 w 446"/>
                <a:gd name="T1" fmla="*/ 47 h 484"/>
                <a:gd name="T2" fmla="*/ 430 w 446"/>
                <a:gd name="T3" fmla="*/ 31 h 484"/>
                <a:gd name="T4" fmla="*/ 438 w 446"/>
                <a:gd name="T5" fmla="*/ 47 h 484"/>
                <a:gd name="T6" fmla="*/ 438 w 446"/>
                <a:gd name="T7" fmla="*/ 71 h 484"/>
                <a:gd name="T8" fmla="*/ 438 w 446"/>
                <a:gd name="T9" fmla="*/ 87 h 484"/>
                <a:gd name="T10" fmla="*/ 438 w 446"/>
                <a:gd name="T11" fmla="*/ 111 h 484"/>
                <a:gd name="T12" fmla="*/ 438 w 446"/>
                <a:gd name="T13" fmla="*/ 127 h 484"/>
                <a:gd name="T14" fmla="*/ 438 w 446"/>
                <a:gd name="T15" fmla="*/ 151 h 484"/>
                <a:gd name="T16" fmla="*/ 438 w 446"/>
                <a:gd name="T17" fmla="*/ 174 h 484"/>
                <a:gd name="T18" fmla="*/ 438 w 446"/>
                <a:gd name="T19" fmla="*/ 190 h 484"/>
                <a:gd name="T20" fmla="*/ 446 w 446"/>
                <a:gd name="T21" fmla="*/ 214 h 484"/>
                <a:gd name="T22" fmla="*/ 446 w 446"/>
                <a:gd name="T23" fmla="*/ 238 h 484"/>
                <a:gd name="T24" fmla="*/ 446 w 446"/>
                <a:gd name="T25" fmla="*/ 254 h 484"/>
                <a:gd name="T26" fmla="*/ 446 w 446"/>
                <a:gd name="T27" fmla="*/ 278 h 484"/>
                <a:gd name="T28" fmla="*/ 446 w 446"/>
                <a:gd name="T29" fmla="*/ 302 h 484"/>
                <a:gd name="T30" fmla="*/ 446 w 446"/>
                <a:gd name="T31" fmla="*/ 317 h 484"/>
                <a:gd name="T32" fmla="*/ 446 w 446"/>
                <a:gd name="T33" fmla="*/ 341 h 484"/>
                <a:gd name="T34" fmla="*/ 446 w 446"/>
                <a:gd name="T35" fmla="*/ 357 h 484"/>
                <a:gd name="T36" fmla="*/ 422 w 446"/>
                <a:gd name="T37" fmla="*/ 365 h 484"/>
                <a:gd name="T38" fmla="*/ 398 w 446"/>
                <a:gd name="T39" fmla="*/ 373 h 484"/>
                <a:gd name="T40" fmla="*/ 366 w 446"/>
                <a:gd name="T41" fmla="*/ 373 h 484"/>
                <a:gd name="T42" fmla="*/ 342 w 446"/>
                <a:gd name="T43" fmla="*/ 373 h 484"/>
                <a:gd name="T44" fmla="*/ 318 w 446"/>
                <a:gd name="T45" fmla="*/ 381 h 484"/>
                <a:gd name="T46" fmla="*/ 287 w 446"/>
                <a:gd name="T47" fmla="*/ 381 h 484"/>
                <a:gd name="T48" fmla="*/ 263 w 446"/>
                <a:gd name="T49" fmla="*/ 381 h 484"/>
                <a:gd name="T50" fmla="*/ 239 w 446"/>
                <a:gd name="T51" fmla="*/ 389 h 484"/>
                <a:gd name="T52" fmla="*/ 239 w 446"/>
                <a:gd name="T53" fmla="*/ 484 h 484"/>
                <a:gd name="T54" fmla="*/ 8 w 446"/>
                <a:gd name="T55" fmla="*/ 484 h 484"/>
                <a:gd name="T56" fmla="*/ 0 w 446"/>
                <a:gd name="T57" fmla="*/ 468 h 484"/>
                <a:gd name="T58" fmla="*/ 0 w 446"/>
                <a:gd name="T59" fmla="*/ 444 h 484"/>
                <a:gd name="T60" fmla="*/ 0 w 446"/>
                <a:gd name="T61" fmla="*/ 421 h 484"/>
                <a:gd name="T62" fmla="*/ 0 w 446"/>
                <a:gd name="T63" fmla="*/ 405 h 484"/>
                <a:gd name="T64" fmla="*/ 0 w 446"/>
                <a:gd name="T65" fmla="*/ 381 h 484"/>
                <a:gd name="T66" fmla="*/ 0 w 446"/>
                <a:gd name="T67" fmla="*/ 357 h 484"/>
                <a:gd name="T68" fmla="*/ 0 w 446"/>
                <a:gd name="T69" fmla="*/ 333 h 484"/>
                <a:gd name="T70" fmla="*/ 0 w 446"/>
                <a:gd name="T71" fmla="*/ 309 h 484"/>
                <a:gd name="T72" fmla="*/ 0 w 446"/>
                <a:gd name="T73" fmla="*/ 294 h 484"/>
                <a:gd name="T74" fmla="*/ 0 w 446"/>
                <a:gd name="T75" fmla="*/ 270 h 484"/>
                <a:gd name="T76" fmla="*/ 0 w 446"/>
                <a:gd name="T77" fmla="*/ 246 h 484"/>
                <a:gd name="T78" fmla="*/ 0 w 446"/>
                <a:gd name="T79" fmla="*/ 222 h 484"/>
                <a:gd name="T80" fmla="*/ 0 w 446"/>
                <a:gd name="T81" fmla="*/ 198 h 484"/>
                <a:gd name="T82" fmla="*/ 0 w 446"/>
                <a:gd name="T83" fmla="*/ 174 h 484"/>
                <a:gd name="T84" fmla="*/ 0 w 446"/>
                <a:gd name="T85" fmla="*/ 151 h 484"/>
                <a:gd name="T86" fmla="*/ 0 w 446"/>
                <a:gd name="T87" fmla="*/ 127 h 484"/>
                <a:gd name="T88" fmla="*/ 16 w 446"/>
                <a:gd name="T89" fmla="*/ 103 h 484"/>
                <a:gd name="T90" fmla="*/ 24 w 446"/>
                <a:gd name="T91" fmla="*/ 87 h 484"/>
                <a:gd name="T92" fmla="*/ 32 w 446"/>
                <a:gd name="T93" fmla="*/ 71 h 484"/>
                <a:gd name="T94" fmla="*/ 56 w 446"/>
                <a:gd name="T95" fmla="*/ 47 h 484"/>
                <a:gd name="T96" fmla="*/ 64 w 446"/>
                <a:gd name="T97" fmla="*/ 31 h 484"/>
                <a:gd name="T98" fmla="*/ 88 w 446"/>
                <a:gd name="T99" fmla="*/ 8 h 484"/>
                <a:gd name="T100" fmla="*/ 104 w 446"/>
                <a:gd name="T101" fmla="*/ 0 h 484"/>
                <a:gd name="T102" fmla="*/ 127 w 446"/>
                <a:gd name="T103" fmla="*/ 0 h 484"/>
                <a:gd name="T104" fmla="*/ 135 w 446"/>
                <a:gd name="T105" fmla="*/ 24 h 484"/>
                <a:gd name="T106" fmla="*/ 151 w 446"/>
                <a:gd name="T107" fmla="*/ 39 h 484"/>
                <a:gd name="T108" fmla="*/ 159 w 446"/>
                <a:gd name="T109" fmla="*/ 4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6" h="484">
                  <a:moveTo>
                    <a:pt x="159" y="47"/>
                  </a:moveTo>
                  <a:lnTo>
                    <a:pt x="430" y="31"/>
                  </a:lnTo>
                  <a:lnTo>
                    <a:pt x="438" y="47"/>
                  </a:lnTo>
                  <a:lnTo>
                    <a:pt x="438" y="71"/>
                  </a:lnTo>
                  <a:lnTo>
                    <a:pt x="438" y="87"/>
                  </a:lnTo>
                  <a:lnTo>
                    <a:pt x="438" y="111"/>
                  </a:lnTo>
                  <a:lnTo>
                    <a:pt x="438" y="127"/>
                  </a:lnTo>
                  <a:lnTo>
                    <a:pt x="438" y="151"/>
                  </a:lnTo>
                  <a:lnTo>
                    <a:pt x="438" y="174"/>
                  </a:lnTo>
                  <a:lnTo>
                    <a:pt x="438" y="190"/>
                  </a:lnTo>
                  <a:lnTo>
                    <a:pt x="446" y="214"/>
                  </a:lnTo>
                  <a:lnTo>
                    <a:pt x="446" y="238"/>
                  </a:lnTo>
                  <a:lnTo>
                    <a:pt x="446" y="254"/>
                  </a:lnTo>
                  <a:lnTo>
                    <a:pt x="446" y="278"/>
                  </a:lnTo>
                  <a:lnTo>
                    <a:pt x="446" y="302"/>
                  </a:lnTo>
                  <a:lnTo>
                    <a:pt x="446" y="317"/>
                  </a:lnTo>
                  <a:lnTo>
                    <a:pt x="446" y="341"/>
                  </a:lnTo>
                  <a:lnTo>
                    <a:pt x="446" y="357"/>
                  </a:lnTo>
                  <a:lnTo>
                    <a:pt x="422" y="365"/>
                  </a:lnTo>
                  <a:lnTo>
                    <a:pt x="398" y="373"/>
                  </a:lnTo>
                  <a:lnTo>
                    <a:pt x="366" y="373"/>
                  </a:lnTo>
                  <a:lnTo>
                    <a:pt x="342" y="373"/>
                  </a:lnTo>
                  <a:lnTo>
                    <a:pt x="318" y="381"/>
                  </a:lnTo>
                  <a:lnTo>
                    <a:pt x="287" y="381"/>
                  </a:lnTo>
                  <a:lnTo>
                    <a:pt x="263" y="381"/>
                  </a:lnTo>
                  <a:lnTo>
                    <a:pt x="239" y="389"/>
                  </a:lnTo>
                  <a:lnTo>
                    <a:pt x="239" y="484"/>
                  </a:lnTo>
                  <a:lnTo>
                    <a:pt x="8" y="484"/>
                  </a:lnTo>
                  <a:lnTo>
                    <a:pt x="0" y="468"/>
                  </a:lnTo>
                  <a:lnTo>
                    <a:pt x="0" y="444"/>
                  </a:lnTo>
                  <a:lnTo>
                    <a:pt x="0" y="421"/>
                  </a:lnTo>
                  <a:lnTo>
                    <a:pt x="0" y="405"/>
                  </a:lnTo>
                  <a:lnTo>
                    <a:pt x="0" y="381"/>
                  </a:lnTo>
                  <a:lnTo>
                    <a:pt x="0" y="357"/>
                  </a:lnTo>
                  <a:lnTo>
                    <a:pt x="0" y="333"/>
                  </a:lnTo>
                  <a:lnTo>
                    <a:pt x="0" y="309"/>
                  </a:lnTo>
                  <a:lnTo>
                    <a:pt x="0" y="294"/>
                  </a:lnTo>
                  <a:lnTo>
                    <a:pt x="0" y="270"/>
                  </a:lnTo>
                  <a:lnTo>
                    <a:pt x="0" y="246"/>
                  </a:lnTo>
                  <a:lnTo>
                    <a:pt x="0" y="222"/>
                  </a:lnTo>
                  <a:lnTo>
                    <a:pt x="0" y="198"/>
                  </a:lnTo>
                  <a:lnTo>
                    <a:pt x="0" y="174"/>
                  </a:lnTo>
                  <a:lnTo>
                    <a:pt x="0" y="151"/>
                  </a:lnTo>
                  <a:lnTo>
                    <a:pt x="0" y="127"/>
                  </a:lnTo>
                  <a:lnTo>
                    <a:pt x="16" y="103"/>
                  </a:lnTo>
                  <a:lnTo>
                    <a:pt x="24" y="87"/>
                  </a:lnTo>
                  <a:lnTo>
                    <a:pt x="32" y="71"/>
                  </a:lnTo>
                  <a:lnTo>
                    <a:pt x="56" y="47"/>
                  </a:lnTo>
                  <a:lnTo>
                    <a:pt x="64" y="31"/>
                  </a:lnTo>
                  <a:lnTo>
                    <a:pt x="88" y="8"/>
                  </a:lnTo>
                  <a:lnTo>
                    <a:pt x="104" y="0"/>
                  </a:lnTo>
                  <a:lnTo>
                    <a:pt x="127" y="0"/>
                  </a:lnTo>
                  <a:lnTo>
                    <a:pt x="135" y="24"/>
                  </a:lnTo>
                  <a:lnTo>
                    <a:pt x="151" y="39"/>
                  </a:lnTo>
                  <a:lnTo>
                    <a:pt x="159" y="4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10" name="Freeform 109"/>
            <p:cNvSpPr>
              <a:spLocks/>
            </p:cNvSpPr>
            <p:nvPr/>
          </p:nvSpPr>
          <p:spPr bwMode="auto">
            <a:xfrm>
              <a:off x="3286479" y="2756976"/>
              <a:ext cx="283210" cy="307340"/>
            </a:xfrm>
            <a:custGeom>
              <a:avLst/>
              <a:gdLst>
                <a:gd name="T0" fmla="*/ 159 w 446"/>
                <a:gd name="T1" fmla="*/ 47 h 484"/>
                <a:gd name="T2" fmla="*/ 430 w 446"/>
                <a:gd name="T3" fmla="*/ 31 h 484"/>
                <a:gd name="T4" fmla="*/ 438 w 446"/>
                <a:gd name="T5" fmla="*/ 47 h 484"/>
                <a:gd name="T6" fmla="*/ 438 w 446"/>
                <a:gd name="T7" fmla="*/ 71 h 484"/>
                <a:gd name="T8" fmla="*/ 438 w 446"/>
                <a:gd name="T9" fmla="*/ 87 h 484"/>
                <a:gd name="T10" fmla="*/ 438 w 446"/>
                <a:gd name="T11" fmla="*/ 111 h 484"/>
                <a:gd name="T12" fmla="*/ 438 w 446"/>
                <a:gd name="T13" fmla="*/ 127 h 484"/>
                <a:gd name="T14" fmla="*/ 438 w 446"/>
                <a:gd name="T15" fmla="*/ 151 h 484"/>
                <a:gd name="T16" fmla="*/ 438 w 446"/>
                <a:gd name="T17" fmla="*/ 174 h 484"/>
                <a:gd name="T18" fmla="*/ 438 w 446"/>
                <a:gd name="T19" fmla="*/ 190 h 484"/>
                <a:gd name="T20" fmla="*/ 446 w 446"/>
                <a:gd name="T21" fmla="*/ 214 h 484"/>
                <a:gd name="T22" fmla="*/ 446 w 446"/>
                <a:gd name="T23" fmla="*/ 238 h 484"/>
                <a:gd name="T24" fmla="*/ 446 w 446"/>
                <a:gd name="T25" fmla="*/ 254 h 484"/>
                <a:gd name="T26" fmla="*/ 446 w 446"/>
                <a:gd name="T27" fmla="*/ 278 h 484"/>
                <a:gd name="T28" fmla="*/ 446 w 446"/>
                <a:gd name="T29" fmla="*/ 302 h 484"/>
                <a:gd name="T30" fmla="*/ 446 w 446"/>
                <a:gd name="T31" fmla="*/ 317 h 484"/>
                <a:gd name="T32" fmla="*/ 446 w 446"/>
                <a:gd name="T33" fmla="*/ 341 h 484"/>
                <a:gd name="T34" fmla="*/ 446 w 446"/>
                <a:gd name="T35" fmla="*/ 357 h 484"/>
                <a:gd name="T36" fmla="*/ 422 w 446"/>
                <a:gd name="T37" fmla="*/ 365 h 484"/>
                <a:gd name="T38" fmla="*/ 398 w 446"/>
                <a:gd name="T39" fmla="*/ 373 h 484"/>
                <a:gd name="T40" fmla="*/ 366 w 446"/>
                <a:gd name="T41" fmla="*/ 373 h 484"/>
                <a:gd name="T42" fmla="*/ 342 w 446"/>
                <a:gd name="T43" fmla="*/ 373 h 484"/>
                <a:gd name="T44" fmla="*/ 318 w 446"/>
                <a:gd name="T45" fmla="*/ 381 h 484"/>
                <a:gd name="T46" fmla="*/ 287 w 446"/>
                <a:gd name="T47" fmla="*/ 381 h 484"/>
                <a:gd name="T48" fmla="*/ 263 w 446"/>
                <a:gd name="T49" fmla="*/ 381 h 484"/>
                <a:gd name="T50" fmla="*/ 239 w 446"/>
                <a:gd name="T51" fmla="*/ 389 h 484"/>
                <a:gd name="T52" fmla="*/ 239 w 446"/>
                <a:gd name="T53" fmla="*/ 484 h 484"/>
                <a:gd name="T54" fmla="*/ 8 w 446"/>
                <a:gd name="T55" fmla="*/ 484 h 484"/>
                <a:gd name="T56" fmla="*/ 0 w 446"/>
                <a:gd name="T57" fmla="*/ 468 h 484"/>
                <a:gd name="T58" fmla="*/ 0 w 446"/>
                <a:gd name="T59" fmla="*/ 444 h 484"/>
                <a:gd name="T60" fmla="*/ 0 w 446"/>
                <a:gd name="T61" fmla="*/ 421 h 484"/>
                <a:gd name="T62" fmla="*/ 0 w 446"/>
                <a:gd name="T63" fmla="*/ 405 h 484"/>
                <a:gd name="T64" fmla="*/ 0 w 446"/>
                <a:gd name="T65" fmla="*/ 381 h 484"/>
                <a:gd name="T66" fmla="*/ 0 w 446"/>
                <a:gd name="T67" fmla="*/ 357 h 484"/>
                <a:gd name="T68" fmla="*/ 0 w 446"/>
                <a:gd name="T69" fmla="*/ 333 h 484"/>
                <a:gd name="T70" fmla="*/ 0 w 446"/>
                <a:gd name="T71" fmla="*/ 309 h 484"/>
                <a:gd name="T72" fmla="*/ 0 w 446"/>
                <a:gd name="T73" fmla="*/ 294 h 484"/>
                <a:gd name="T74" fmla="*/ 0 w 446"/>
                <a:gd name="T75" fmla="*/ 270 h 484"/>
                <a:gd name="T76" fmla="*/ 0 w 446"/>
                <a:gd name="T77" fmla="*/ 246 h 484"/>
                <a:gd name="T78" fmla="*/ 0 w 446"/>
                <a:gd name="T79" fmla="*/ 222 h 484"/>
                <a:gd name="T80" fmla="*/ 0 w 446"/>
                <a:gd name="T81" fmla="*/ 198 h 484"/>
                <a:gd name="T82" fmla="*/ 0 w 446"/>
                <a:gd name="T83" fmla="*/ 174 h 484"/>
                <a:gd name="T84" fmla="*/ 0 w 446"/>
                <a:gd name="T85" fmla="*/ 151 h 484"/>
                <a:gd name="T86" fmla="*/ 0 w 446"/>
                <a:gd name="T87" fmla="*/ 127 h 484"/>
                <a:gd name="T88" fmla="*/ 16 w 446"/>
                <a:gd name="T89" fmla="*/ 103 h 484"/>
                <a:gd name="T90" fmla="*/ 24 w 446"/>
                <a:gd name="T91" fmla="*/ 87 h 484"/>
                <a:gd name="T92" fmla="*/ 32 w 446"/>
                <a:gd name="T93" fmla="*/ 71 h 484"/>
                <a:gd name="T94" fmla="*/ 56 w 446"/>
                <a:gd name="T95" fmla="*/ 47 h 484"/>
                <a:gd name="T96" fmla="*/ 64 w 446"/>
                <a:gd name="T97" fmla="*/ 31 h 484"/>
                <a:gd name="T98" fmla="*/ 88 w 446"/>
                <a:gd name="T99" fmla="*/ 8 h 484"/>
                <a:gd name="T100" fmla="*/ 104 w 446"/>
                <a:gd name="T101" fmla="*/ 0 h 484"/>
                <a:gd name="T102" fmla="*/ 127 w 446"/>
                <a:gd name="T103" fmla="*/ 0 h 484"/>
                <a:gd name="T104" fmla="*/ 135 w 446"/>
                <a:gd name="T105" fmla="*/ 24 h 484"/>
                <a:gd name="T106" fmla="*/ 151 w 446"/>
                <a:gd name="T107" fmla="*/ 39 h 484"/>
                <a:gd name="T108" fmla="*/ 159 w 446"/>
                <a:gd name="T109" fmla="*/ 4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6" h="484">
                  <a:moveTo>
                    <a:pt x="159" y="47"/>
                  </a:moveTo>
                  <a:lnTo>
                    <a:pt x="430" y="31"/>
                  </a:lnTo>
                  <a:lnTo>
                    <a:pt x="438" y="47"/>
                  </a:lnTo>
                  <a:lnTo>
                    <a:pt x="438" y="71"/>
                  </a:lnTo>
                  <a:lnTo>
                    <a:pt x="438" y="87"/>
                  </a:lnTo>
                  <a:lnTo>
                    <a:pt x="438" y="111"/>
                  </a:lnTo>
                  <a:lnTo>
                    <a:pt x="438" y="127"/>
                  </a:lnTo>
                  <a:lnTo>
                    <a:pt x="438" y="151"/>
                  </a:lnTo>
                  <a:lnTo>
                    <a:pt x="438" y="174"/>
                  </a:lnTo>
                  <a:lnTo>
                    <a:pt x="438" y="190"/>
                  </a:lnTo>
                  <a:lnTo>
                    <a:pt x="446" y="214"/>
                  </a:lnTo>
                  <a:lnTo>
                    <a:pt x="446" y="238"/>
                  </a:lnTo>
                  <a:lnTo>
                    <a:pt x="446" y="254"/>
                  </a:lnTo>
                  <a:lnTo>
                    <a:pt x="446" y="278"/>
                  </a:lnTo>
                  <a:lnTo>
                    <a:pt x="446" y="302"/>
                  </a:lnTo>
                  <a:lnTo>
                    <a:pt x="446" y="317"/>
                  </a:lnTo>
                  <a:lnTo>
                    <a:pt x="446" y="341"/>
                  </a:lnTo>
                  <a:lnTo>
                    <a:pt x="446" y="357"/>
                  </a:lnTo>
                  <a:lnTo>
                    <a:pt x="422" y="365"/>
                  </a:lnTo>
                  <a:lnTo>
                    <a:pt x="398" y="373"/>
                  </a:lnTo>
                  <a:lnTo>
                    <a:pt x="366" y="373"/>
                  </a:lnTo>
                  <a:lnTo>
                    <a:pt x="342" y="373"/>
                  </a:lnTo>
                  <a:lnTo>
                    <a:pt x="318" y="381"/>
                  </a:lnTo>
                  <a:lnTo>
                    <a:pt x="287" y="381"/>
                  </a:lnTo>
                  <a:lnTo>
                    <a:pt x="263" y="381"/>
                  </a:lnTo>
                  <a:lnTo>
                    <a:pt x="239" y="389"/>
                  </a:lnTo>
                  <a:lnTo>
                    <a:pt x="239" y="484"/>
                  </a:lnTo>
                  <a:lnTo>
                    <a:pt x="8" y="484"/>
                  </a:lnTo>
                  <a:lnTo>
                    <a:pt x="0" y="468"/>
                  </a:lnTo>
                  <a:lnTo>
                    <a:pt x="0" y="444"/>
                  </a:lnTo>
                  <a:lnTo>
                    <a:pt x="0" y="421"/>
                  </a:lnTo>
                  <a:lnTo>
                    <a:pt x="0" y="405"/>
                  </a:lnTo>
                  <a:lnTo>
                    <a:pt x="0" y="381"/>
                  </a:lnTo>
                  <a:lnTo>
                    <a:pt x="0" y="357"/>
                  </a:lnTo>
                  <a:lnTo>
                    <a:pt x="0" y="333"/>
                  </a:lnTo>
                  <a:lnTo>
                    <a:pt x="0" y="309"/>
                  </a:lnTo>
                  <a:lnTo>
                    <a:pt x="0" y="294"/>
                  </a:lnTo>
                  <a:lnTo>
                    <a:pt x="0" y="270"/>
                  </a:lnTo>
                  <a:lnTo>
                    <a:pt x="0" y="246"/>
                  </a:lnTo>
                  <a:lnTo>
                    <a:pt x="0" y="222"/>
                  </a:lnTo>
                  <a:lnTo>
                    <a:pt x="0" y="198"/>
                  </a:lnTo>
                  <a:lnTo>
                    <a:pt x="0" y="174"/>
                  </a:lnTo>
                  <a:lnTo>
                    <a:pt x="0" y="151"/>
                  </a:lnTo>
                  <a:lnTo>
                    <a:pt x="0" y="127"/>
                  </a:lnTo>
                  <a:lnTo>
                    <a:pt x="16" y="103"/>
                  </a:lnTo>
                  <a:lnTo>
                    <a:pt x="24" y="87"/>
                  </a:lnTo>
                  <a:lnTo>
                    <a:pt x="32" y="71"/>
                  </a:lnTo>
                  <a:lnTo>
                    <a:pt x="56" y="47"/>
                  </a:lnTo>
                  <a:lnTo>
                    <a:pt x="64" y="31"/>
                  </a:lnTo>
                  <a:lnTo>
                    <a:pt x="88" y="8"/>
                  </a:lnTo>
                  <a:lnTo>
                    <a:pt x="104" y="0"/>
                  </a:lnTo>
                  <a:lnTo>
                    <a:pt x="127" y="0"/>
                  </a:lnTo>
                  <a:lnTo>
                    <a:pt x="135" y="24"/>
                  </a:lnTo>
                  <a:lnTo>
                    <a:pt x="151" y="39"/>
                  </a:lnTo>
                  <a:lnTo>
                    <a:pt x="159" y="4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1" name="Freeform 110"/>
            <p:cNvSpPr>
              <a:spLocks/>
            </p:cNvSpPr>
            <p:nvPr/>
          </p:nvSpPr>
          <p:spPr bwMode="auto">
            <a:xfrm>
              <a:off x="3584929" y="2767136"/>
              <a:ext cx="277495" cy="358140"/>
            </a:xfrm>
            <a:custGeom>
              <a:avLst/>
              <a:gdLst>
                <a:gd name="T0" fmla="*/ 389 w 437"/>
                <a:gd name="T1" fmla="*/ 95 h 564"/>
                <a:gd name="T2" fmla="*/ 389 w 437"/>
                <a:gd name="T3" fmla="*/ 111 h 564"/>
                <a:gd name="T4" fmla="*/ 389 w 437"/>
                <a:gd name="T5" fmla="*/ 151 h 564"/>
                <a:gd name="T6" fmla="*/ 389 w 437"/>
                <a:gd name="T7" fmla="*/ 182 h 564"/>
                <a:gd name="T8" fmla="*/ 389 w 437"/>
                <a:gd name="T9" fmla="*/ 206 h 564"/>
                <a:gd name="T10" fmla="*/ 389 w 437"/>
                <a:gd name="T11" fmla="*/ 238 h 564"/>
                <a:gd name="T12" fmla="*/ 397 w 437"/>
                <a:gd name="T13" fmla="*/ 262 h 564"/>
                <a:gd name="T14" fmla="*/ 397 w 437"/>
                <a:gd name="T15" fmla="*/ 286 h 564"/>
                <a:gd name="T16" fmla="*/ 405 w 437"/>
                <a:gd name="T17" fmla="*/ 309 h 564"/>
                <a:gd name="T18" fmla="*/ 413 w 437"/>
                <a:gd name="T19" fmla="*/ 341 h 564"/>
                <a:gd name="T20" fmla="*/ 421 w 437"/>
                <a:gd name="T21" fmla="*/ 365 h 564"/>
                <a:gd name="T22" fmla="*/ 421 w 437"/>
                <a:gd name="T23" fmla="*/ 389 h 564"/>
                <a:gd name="T24" fmla="*/ 429 w 437"/>
                <a:gd name="T25" fmla="*/ 421 h 564"/>
                <a:gd name="T26" fmla="*/ 429 w 437"/>
                <a:gd name="T27" fmla="*/ 444 h 564"/>
                <a:gd name="T28" fmla="*/ 437 w 437"/>
                <a:gd name="T29" fmla="*/ 468 h 564"/>
                <a:gd name="T30" fmla="*/ 437 w 437"/>
                <a:gd name="T31" fmla="*/ 492 h 564"/>
                <a:gd name="T32" fmla="*/ 437 w 437"/>
                <a:gd name="T33" fmla="*/ 524 h 564"/>
                <a:gd name="T34" fmla="*/ 111 w 437"/>
                <a:gd name="T35" fmla="*/ 564 h 564"/>
                <a:gd name="T36" fmla="*/ 111 w 437"/>
                <a:gd name="T37" fmla="*/ 421 h 564"/>
                <a:gd name="T38" fmla="*/ 15 w 437"/>
                <a:gd name="T39" fmla="*/ 421 h 564"/>
                <a:gd name="T40" fmla="*/ 0 w 437"/>
                <a:gd name="T41" fmla="*/ 15 h 564"/>
                <a:gd name="T42" fmla="*/ 23 w 437"/>
                <a:gd name="T43" fmla="*/ 15 h 564"/>
                <a:gd name="T44" fmla="*/ 47 w 437"/>
                <a:gd name="T45" fmla="*/ 8 h 564"/>
                <a:gd name="T46" fmla="*/ 71 w 437"/>
                <a:gd name="T47" fmla="*/ 8 h 564"/>
                <a:gd name="T48" fmla="*/ 87 w 437"/>
                <a:gd name="T49" fmla="*/ 8 h 564"/>
                <a:gd name="T50" fmla="*/ 111 w 437"/>
                <a:gd name="T51" fmla="*/ 8 h 564"/>
                <a:gd name="T52" fmla="*/ 135 w 437"/>
                <a:gd name="T53" fmla="*/ 8 h 564"/>
                <a:gd name="T54" fmla="*/ 159 w 437"/>
                <a:gd name="T55" fmla="*/ 8 h 564"/>
                <a:gd name="T56" fmla="*/ 183 w 437"/>
                <a:gd name="T57" fmla="*/ 8 h 564"/>
                <a:gd name="T58" fmla="*/ 206 w 437"/>
                <a:gd name="T59" fmla="*/ 8 h 564"/>
                <a:gd name="T60" fmla="*/ 222 w 437"/>
                <a:gd name="T61" fmla="*/ 8 h 564"/>
                <a:gd name="T62" fmla="*/ 246 w 437"/>
                <a:gd name="T63" fmla="*/ 8 h 564"/>
                <a:gd name="T64" fmla="*/ 270 w 437"/>
                <a:gd name="T65" fmla="*/ 0 h 564"/>
                <a:gd name="T66" fmla="*/ 294 w 437"/>
                <a:gd name="T67" fmla="*/ 0 h 564"/>
                <a:gd name="T68" fmla="*/ 318 w 437"/>
                <a:gd name="T69" fmla="*/ 0 h 564"/>
                <a:gd name="T70" fmla="*/ 342 w 437"/>
                <a:gd name="T71" fmla="*/ 0 h 564"/>
                <a:gd name="T72" fmla="*/ 366 w 437"/>
                <a:gd name="T73" fmla="*/ 0 h 564"/>
                <a:gd name="T74" fmla="*/ 389 w 437"/>
                <a:gd name="T75" fmla="*/ 9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7" h="564">
                  <a:moveTo>
                    <a:pt x="389" y="95"/>
                  </a:moveTo>
                  <a:lnTo>
                    <a:pt x="389" y="111"/>
                  </a:lnTo>
                  <a:lnTo>
                    <a:pt x="389" y="151"/>
                  </a:lnTo>
                  <a:lnTo>
                    <a:pt x="389" y="182"/>
                  </a:lnTo>
                  <a:lnTo>
                    <a:pt x="389" y="206"/>
                  </a:lnTo>
                  <a:lnTo>
                    <a:pt x="389" y="238"/>
                  </a:lnTo>
                  <a:lnTo>
                    <a:pt x="397" y="262"/>
                  </a:lnTo>
                  <a:lnTo>
                    <a:pt x="397" y="286"/>
                  </a:lnTo>
                  <a:lnTo>
                    <a:pt x="405" y="309"/>
                  </a:lnTo>
                  <a:lnTo>
                    <a:pt x="413" y="341"/>
                  </a:lnTo>
                  <a:lnTo>
                    <a:pt x="421" y="365"/>
                  </a:lnTo>
                  <a:lnTo>
                    <a:pt x="421" y="389"/>
                  </a:lnTo>
                  <a:lnTo>
                    <a:pt x="429" y="421"/>
                  </a:lnTo>
                  <a:lnTo>
                    <a:pt x="429" y="444"/>
                  </a:lnTo>
                  <a:lnTo>
                    <a:pt x="437" y="468"/>
                  </a:lnTo>
                  <a:lnTo>
                    <a:pt x="437" y="492"/>
                  </a:lnTo>
                  <a:lnTo>
                    <a:pt x="437" y="524"/>
                  </a:lnTo>
                  <a:lnTo>
                    <a:pt x="111" y="564"/>
                  </a:lnTo>
                  <a:lnTo>
                    <a:pt x="111" y="421"/>
                  </a:lnTo>
                  <a:lnTo>
                    <a:pt x="15" y="421"/>
                  </a:lnTo>
                  <a:lnTo>
                    <a:pt x="0" y="15"/>
                  </a:lnTo>
                  <a:lnTo>
                    <a:pt x="23" y="15"/>
                  </a:lnTo>
                  <a:lnTo>
                    <a:pt x="47" y="8"/>
                  </a:lnTo>
                  <a:lnTo>
                    <a:pt x="71" y="8"/>
                  </a:lnTo>
                  <a:lnTo>
                    <a:pt x="87" y="8"/>
                  </a:lnTo>
                  <a:lnTo>
                    <a:pt x="111" y="8"/>
                  </a:lnTo>
                  <a:lnTo>
                    <a:pt x="135" y="8"/>
                  </a:lnTo>
                  <a:lnTo>
                    <a:pt x="159" y="8"/>
                  </a:lnTo>
                  <a:lnTo>
                    <a:pt x="183" y="8"/>
                  </a:lnTo>
                  <a:lnTo>
                    <a:pt x="206" y="8"/>
                  </a:lnTo>
                  <a:lnTo>
                    <a:pt x="222" y="8"/>
                  </a:lnTo>
                  <a:lnTo>
                    <a:pt x="246" y="8"/>
                  </a:lnTo>
                  <a:lnTo>
                    <a:pt x="270" y="0"/>
                  </a:lnTo>
                  <a:lnTo>
                    <a:pt x="294" y="0"/>
                  </a:lnTo>
                  <a:lnTo>
                    <a:pt x="318" y="0"/>
                  </a:lnTo>
                  <a:lnTo>
                    <a:pt x="342" y="0"/>
                  </a:lnTo>
                  <a:lnTo>
                    <a:pt x="366" y="0"/>
                  </a:lnTo>
                  <a:lnTo>
                    <a:pt x="389" y="9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12" name="Freeform 111"/>
            <p:cNvSpPr>
              <a:spLocks/>
            </p:cNvSpPr>
            <p:nvPr/>
          </p:nvSpPr>
          <p:spPr bwMode="auto">
            <a:xfrm>
              <a:off x="3584929" y="2767136"/>
              <a:ext cx="277495" cy="358140"/>
            </a:xfrm>
            <a:custGeom>
              <a:avLst/>
              <a:gdLst>
                <a:gd name="T0" fmla="*/ 389 w 437"/>
                <a:gd name="T1" fmla="*/ 95 h 564"/>
                <a:gd name="T2" fmla="*/ 389 w 437"/>
                <a:gd name="T3" fmla="*/ 111 h 564"/>
                <a:gd name="T4" fmla="*/ 389 w 437"/>
                <a:gd name="T5" fmla="*/ 151 h 564"/>
                <a:gd name="T6" fmla="*/ 389 w 437"/>
                <a:gd name="T7" fmla="*/ 182 h 564"/>
                <a:gd name="T8" fmla="*/ 389 w 437"/>
                <a:gd name="T9" fmla="*/ 206 h 564"/>
                <a:gd name="T10" fmla="*/ 389 w 437"/>
                <a:gd name="T11" fmla="*/ 238 h 564"/>
                <a:gd name="T12" fmla="*/ 397 w 437"/>
                <a:gd name="T13" fmla="*/ 262 h 564"/>
                <a:gd name="T14" fmla="*/ 397 w 437"/>
                <a:gd name="T15" fmla="*/ 286 h 564"/>
                <a:gd name="T16" fmla="*/ 405 w 437"/>
                <a:gd name="T17" fmla="*/ 309 h 564"/>
                <a:gd name="T18" fmla="*/ 413 w 437"/>
                <a:gd name="T19" fmla="*/ 341 h 564"/>
                <a:gd name="T20" fmla="*/ 421 w 437"/>
                <a:gd name="T21" fmla="*/ 365 h 564"/>
                <a:gd name="T22" fmla="*/ 421 w 437"/>
                <a:gd name="T23" fmla="*/ 389 h 564"/>
                <a:gd name="T24" fmla="*/ 429 w 437"/>
                <a:gd name="T25" fmla="*/ 421 h 564"/>
                <a:gd name="T26" fmla="*/ 429 w 437"/>
                <a:gd name="T27" fmla="*/ 444 h 564"/>
                <a:gd name="T28" fmla="*/ 437 w 437"/>
                <a:gd name="T29" fmla="*/ 468 h 564"/>
                <a:gd name="T30" fmla="*/ 437 w 437"/>
                <a:gd name="T31" fmla="*/ 492 h 564"/>
                <a:gd name="T32" fmla="*/ 437 w 437"/>
                <a:gd name="T33" fmla="*/ 524 h 564"/>
                <a:gd name="T34" fmla="*/ 111 w 437"/>
                <a:gd name="T35" fmla="*/ 564 h 564"/>
                <a:gd name="T36" fmla="*/ 111 w 437"/>
                <a:gd name="T37" fmla="*/ 421 h 564"/>
                <a:gd name="T38" fmla="*/ 15 w 437"/>
                <a:gd name="T39" fmla="*/ 421 h 564"/>
                <a:gd name="T40" fmla="*/ 0 w 437"/>
                <a:gd name="T41" fmla="*/ 15 h 564"/>
                <a:gd name="T42" fmla="*/ 23 w 437"/>
                <a:gd name="T43" fmla="*/ 15 h 564"/>
                <a:gd name="T44" fmla="*/ 47 w 437"/>
                <a:gd name="T45" fmla="*/ 8 h 564"/>
                <a:gd name="T46" fmla="*/ 71 w 437"/>
                <a:gd name="T47" fmla="*/ 8 h 564"/>
                <a:gd name="T48" fmla="*/ 87 w 437"/>
                <a:gd name="T49" fmla="*/ 8 h 564"/>
                <a:gd name="T50" fmla="*/ 111 w 437"/>
                <a:gd name="T51" fmla="*/ 8 h 564"/>
                <a:gd name="T52" fmla="*/ 135 w 437"/>
                <a:gd name="T53" fmla="*/ 8 h 564"/>
                <a:gd name="T54" fmla="*/ 159 w 437"/>
                <a:gd name="T55" fmla="*/ 8 h 564"/>
                <a:gd name="T56" fmla="*/ 183 w 437"/>
                <a:gd name="T57" fmla="*/ 8 h 564"/>
                <a:gd name="T58" fmla="*/ 206 w 437"/>
                <a:gd name="T59" fmla="*/ 8 h 564"/>
                <a:gd name="T60" fmla="*/ 222 w 437"/>
                <a:gd name="T61" fmla="*/ 8 h 564"/>
                <a:gd name="T62" fmla="*/ 246 w 437"/>
                <a:gd name="T63" fmla="*/ 8 h 564"/>
                <a:gd name="T64" fmla="*/ 270 w 437"/>
                <a:gd name="T65" fmla="*/ 0 h 564"/>
                <a:gd name="T66" fmla="*/ 294 w 437"/>
                <a:gd name="T67" fmla="*/ 0 h 564"/>
                <a:gd name="T68" fmla="*/ 318 w 437"/>
                <a:gd name="T69" fmla="*/ 0 h 564"/>
                <a:gd name="T70" fmla="*/ 342 w 437"/>
                <a:gd name="T71" fmla="*/ 0 h 564"/>
                <a:gd name="T72" fmla="*/ 366 w 437"/>
                <a:gd name="T73" fmla="*/ 0 h 564"/>
                <a:gd name="T74" fmla="*/ 389 w 437"/>
                <a:gd name="T75" fmla="*/ 9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7" h="564">
                  <a:moveTo>
                    <a:pt x="389" y="95"/>
                  </a:moveTo>
                  <a:lnTo>
                    <a:pt x="389" y="111"/>
                  </a:lnTo>
                  <a:lnTo>
                    <a:pt x="389" y="151"/>
                  </a:lnTo>
                  <a:lnTo>
                    <a:pt x="389" y="182"/>
                  </a:lnTo>
                  <a:lnTo>
                    <a:pt x="389" y="206"/>
                  </a:lnTo>
                  <a:lnTo>
                    <a:pt x="389" y="238"/>
                  </a:lnTo>
                  <a:lnTo>
                    <a:pt x="397" y="262"/>
                  </a:lnTo>
                  <a:lnTo>
                    <a:pt x="397" y="286"/>
                  </a:lnTo>
                  <a:lnTo>
                    <a:pt x="405" y="309"/>
                  </a:lnTo>
                  <a:lnTo>
                    <a:pt x="413" y="341"/>
                  </a:lnTo>
                  <a:lnTo>
                    <a:pt x="421" y="365"/>
                  </a:lnTo>
                  <a:lnTo>
                    <a:pt x="421" y="389"/>
                  </a:lnTo>
                  <a:lnTo>
                    <a:pt x="429" y="421"/>
                  </a:lnTo>
                  <a:lnTo>
                    <a:pt x="429" y="444"/>
                  </a:lnTo>
                  <a:lnTo>
                    <a:pt x="437" y="468"/>
                  </a:lnTo>
                  <a:lnTo>
                    <a:pt x="437" y="492"/>
                  </a:lnTo>
                  <a:lnTo>
                    <a:pt x="437" y="524"/>
                  </a:lnTo>
                  <a:lnTo>
                    <a:pt x="111" y="564"/>
                  </a:lnTo>
                  <a:lnTo>
                    <a:pt x="111" y="421"/>
                  </a:lnTo>
                  <a:lnTo>
                    <a:pt x="15" y="421"/>
                  </a:lnTo>
                  <a:lnTo>
                    <a:pt x="0" y="15"/>
                  </a:lnTo>
                  <a:lnTo>
                    <a:pt x="23" y="15"/>
                  </a:lnTo>
                  <a:lnTo>
                    <a:pt x="47" y="8"/>
                  </a:lnTo>
                  <a:lnTo>
                    <a:pt x="71" y="8"/>
                  </a:lnTo>
                  <a:lnTo>
                    <a:pt x="87" y="8"/>
                  </a:lnTo>
                  <a:lnTo>
                    <a:pt x="111" y="8"/>
                  </a:lnTo>
                  <a:lnTo>
                    <a:pt x="135" y="8"/>
                  </a:lnTo>
                  <a:lnTo>
                    <a:pt x="159" y="8"/>
                  </a:lnTo>
                  <a:lnTo>
                    <a:pt x="183" y="8"/>
                  </a:lnTo>
                  <a:lnTo>
                    <a:pt x="206" y="8"/>
                  </a:lnTo>
                  <a:lnTo>
                    <a:pt x="222" y="8"/>
                  </a:lnTo>
                  <a:lnTo>
                    <a:pt x="246" y="8"/>
                  </a:lnTo>
                  <a:lnTo>
                    <a:pt x="270" y="0"/>
                  </a:lnTo>
                  <a:lnTo>
                    <a:pt x="294" y="0"/>
                  </a:lnTo>
                  <a:lnTo>
                    <a:pt x="318" y="0"/>
                  </a:lnTo>
                  <a:lnTo>
                    <a:pt x="342" y="0"/>
                  </a:lnTo>
                  <a:lnTo>
                    <a:pt x="366" y="0"/>
                  </a:lnTo>
                  <a:lnTo>
                    <a:pt x="389"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3" name="Freeform 112"/>
            <p:cNvSpPr>
              <a:spLocks/>
            </p:cNvSpPr>
            <p:nvPr/>
          </p:nvSpPr>
          <p:spPr bwMode="auto">
            <a:xfrm>
              <a:off x="2942944" y="2847781"/>
              <a:ext cx="318135" cy="297180"/>
            </a:xfrm>
            <a:custGeom>
              <a:avLst/>
              <a:gdLst>
                <a:gd name="T0" fmla="*/ 239 w 501"/>
                <a:gd name="T1" fmla="*/ 8 h 468"/>
                <a:gd name="T2" fmla="*/ 239 w 501"/>
                <a:gd name="T3" fmla="*/ 31 h 468"/>
                <a:gd name="T4" fmla="*/ 247 w 501"/>
                <a:gd name="T5" fmla="*/ 47 h 468"/>
                <a:gd name="T6" fmla="*/ 263 w 501"/>
                <a:gd name="T7" fmla="*/ 63 h 468"/>
                <a:gd name="T8" fmla="*/ 279 w 501"/>
                <a:gd name="T9" fmla="*/ 63 h 468"/>
                <a:gd name="T10" fmla="*/ 302 w 501"/>
                <a:gd name="T11" fmla="*/ 63 h 468"/>
                <a:gd name="T12" fmla="*/ 326 w 501"/>
                <a:gd name="T13" fmla="*/ 63 h 468"/>
                <a:gd name="T14" fmla="*/ 350 w 501"/>
                <a:gd name="T15" fmla="*/ 63 h 468"/>
                <a:gd name="T16" fmla="*/ 366 w 501"/>
                <a:gd name="T17" fmla="*/ 55 h 468"/>
                <a:gd name="T18" fmla="*/ 390 w 501"/>
                <a:gd name="T19" fmla="*/ 71 h 468"/>
                <a:gd name="T20" fmla="*/ 406 w 501"/>
                <a:gd name="T21" fmla="*/ 95 h 468"/>
                <a:gd name="T22" fmla="*/ 430 w 501"/>
                <a:gd name="T23" fmla="*/ 111 h 468"/>
                <a:gd name="T24" fmla="*/ 446 w 501"/>
                <a:gd name="T25" fmla="*/ 111 h 468"/>
                <a:gd name="T26" fmla="*/ 462 w 501"/>
                <a:gd name="T27" fmla="*/ 111 h 468"/>
                <a:gd name="T28" fmla="*/ 485 w 501"/>
                <a:gd name="T29" fmla="*/ 111 h 468"/>
                <a:gd name="T30" fmla="*/ 501 w 501"/>
                <a:gd name="T31" fmla="*/ 111 h 468"/>
                <a:gd name="T32" fmla="*/ 501 w 501"/>
                <a:gd name="T33" fmla="*/ 341 h 468"/>
                <a:gd name="T34" fmla="*/ 326 w 501"/>
                <a:gd name="T35" fmla="*/ 357 h 468"/>
                <a:gd name="T36" fmla="*/ 318 w 501"/>
                <a:gd name="T37" fmla="*/ 468 h 468"/>
                <a:gd name="T38" fmla="*/ 0 w 501"/>
                <a:gd name="T39" fmla="*/ 468 h 468"/>
                <a:gd name="T40" fmla="*/ 0 w 501"/>
                <a:gd name="T41" fmla="*/ 135 h 468"/>
                <a:gd name="T42" fmla="*/ 143 w 501"/>
                <a:gd name="T43" fmla="*/ 135 h 468"/>
                <a:gd name="T44" fmla="*/ 151 w 501"/>
                <a:gd name="T45" fmla="*/ 0 h 468"/>
                <a:gd name="T46" fmla="*/ 167 w 501"/>
                <a:gd name="T47" fmla="*/ 0 h 468"/>
                <a:gd name="T48" fmla="*/ 183 w 501"/>
                <a:gd name="T49" fmla="*/ 0 h 468"/>
                <a:gd name="T50" fmla="*/ 207 w 501"/>
                <a:gd name="T51" fmla="*/ 0 h 468"/>
                <a:gd name="T52" fmla="*/ 223 w 501"/>
                <a:gd name="T53" fmla="*/ 0 h 468"/>
                <a:gd name="T54" fmla="*/ 239 w 501"/>
                <a:gd name="T55" fmla="*/ 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1" h="468">
                  <a:moveTo>
                    <a:pt x="239" y="8"/>
                  </a:moveTo>
                  <a:lnTo>
                    <a:pt x="239" y="31"/>
                  </a:lnTo>
                  <a:lnTo>
                    <a:pt x="247" y="47"/>
                  </a:lnTo>
                  <a:lnTo>
                    <a:pt x="263" y="63"/>
                  </a:lnTo>
                  <a:lnTo>
                    <a:pt x="279" y="63"/>
                  </a:lnTo>
                  <a:lnTo>
                    <a:pt x="302" y="63"/>
                  </a:lnTo>
                  <a:lnTo>
                    <a:pt x="326" y="63"/>
                  </a:lnTo>
                  <a:lnTo>
                    <a:pt x="350" y="63"/>
                  </a:lnTo>
                  <a:lnTo>
                    <a:pt x="366" y="55"/>
                  </a:lnTo>
                  <a:lnTo>
                    <a:pt x="390" y="71"/>
                  </a:lnTo>
                  <a:lnTo>
                    <a:pt x="406" y="95"/>
                  </a:lnTo>
                  <a:lnTo>
                    <a:pt x="430" y="111"/>
                  </a:lnTo>
                  <a:lnTo>
                    <a:pt x="446" y="111"/>
                  </a:lnTo>
                  <a:lnTo>
                    <a:pt x="462" y="111"/>
                  </a:lnTo>
                  <a:lnTo>
                    <a:pt x="485" y="111"/>
                  </a:lnTo>
                  <a:lnTo>
                    <a:pt x="501" y="111"/>
                  </a:lnTo>
                  <a:lnTo>
                    <a:pt x="501" y="341"/>
                  </a:lnTo>
                  <a:lnTo>
                    <a:pt x="326" y="357"/>
                  </a:lnTo>
                  <a:lnTo>
                    <a:pt x="318" y="468"/>
                  </a:lnTo>
                  <a:lnTo>
                    <a:pt x="0" y="468"/>
                  </a:lnTo>
                  <a:lnTo>
                    <a:pt x="0" y="135"/>
                  </a:lnTo>
                  <a:lnTo>
                    <a:pt x="143" y="135"/>
                  </a:lnTo>
                  <a:lnTo>
                    <a:pt x="151" y="0"/>
                  </a:lnTo>
                  <a:lnTo>
                    <a:pt x="167" y="0"/>
                  </a:lnTo>
                  <a:lnTo>
                    <a:pt x="183" y="0"/>
                  </a:lnTo>
                  <a:lnTo>
                    <a:pt x="207" y="0"/>
                  </a:lnTo>
                  <a:lnTo>
                    <a:pt x="223" y="0"/>
                  </a:lnTo>
                  <a:lnTo>
                    <a:pt x="239"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14" name="Freeform 113"/>
            <p:cNvSpPr>
              <a:spLocks/>
            </p:cNvSpPr>
            <p:nvPr/>
          </p:nvSpPr>
          <p:spPr bwMode="auto">
            <a:xfrm>
              <a:off x="2942944" y="2847781"/>
              <a:ext cx="318135" cy="297180"/>
            </a:xfrm>
            <a:custGeom>
              <a:avLst/>
              <a:gdLst>
                <a:gd name="T0" fmla="*/ 239 w 501"/>
                <a:gd name="T1" fmla="*/ 8 h 468"/>
                <a:gd name="T2" fmla="*/ 239 w 501"/>
                <a:gd name="T3" fmla="*/ 31 h 468"/>
                <a:gd name="T4" fmla="*/ 247 w 501"/>
                <a:gd name="T5" fmla="*/ 47 h 468"/>
                <a:gd name="T6" fmla="*/ 263 w 501"/>
                <a:gd name="T7" fmla="*/ 63 h 468"/>
                <a:gd name="T8" fmla="*/ 279 w 501"/>
                <a:gd name="T9" fmla="*/ 63 h 468"/>
                <a:gd name="T10" fmla="*/ 302 w 501"/>
                <a:gd name="T11" fmla="*/ 63 h 468"/>
                <a:gd name="T12" fmla="*/ 326 w 501"/>
                <a:gd name="T13" fmla="*/ 63 h 468"/>
                <a:gd name="T14" fmla="*/ 350 w 501"/>
                <a:gd name="T15" fmla="*/ 63 h 468"/>
                <a:gd name="T16" fmla="*/ 366 w 501"/>
                <a:gd name="T17" fmla="*/ 55 h 468"/>
                <a:gd name="T18" fmla="*/ 390 w 501"/>
                <a:gd name="T19" fmla="*/ 71 h 468"/>
                <a:gd name="T20" fmla="*/ 406 w 501"/>
                <a:gd name="T21" fmla="*/ 95 h 468"/>
                <a:gd name="T22" fmla="*/ 430 w 501"/>
                <a:gd name="T23" fmla="*/ 111 h 468"/>
                <a:gd name="T24" fmla="*/ 446 w 501"/>
                <a:gd name="T25" fmla="*/ 111 h 468"/>
                <a:gd name="T26" fmla="*/ 462 w 501"/>
                <a:gd name="T27" fmla="*/ 111 h 468"/>
                <a:gd name="T28" fmla="*/ 485 w 501"/>
                <a:gd name="T29" fmla="*/ 111 h 468"/>
                <a:gd name="T30" fmla="*/ 501 w 501"/>
                <a:gd name="T31" fmla="*/ 111 h 468"/>
                <a:gd name="T32" fmla="*/ 501 w 501"/>
                <a:gd name="T33" fmla="*/ 341 h 468"/>
                <a:gd name="T34" fmla="*/ 326 w 501"/>
                <a:gd name="T35" fmla="*/ 357 h 468"/>
                <a:gd name="T36" fmla="*/ 318 w 501"/>
                <a:gd name="T37" fmla="*/ 468 h 468"/>
                <a:gd name="T38" fmla="*/ 0 w 501"/>
                <a:gd name="T39" fmla="*/ 468 h 468"/>
                <a:gd name="T40" fmla="*/ 0 w 501"/>
                <a:gd name="T41" fmla="*/ 135 h 468"/>
                <a:gd name="T42" fmla="*/ 143 w 501"/>
                <a:gd name="T43" fmla="*/ 135 h 468"/>
                <a:gd name="T44" fmla="*/ 151 w 501"/>
                <a:gd name="T45" fmla="*/ 0 h 468"/>
                <a:gd name="T46" fmla="*/ 167 w 501"/>
                <a:gd name="T47" fmla="*/ 0 h 468"/>
                <a:gd name="T48" fmla="*/ 183 w 501"/>
                <a:gd name="T49" fmla="*/ 0 h 468"/>
                <a:gd name="T50" fmla="*/ 207 w 501"/>
                <a:gd name="T51" fmla="*/ 0 h 468"/>
                <a:gd name="T52" fmla="*/ 223 w 501"/>
                <a:gd name="T53" fmla="*/ 0 h 468"/>
                <a:gd name="T54" fmla="*/ 239 w 501"/>
                <a:gd name="T55" fmla="*/ 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1" h="468">
                  <a:moveTo>
                    <a:pt x="239" y="8"/>
                  </a:moveTo>
                  <a:lnTo>
                    <a:pt x="239" y="31"/>
                  </a:lnTo>
                  <a:lnTo>
                    <a:pt x="247" y="47"/>
                  </a:lnTo>
                  <a:lnTo>
                    <a:pt x="263" y="63"/>
                  </a:lnTo>
                  <a:lnTo>
                    <a:pt x="279" y="63"/>
                  </a:lnTo>
                  <a:lnTo>
                    <a:pt x="302" y="63"/>
                  </a:lnTo>
                  <a:lnTo>
                    <a:pt x="326" y="63"/>
                  </a:lnTo>
                  <a:lnTo>
                    <a:pt x="350" y="63"/>
                  </a:lnTo>
                  <a:lnTo>
                    <a:pt x="366" y="55"/>
                  </a:lnTo>
                  <a:lnTo>
                    <a:pt x="390" y="71"/>
                  </a:lnTo>
                  <a:lnTo>
                    <a:pt x="406" y="95"/>
                  </a:lnTo>
                  <a:lnTo>
                    <a:pt x="430" y="111"/>
                  </a:lnTo>
                  <a:lnTo>
                    <a:pt x="446" y="111"/>
                  </a:lnTo>
                  <a:lnTo>
                    <a:pt x="462" y="111"/>
                  </a:lnTo>
                  <a:lnTo>
                    <a:pt x="485" y="111"/>
                  </a:lnTo>
                  <a:lnTo>
                    <a:pt x="501" y="111"/>
                  </a:lnTo>
                  <a:lnTo>
                    <a:pt x="501" y="341"/>
                  </a:lnTo>
                  <a:lnTo>
                    <a:pt x="326" y="357"/>
                  </a:lnTo>
                  <a:lnTo>
                    <a:pt x="318" y="468"/>
                  </a:lnTo>
                  <a:lnTo>
                    <a:pt x="0" y="468"/>
                  </a:lnTo>
                  <a:lnTo>
                    <a:pt x="0" y="135"/>
                  </a:lnTo>
                  <a:lnTo>
                    <a:pt x="143" y="135"/>
                  </a:lnTo>
                  <a:lnTo>
                    <a:pt x="151" y="0"/>
                  </a:lnTo>
                  <a:lnTo>
                    <a:pt x="167" y="0"/>
                  </a:lnTo>
                  <a:lnTo>
                    <a:pt x="183" y="0"/>
                  </a:lnTo>
                  <a:lnTo>
                    <a:pt x="207" y="0"/>
                  </a:lnTo>
                  <a:lnTo>
                    <a:pt x="223" y="0"/>
                  </a:lnTo>
                  <a:lnTo>
                    <a:pt x="239"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5" name="Freeform 114"/>
            <p:cNvSpPr>
              <a:spLocks/>
            </p:cNvSpPr>
            <p:nvPr/>
          </p:nvSpPr>
          <p:spPr bwMode="auto">
            <a:xfrm>
              <a:off x="1907259" y="2913186"/>
              <a:ext cx="302895" cy="231775"/>
            </a:xfrm>
            <a:custGeom>
              <a:avLst/>
              <a:gdLst>
                <a:gd name="T0" fmla="*/ 262 w 477"/>
                <a:gd name="T1" fmla="*/ 8 h 365"/>
                <a:gd name="T2" fmla="*/ 262 w 477"/>
                <a:gd name="T3" fmla="*/ 32 h 365"/>
                <a:gd name="T4" fmla="*/ 262 w 477"/>
                <a:gd name="T5" fmla="*/ 56 h 365"/>
                <a:gd name="T6" fmla="*/ 262 w 477"/>
                <a:gd name="T7" fmla="*/ 79 h 365"/>
                <a:gd name="T8" fmla="*/ 262 w 477"/>
                <a:gd name="T9" fmla="*/ 103 h 365"/>
                <a:gd name="T10" fmla="*/ 262 w 477"/>
                <a:gd name="T11" fmla="*/ 119 h 365"/>
                <a:gd name="T12" fmla="*/ 262 w 477"/>
                <a:gd name="T13" fmla="*/ 143 h 365"/>
                <a:gd name="T14" fmla="*/ 262 w 477"/>
                <a:gd name="T15" fmla="*/ 167 h 365"/>
                <a:gd name="T16" fmla="*/ 254 w 477"/>
                <a:gd name="T17" fmla="*/ 191 h 365"/>
                <a:gd name="T18" fmla="*/ 477 w 477"/>
                <a:gd name="T19" fmla="*/ 198 h 365"/>
                <a:gd name="T20" fmla="*/ 477 w 477"/>
                <a:gd name="T21" fmla="*/ 222 h 365"/>
                <a:gd name="T22" fmla="*/ 477 w 477"/>
                <a:gd name="T23" fmla="*/ 238 h 365"/>
                <a:gd name="T24" fmla="*/ 477 w 477"/>
                <a:gd name="T25" fmla="*/ 262 h 365"/>
                <a:gd name="T26" fmla="*/ 461 w 477"/>
                <a:gd name="T27" fmla="*/ 278 h 365"/>
                <a:gd name="T28" fmla="*/ 437 w 477"/>
                <a:gd name="T29" fmla="*/ 278 h 365"/>
                <a:gd name="T30" fmla="*/ 422 w 477"/>
                <a:gd name="T31" fmla="*/ 278 h 365"/>
                <a:gd name="T32" fmla="*/ 398 w 477"/>
                <a:gd name="T33" fmla="*/ 278 h 365"/>
                <a:gd name="T34" fmla="*/ 374 w 477"/>
                <a:gd name="T35" fmla="*/ 278 h 365"/>
                <a:gd name="T36" fmla="*/ 366 w 477"/>
                <a:gd name="T37" fmla="*/ 302 h 365"/>
                <a:gd name="T38" fmla="*/ 374 w 477"/>
                <a:gd name="T39" fmla="*/ 318 h 365"/>
                <a:gd name="T40" fmla="*/ 374 w 477"/>
                <a:gd name="T41" fmla="*/ 341 h 365"/>
                <a:gd name="T42" fmla="*/ 374 w 477"/>
                <a:gd name="T43" fmla="*/ 357 h 365"/>
                <a:gd name="T44" fmla="*/ 342 w 477"/>
                <a:gd name="T45" fmla="*/ 357 h 365"/>
                <a:gd name="T46" fmla="*/ 310 w 477"/>
                <a:gd name="T47" fmla="*/ 365 h 365"/>
                <a:gd name="T48" fmla="*/ 270 w 477"/>
                <a:gd name="T49" fmla="*/ 365 h 365"/>
                <a:gd name="T50" fmla="*/ 239 w 477"/>
                <a:gd name="T51" fmla="*/ 365 h 365"/>
                <a:gd name="T52" fmla="*/ 207 w 477"/>
                <a:gd name="T53" fmla="*/ 365 h 365"/>
                <a:gd name="T54" fmla="*/ 167 w 477"/>
                <a:gd name="T55" fmla="*/ 365 h 365"/>
                <a:gd name="T56" fmla="*/ 135 w 477"/>
                <a:gd name="T57" fmla="*/ 365 h 365"/>
                <a:gd name="T58" fmla="*/ 103 w 477"/>
                <a:gd name="T59" fmla="*/ 365 h 365"/>
                <a:gd name="T60" fmla="*/ 103 w 477"/>
                <a:gd name="T61" fmla="*/ 341 h 365"/>
                <a:gd name="T62" fmla="*/ 95 w 477"/>
                <a:gd name="T63" fmla="*/ 318 h 365"/>
                <a:gd name="T64" fmla="*/ 95 w 477"/>
                <a:gd name="T65" fmla="*/ 294 h 365"/>
                <a:gd name="T66" fmla="*/ 87 w 477"/>
                <a:gd name="T67" fmla="*/ 270 h 365"/>
                <a:gd name="T68" fmla="*/ 79 w 477"/>
                <a:gd name="T69" fmla="*/ 246 h 365"/>
                <a:gd name="T70" fmla="*/ 71 w 477"/>
                <a:gd name="T71" fmla="*/ 222 h 365"/>
                <a:gd name="T72" fmla="*/ 71 w 477"/>
                <a:gd name="T73" fmla="*/ 198 h 365"/>
                <a:gd name="T74" fmla="*/ 64 w 477"/>
                <a:gd name="T75" fmla="*/ 175 h 365"/>
                <a:gd name="T76" fmla="*/ 56 w 477"/>
                <a:gd name="T77" fmla="*/ 151 h 365"/>
                <a:gd name="T78" fmla="*/ 48 w 477"/>
                <a:gd name="T79" fmla="*/ 127 h 365"/>
                <a:gd name="T80" fmla="*/ 40 w 477"/>
                <a:gd name="T81" fmla="*/ 111 h 365"/>
                <a:gd name="T82" fmla="*/ 32 w 477"/>
                <a:gd name="T83" fmla="*/ 87 h 365"/>
                <a:gd name="T84" fmla="*/ 24 w 477"/>
                <a:gd name="T85" fmla="*/ 63 h 365"/>
                <a:gd name="T86" fmla="*/ 16 w 477"/>
                <a:gd name="T87" fmla="*/ 40 h 365"/>
                <a:gd name="T88" fmla="*/ 8 w 477"/>
                <a:gd name="T89" fmla="*/ 16 h 365"/>
                <a:gd name="T90" fmla="*/ 0 w 477"/>
                <a:gd name="T91" fmla="*/ 0 h 365"/>
                <a:gd name="T92" fmla="*/ 262 w 477"/>
                <a:gd name="T93" fmla="*/ 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 h="365">
                  <a:moveTo>
                    <a:pt x="262" y="8"/>
                  </a:moveTo>
                  <a:lnTo>
                    <a:pt x="262" y="32"/>
                  </a:lnTo>
                  <a:lnTo>
                    <a:pt x="262" y="56"/>
                  </a:lnTo>
                  <a:lnTo>
                    <a:pt x="262" y="79"/>
                  </a:lnTo>
                  <a:lnTo>
                    <a:pt x="262" y="103"/>
                  </a:lnTo>
                  <a:lnTo>
                    <a:pt x="262" y="119"/>
                  </a:lnTo>
                  <a:lnTo>
                    <a:pt x="262" y="143"/>
                  </a:lnTo>
                  <a:lnTo>
                    <a:pt x="262" y="167"/>
                  </a:lnTo>
                  <a:lnTo>
                    <a:pt x="254" y="191"/>
                  </a:lnTo>
                  <a:lnTo>
                    <a:pt x="477" y="198"/>
                  </a:lnTo>
                  <a:lnTo>
                    <a:pt x="477" y="222"/>
                  </a:lnTo>
                  <a:lnTo>
                    <a:pt x="477" y="238"/>
                  </a:lnTo>
                  <a:lnTo>
                    <a:pt x="477" y="262"/>
                  </a:lnTo>
                  <a:lnTo>
                    <a:pt x="461" y="278"/>
                  </a:lnTo>
                  <a:lnTo>
                    <a:pt x="437" y="278"/>
                  </a:lnTo>
                  <a:lnTo>
                    <a:pt x="422" y="278"/>
                  </a:lnTo>
                  <a:lnTo>
                    <a:pt x="398" y="278"/>
                  </a:lnTo>
                  <a:lnTo>
                    <a:pt x="374" y="278"/>
                  </a:lnTo>
                  <a:lnTo>
                    <a:pt x="366" y="302"/>
                  </a:lnTo>
                  <a:lnTo>
                    <a:pt x="374" y="318"/>
                  </a:lnTo>
                  <a:lnTo>
                    <a:pt x="374" y="341"/>
                  </a:lnTo>
                  <a:lnTo>
                    <a:pt x="374" y="357"/>
                  </a:lnTo>
                  <a:lnTo>
                    <a:pt x="342" y="357"/>
                  </a:lnTo>
                  <a:lnTo>
                    <a:pt x="310" y="365"/>
                  </a:lnTo>
                  <a:lnTo>
                    <a:pt x="270" y="365"/>
                  </a:lnTo>
                  <a:lnTo>
                    <a:pt x="239" y="365"/>
                  </a:lnTo>
                  <a:lnTo>
                    <a:pt x="207" y="365"/>
                  </a:lnTo>
                  <a:lnTo>
                    <a:pt x="167" y="365"/>
                  </a:lnTo>
                  <a:lnTo>
                    <a:pt x="135" y="365"/>
                  </a:lnTo>
                  <a:lnTo>
                    <a:pt x="103" y="365"/>
                  </a:lnTo>
                  <a:lnTo>
                    <a:pt x="103" y="341"/>
                  </a:lnTo>
                  <a:lnTo>
                    <a:pt x="95" y="318"/>
                  </a:lnTo>
                  <a:lnTo>
                    <a:pt x="95" y="294"/>
                  </a:lnTo>
                  <a:lnTo>
                    <a:pt x="87" y="270"/>
                  </a:lnTo>
                  <a:lnTo>
                    <a:pt x="79" y="246"/>
                  </a:lnTo>
                  <a:lnTo>
                    <a:pt x="71" y="222"/>
                  </a:lnTo>
                  <a:lnTo>
                    <a:pt x="71" y="198"/>
                  </a:lnTo>
                  <a:lnTo>
                    <a:pt x="64" y="175"/>
                  </a:lnTo>
                  <a:lnTo>
                    <a:pt x="56" y="151"/>
                  </a:lnTo>
                  <a:lnTo>
                    <a:pt x="48" y="127"/>
                  </a:lnTo>
                  <a:lnTo>
                    <a:pt x="40" y="111"/>
                  </a:lnTo>
                  <a:lnTo>
                    <a:pt x="32" y="87"/>
                  </a:lnTo>
                  <a:lnTo>
                    <a:pt x="24" y="63"/>
                  </a:lnTo>
                  <a:lnTo>
                    <a:pt x="16" y="40"/>
                  </a:lnTo>
                  <a:lnTo>
                    <a:pt x="8" y="16"/>
                  </a:lnTo>
                  <a:lnTo>
                    <a:pt x="0" y="0"/>
                  </a:lnTo>
                  <a:lnTo>
                    <a:pt x="262"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16" name="Freeform 115"/>
            <p:cNvSpPr>
              <a:spLocks/>
            </p:cNvSpPr>
            <p:nvPr/>
          </p:nvSpPr>
          <p:spPr bwMode="auto">
            <a:xfrm>
              <a:off x="1907259" y="2913186"/>
              <a:ext cx="302895" cy="231775"/>
            </a:xfrm>
            <a:custGeom>
              <a:avLst/>
              <a:gdLst>
                <a:gd name="T0" fmla="*/ 262 w 477"/>
                <a:gd name="T1" fmla="*/ 8 h 365"/>
                <a:gd name="T2" fmla="*/ 262 w 477"/>
                <a:gd name="T3" fmla="*/ 32 h 365"/>
                <a:gd name="T4" fmla="*/ 262 w 477"/>
                <a:gd name="T5" fmla="*/ 56 h 365"/>
                <a:gd name="T6" fmla="*/ 262 w 477"/>
                <a:gd name="T7" fmla="*/ 79 h 365"/>
                <a:gd name="T8" fmla="*/ 262 w 477"/>
                <a:gd name="T9" fmla="*/ 103 h 365"/>
                <a:gd name="T10" fmla="*/ 262 w 477"/>
                <a:gd name="T11" fmla="*/ 119 h 365"/>
                <a:gd name="T12" fmla="*/ 262 w 477"/>
                <a:gd name="T13" fmla="*/ 143 h 365"/>
                <a:gd name="T14" fmla="*/ 262 w 477"/>
                <a:gd name="T15" fmla="*/ 167 h 365"/>
                <a:gd name="T16" fmla="*/ 254 w 477"/>
                <a:gd name="T17" fmla="*/ 191 h 365"/>
                <a:gd name="T18" fmla="*/ 477 w 477"/>
                <a:gd name="T19" fmla="*/ 198 h 365"/>
                <a:gd name="T20" fmla="*/ 477 w 477"/>
                <a:gd name="T21" fmla="*/ 222 h 365"/>
                <a:gd name="T22" fmla="*/ 477 w 477"/>
                <a:gd name="T23" fmla="*/ 238 h 365"/>
                <a:gd name="T24" fmla="*/ 477 w 477"/>
                <a:gd name="T25" fmla="*/ 262 h 365"/>
                <a:gd name="T26" fmla="*/ 461 w 477"/>
                <a:gd name="T27" fmla="*/ 278 h 365"/>
                <a:gd name="T28" fmla="*/ 437 w 477"/>
                <a:gd name="T29" fmla="*/ 278 h 365"/>
                <a:gd name="T30" fmla="*/ 422 w 477"/>
                <a:gd name="T31" fmla="*/ 278 h 365"/>
                <a:gd name="T32" fmla="*/ 398 w 477"/>
                <a:gd name="T33" fmla="*/ 278 h 365"/>
                <a:gd name="T34" fmla="*/ 374 w 477"/>
                <a:gd name="T35" fmla="*/ 278 h 365"/>
                <a:gd name="T36" fmla="*/ 366 w 477"/>
                <a:gd name="T37" fmla="*/ 302 h 365"/>
                <a:gd name="T38" fmla="*/ 374 w 477"/>
                <a:gd name="T39" fmla="*/ 318 h 365"/>
                <a:gd name="T40" fmla="*/ 374 w 477"/>
                <a:gd name="T41" fmla="*/ 341 h 365"/>
                <a:gd name="T42" fmla="*/ 374 w 477"/>
                <a:gd name="T43" fmla="*/ 357 h 365"/>
                <a:gd name="T44" fmla="*/ 342 w 477"/>
                <a:gd name="T45" fmla="*/ 357 h 365"/>
                <a:gd name="T46" fmla="*/ 310 w 477"/>
                <a:gd name="T47" fmla="*/ 365 h 365"/>
                <a:gd name="T48" fmla="*/ 270 w 477"/>
                <a:gd name="T49" fmla="*/ 365 h 365"/>
                <a:gd name="T50" fmla="*/ 239 w 477"/>
                <a:gd name="T51" fmla="*/ 365 h 365"/>
                <a:gd name="T52" fmla="*/ 207 w 477"/>
                <a:gd name="T53" fmla="*/ 365 h 365"/>
                <a:gd name="T54" fmla="*/ 167 w 477"/>
                <a:gd name="T55" fmla="*/ 365 h 365"/>
                <a:gd name="T56" fmla="*/ 135 w 477"/>
                <a:gd name="T57" fmla="*/ 365 h 365"/>
                <a:gd name="T58" fmla="*/ 103 w 477"/>
                <a:gd name="T59" fmla="*/ 365 h 365"/>
                <a:gd name="T60" fmla="*/ 103 w 477"/>
                <a:gd name="T61" fmla="*/ 341 h 365"/>
                <a:gd name="T62" fmla="*/ 95 w 477"/>
                <a:gd name="T63" fmla="*/ 318 h 365"/>
                <a:gd name="T64" fmla="*/ 95 w 477"/>
                <a:gd name="T65" fmla="*/ 294 h 365"/>
                <a:gd name="T66" fmla="*/ 87 w 477"/>
                <a:gd name="T67" fmla="*/ 270 h 365"/>
                <a:gd name="T68" fmla="*/ 79 w 477"/>
                <a:gd name="T69" fmla="*/ 246 h 365"/>
                <a:gd name="T70" fmla="*/ 71 w 477"/>
                <a:gd name="T71" fmla="*/ 222 h 365"/>
                <a:gd name="T72" fmla="*/ 71 w 477"/>
                <a:gd name="T73" fmla="*/ 198 h 365"/>
                <a:gd name="T74" fmla="*/ 64 w 477"/>
                <a:gd name="T75" fmla="*/ 175 h 365"/>
                <a:gd name="T76" fmla="*/ 56 w 477"/>
                <a:gd name="T77" fmla="*/ 151 h 365"/>
                <a:gd name="T78" fmla="*/ 48 w 477"/>
                <a:gd name="T79" fmla="*/ 127 h 365"/>
                <a:gd name="T80" fmla="*/ 40 w 477"/>
                <a:gd name="T81" fmla="*/ 111 h 365"/>
                <a:gd name="T82" fmla="*/ 32 w 477"/>
                <a:gd name="T83" fmla="*/ 87 h 365"/>
                <a:gd name="T84" fmla="*/ 24 w 477"/>
                <a:gd name="T85" fmla="*/ 63 h 365"/>
                <a:gd name="T86" fmla="*/ 16 w 477"/>
                <a:gd name="T87" fmla="*/ 40 h 365"/>
                <a:gd name="T88" fmla="*/ 8 w 477"/>
                <a:gd name="T89" fmla="*/ 16 h 365"/>
                <a:gd name="T90" fmla="*/ 0 w 477"/>
                <a:gd name="T91" fmla="*/ 0 h 365"/>
                <a:gd name="T92" fmla="*/ 262 w 477"/>
                <a:gd name="T93" fmla="*/ 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 h="365">
                  <a:moveTo>
                    <a:pt x="262" y="8"/>
                  </a:moveTo>
                  <a:lnTo>
                    <a:pt x="262" y="32"/>
                  </a:lnTo>
                  <a:lnTo>
                    <a:pt x="262" y="56"/>
                  </a:lnTo>
                  <a:lnTo>
                    <a:pt x="262" y="79"/>
                  </a:lnTo>
                  <a:lnTo>
                    <a:pt x="262" y="103"/>
                  </a:lnTo>
                  <a:lnTo>
                    <a:pt x="262" y="119"/>
                  </a:lnTo>
                  <a:lnTo>
                    <a:pt x="262" y="143"/>
                  </a:lnTo>
                  <a:lnTo>
                    <a:pt x="262" y="167"/>
                  </a:lnTo>
                  <a:lnTo>
                    <a:pt x="254" y="191"/>
                  </a:lnTo>
                  <a:lnTo>
                    <a:pt x="477" y="198"/>
                  </a:lnTo>
                  <a:lnTo>
                    <a:pt x="477" y="222"/>
                  </a:lnTo>
                  <a:lnTo>
                    <a:pt x="477" y="238"/>
                  </a:lnTo>
                  <a:lnTo>
                    <a:pt x="477" y="262"/>
                  </a:lnTo>
                  <a:lnTo>
                    <a:pt x="461" y="278"/>
                  </a:lnTo>
                  <a:lnTo>
                    <a:pt x="437" y="278"/>
                  </a:lnTo>
                  <a:lnTo>
                    <a:pt x="422" y="278"/>
                  </a:lnTo>
                  <a:lnTo>
                    <a:pt x="398" y="278"/>
                  </a:lnTo>
                  <a:lnTo>
                    <a:pt x="374" y="278"/>
                  </a:lnTo>
                  <a:lnTo>
                    <a:pt x="366" y="302"/>
                  </a:lnTo>
                  <a:lnTo>
                    <a:pt x="374" y="318"/>
                  </a:lnTo>
                  <a:lnTo>
                    <a:pt x="374" y="341"/>
                  </a:lnTo>
                  <a:lnTo>
                    <a:pt x="374" y="357"/>
                  </a:lnTo>
                  <a:lnTo>
                    <a:pt x="342" y="357"/>
                  </a:lnTo>
                  <a:lnTo>
                    <a:pt x="310" y="365"/>
                  </a:lnTo>
                  <a:lnTo>
                    <a:pt x="270" y="365"/>
                  </a:lnTo>
                  <a:lnTo>
                    <a:pt x="239" y="365"/>
                  </a:lnTo>
                  <a:lnTo>
                    <a:pt x="207" y="365"/>
                  </a:lnTo>
                  <a:lnTo>
                    <a:pt x="167" y="365"/>
                  </a:lnTo>
                  <a:lnTo>
                    <a:pt x="135" y="365"/>
                  </a:lnTo>
                  <a:lnTo>
                    <a:pt x="103" y="365"/>
                  </a:lnTo>
                  <a:lnTo>
                    <a:pt x="103" y="341"/>
                  </a:lnTo>
                  <a:lnTo>
                    <a:pt x="95" y="318"/>
                  </a:lnTo>
                  <a:lnTo>
                    <a:pt x="95" y="294"/>
                  </a:lnTo>
                  <a:lnTo>
                    <a:pt x="87" y="270"/>
                  </a:lnTo>
                  <a:lnTo>
                    <a:pt x="79" y="246"/>
                  </a:lnTo>
                  <a:lnTo>
                    <a:pt x="71" y="222"/>
                  </a:lnTo>
                  <a:lnTo>
                    <a:pt x="71" y="198"/>
                  </a:lnTo>
                  <a:lnTo>
                    <a:pt x="64" y="175"/>
                  </a:lnTo>
                  <a:lnTo>
                    <a:pt x="56" y="151"/>
                  </a:lnTo>
                  <a:lnTo>
                    <a:pt x="48" y="127"/>
                  </a:lnTo>
                  <a:lnTo>
                    <a:pt x="40" y="111"/>
                  </a:lnTo>
                  <a:lnTo>
                    <a:pt x="32" y="87"/>
                  </a:lnTo>
                  <a:lnTo>
                    <a:pt x="24" y="63"/>
                  </a:lnTo>
                  <a:lnTo>
                    <a:pt x="16" y="40"/>
                  </a:lnTo>
                  <a:lnTo>
                    <a:pt x="8" y="16"/>
                  </a:lnTo>
                  <a:lnTo>
                    <a:pt x="0" y="0"/>
                  </a:lnTo>
                  <a:lnTo>
                    <a:pt x="262"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7" name="Freeform 116"/>
            <p:cNvSpPr>
              <a:spLocks/>
            </p:cNvSpPr>
            <p:nvPr/>
          </p:nvSpPr>
          <p:spPr bwMode="auto">
            <a:xfrm>
              <a:off x="2351759" y="2918266"/>
              <a:ext cx="348615" cy="226695"/>
            </a:xfrm>
            <a:custGeom>
              <a:avLst/>
              <a:gdLst>
                <a:gd name="T0" fmla="*/ 509 w 549"/>
                <a:gd name="T1" fmla="*/ 198 h 357"/>
                <a:gd name="T2" fmla="*/ 541 w 549"/>
                <a:gd name="T3" fmla="*/ 230 h 357"/>
                <a:gd name="T4" fmla="*/ 549 w 549"/>
                <a:gd name="T5" fmla="*/ 357 h 357"/>
                <a:gd name="T6" fmla="*/ 183 w 549"/>
                <a:gd name="T7" fmla="*/ 357 h 357"/>
                <a:gd name="T8" fmla="*/ 183 w 549"/>
                <a:gd name="T9" fmla="*/ 175 h 357"/>
                <a:gd name="T10" fmla="*/ 0 w 549"/>
                <a:gd name="T11" fmla="*/ 159 h 357"/>
                <a:gd name="T12" fmla="*/ 0 w 549"/>
                <a:gd name="T13" fmla="*/ 0 h 357"/>
                <a:gd name="T14" fmla="*/ 509 w 549"/>
                <a:gd name="T15" fmla="*/ 16 h 357"/>
                <a:gd name="T16" fmla="*/ 509 w 549"/>
                <a:gd name="T17" fmla="*/ 19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357">
                  <a:moveTo>
                    <a:pt x="509" y="198"/>
                  </a:moveTo>
                  <a:lnTo>
                    <a:pt x="541" y="230"/>
                  </a:lnTo>
                  <a:lnTo>
                    <a:pt x="549" y="357"/>
                  </a:lnTo>
                  <a:lnTo>
                    <a:pt x="183" y="357"/>
                  </a:lnTo>
                  <a:lnTo>
                    <a:pt x="183" y="175"/>
                  </a:lnTo>
                  <a:lnTo>
                    <a:pt x="0" y="159"/>
                  </a:lnTo>
                  <a:lnTo>
                    <a:pt x="0" y="0"/>
                  </a:lnTo>
                  <a:lnTo>
                    <a:pt x="509" y="16"/>
                  </a:lnTo>
                  <a:lnTo>
                    <a:pt x="509" y="19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18" name="Freeform 117"/>
            <p:cNvSpPr>
              <a:spLocks/>
            </p:cNvSpPr>
            <p:nvPr/>
          </p:nvSpPr>
          <p:spPr bwMode="auto">
            <a:xfrm>
              <a:off x="2351759" y="2918266"/>
              <a:ext cx="348615" cy="226695"/>
            </a:xfrm>
            <a:custGeom>
              <a:avLst/>
              <a:gdLst>
                <a:gd name="T0" fmla="*/ 509 w 549"/>
                <a:gd name="T1" fmla="*/ 198 h 357"/>
                <a:gd name="T2" fmla="*/ 541 w 549"/>
                <a:gd name="T3" fmla="*/ 230 h 357"/>
                <a:gd name="T4" fmla="*/ 549 w 549"/>
                <a:gd name="T5" fmla="*/ 357 h 357"/>
                <a:gd name="T6" fmla="*/ 183 w 549"/>
                <a:gd name="T7" fmla="*/ 357 h 357"/>
                <a:gd name="T8" fmla="*/ 183 w 549"/>
                <a:gd name="T9" fmla="*/ 175 h 357"/>
                <a:gd name="T10" fmla="*/ 0 w 549"/>
                <a:gd name="T11" fmla="*/ 159 h 357"/>
                <a:gd name="T12" fmla="*/ 0 w 549"/>
                <a:gd name="T13" fmla="*/ 0 h 357"/>
                <a:gd name="T14" fmla="*/ 509 w 549"/>
                <a:gd name="T15" fmla="*/ 16 h 357"/>
                <a:gd name="T16" fmla="*/ 509 w 549"/>
                <a:gd name="T17" fmla="*/ 19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357">
                  <a:moveTo>
                    <a:pt x="509" y="198"/>
                  </a:moveTo>
                  <a:lnTo>
                    <a:pt x="541" y="230"/>
                  </a:lnTo>
                  <a:lnTo>
                    <a:pt x="549" y="357"/>
                  </a:lnTo>
                  <a:lnTo>
                    <a:pt x="183" y="357"/>
                  </a:lnTo>
                  <a:lnTo>
                    <a:pt x="183" y="175"/>
                  </a:lnTo>
                  <a:lnTo>
                    <a:pt x="0" y="159"/>
                  </a:lnTo>
                  <a:lnTo>
                    <a:pt x="0" y="0"/>
                  </a:lnTo>
                  <a:lnTo>
                    <a:pt x="509" y="16"/>
                  </a:lnTo>
                  <a:lnTo>
                    <a:pt x="509" y="19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19" name="Freeform 118"/>
            <p:cNvSpPr>
              <a:spLocks/>
            </p:cNvSpPr>
            <p:nvPr/>
          </p:nvSpPr>
          <p:spPr bwMode="auto">
            <a:xfrm>
              <a:off x="2695294" y="2928426"/>
              <a:ext cx="222250" cy="216535"/>
            </a:xfrm>
            <a:custGeom>
              <a:avLst/>
              <a:gdLst>
                <a:gd name="T0" fmla="*/ 342 w 350"/>
                <a:gd name="T1" fmla="*/ 0 h 341"/>
                <a:gd name="T2" fmla="*/ 350 w 350"/>
                <a:gd name="T3" fmla="*/ 341 h 341"/>
                <a:gd name="T4" fmla="*/ 40 w 350"/>
                <a:gd name="T5" fmla="*/ 341 h 341"/>
                <a:gd name="T6" fmla="*/ 40 w 350"/>
                <a:gd name="T7" fmla="*/ 190 h 341"/>
                <a:gd name="T8" fmla="*/ 0 w 350"/>
                <a:gd name="T9" fmla="*/ 151 h 341"/>
                <a:gd name="T10" fmla="*/ 0 w 350"/>
                <a:gd name="T11" fmla="*/ 0 h 341"/>
                <a:gd name="T12" fmla="*/ 342 w 350"/>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350" h="341">
                  <a:moveTo>
                    <a:pt x="342" y="0"/>
                  </a:moveTo>
                  <a:lnTo>
                    <a:pt x="350" y="341"/>
                  </a:lnTo>
                  <a:lnTo>
                    <a:pt x="40" y="341"/>
                  </a:lnTo>
                  <a:lnTo>
                    <a:pt x="40" y="190"/>
                  </a:lnTo>
                  <a:lnTo>
                    <a:pt x="0" y="151"/>
                  </a:lnTo>
                  <a:lnTo>
                    <a:pt x="0" y="0"/>
                  </a:lnTo>
                  <a:lnTo>
                    <a:pt x="342"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0" name="Freeform 119"/>
            <p:cNvSpPr>
              <a:spLocks/>
            </p:cNvSpPr>
            <p:nvPr/>
          </p:nvSpPr>
          <p:spPr bwMode="auto">
            <a:xfrm>
              <a:off x="2695294" y="2928426"/>
              <a:ext cx="222250" cy="216535"/>
            </a:xfrm>
            <a:custGeom>
              <a:avLst/>
              <a:gdLst>
                <a:gd name="T0" fmla="*/ 342 w 350"/>
                <a:gd name="T1" fmla="*/ 0 h 341"/>
                <a:gd name="T2" fmla="*/ 350 w 350"/>
                <a:gd name="T3" fmla="*/ 341 h 341"/>
                <a:gd name="T4" fmla="*/ 40 w 350"/>
                <a:gd name="T5" fmla="*/ 341 h 341"/>
                <a:gd name="T6" fmla="*/ 40 w 350"/>
                <a:gd name="T7" fmla="*/ 190 h 341"/>
                <a:gd name="T8" fmla="*/ 0 w 350"/>
                <a:gd name="T9" fmla="*/ 151 h 341"/>
                <a:gd name="T10" fmla="*/ 0 w 350"/>
                <a:gd name="T11" fmla="*/ 0 h 341"/>
                <a:gd name="T12" fmla="*/ 342 w 350"/>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350" h="341">
                  <a:moveTo>
                    <a:pt x="342" y="0"/>
                  </a:moveTo>
                  <a:lnTo>
                    <a:pt x="350" y="341"/>
                  </a:lnTo>
                  <a:lnTo>
                    <a:pt x="40" y="341"/>
                  </a:lnTo>
                  <a:lnTo>
                    <a:pt x="40" y="190"/>
                  </a:lnTo>
                  <a:lnTo>
                    <a:pt x="0" y="151"/>
                  </a:lnTo>
                  <a:lnTo>
                    <a:pt x="0" y="0"/>
                  </a:lnTo>
                  <a:lnTo>
                    <a:pt x="34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21" name="Freeform 120"/>
            <p:cNvSpPr>
              <a:spLocks/>
            </p:cNvSpPr>
            <p:nvPr/>
          </p:nvSpPr>
          <p:spPr bwMode="auto">
            <a:xfrm>
              <a:off x="3412844" y="3009071"/>
              <a:ext cx="222250" cy="307340"/>
            </a:xfrm>
            <a:custGeom>
              <a:avLst/>
              <a:gdLst>
                <a:gd name="T0" fmla="*/ 247 w 350"/>
                <a:gd name="T1" fmla="*/ 0 h 484"/>
                <a:gd name="T2" fmla="*/ 247 w 350"/>
                <a:gd name="T3" fmla="*/ 63 h 484"/>
                <a:gd name="T4" fmla="*/ 342 w 350"/>
                <a:gd name="T5" fmla="*/ 63 h 484"/>
                <a:gd name="T6" fmla="*/ 350 w 350"/>
                <a:gd name="T7" fmla="*/ 476 h 484"/>
                <a:gd name="T8" fmla="*/ 8 w 350"/>
                <a:gd name="T9" fmla="*/ 484 h 484"/>
                <a:gd name="T10" fmla="*/ 0 w 350"/>
                <a:gd name="T11" fmla="*/ 461 h 484"/>
                <a:gd name="T12" fmla="*/ 0 w 350"/>
                <a:gd name="T13" fmla="*/ 445 h 484"/>
                <a:gd name="T14" fmla="*/ 0 w 350"/>
                <a:gd name="T15" fmla="*/ 421 h 484"/>
                <a:gd name="T16" fmla="*/ 0 w 350"/>
                <a:gd name="T17" fmla="*/ 397 h 484"/>
                <a:gd name="T18" fmla="*/ 0 w 350"/>
                <a:gd name="T19" fmla="*/ 373 h 484"/>
                <a:gd name="T20" fmla="*/ 0 w 350"/>
                <a:gd name="T21" fmla="*/ 349 h 484"/>
                <a:gd name="T22" fmla="*/ 0 w 350"/>
                <a:gd name="T23" fmla="*/ 325 h 484"/>
                <a:gd name="T24" fmla="*/ 0 w 350"/>
                <a:gd name="T25" fmla="*/ 302 h 484"/>
                <a:gd name="T26" fmla="*/ 0 w 350"/>
                <a:gd name="T27" fmla="*/ 278 h 484"/>
                <a:gd name="T28" fmla="*/ 0 w 350"/>
                <a:gd name="T29" fmla="*/ 254 h 484"/>
                <a:gd name="T30" fmla="*/ 0 w 350"/>
                <a:gd name="T31" fmla="*/ 230 h 484"/>
                <a:gd name="T32" fmla="*/ 0 w 350"/>
                <a:gd name="T33" fmla="*/ 206 h 484"/>
                <a:gd name="T34" fmla="*/ 0 w 350"/>
                <a:gd name="T35" fmla="*/ 183 h 484"/>
                <a:gd name="T36" fmla="*/ 0 w 350"/>
                <a:gd name="T37" fmla="*/ 159 h 484"/>
                <a:gd name="T38" fmla="*/ 0 w 350"/>
                <a:gd name="T39" fmla="*/ 143 h 484"/>
                <a:gd name="T40" fmla="*/ 8 w 350"/>
                <a:gd name="T41" fmla="*/ 119 h 484"/>
                <a:gd name="T42" fmla="*/ 72 w 350"/>
                <a:gd name="T43" fmla="*/ 111 h 484"/>
                <a:gd name="T44" fmla="*/ 72 w 350"/>
                <a:gd name="T45" fmla="*/ 24 h 484"/>
                <a:gd name="T46" fmla="*/ 247 w 350"/>
                <a:gd name="T47"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0" h="484">
                  <a:moveTo>
                    <a:pt x="247" y="0"/>
                  </a:moveTo>
                  <a:lnTo>
                    <a:pt x="247" y="63"/>
                  </a:lnTo>
                  <a:lnTo>
                    <a:pt x="342" y="63"/>
                  </a:lnTo>
                  <a:lnTo>
                    <a:pt x="350" y="476"/>
                  </a:lnTo>
                  <a:lnTo>
                    <a:pt x="8" y="484"/>
                  </a:lnTo>
                  <a:lnTo>
                    <a:pt x="0" y="461"/>
                  </a:lnTo>
                  <a:lnTo>
                    <a:pt x="0" y="445"/>
                  </a:lnTo>
                  <a:lnTo>
                    <a:pt x="0" y="421"/>
                  </a:lnTo>
                  <a:lnTo>
                    <a:pt x="0" y="397"/>
                  </a:lnTo>
                  <a:lnTo>
                    <a:pt x="0" y="373"/>
                  </a:lnTo>
                  <a:lnTo>
                    <a:pt x="0" y="349"/>
                  </a:lnTo>
                  <a:lnTo>
                    <a:pt x="0" y="325"/>
                  </a:lnTo>
                  <a:lnTo>
                    <a:pt x="0" y="302"/>
                  </a:lnTo>
                  <a:lnTo>
                    <a:pt x="0" y="278"/>
                  </a:lnTo>
                  <a:lnTo>
                    <a:pt x="0" y="254"/>
                  </a:lnTo>
                  <a:lnTo>
                    <a:pt x="0" y="230"/>
                  </a:lnTo>
                  <a:lnTo>
                    <a:pt x="0" y="206"/>
                  </a:lnTo>
                  <a:lnTo>
                    <a:pt x="0" y="183"/>
                  </a:lnTo>
                  <a:lnTo>
                    <a:pt x="0" y="159"/>
                  </a:lnTo>
                  <a:lnTo>
                    <a:pt x="0" y="143"/>
                  </a:lnTo>
                  <a:lnTo>
                    <a:pt x="8" y="119"/>
                  </a:lnTo>
                  <a:lnTo>
                    <a:pt x="72" y="111"/>
                  </a:lnTo>
                  <a:lnTo>
                    <a:pt x="72" y="24"/>
                  </a:lnTo>
                  <a:lnTo>
                    <a:pt x="247"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2" name="Freeform 121"/>
            <p:cNvSpPr>
              <a:spLocks/>
            </p:cNvSpPr>
            <p:nvPr/>
          </p:nvSpPr>
          <p:spPr bwMode="auto">
            <a:xfrm>
              <a:off x="3412844" y="3009071"/>
              <a:ext cx="222250" cy="307340"/>
            </a:xfrm>
            <a:custGeom>
              <a:avLst/>
              <a:gdLst>
                <a:gd name="T0" fmla="*/ 247 w 350"/>
                <a:gd name="T1" fmla="*/ 0 h 484"/>
                <a:gd name="T2" fmla="*/ 247 w 350"/>
                <a:gd name="T3" fmla="*/ 63 h 484"/>
                <a:gd name="T4" fmla="*/ 342 w 350"/>
                <a:gd name="T5" fmla="*/ 63 h 484"/>
                <a:gd name="T6" fmla="*/ 350 w 350"/>
                <a:gd name="T7" fmla="*/ 476 h 484"/>
                <a:gd name="T8" fmla="*/ 8 w 350"/>
                <a:gd name="T9" fmla="*/ 484 h 484"/>
                <a:gd name="T10" fmla="*/ 0 w 350"/>
                <a:gd name="T11" fmla="*/ 461 h 484"/>
                <a:gd name="T12" fmla="*/ 0 w 350"/>
                <a:gd name="T13" fmla="*/ 445 h 484"/>
                <a:gd name="T14" fmla="*/ 0 w 350"/>
                <a:gd name="T15" fmla="*/ 421 h 484"/>
                <a:gd name="T16" fmla="*/ 0 w 350"/>
                <a:gd name="T17" fmla="*/ 397 h 484"/>
                <a:gd name="T18" fmla="*/ 0 w 350"/>
                <a:gd name="T19" fmla="*/ 373 h 484"/>
                <a:gd name="T20" fmla="*/ 0 w 350"/>
                <a:gd name="T21" fmla="*/ 349 h 484"/>
                <a:gd name="T22" fmla="*/ 0 w 350"/>
                <a:gd name="T23" fmla="*/ 325 h 484"/>
                <a:gd name="T24" fmla="*/ 0 w 350"/>
                <a:gd name="T25" fmla="*/ 302 h 484"/>
                <a:gd name="T26" fmla="*/ 0 w 350"/>
                <a:gd name="T27" fmla="*/ 278 h 484"/>
                <a:gd name="T28" fmla="*/ 0 w 350"/>
                <a:gd name="T29" fmla="*/ 254 h 484"/>
                <a:gd name="T30" fmla="*/ 0 w 350"/>
                <a:gd name="T31" fmla="*/ 230 h 484"/>
                <a:gd name="T32" fmla="*/ 0 w 350"/>
                <a:gd name="T33" fmla="*/ 206 h 484"/>
                <a:gd name="T34" fmla="*/ 0 w 350"/>
                <a:gd name="T35" fmla="*/ 183 h 484"/>
                <a:gd name="T36" fmla="*/ 0 w 350"/>
                <a:gd name="T37" fmla="*/ 159 h 484"/>
                <a:gd name="T38" fmla="*/ 0 w 350"/>
                <a:gd name="T39" fmla="*/ 143 h 484"/>
                <a:gd name="T40" fmla="*/ 8 w 350"/>
                <a:gd name="T41" fmla="*/ 119 h 484"/>
                <a:gd name="T42" fmla="*/ 72 w 350"/>
                <a:gd name="T43" fmla="*/ 111 h 484"/>
                <a:gd name="T44" fmla="*/ 72 w 350"/>
                <a:gd name="T45" fmla="*/ 24 h 484"/>
                <a:gd name="T46" fmla="*/ 247 w 350"/>
                <a:gd name="T47"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0" h="484">
                  <a:moveTo>
                    <a:pt x="247" y="0"/>
                  </a:moveTo>
                  <a:lnTo>
                    <a:pt x="247" y="63"/>
                  </a:lnTo>
                  <a:lnTo>
                    <a:pt x="342" y="63"/>
                  </a:lnTo>
                  <a:lnTo>
                    <a:pt x="350" y="476"/>
                  </a:lnTo>
                  <a:lnTo>
                    <a:pt x="8" y="484"/>
                  </a:lnTo>
                  <a:lnTo>
                    <a:pt x="0" y="461"/>
                  </a:lnTo>
                  <a:lnTo>
                    <a:pt x="0" y="445"/>
                  </a:lnTo>
                  <a:lnTo>
                    <a:pt x="0" y="421"/>
                  </a:lnTo>
                  <a:lnTo>
                    <a:pt x="0" y="397"/>
                  </a:lnTo>
                  <a:lnTo>
                    <a:pt x="0" y="373"/>
                  </a:lnTo>
                  <a:lnTo>
                    <a:pt x="0" y="349"/>
                  </a:lnTo>
                  <a:lnTo>
                    <a:pt x="0" y="325"/>
                  </a:lnTo>
                  <a:lnTo>
                    <a:pt x="0" y="302"/>
                  </a:lnTo>
                  <a:lnTo>
                    <a:pt x="0" y="278"/>
                  </a:lnTo>
                  <a:lnTo>
                    <a:pt x="0" y="254"/>
                  </a:lnTo>
                  <a:lnTo>
                    <a:pt x="0" y="230"/>
                  </a:lnTo>
                  <a:lnTo>
                    <a:pt x="0" y="206"/>
                  </a:lnTo>
                  <a:lnTo>
                    <a:pt x="0" y="183"/>
                  </a:lnTo>
                  <a:lnTo>
                    <a:pt x="0" y="159"/>
                  </a:lnTo>
                  <a:lnTo>
                    <a:pt x="0" y="143"/>
                  </a:lnTo>
                  <a:lnTo>
                    <a:pt x="8" y="119"/>
                  </a:lnTo>
                  <a:lnTo>
                    <a:pt x="72" y="111"/>
                  </a:lnTo>
                  <a:lnTo>
                    <a:pt x="72" y="24"/>
                  </a:lnTo>
                  <a:lnTo>
                    <a:pt x="247"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23" name="Rectangle 122"/>
            <p:cNvSpPr>
              <a:spLocks noChangeArrowheads="1"/>
            </p:cNvSpPr>
            <p:nvPr/>
          </p:nvSpPr>
          <p:spPr bwMode="auto">
            <a:xfrm>
              <a:off x="2235554" y="3043996"/>
              <a:ext cx="212090" cy="3435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4" name="Rectangle 123"/>
            <p:cNvSpPr>
              <a:spLocks noChangeArrowheads="1"/>
            </p:cNvSpPr>
            <p:nvPr/>
          </p:nvSpPr>
          <p:spPr bwMode="auto">
            <a:xfrm>
              <a:off x="2235554" y="3043996"/>
              <a:ext cx="212090" cy="34353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25" name="Freeform 124"/>
            <p:cNvSpPr>
              <a:spLocks/>
            </p:cNvSpPr>
            <p:nvPr/>
          </p:nvSpPr>
          <p:spPr bwMode="auto">
            <a:xfrm>
              <a:off x="3165194" y="3084636"/>
              <a:ext cx="227330" cy="307340"/>
            </a:xfrm>
            <a:custGeom>
              <a:avLst/>
              <a:gdLst>
                <a:gd name="T0" fmla="*/ 350 w 358"/>
                <a:gd name="T1" fmla="*/ 0 h 484"/>
                <a:gd name="T2" fmla="*/ 358 w 358"/>
                <a:gd name="T3" fmla="*/ 397 h 484"/>
                <a:gd name="T4" fmla="*/ 175 w 358"/>
                <a:gd name="T5" fmla="*/ 405 h 484"/>
                <a:gd name="T6" fmla="*/ 175 w 358"/>
                <a:gd name="T7" fmla="*/ 484 h 484"/>
                <a:gd name="T8" fmla="*/ 8 w 358"/>
                <a:gd name="T9" fmla="*/ 484 h 484"/>
                <a:gd name="T10" fmla="*/ 0 w 358"/>
                <a:gd name="T11" fmla="*/ 8 h 484"/>
                <a:gd name="T12" fmla="*/ 350 w 358"/>
                <a:gd name="T13" fmla="*/ 0 h 484"/>
              </a:gdLst>
              <a:ahLst/>
              <a:cxnLst>
                <a:cxn ang="0">
                  <a:pos x="T0" y="T1"/>
                </a:cxn>
                <a:cxn ang="0">
                  <a:pos x="T2" y="T3"/>
                </a:cxn>
                <a:cxn ang="0">
                  <a:pos x="T4" y="T5"/>
                </a:cxn>
                <a:cxn ang="0">
                  <a:pos x="T6" y="T7"/>
                </a:cxn>
                <a:cxn ang="0">
                  <a:pos x="T8" y="T9"/>
                </a:cxn>
                <a:cxn ang="0">
                  <a:pos x="T10" y="T11"/>
                </a:cxn>
                <a:cxn ang="0">
                  <a:pos x="T12" y="T13"/>
                </a:cxn>
              </a:cxnLst>
              <a:rect l="0" t="0" r="r" b="b"/>
              <a:pathLst>
                <a:path w="358" h="484">
                  <a:moveTo>
                    <a:pt x="350" y="0"/>
                  </a:moveTo>
                  <a:lnTo>
                    <a:pt x="358" y="397"/>
                  </a:lnTo>
                  <a:lnTo>
                    <a:pt x="175" y="405"/>
                  </a:lnTo>
                  <a:lnTo>
                    <a:pt x="175" y="484"/>
                  </a:lnTo>
                  <a:lnTo>
                    <a:pt x="8" y="484"/>
                  </a:lnTo>
                  <a:lnTo>
                    <a:pt x="0" y="8"/>
                  </a:lnTo>
                  <a:lnTo>
                    <a:pt x="35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6" name="Freeform 125"/>
            <p:cNvSpPr>
              <a:spLocks/>
            </p:cNvSpPr>
            <p:nvPr/>
          </p:nvSpPr>
          <p:spPr bwMode="auto">
            <a:xfrm>
              <a:off x="3165194" y="3084636"/>
              <a:ext cx="227330" cy="307340"/>
            </a:xfrm>
            <a:custGeom>
              <a:avLst/>
              <a:gdLst>
                <a:gd name="T0" fmla="*/ 350 w 358"/>
                <a:gd name="T1" fmla="*/ 0 h 484"/>
                <a:gd name="T2" fmla="*/ 358 w 358"/>
                <a:gd name="T3" fmla="*/ 397 h 484"/>
                <a:gd name="T4" fmla="*/ 175 w 358"/>
                <a:gd name="T5" fmla="*/ 405 h 484"/>
                <a:gd name="T6" fmla="*/ 175 w 358"/>
                <a:gd name="T7" fmla="*/ 484 h 484"/>
                <a:gd name="T8" fmla="*/ 8 w 358"/>
                <a:gd name="T9" fmla="*/ 484 h 484"/>
                <a:gd name="T10" fmla="*/ 0 w 358"/>
                <a:gd name="T11" fmla="*/ 8 h 484"/>
                <a:gd name="T12" fmla="*/ 350 w 358"/>
                <a:gd name="T13" fmla="*/ 0 h 484"/>
              </a:gdLst>
              <a:ahLst/>
              <a:cxnLst>
                <a:cxn ang="0">
                  <a:pos x="T0" y="T1"/>
                </a:cxn>
                <a:cxn ang="0">
                  <a:pos x="T2" y="T3"/>
                </a:cxn>
                <a:cxn ang="0">
                  <a:pos x="T4" y="T5"/>
                </a:cxn>
                <a:cxn ang="0">
                  <a:pos x="T6" y="T7"/>
                </a:cxn>
                <a:cxn ang="0">
                  <a:pos x="T8" y="T9"/>
                </a:cxn>
                <a:cxn ang="0">
                  <a:pos x="T10" y="T11"/>
                </a:cxn>
                <a:cxn ang="0">
                  <a:pos x="T12" y="T13"/>
                </a:cxn>
              </a:cxnLst>
              <a:rect l="0" t="0" r="r" b="b"/>
              <a:pathLst>
                <a:path w="358" h="484">
                  <a:moveTo>
                    <a:pt x="350" y="0"/>
                  </a:moveTo>
                  <a:lnTo>
                    <a:pt x="358" y="397"/>
                  </a:lnTo>
                  <a:lnTo>
                    <a:pt x="175" y="405"/>
                  </a:lnTo>
                  <a:lnTo>
                    <a:pt x="175" y="484"/>
                  </a:lnTo>
                  <a:lnTo>
                    <a:pt x="8" y="484"/>
                  </a:lnTo>
                  <a:lnTo>
                    <a:pt x="0" y="8"/>
                  </a:lnTo>
                  <a:lnTo>
                    <a:pt x="35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27" name="Freeform 126"/>
            <p:cNvSpPr>
              <a:spLocks/>
            </p:cNvSpPr>
            <p:nvPr/>
          </p:nvSpPr>
          <p:spPr bwMode="auto">
            <a:xfrm>
              <a:off x="1977744" y="3110036"/>
              <a:ext cx="232410" cy="277495"/>
            </a:xfrm>
            <a:custGeom>
              <a:avLst/>
              <a:gdLst>
                <a:gd name="T0" fmla="*/ 366 w 366"/>
                <a:gd name="T1" fmla="*/ 437 h 437"/>
                <a:gd name="T2" fmla="*/ 56 w 366"/>
                <a:gd name="T3" fmla="*/ 437 h 437"/>
                <a:gd name="T4" fmla="*/ 56 w 366"/>
                <a:gd name="T5" fmla="*/ 413 h 437"/>
                <a:gd name="T6" fmla="*/ 64 w 366"/>
                <a:gd name="T7" fmla="*/ 389 h 437"/>
                <a:gd name="T8" fmla="*/ 64 w 366"/>
                <a:gd name="T9" fmla="*/ 365 h 437"/>
                <a:gd name="T10" fmla="*/ 64 w 366"/>
                <a:gd name="T11" fmla="*/ 341 h 437"/>
                <a:gd name="T12" fmla="*/ 64 w 366"/>
                <a:gd name="T13" fmla="*/ 317 h 437"/>
                <a:gd name="T14" fmla="*/ 64 w 366"/>
                <a:gd name="T15" fmla="*/ 286 h 437"/>
                <a:gd name="T16" fmla="*/ 64 w 366"/>
                <a:gd name="T17" fmla="*/ 262 h 437"/>
                <a:gd name="T18" fmla="*/ 56 w 366"/>
                <a:gd name="T19" fmla="*/ 238 h 437"/>
                <a:gd name="T20" fmla="*/ 48 w 366"/>
                <a:gd name="T21" fmla="*/ 222 h 437"/>
                <a:gd name="T22" fmla="*/ 40 w 366"/>
                <a:gd name="T23" fmla="*/ 198 h 437"/>
                <a:gd name="T24" fmla="*/ 32 w 366"/>
                <a:gd name="T25" fmla="*/ 182 h 437"/>
                <a:gd name="T26" fmla="*/ 24 w 366"/>
                <a:gd name="T27" fmla="*/ 166 h 437"/>
                <a:gd name="T28" fmla="*/ 16 w 366"/>
                <a:gd name="T29" fmla="*/ 143 h 437"/>
                <a:gd name="T30" fmla="*/ 8 w 366"/>
                <a:gd name="T31" fmla="*/ 127 h 437"/>
                <a:gd name="T32" fmla="*/ 0 w 366"/>
                <a:gd name="T33" fmla="*/ 103 h 437"/>
                <a:gd name="T34" fmla="*/ 0 w 366"/>
                <a:gd name="T35" fmla="*/ 87 h 437"/>
                <a:gd name="T36" fmla="*/ 279 w 366"/>
                <a:gd name="T37" fmla="*/ 87 h 437"/>
                <a:gd name="T38" fmla="*/ 295 w 366"/>
                <a:gd name="T39" fmla="*/ 79 h 437"/>
                <a:gd name="T40" fmla="*/ 303 w 366"/>
                <a:gd name="T41" fmla="*/ 55 h 437"/>
                <a:gd name="T42" fmla="*/ 303 w 366"/>
                <a:gd name="T43" fmla="*/ 39 h 437"/>
                <a:gd name="T44" fmla="*/ 303 w 366"/>
                <a:gd name="T45" fmla="*/ 16 h 437"/>
                <a:gd name="T46" fmla="*/ 295 w 366"/>
                <a:gd name="T47" fmla="*/ 0 h 437"/>
                <a:gd name="T48" fmla="*/ 366 w 366"/>
                <a:gd name="T49" fmla="*/ 0 h 437"/>
                <a:gd name="T50" fmla="*/ 366 w 366"/>
                <a:gd name="T5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437">
                  <a:moveTo>
                    <a:pt x="366" y="437"/>
                  </a:moveTo>
                  <a:lnTo>
                    <a:pt x="56" y="437"/>
                  </a:lnTo>
                  <a:lnTo>
                    <a:pt x="56" y="413"/>
                  </a:lnTo>
                  <a:lnTo>
                    <a:pt x="64" y="389"/>
                  </a:lnTo>
                  <a:lnTo>
                    <a:pt x="64" y="365"/>
                  </a:lnTo>
                  <a:lnTo>
                    <a:pt x="64" y="341"/>
                  </a:lnTo>
                  <a:lnTo>
                    <a:pt x="64" y="317"/>
                  </a:lnTo>
                  <a:lnTo>
                    <a:pt x="64" y="286"/>
                  </a:lnTo>
                  <a:lnTo>
                    <a:pt x="64" y="262"/>
                  </a:lnTo>
                  <a:lnTo>
                    <a:pt x="56" y="238"/>
                  </a:lnTo>
                  <a:lnTo>
                    <a:pt x="48" y="222"/>
                  </a:lnTo>
                  <a:lnTo>
                    <a:pt x="40" y="198"/>
                  </a:lnTo>
                  <a:lnTo>
                    <a:pt x="32" y="182"/>
                  </a:lnTo>
                  <a:lnTo>
                    <a:pt x="24" y="166"/>
                  </a:lnTo>
                  <a:lnTo>
                    <a:pt x="16" y="143"/>
                  </a:lnTo>
                  <a:lnTo>
                    <a:pt x="8" y="127"/>
                  </a:lnTo>
                  <a:lnTo>
                    <a:pt x="0" y="103"/>
                  </a:lnTo>
                  <a:lnTo>
                    <a:pt x="0" y="87"/>
                  </a:lnTo>
                  <a:lnTo>
                    <a:pt x="279" y="87"/>
                  </a:lnTo>
                  <a:lnTo>
                    <a:pt x="295" y="79"/>
                  </a:lnTo>
                  <a:lnTo>
                    <a:pt x="303" y="55"/>
                  </a:lnTo>
                  <a:lnTo>
                    <a:pt x="303" y="39"/>
                  </a:lnTo>
                  <a:lnTo>
                    <a:pt x="303" y="16"/>
                  </a:lnTo>
                  <a:lnTo>
                    <a:pt x="295" y="0"/>
                  </a:lnTo>
                  <a:lnTo>
                    <a:pt x="366" y="0"/>
                  </a:lnTo>
                  <a:lnTo>
                    <a:pt x="366" y="43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28" name="Freeform 127"/>
            <p:cNvSpPr>
              <a:spLocks/>
            </p:cNvSpPr>
            <p:nvPr/>
          </p:nvSpPr>
          <p:spPr bwMode="auto">
            <a:xfrm>
              <a:off x="1977744" y="3110036"/>
              <a:ext cx="232410" cy="277495"/>
            </a:xfrm>
            <a:custGeom>
              <a:avLst/>
              <a:gdLst>
                <a:gd name="T0" fmla="*/ 366 w 366"/>
                <a:gd name="T1" fmla="*/ 437 h 437"/>
                <a:gd name="T2" fmla="*/ 56 w 366"/>
                <a:gd name="T3" fmla="*/ 437 h 437"/>
                <a:gd name="T4" fmla="*/ 56 w 366"/>
                <a:gd name="T5" fmla="*/ 413 h 437"/>
                <a:gd name="T6" fmla="*/ 64 w 366"/>
                <a:gd name="T7" fmla="*/ 389 h 437"/>
                <a:gd name="T8" fmla="*/ 64 w 366"/>
                <a:gd name="T9" fmla="*/ 365 h 437"/>
                <a:gd name="T10" fmla="*/ 64 w 366"/>
                <a:gd name="T11" fmla="*/ 341 h 437"/>
                <a:gd name="T12" fmla="*/ 64 w 366"/>
                <a:gd name="T13" fmla="*/ 317 h 437"/>
                <a:gd name="T14" fmla="*/ 64 w 366"/>
                <a:gd name="T15" fmla="*/ 286 h 437"/>
                <a:gd name="T16" fmla="*/ 64 w 366"/>
                <a:gd name="T17" fmla="*/ 262 h 437"/>
                <a:gd name="T18" fmla="*/ 56 w 366"/>
                <a:gd name="T19" fmla="*/ 238 h 437"/>
                <a:gd name="T20" fmla="*/ 48 w 366"/>
                <a:gd name="T21" fmla="*/ 222 h 437"/>
                <a:gd name="T22" fmla="*/ 40 w 366"/>
                <a:gd name="T23" fmla="*/ 198 h 437"/>
                <a:gd name="T24" fmla="*/ 32 w 366"/>
                <a:gd name="T25" fmla="*/ 182 h 437"/>
                <a:gd name="T26" fmla="*/ 24 w 366"/>
                <a:gd name="T27" fmla="*/ 166 h 437"/>
                <a:gd name="T28" fmla="*/ 16 w 366"/>
                <a:gd name="T29" fmla="*/ 143 h 437"/>
                <a:gd name="T30" fmla="*/ 8 w 366"/>
                <a:gd name="T31" fmla="*/ 127 h 437"/>
                <a:gd name="T32" fmla="*/ 0 w 366"/>
                <a:gd name="T33" fmla="*/ 103 h 437"/>
                <a:gd name="T34" fmla="*/ 0 w 366"/>
                <a:gd name="T35" fmla="*/ 87 h 437"/>
                <a:gd name="T36" fmla="*/ 279 w 366"/>
                <a:gd name="T37" fmla="*/ 87 h 437"/>
                <a:gd name="T38" fmla="*/ 295 w 366"/>
                <a:gd name="T39" fmla="*/ 79 h 437"/>
                <a:gd name="T40" fmla="*/ 303 w 366"/>
                <a:gd name="T41" fmla="*/ 55 h 437"/>
                <a:gd name="T42" fmla="*/ 303 w 366"/>
                <a:gd name="T43" fmla="*/ 39 h 437"/>
                <a:gd name="T44" fmla="*/ 303 w 366"/>
                <a:gd name="T45" fmla="*/ 16 h 437"/>
                <a:gd name="T46" fmla="*/ 295 w 366"/>
                <a:gd name="T47" fmla="*/ 0 h 437"/>
                <a:gd name="T48" fmla="*/ 366 w 366"/>
                <a:gd name="T49" fmla="*/ 0 h 437"/>
                <a:gd name="T50" fmla="*/ 366 w 366"/>
                <a:gd name="T5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437">
                  <a:moveTo>
                    <a:pt x="366" y="437"/>
                  </a:moveTo>
                  <a:lnTo>
                    <a:pt x="56" y="437"/>
                  </a:lnTo>
                  <a:lnTo>
                    <a:pt x="56" y="413"/>
                  </a:lnTo>
                  <a:lnTo>
                    <a:pt x="64" y="389"/>
                  </a:lnTo>
                  <a:lnTo>
                    <a:pt x="64" y="365"/>
                  </a:lnTo>
                  <a:lnTo>
                    <a:pt x="64" y="341"/>
                  </a:lnTo>
                  <a:lnTo>
                    <a:pt x="64" y="317"/>
                  </a:lnTo>
                  <a:lnTo>
                    <a:pt x="64" y="286"/>
                  </a:lnTo>
                  <a:lnTo>
                    <a:pt x="64" y="262"/>
                  </a:lnTo>
                  <a:lnTo>
                    <a:pt x="56" y="238"/>
                  </a:lnTo>
                  <a:lnTo>
                    <a:pt x="48" y="222"/>
                  </a:lnTo>
                  <a:lnTo>
                    <a:pt x="40" y="198"/>
                  </a:lnTo>
                  <a:lnTo>
                    <a:pt x="32" y="182"/>
                  </a:lnTo>
                  <a:lnTo>
                    <a:pt x="24" y="166"/>
                  </a:lnTo>
                  <a:lnTo>
                    <a:pt x="16" y="143"/>
                  </a:lnTo>
                  <a:lnTo>
                    <a:pt x="8" y="127"/>
                  </a:lnTo>
                  <a:lnTo>
                    <a:pt x="0" y="103"/>
                  </a:lnTo>
                  <a:lnTo>
                    <a:pt x="0" y="87"/>
                  </a:lnTo>
                  <a:lnTo>
                    <a:pt x="279" y="87"/>
                  </a:lnTo>
                  <a:lnTo>
                    <a:pt x="295" y="79"/>
                  </a:lnTo>
                  <a:lnTo>
                    <a:pt x="303" y="55"/>
                  </a:lnTo>
                  <a:lnTo>
                    <a:pt x="303" y="39"/>
                  </a:lnTo>
                  <a:lnTo>
                    <a:pt x="303" y="16"/>
                  </a:lnTo>
                  <a:lnTo>
                    <a:pt x="295" y="0"/>
                  </a:lnTo>
                  <a:lnTo>
                    <a:pt x="366" y="0"/>
                  </a:lnTo>
                  <a:lnTo>
                    <a:pt x="366" y="43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29" name="Freeform 128"/>
            <p:cNvSpPr>
              <a:spLocks/>
            </p:cNvSpPr>
            <p:nvPr/>
          </p:nvSpPr>
          <p:spPr bwMode="auto">
            <a:xfrm>
              <a:off x="3655414" y="3120196"/>
              <a:ext cx="257810" cy="413385"/>
            </a:xfrm>
            <a:custGeom>
              <a:avLst/>
              <a:gdLst>
                <a:gd name="T0" fmla="*/ 326 w 406"/>
                <a:gd name="T1" fmla="*/ 0 h 651"/>
                <a:gd name="T2" fmla="*/ 326 w 406"/>
                <a:gd name="T3" fmla="*/ 31 h 651"/>
                <a:gd name="T4" fmla="*/ 334 w 406"/>
                <a:gd name="T5" fmla="*/ 55 h 651"/>
                <a:gd name="T6" fmla="*/ 334 w 406"/>
                <a:gd name="T7" fmla="*/ 87 h 651"/>
                <a:gd name="T8" fmla="*/ 350 w 406"/>
                <a:gd name="T9" fmla="*/ 111 h 651"/>
                <a:gd name="T10" fmla="*/ 358 w 406"/>
                <a:gd name="T11" fmla="*/ 135 h 651"/>
                <a:gd name="T12" fmla="*/ 374 w 406"/>
                <a:gd name="T13" fmla="*/ 158 h 651"/>
                <a:gd name="T14" fmla="*/ 390 w 406"/>
                <a:gd name="T15" fmla="*/ 182 h 651"/>
                <a:gd name="T16" fmla="*/ 406 w 406"/>
                <a:gd name="T17" fmla="*/ 206 h 651"/>
                <a:gd name="T18" fmla="*/ 406 w 406"/>
                <a:gd name="T19" fmla="*/ 222 h 651"/>
                <a:gd name="T20" fmla="*/ 398 w 406"/>
                <a:gd name="T21" fmla="*/ 238 h 651"/>
                <a:gd name="T22" fmla="*/ 398 w 406"/>
                <a:gd name="T23" fmla="*/ 254 h 651"/>
                <a:gd name="T24" fmla="*/ 390 w 406"/>
                <a:gd name="T25" fmla="*/ 278 h 651"/>
                <a:gd name="T26" fmla="*/ 382 w 406"/>
                <a:gd name="T27" fmla="*/ 293 h 651"/>
                <a:gd name="T28" fmla="*/ 382 w 406"/>
                <a:gd name="T29" fmla="*/ 309 h 651"/>
                <a:gd name="T30" fmla="*/ 374 w 406"/>
                <a:gd name="T31" fmla="*/ 333 h 651"/>
                <a:gd name="T32" fmla="*/ 374 w 406"/>
                <a:gd name="T33" fmla="*/ 349 h 651"/>
                <a:gd name="T34" fmla="*/ 366 w 406"/>
                <a:gd name="T35" fmla="*/ 373 h 651"/>
                <a:gd name="T36" fmla="*/ 366 w 406"/>
                <a:gd name="T37" fmla="*/ 389 h 651"/>
                <a:gd name="T38" fmla="*/ 366 w 406"/>
                <a:gd name="T39" fmla="*/ 405 h 651"/>
                <a:gd name="T40" fmla="*/ 366 w 406"/>
                <a:gd name="T41" fmla="*/ 428 h 651"/>
                <a:gd name="T42" fmla="*/ 366 w 406"/>
                <a:gd name="T43" fmla="*/ 452 h 651"/>
                <a:gd name="T44" fmla="*/ 366 w 406"/>
                <a:gd name="T45" fmla="*/ 468 h 651"/>
                <a:gd name="T46" fmla="*/ 366 w 406"/>
                <a:gd name="T47" fmla="*/ 484 h 651"/>
                <a:gd name="T48" fmla="*/ 358 w 406"/>
                <a:gd name="T49" fmla="*/ 508 h 651"/>
                <a:gd name="T50" fmla="*/ 358 w 406"/>
                <a:gd name="T51" fmla="*/ 524 h 651"/>
                <a:gd name="T52" fmla="*/ 358 w 406"/>
                <a:gd name="T53" fmla="*/ 548 h 651"/>
                <a:gd name="T54" fmla="*/ 350 w 406"/>
                <a:gd name="T55" fmla="*/ 563 h 651"/>
                <a:gd name="T56" fmla="*/ 342 w 406"/>
                <a:gd name="T57" fmla="*/ 579 h 651"/>
                <a:gd name="T58" fmla="*/ 334 w 406"/>
                <a:gd name="T59" fmla="*/ 603 h 651"/>
                <a:gd name="T60" fmla="*/ 318 w 406"/>
                <a:gd name="T61" fmla="*/ 635 h 651"/>
                <a:gd name="T62" fmla="*/ 310 w 406"/>
                <a:gd name="T63" fmla="*/ 651 h 651"/>
                <a:gd name="T64" fmla="*/ 286 w 406"/>
                <a:gd name="T65" fmla="*/ 635 h 651"/>
                <a:gd name="T66" fmla="*/ 286 w 406"/>
                <a:gd name="T67" fmla="*/ 611 h 651"/>
                <a:gd name="T68" fmla="*/ 286 w 406"/>
                <a:gd name="T69" fmla="*/ 587 h 651"/>
                <a:gd name="T70" fmla="*/ 270 w 406"/>
                <a:gd name="T71" fmla="*/ 571 h 651"/>
                <a:gd name="T72" fmla="*/ 255 w 406"/>
                <a:gd name="T73" fmla="*/ 556 h 651"/>
                <a:gd name="T74" fmla="*/ 231 w 406"/>
                <a:gd name="T75" fmla="*/ 556 h 651"/>
                <a:gd name="T76" fmla="*/ 207 w 406"/>
                <a:gd name="T77" fmla="*/ 556 h 651"/>
                <a:gd name="T78" fmla="*/ 215 w 406"/>
                <a:gd name="T79" fmla="*/ 325 h 651"/>
                <a:gd name="T80" fmla="*/ 199 w 406"/>
                <a:gd name="T81" fmla="*/ 301 h 651"/>
                <a:gd name="T82" fmla="*/ 191 w 406"/>
                <a:gd name="T83" fmla="*/ 293 h 651"/>
                <a:gd name="T84" fmla="*/ 0 w 406"/>
                <a:gd name="T85" fmla="*/ 293 h 651"/>
                <a:gd name="T86" fmla="*/ 0 w 406"/>
                <a:gd name="T87" fmla="*/ 31 h 651"/>
                <a:gd name="T88" fmla="*/ 24 w 406"/>
                <a:gd name="T89" fmla="*/ 31 h 651"/>
                <a:gd name="T90" fmla="*/ 40 w 406"/>
                <a:gd name="T91" fmla="*/ 31 h 651"/>
                <a:gd name="T92" fmla="*/ 64 w 406"/>
                <a:gd name="T93" fmla="*/ 23 h 651"/>
                <a:gd name="T94" fmla="*/ 80 w 406"/>
                <a:gd name="T95" fmla="*/ 23 h 651"/>
                <a:gd name="T96" fmla="*/ 103 w 406"/>
                <a:gd name="T97" fmla="*/ 23 h 651"/>
                <a:gd name="T98" fmla="*/ 127 w 406"/>
                <a:gd name="T99" fmla="*/ 23 h 651"/>
                <a:gd name="T100" fmla="*/ 143 w 406"/>
                <a:gd name="T101" fmla="*/ 15 h 651"/>
                <a:gd name="T102" fmla="*/ 167 w 406"/>
                <a:gd name="T103" fmla="*/ 15 h 651"/>
                <a:gd name="T104" fmla="*/ 183 w 406"/>
                <a:gd name="T105" fmla="*/ 15 h 651"/>
                <a:gd name="T106" fmla="*/ 207 w 406"/>
                <a:gd name="T107" fmla="*/ 15 h 651"/>
                <a:gd name="T108" fmla="*/ 223 w 406"/>
                <a:gd name="T109" fmla="*/ 8 h 651"/>
                <a:gd name="T110" fmla="*/ 247 w 406"/>
                <a:gd name="T111" fmla="*/ 8 h 651"/>
                <a:gd name="T112" fmla="*/ 270 w 406"/>
                <a:gd name="T113" fmla="*/ 8 h 651"/>
                <a:gd name="T114" fmla="*/ 286 w 406"/>
                <a:gd name="T115" fmla="*/ 8 h 651"/>
                <a:gd name="T116" fmla="*/ 310 w 406"/>
                <a:gd name="T117" fmla="*/ 0 h 651"/>
                <a:gd name="T118" fmla="*/ 326 w 406"/>
                <a:gd name="T11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651">
                  <a:moveTo>
                    <a:pt x="326" y="0"/>
                  </a:moveTo>
                  <a:lnTo>
                    <a:pt x="326" y="31"/>
                  </a:lnTo>
                  <a:lnTo>
                    <a:pt x="334" y="55"/>
                  </a:lnTo>
                  <a:lnTo>
                    <a:pt x="334" y="87"/>
                  </a:lnTo>
                  <a:lnTo>
                    <a:pt x="350" y="111"/>
                  </a:lnTo>
                  <a:lnTo>
                    <a:pt x="358" y="135"/>
                  </a:lnTo>
                  <a:lnTo>
                    <a:pt x="374" y="158"/>
                  </a:lnTo>
                  <a:lnTo>
                    <a:pt x="390" y="182"/>
                  </a:lnTo>
                  <a:lnTo>
                    <a:pt x="406" y="206"/>
                  </a:lnTo>
                  <a:lnTo>
                    <a:pt x="406" y="222"/>
                  </a:lnTo>
                  <a:lnTo>
                    <a:pt x="398" y="238"/>
                  </a:lnTo>
                  <a:lnTo>
                    <a:pt x="398" y="254"/>
                  </a:lnTo>
                  <a:lnTo>
                    <a:pt x="390" y="278"/>
                  </a:lnTo>
                  <a:lnTo>
                    <a:pt x="382" y="293"/>
                  </a:lnTo>
                  <a:lnTo>
                    <a:pt x="382" y="309"/>
                  </a:lnTo>
                  <a:lnTo>
                    <a:pt x="374" y="333"/>
                  </a:lnTo>
                  <a:lnTo>
                    <a:pt x="374" y="349"/>
                  </a:lnTo>
                  <a:lnTo>
                    <a:pt x="366" y="373"/>
                  </a:lnTo>
                  <a:lnTo>
                    <a:pt x="366" y="389"/>
                  </a:lnTo>
                  <a:lnTo>
                    <a:pt x="366" y="405"/>
                  </a:lnTo>
                  <a:lnTo>
                    <a:pt x="366" y="428"/>
                  </a:lnTo>
                  <a:lnTo>
                    <a:pt x="366" y="452"/>
                  </a:lnTo>
                  <a:lnTo>
                    <a:pt x="366" y="468"/>
                  </a:lnTo>
                  <a:lnTo>
                    <a:pt x="366" y="484"/>
                  </a:lnTo>
                  <a:lnTo>
                    <a:pt x="358" y="508"/>
                  </a:lnTo>
                  <a:lnTo>
                    <a:pt x="358" y="524"/>
                  </a:lnTo>
                  <a:lnTo>
                    <a:pt x="358" y="548"/>
                  </a:lnTo>
                  <a:lnTo>
                    <a:pt x="350" y="563"/>
                  </a:lnTo>
                  <a:lnTo>
                    <a:pt x="342" y="579"/>
                  </a:lnTo>
                  <a:lnTo>
                    <a:pt x="334" y="603"/>
                  </a:lnTo>
                  <a:lnTo>
                    <a:pt x="318" y="635"/>
                  </a:lnTo>
                  <a:lnTo>
                    <a:pt x="310" y="651"/>
                  </a:lnTo>
                  <a:lnTo>
                    <a:pt x="286" y="635"/>
                  </a:lnTo>
                  <a:lnTo>
                    <a:pt x="286" y="611"/>
                  </a:lnTo>
                  <a:lnTo>
                    <a:pt x="286" y="587"/>
                  </a:lnTo>
                  <a:lnTo>
                    <a:pt x="270" y="571"/>
                  </a:lnTo>
                  <a:lnTo>
                    <a:pt x="255" y="556"/>
                  </a:lnTo>
                  <a:lnTo>
                    <a:pt x="231" y="556"/>
                  </a:lnTo>
                  <a:lnTo>
                    <a:pt x="207" y="556"/>
                  </a:lnTo>
                  <a:lnTo>
                    <a:pt x="215" y="325"/>
                  </a:lnTo>
                  <a:lnTo>
                    <a:pt x="199" y="301"/>
                  </a:lnTo>
                  <a:lnTo>
                    <a:pt x="191" y="293"/>
                  </a:lnTo>
                  <a:lnTo>
                    <a:pt x="0" y="293"/>
                  </a:lnTo>
                  <a:lnTo>
                    <a:pt x="0" y="31"/>
                  </a:lnTo>
                  <a:lnTo>
                    <a:pt x="24" y="31"/>
                  </a:lnTo>
                  <a:lnTo>
                    <a:pt x="40" y="31"/>
                  </a:lnTo>
                  <a:lnTo>
                    <a:pt x="64" y="23"/>
                  </a:lnTo>
                  <a:lnTo>
                    <a:pt x="80" y="23"/>
                  </a:lnTo>
                  <a:lnTo>
                    <a:pt x="103" y="23"/>
                  </a:lnTo>
                  <a:lnTo>
                    <a:pt x="127" y="23"/>
                  </a:lnTo>
                  <a:lnTo>
                    <a:pt x="143" y="15"/>
                  </a:lnTo>
                  <a:lnTo>
                    <a:pt x="167" y="15"/>
                  </a:lnTo>
                  <a:lnTo>
                    <a:pt x="183" y="15"/>
                  </a:lnTo>
                  <a:lnTo>
                    <a:pt x="207" y="15"/>
                  </a:lnTo>
                  <a:lnTo>
                    <a:pt x="223" y="8"/>
                  </a:lnTo>
                  <a:lnTo>
                    <a:pt x="247" y="8"/>
                  </a:lnTo>
                  <a:lnTo>
                    <a:pt x="270" y="8"/>
                  </a:lnTo>
                  <a:lnTo>
                    <a:pt x="286" y="8"/>
                  </a:lnTo>
                  <a:lnTo>
                    <a:pt x="310" y="0"/>
                  </a:lnTo>
                  <a:lnTo>
                    <a:pt x="326" y="0"/>
                  </a:lnTo>
                  <a:close/>
                </a:path>
              </a:pathLst>
            </a:cu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30" name="Freeform 129"/>
            <p:cNvSpPr>
              <a:spLocks/>
            </p:cNvSpPr>
            <p:nvPr/>
          </p:nvSpPr>
          <p:spPr bwMode="auto">
            <a:xfrm>
              <a:off x="3655414" y="3120196"/>
              <a:ext cx="257810" cy="413385"/>
            </a:xfrm>
            <a:custGeom>
              <a:avLst/>
              <a:gdLst>
                <a:gd name="T0" fmla="*/ 326 w 406"/>
                <a:gd name="T1" fmla="*/ 0 h 651"/>
                <a:gd name="T2" fmla="*/ 326 w 406"/>
                <a:gd name="T3" fmla="*/ 31 h 651"/>
                <a:gd name="T4" fmla="*/ 334 w 406"/>
                <a:gd name="T5" fmla="*/ 55 h 651"/>
                <a:gd name="T6" fmla="*/ 334 w 406"/>
                <a:gd name="T7" fmla="*/ 87 h 651"/>
                <a:gd name="T8" fmla="*/ 350 w 406"/>
                <a:gd name="T9" fmla="*/ 111 h 651"/>
                <a:gd name="T10" fmla="*/ 358 w 406"/>
                <a:gd name="T11" fmla="*/ 135 h 651"/>
                <a:gd name="T12" fmla="*/ 374 w 406"/>
                <a:gd name="T13" fmla="*/ 158 h 651"/>
                <a:gd name="T14" fmla="*/ 390 w 406"/>
                <a:gd name="T15" fmla="*/ 182 h 651"/>
                <a:gd name="T16" fmla="*/ 406 w 406"/>
                <a:gd name="T17" fmla="*/ 206 h 651"/>
                <a:gd name="T18" fmla="*/ 406 w 406"/>
                <a:gd name="T19" fmla="*/ 222 h 651"/>
                <a:gd name="T20" fmla="*/ 398 w 406"/>
                <a:gd name="T21" fmla="*/ 238 h 651"/>
                <a:gd name="T22" fmla="*/ 398 w 406"/>
                <a:gd name="T23" fmla="*/ 254 h 651"/>
                <a:gd name="T24" fmla="*/ 390 w 406"/>
                <a:gd name="T25" fmla="*/ 278 h 651"/>
                <a:gd name="T26" fmla="*/ 382 w 406"/>
                <a:gd name="T27" fmla="*/ 293 h 651"/>
                <a:gd name="T28" fmla="*/ 382 w 406"/>
                <a:gd name="T29" fmla="*/ 309 h 651"/>
                <a:gd name="T30" fmla="*/ 374 w 406"/>
                <a:gd name="T31" fmla="*/ 333 h 651"/>
                <a:gd name="T32" fmla="*/ 374 w 406"/>
                <a:gd name="T33" fmla="*/ 349 h 651"/>
                <a:gd name="T34" fmla="*/ 366 w 406"/>
                <a:gd name="T35" fmla="*/ 373 h 651"/>
                <a:gd name="T36" fmla="*/ 366 w 406"/>
                <a:gd name="T37" fmla="*/ 389 h 651"/>
                <a:gd name="T38" fmla="*/ 366 w 406"/>
                <a:gd name="T39" fmla="*/ 405 h 651"/>
                <a:gd name="T40" fmla="*/ 366 w 406"/>
                <a:gd name="T41" fmla="*/ 428 h 651"/>
                <a:gd name="T42" fmla="*/ 366 w 406"/>
                <a:gd name="T43" fmla="*/ 452 h 651"/>
                <a:gd name="T44" fmla="*/ 366 w 406"/>
                <a:gd name="T45" fmla="*/ 468 h 651"/>
                <a:gd name="T46" fmla="*/ 366 w 406"/>
                <a:gd name="T47" fmla="*/ 484 h 651"/>
                <a:gd name="T48" fmla="*/ 358 w 406"/>
                <a:gd name="T49" fmla="*/ 508 h 651"/>
                <a:gd name="T50" fmla="*/ 358 w 406"/>
                <a:gd name="T51" fmla="*/ 524 h 651"/>
                <a:gd name="T52" fmla="*/ 358 w 406"/>
                <a:gd name="T53" fmla="*/ 548 h 651"/>
                <a:gd name="T54" fmla="*/ 350 w 406"/>
                <a:gd name="T55" fmla="*/ 563 h 651"/>
                <a:gd name="T56" fmla="*/ 342 w 406"/>
                <a:gd name="T57" fmla="*/ 579 h 651"/>
                <a:gd name="T58" fmla="*/ 334 w 406"/>
                <a:gd name="T59" fmla="*/ 603 h 651"/>
                <a:gd name="T60" fmla="*/ 318 w 406"/>
                <a:gd name="T61" fmla="*/ 635 h 651"/>
                <a:gd name="T62" fmla="*/ 310 w 406"/>
                <a:gd name="T63" fmla="*/ 651 h 651"/>
                <a:gd name="T64" fmla="*/ 286 w 406"/>
                <a:gd name="T65" fmla="*/ 635 h 651"/>
                <a:gd name="T66" fmla="*/ 286 w 406"/>
                <a:gd name="T67" fmla="*/ 611 h 651"/>
                <a:gd name="T68" fmla="*/ 286 w 406"/>
                <a:gd name="T69" fmla="*/ 587 h 651"/>
                <a:gd name="T70" fmla="*/ 270 w 406"/>
                <a:gd name="T71" fmla="*/ 571 h 651"/>
                <a:gd name="T72" fmla="*/ 255 w 406"/>
                <a:gd name="T73" fmla="*/ 556 h 651"/>
                <a:gd name="T74" fmla="*/ 231 w 406"/>
                <a:gd name="T75" fmla="*/ 556 h 651"/>
                <a:gd name="T76" fmla="*/ 207 w 406"/>
                <a:gd name="T77" fmla="*/ 556 h 651"/>
                <a:gd name="T78" fmla="*/ 215 w 406"/>
                <a:gd name="T79" fmla="*/ 325 h 651"/>
                <a:gd name="T80" fmla="*/ 199 w 406"/>
                <a:gd name="T81" fmla="*/ 301 h 651"/>
                <a:gd name="T82" fmla="*/ 191 w 406"/>
                <a:gd name="T83" fmla="*/ 293 h 651"/>
                <a:gd name="T84" fmla="*/ 0 w 406"/>
                <a:gd name="T85" fmla="*/ 293 h 651"/>
                <a:gd name="T86" fmla="*/ 0 w 406"/>
                <a:gd name="T87" fmla="*/ 31 h 651"/>
                <a:gd name="T88" fmla="*/ 24 w 406"/>
                <a:gd name="T89" fmla="*/ 31 h 651"/>
                <a:gd name="T90" fmla="*/ 40 w 406"/>
                <a:gd name="T91" fmla="*/ 31 h 651"/>
                <a:gd name="T92" fmla="*/ 64 w 406"/>
                <a:gd name="T93" fmla="*/ 23 h 651"/>
                <a:gd name="T94" fmla="*/ 80 w 406"/>
                <a:gd name="T95" fmla="*/ 23 h 651"/>
                <a:gd name="T96" fmla="*/ 103 w 406"/>
                <a:gd name="T97" fmla="*/ 23 h 651"/>
                <a:gd name="T98" fmla="*/ 127 w 406"/>
                <a:gd name="T99" fmla="*/ 23 h 651"/>
                <a:gd name="T100" fmla="*/ 143 w 406"/>
                <a:gd name="T101" fmla="*/ 15 h 651"/>
                <a:gd name="T102" fmla="*/ 167 w 406"/>
                <a:gd name="T103" fmla="*/ 15 h 651"/>
                <a:gd name="T104" fmla="*/ 183 w 406"/>
                <a:gd name="T105" fmla="*/ 15 h 651"/>
                <a:gd name="T106" fmla="*/ 207 w 406"/>
                <a:gd name="T107" fmla="*/ 15 h 651"/>
                <a:gd name="T108" fmla="*/ 223 w 406"/>
                <a:gd name="T109" fmla="*/ 8 h 651"/>
                <a:gd name="T110" fmla="*/ 247 w 406"/>
                <a:gd name="T111" fmla="*/ 8 h 651"/>
                <a:gd name="T112" fmla="*/ 270 w 406"/>
                <a:gd name="T113" fmla="*/ 8 h 651"/>
                <a:gd name="T114" fmla="*/ 286 w 406"/>
                <a:gd name="T115" fmla="*/ 8 h 651"/>
                <a:gd name="T116" fmla="*/ 310 w 406"/>
                <a:gd name="T117" fmla="*/ 0 h 651"/>
                <a:gd name="T118" fmla="*/ 326 w 406"/>
                <a:gd name="T119"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651">
                  <a:moveTo>
                    <a:pt x="326" y="0"/>
                  </a:moveTo>
                  <a:lnTo>
                    <a:pt x="326" y="31"/>
                  </a:lnTo>
                  <a:lnTo>
                    <a:pt x="334" y="55"/>
                  </a:lnTo>
                  <a:lnTo>
                    <a:pt x="334" y="87"/>
                  </a:lnTo>
                  <a:lnTo>
                    <a:pt x="350" y="111"/>
                  </a:lnTo>
                  <a:lnTo>
                    <a:pt x="358" y="135"/>
                  </a:lnTo>
                  <a:lnTo>
                    <a:pt x="374" y="158"/>
                  </a:lnTo>
                  <a:lnTo>
                    <a:pt x="390" y="182"/>
                  </a:lnTo>
                  <a:lnTo>
                    <a:pt x="406" y="206"/>
                  </a:lnTo>
                  <a:lnTo>
                    <a:pt x="406" y="222"/>
                  </a:lnTo>
                  <a:lnTo>
                    <a:pt x="398" y="238"/>
                  </a:lnTo>
                  <a:lnTo>
                    <a:pt x="398" y="254"/>
                  </a:lnTo>
                  <a:lnTo>
                    <a:pt x="390" y="278"/>
                  </a:lnTo>
                  <a:lnTo>
                    <a:pt x="382" y="293"/>
                  </a:lnTo>
                  <a:lnTo>
                    <a:pt x="382" y="309"/>
                  </a:lnTo>
                  <a:lnTo>
                    <a:pt x="374" y="333"/>
                  </a:lnTo>
                  <a:lnTo>
                    <a:pt x="374" y="349"/>
                  </a:lnTo>
                  <a:lnTo>
                    <a:pt x="366" y="373"/>
                  </a:lnTo>
                  <a:lnTo>
                    <a:pt x="366" y="389"/>
                  </a:lnTo>
                  <a:lnTo>
                    <a:pt x="366" y="405"/>
                  </a:lnTo>
                  <a:lnTo>
                    <a:pt x="366" y="428"/>
                  </a:lnTo>
                  <a:lnTo>
                    <a:pt x="366" y="452"/>
                  </a:lnTo>
                  <a:lnTo>
                    <a:pt x="366" y="468"/>
                  </a:lnTo>
                  <a:lnTo>
                    <a:pt x="366" y="484"/>
                  </a:lnTo>
                  <a:lnTo>
                    <a:pt x="358" y="508"/>
                  </a:lnTo>
                  <a:lnTo>
                    <a:pt x="358" y="524"/>
                  </a:lnTo>
                  <a:lnTo>
                    <a:pt x="358" y="548"/>
                  </a:lnTo>
                  <a:lnTo>
                    <a:pt x="350" y="563"/>
                  </a:lnTo>
                  <a:lnTo>
                    <a:pt x="342" y="579"/>
                  </a:lnTo>
                  <a:lnTo>
                    <a:pt x="334" y="603"/>
                  </a:lnTo>
                  <a:lnTo>
                    <a:pt x="318" y="635"/>
                  </a:lnTo>
                  <a:lnTo>
                    <a:pt x="310" y="651"/>
                  </a:lnTo>
                  <a:lnTo>
                    <a:pt x="286" y="635"/>
                  </a:lnTo>
                  <a:lnTo>
                    <a:pt x="286" y="611"/>
                  </a:lnTo>
                  <a:lnTo>
                    <a:pt x="286" y="587"/>
                  </a:lnTo>
                  <a:lnTo>
                    <a:pt x="270" y="571"/>
                  </a:lnTo>
                  <a:lnTo>
                    <a:pt x="255" y="556"/>
                  </a:lnTo>
                  <a:lnTo>
                    <a:pt x="231" y="556"/>
                  </a:lnTo>
                  <a:lnTo>
                    <a:pt x="207" y="556"/>
                  </a:lnTo>
                  <a:lnTo>
                    <a:pt x="215" y="325"/>
                  </a:lnTo>
                  <a:lnTo>
                    <a:pt x="199" y="301"/>
                  </a:lnTo>
                  <a:lnTo>
                    <a:pt x="191" y="293"/>
                  </a:lnTo>
                  <a:lnTo>
                    <a:pt x="0" y="293"/>
                  </a:lnTo>
                  <a:lnTo>
                    <a:pt x="0" y="31"/>
                  </a:lnTo>
                  <a:lnTo>
                    <a:pt x="24" y="31"/>
                  </a:lnTo>
                  <a:lnTo>
                    <a:pt x="40" y="31"/>
                  </a:lnTo>
                  <a:lnTo>
                    <a:pt x="64" y="23"/>
                  </a:lnTo>
                  <a:lnTo>
                    <a:pt x="80" y="23"/>
                  </a:lnTo>
                  <a:lnTo>
                    <a:pt x="103" y="23"/>
                  </a:lnTo>
                  <a:lnTo>
                    <a:pt x="127" y="23"/>
                  </a:lnTo>
                  <a:lnTo>
                    <a:pt x="143" y="15"/>
                  </a:lnTo>
                  <a:lnTo>
                    <a:pt x="167" y="15"/>
                  </a:lnTo>
                  <a:lnTo>
                    <a:pt x="183" y="15"/>
                  </a:lnTo>
                  <a:lnTo>
                    <a:pt x="207" y="15"/>
                  </a:lnTo>
                  <a:lnTo>
                    <a:pt x="223" y="8"/>
                  </a:lnTo>
                  <a:lnTo>
                    <a:pt x="247" y="8"/>
                  </a:lnTo>
                  <a:lnTo>
                    <a:pt x="270" y="8"/>
                  </a:lnTo>
                  <a:lnTo>
                    <a:pt x="286" y="8"/>
                  </a:lnTo>
                  <a:lnTo>
                    <a:pt x="310" y="0"/>
                  </a:lnTo>
                  <a:lnTo>
                    <a:pt x="326"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1" name="Freeform 130"/>
            <p:cNvSpPr>
              <a:spLocks/>
            </p:cNvSpPr>
            <p:nvPr/>
          </p:nvSpPr>
          <p:spPr bwMode="auto">
            <a:xfrm>
              <a:off x="2937864" y="3160201"/>
              <a:ext cx="207010" cy="236855"/>
            </a:xfrm>
            <a:custGeom>
              <a:avLst/>
              <a:gdLst>
                <a:gd name="T0" fmla="*/ 326 w 326"/>
                <a:gd name="T1" fmla="*/ 373 h 373"/>
                <a:gd name="T2" fmla="*/ 8 w 326"/>
                <a:gd name="T3" fmla="*/ 365 h 373"/>
                <a:gd name="T4" fmla="*/ 0 w 326"/>
                <a:gd name="T5" fmla="*/ 0 h 373"/>
                <a:gd name="T6" fmla="*/ 326 w 326"/>
                <a:gd name="T7" fmla="*/ 0 h 373"/>
                <a:gd name="T8" fmla="*/ 326 w 326"/>
                <a:gd name="T9" fmla="*/ 373 h 373"/>
              </a:gdLst>
              <a:ahLst/>
              <a:cxnLst>
                <a:cxn ang="0">
                  <a:pos x="T0" y="T1"/>
                </a:cxn>
                <a:cxn ang="0">
                  <a:pos x="T2" y="T3"/>
                </a:cxn>
                <a:cxn ang="0">
                  <a:pos x="T4" y="T5"/>
                </a:cxn>
                <a:cxn ang="0">
                  <a:pos x="T6" y="T7"/>
                </a:cxn>
                <a:cxn ang="0">
                  <a:pos x="T8" y="T9"/>
                </a:cxn>
              </a:cxnLst>
              <a:rect l="0" t="0" r="r" b="b"/>
              <a:pathLst>
                <a:path w="326" h="373">
                  <a:moveTo>
                    <a:pt x="326" y="373"/>
                  </a:moveTo>
                  <a:lnTo>
                    <a:pt x="8" y="365"/>
                  </a:lnTo>
                  <a:lnTo>
                    <a:pt x="0" y="0"/>
                  </a:lnTo>
                  <a:lnTo>
                    <a:pt x="326" y="0"/>
                  </a:lnTo>
                  <a:lnTo>
                    <a:pt x="326" y="37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32" name="Freeform 131"/>
            <p:cNvSpPr>
              <a:spLocks/>
            </p:cNvSpPr>
            <p:nvPr/>
          </p:nvSpPr>
          <p:spPr bwMode="auto">
            <a:xfrm>
              <a:off x="2937864" y="3160201"/>
              <a:ext cx="207010" cy="236855"/>
            </a:xfrm>
            <a:custGeom>
              <a:avLst/>
              <a:gdLst>
                <a:gd name="T0" fmla="*/ 326 w 326"/>
                <a:gd name="T1" fmla="*/ 373 h 373"/>
                <a:gd name="T2" fmla="*/ 8 w 326"/>
                <a:gd name="T3" fmla="*/ 365 h 373"/>
                <a:gd name="T4" fmla="*/ 0 w 326"/>
                <a:gd name="T5" fmla="*/ 0 h 373"/>
                <a:gd name="T6" fmla="*/ 326 w 326"/>
                <a:gd name="T7" fmla="*/ 0 h 373"/>
                <a:gd name="T8" fmla="*/ 326 w 326"/>
                <a:gd name="T9" fmla="*/ 373 h 373"/>
              </a:gdLst>
              <a:ahLst/>
              <a:cxnLst>
                <a:cxn ang="0">
                  <a:pos x="T0" y="T1"/>
                </a:cxn>
                <a:cxn ang="0">
                  <a:pos x="T2" y="T3"/>
                </a:cxn>
                <a:cxn ang="0">
                  <a:pos x="T4" y="T5"/>
                </a:cxn>
                <a:cxn ang="0">
                  <a:pos x="T6" y="T7"/>
                </a:cxn>
                <a:cxn ang="0">
                  <a:pos x="T8" y="T9"/>
                </a:cxn>
              </a:cxnLst>
              <a:rect l="0" t="0" r="r" b="b"/>
              <a:pathLst>
                <a:path w="326" h="373">
                  <a:moveTo>
                    <a:pt x="326" y="373"/>
                  </a:moveTo>
                  <a:lnTo>
                    <a:pt x="8" y="365"/>
                  </a:lnTo>
                  <a:lnTo>
                    <a:pt x="0" y="0"/>
                  </a:lnTo>
                  <a:lnTo>
                    <a:pt x="326" y="0"/>
                  </a:lnTo>
                  <a:lnTo>
                    <a:pt x="326" y="37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3" name="Freeform 132"/>
            <p:cNvSpPr>
              <a:spLocks/>
            </p:cNvSpPr>
            <p:nvPr/>
          </p:nvSpPr>
          <p:spPr bwMode="auto">
            <a:xfrm>
              <a:off x="2710534" y="3165281"/>
              <a:ext cx="207010" cy="226695"/>
            </a:xfrm>
            <a:custGeom>
              <a:avLst/>
              <a:gdLst>
                <a:gd name="T0" fmla="*/ 326 w 326"/>
                <a:gd name="T1" fmla="*/ 350 h 357"/>
                <a:gd name="T2" fmla="*/ 0 w 326"/>
                <a:gd name="T3" fmla="*/ 357 h 357"/>
                <a:gd name="T4" fmla="*/ 16 w 326"/>
                <a:gd name="T5" fmla="*/ 0 h 357"/>
                <a:gd name="T6" fmla="*/ 326 w 326"/>
                <a:gd name="T7" fmla="*/ 0 h 357"/>
                <a:gd name="T8" fmla="*/ 326 w 326"/>
                <a:gd name="T9" fmla="*/ 350 h 357"/>
              </a:gdLst>
              <a:ahLst/>
              <a:cxnLst>
                <a:cxn ang="0">
                  <a:pos x="T0" y="T1"/>
                </a:cxn>
                <a:cxn ang="0">
                  <a:pos x="T2" y="T3"/>
                </a:cxn>
                <a:cxn ang="0">
                  <a:pos x="T4" y="T5"/>
                </a:cxn>
                <a:cxn ang="0">
                  <a:pos x="T6" y="T7"/>
                </a:cxn>
                <a:cxn ang="0">
                  <a:pos x="T8" y="T9"/>
                </a:cxn>
              </a:cxnLst>
              <a:rect l="0" t="0" r="r" b="b"/>
              <a:pathLst>
                <a:path w="326" h="357">
                  <a:moveTo>
                    <a:pt x="326" y="350"/>
                  </a:moveTo>
                  <a:lnTo>
                    <a:pt x="0" y="357"/>
                  </a:lnTo>
                  <a:lnTo>
                    <a:pt x="16" y="0"/>
                  </a:lnTo>
                  <a:lnTo>
                    <a:pt x="326" y="0"/>
                  </a:lnTo>
                  <a:lnTo>
                    <a:pt x="326" y="35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34" name="Freeform 133"/>
            <p:cNvSpPr>
              <a:spLocks/>
            </p:cNvSpPr>
            <p:nvPr/>
          </p:nvSpPr>
          <p:spPr bwMode="auto">
            <a:xfrm>
              <a:off x="2710534" y="3165281"/>
              <a:ext cx="207010" cy="226695"/>
            </a:xfrm>
            <a:custGeom>
              <a:avLst/>
              <a:gdLst>
                <a:gd name="T0" fmla="*/ 326 w 326"/>
                <a:gd name="T1" fmla="*/ 350 h 357"/>
                <a:gd name="T2" fmla="*/ 0 w 326"/>
                <a:gd name="T3" fmla="*/ 357 h 357"/>
                <a:gd name="T4" fmla="*/ 16 w 326"/>
                <a:gd name="T5" fmla="*/ 0 h 357"/>
                <a:gd name="T6" fmla="*/ 326 w 326"/>
                <a:gd name="T7" fmla="*/ 0 h 357"/>
                <a:gd name="T8" fmla="*/ 326 w 326"/>
                <a:gd name="T9" fmla="*/ 350 h 357"/>
              </a:gdLst>
              <a:ahLst/>
              <a:cxnLst>
                <a:cxn ang="0">
                  <a:pos x="T0" y="T1"/>
                </a:cxn>
                <a:cxn ang="0">
                  <a:pos x="T2" y="T3"/>
                </a:cxn>
                <a:cxn ang="0">
                  <a:pos x="T4" y="T5"/>
                </a:cxn>
                <a:cxn ang="0">
                  <a:pos x="T6" y="T7"/>
                </a:cxn>
                <a:cxn ang="0">
                  <a:pos x="T8" y="T9"/>
                </a:cxn>
              </a:cxnLst>
              <a:rect l="0" t="0" r="r" b="b"/>
              <a:pathLst>
                <a:path w="326" h="357">
                  <a:moveTo>
                    <a:pt x="326" y="350"/>
                  </a:moveTo>
                  <a:lnTo>
                    <a:pt x="0" y="357"/>
                  </a:lnTo>
                  <a:lnTo>
                    <a:pt x="16" y="0"/>
                  </a:lnTo>
                  <a:lnTo>
                    <a:pt x="326" y="0"/>
                  </a:lnTo>
                  <a:lnTo>
                    <a:pt x="326" y="35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5" name="Freeform 134"/>
            <p:cNvSpPr>
              <a:spLocks/>
            </p:cNvSpPr>
            <p:nvPr/>
          </p:nvSpPr>
          <p:spPr bwMode="auto">
            <a:xfrm>
              <a:off x="2467964" y="3165281"/>
              <a:ext cx="227330" cy="226695"/>
            </a:xfrm>
            <a:custGeom>
              <a:avLst/>
              <a:gdLst>
                <a:gd name="T0" fmla="*/ 358 w 358"/>
                <a:gd name="T1" fmla="*/ 0 h 357"/>
                <a:gd name="T2" fmla="*/ 350 w 358"/>
                <a:gd name="T3" fmla="*/ 357 h 357"/>
                <a:gd name="T4" fmla="*/ 0 w 358"/>
                <a:gd name="T5" fmla="*/ 357 h 357"/>
                <a:gd name="T6" fmla="*/ 0 w 358"/>
                <a:gd name="T7" fmla="*/ 8 h 357"/>
                <a:gd name="T8" fmla="*/ 358 w 358"/>
                <a:gd name="T9" fmla="*/ 0 h 357"/>
              </a:gdLst>
              <a:ahLst/>
              <a:cxnLst>
                <a:cxn ang="0">
                  <a:pos x="T0" y="T1"/>
                </a:cxn>
                <a:cxn ang="0">
                  <a:pos x="T2" y="T3"/>
                </a:cxn>
                <a:cxn ang="0">
                  <a:pos x="T4" y="T5"/>
                </a:cxn>
                <a:cxn ang="0">
                  <a:pos x="T6" y="T7"/>
                </a:cxn>
                <a:cxn ang="0">
                  <a:pos x="T8" y="T9"/>
                </a:cxn>
              </a:cxnLst>
              <a:rect l="0" t="0" r="r" b="b"/>
              <a:pathLst>
                <a:path w="358" h="357">
                  <a:moveTo>
                    <a:pt x="358" y="0"/>
                  </a:moveTo>
                  <a:lnTo>
                    <a:pt x="350" y="357"/>
                  </a:lnTo>
                  <a:lnTo>
                    <a:pt x="0" y="357"/>
                  </a:lnTo>
                  <a:lnTo>
                    <a:pt x="0" y="8"/>
                  </a:lnTo>
                  <a:lnTo>
                    <a:pt x="358"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36" name="Freeform 135"/>
            <p:cNvSpPr>
              <a:spLocks/>
            </p:cNvSpPr>
            <p:nvPr/>
          </p:nvSpPr>
          <p:spPr bwMode="auto">
            <a:xfrm>
              <a:off x="2467964" y="3165281"/>
              <a:ext cx="227330" cy="226695"/>
            </a:xfrm>
            <a:custGeom>
              <a:avLst/>
              <a:gdLst>
                <a:gd name="T0" fmla="*/ 358 w 358"/>
                <a:gd name="T1" fmla="*/ 0 h 357"/>
                <a:gd name="T2" fmla="*/ 350 w 358"/>
                <a:gd name="T3" fmla="*/ 357 h 357"/>
                <a:gd name="T4" fmla="*/ 0 w 358"/>
                <a:gd name="T5" fmla="*/ 357 h 357"/>
                <a:gd name="T6" fmla="*/ 0 w 358"/>
                <a:gd name="T7" fmla="*/ 8 h 357"/>
                <a:gd name="T8" fmla="*/ 358 w 358"/>
                <a:gd name="T9" fmla="*/ 0 h 357"/>
              </a:gdLst>
              <a:ahLst/>
              <a:cxnLst>
                <a:cxn ang="0">
                  <a:pos x="T0" y="T1"/>
                </a:cxn>
                <a:cxn ang="0">
                  <a:pos x="T2" y="T3"/>
                </a:cxn>
                <a:cxn ang="0">
                  <a:pos x="T4" y="T5"/>
                </a:cxn>
                <a:cxn ang="0">
                  <a:pos x="T6" y="T7"/>
                </a:cxn>
                <a:cxn ang="0">
                  <a:pos x="T8" y="T9"/>
                </a:cxn>
              </a:cxnLst>
              <a:rect l="0" t="0" r="r" b="b"/>
              <a:pathLst>
                <a:path w="358" h="357">
                  <a:moveTo>
                    <a:pt x="358" y="0"/>
                  </a:moveTo>
                  <a:lnTo>
                    <a:pt x="350" y="357"/>
                  </a:lnTo>
                  <a:lnTo>
                    <a:pt x="0" y="357"/>
                  </a:lnTo>
                  <a:lnTo>
                    <a:pt x="0" y="8"/>
                  </a:lnTo>
                  <a:lnTo>
                    <a:pt x="358"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7" name="Freeform 136"/>
            <p:cNvSpPr>
              <a:spLocks/>
            </p:cNvSpPr>
            <p:nvPr/>
          </p:nvSpPr>
          <p:spPr bwMode="auto">
            <a:xfrm>
              <a:off x="3590009" y="3326571"/>
              <a:ext cx="171450" cy="297815"/>
            </a:xfrm>
            <a:custGeom>
              <a:avLst/>
              <a:gdLst>
                <a:gd name="T0" fmla="*/ 270 w 270"/>
                <a:gd name="T1" fmla="*/ 0 h 469"/>
                <a:gd name="T2" fmla="*/ 270 w 270"/>
                <a:gd name="T3" fmla="*/ 246 h 469"/>
                <a:gd name="T4" fmla="*/ 175 w 270"/>
                <a:gd name="T5" fmla="*/ 366 h 469"/>
                <a:gd name="T6" fmla="*/ 167 w 270"/>
                <a:gd name="T7" fmla="*/ 445 h 469"/>
                <a:gd name="T8" fmla="*/ 0 w 270"/>
                <a:gd name="T9" fmla="*/ 469 h 469"/>
                <a:gd name="T10" fmla="*/ 0 w 270"/>
                <a:gd name="T11" fmla="*/ 16 h 469"/>
                <a:gd name="T12" fmla="*/ 270 w 27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70" h="469">
                  <a:moveTo>
                    <a:pt x="270" y="0"/>
                  </a:moveTo>
                  <a:lnTo>
                    <a:pt x="270" y="246"/>
                  </a:lnTo>
                  <a:lnTo>
                    <a:pt x="175" y="366"/>
                  </a:lnTo>
                  <a:lnTo>
                    <a:pt x="167" y="445"/>
                  </a:lnTo>
                  <a:lnTo>
                    <a:pt x="0" y="469"/>
                  </a:lnTo>
                  <a:lnTo>
                    <a:pt x="0" y="16"/>
                  </a:lnTo>
                  <a:lnTo>
                    <a:pt x="27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38" name="Freeform 137"/>
            <p:cNvSpPr>
              <a:spLocks/>
            </p:cNvSpPr>
            <p:nvPr/>
          </p:nvSpPr>
          <p:spPr bwMode="auto">
            <a:xfrm>
              <a:off x="3590009" y="3326571"/>
              <a:ext cx="171450" cy="297815"/>
            </a:xfrm>
            <a:custGeom>
              <a:avLst/>
              <a:gdLst>
                <a:gd name="T0" fmla="*/ 270 w 270"/>
                <a:gd name="T1" fmla="*/ 0 h 469"/>
                <a:gd name="T2" fmla="*/ 270 w 270"/>
                <a:gd name="T3" fmla="*/ 246 h 469"/>
                <a:gd name="T4" fmla="*/ 175 w 270"/>
                <a:gd name="T5" fmla="*/ 366 h 469"/>
                <a:gd name="T6" fmla="*/ 167 w 270"/>
                <a:gd name="T7" fmla="*/ 445 h 469"/>
                <a:gd name="T8" fmla="*/ 0 w 270"/>
                <a:gd name="T9" fmla="*/ 469 h 469"/>
                <a:gd name="T10" fmla="*/ 0 w 270"/>
                <a:gd name="T11" fmla="*/ 16 h 469"/>
                <a:gd name="T12" fmla="*/ 270 w 270"/>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70" h="469">
                  <a:moveTo>
                    <a:pt x="270" y="0"/>
                  </a:moveTo>
                  <a:lnTo>
                    <a:pt x="270" y="246"/>
                  </a:lnTo>
                  <a:lnTo>
                    <a:pt x="175" y="366"/>
                  </a:lnTo>
                  <a:lnTo>
                    <a:pt x="167" y="445"/>
                  </a:lnTo>
                  <a:lnTo>
                    <a:pt x="0" y="469"/>
                  </a:lnTo>
                  <a:lnTo>
                    <a:pt x="0" y="16"/>
                  </a:lnTo>
                  <a:lnTo>
                    <a:pt x="27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39" name="Freeform 138"/>
            <p:cNvSpPr>
              <a:spLocks/>
            </p:cNvSpPr>
            <p:nvPr/>
          </p:nvSpPr>
          <p:spPr bwMode="auto">
            <a:xfrm>
              <a:off x="3296639" y="3336731"/>
              <a:ext cx="267970" cy="297815"/>
            </a:xfrm>
            <a:custGeom>
              <a:avLst/>
              <a:gdLst>
                <a:gd name="T0" fmla="*/ 414 w 422"/>
                <a:gd name="T1" fmla="*/ 0 h 469"/>
                <a:gd name="T2" fmla="*/ 422 w 422"/>
                <a:gd name="T3" fmla="*/ 445 h 469"/>
                <a:gd name="T4" fmla="*/ 406 w 422"/>
                <a:gd name="T5" fmla="*/ 453 h 469"/>
                <a:gd name="T6" fmla="*/ 366 w 422"/>
                <a:gd name="T7" fmla="*/ 453 h 469"/>
                <a:gd name="T8" fmla="*/ 342 w 422"/>
                <a:gd name="T9" fmla="*/ 461 h 469"/>
                <a:gd name="T10" fmla="*/ 318 w 422"/>
                <a:gd name="T11" fmla="*/ 461 h 469"/>
                <a:gd name="T12" fmla="*/ 294 w 422"/>
                <a:gd name="T13" fmla="*/ 461 h 469"/>
                <a:gd name="T14" fmla="*/ 263 w 422"/>
                <a:gd name="T15" fmla="*/ 461 h 469"/>
                <a:gd name="T16" fmla="*/ 239 w 422"/>
                <a:gd name="T17" fmla="*/ 461 h 469"/>
                <a:gd name="T18" fmla="*/ 207 w 422"/>
                <a:gd name="T19" fmla="*/ 461 h 469"/>
                <a:gd name="T20" fmla="*/ 183 w 422"/>
                <a:gd name="T21" fmla="*/ 461 h 469"/>
                <a:gd name="T22" fmla="*/ 159 w 422"/>
                <a:gd name="T23" fmla="*/ 461 h 469"/>
                <a:gd name="T24" fmla="*/ 127 w 422"/>
                <a:gd name="T25" fmla="*/ 461 h 469"/>
                <a:gd name="T26" fmla="*/ 103 w 422"/>
                <a:gd name="T27" fmla="*/ 461 h 469"/>
                <a:gd name="T28" fmla="*/ 80 w 422"/>
                <a:gd name="T29" fmla="*/ 469 h 469"/>
                <a:gd name="T30" fmla="*/ 48 w 422"/>
                <a:gd name="T31" fmla="*/ 469 h 469"/>
                <a:gd name="T32" fmla="*/ 24 w 422"/>
                <a:gd name="T33" fmla="*/ 469 h 469"/>
                <a:gd name="T34" fmla="*/ 0 w 422"/>
                <a:gd name="T35" fmla="*/ 469 h 469"/>
                <a:gd name="T36" fmla="*/ 0 w 422"/>
                <a:gd name="T37" fmla="*/ 32 h 469"/>
                <a:gd name="T38" fmla="*/ 183 w 422"/>
                <a:gd name="T39" fmla="*/ 32 h 469"/>
                <a:gd name="T40" fmla="*/ 191 w 422"/>
                <a:gd name="T41" fmla="*/ 8 h 469"/>
                <a:gd name="T42" fmla="*/ 414 w 422"/>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469">
                  <a:moveTo>
                    <a:pt x="414" y="0"/>
                  </a:moveTo>
                  <a:lnTo>
                    <a:pt x="422" y="445"/>
                  </a:lnTo>
                  <a:lnTo>
                    <a:pt x="406" y="453"/>
                  </a:lnTo>
                  <a:lnTo>
                    <a:pt x="366" y="453"/>
                  </a:lnTo>
                  <a:lnTo>
                    <a:pt x="342" y="461"/>
                  </a:lnTo>
                  <a:lnTo>
                    <a:pt x="318" y="461"/>
                  </a:lnTo>
                  <a:lnTo>
                    <a:pt x="294" y="461"/>
                  </a:lnTo>
                  <a:lnTo>
                    <a:pt x="263" y="461"/>
                  </a:lnTo>
                  <a:lnTo>
                    <a:pt x="239" y="461"/>
                  </a:lnTo>
                  <a:lnTo>
                    <a:pt x="207" y="461"/>
                  </a:lnTo>
                  <a:lnTo>
                    <a:pt x="183" y="461"/>
                  </a:lnTo>
                  <a:lnTo>
                    <a:pt x="159" y="461"/>
                  </a:lnTo>
                  <a:lnTo>
                    <a:pt x="127" y="461"/>
                  </a:lnTo>
                  <a:lnTo>
                    <a:pt x="103" y="461"/>
                  </a:lnTo>
                  <a:lnTo>
                    <a:pt x="80" y="469"/>
                  </a:lnTo>
                  <a:lnTo>
                    <a:pt x="48" y="469"/>
                  </a:lnTo>
                  <a:lnTo>
                    <a:pt x="24" y="469"/>
                  </a:lnTo>
                  <a:lnTo>
                    <a:pt x="0" y="469"/>
                  </a:lnTo>
                  <a:lnTo>
                    <a:pt x="0" y="32"/>
                  </a:lnTo>
                  <a:lnTo>
                    <a:pt x="183" y="32"/>
                  </a:lnTo>
                  <a:lnTo>
                    <a:pt x="191" y="8"/>
                  </a:lnTo>
                  <a:lnTo>
                    <a:pt x="414"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0" name="Freeform 139"/>
            <p:cNvSpPr>
              <a:spLocks/>
            </p:cNvSpPr>
            <p:nvPr/>
          </p:nvSpPr>
          <p:spPr bwMode="auto">
            <a:xfrm>
              <a:off x="3296639" y="3336731"/>
              <a:ext cx="267970" cy="297815"/>
            </a:xfrm>
            <a:custGeom>
              <a:avLst/>
              <a:gdLst>
                <a:gd name="T0" fmla="*/ 414 w 422"/>
                <a:gd name="T1" fmla="*/ 0 h 469"/>
                <a:gd name="T2" fmla="*/ 422 w 422"/>
                <a:gd name="T3" fmla="*/ 445 h 469"/>
                <a:gd name="T4" fmla="*/ 406 w 422"/>
                <a:gd name="T5" fmla="*/ 453 h 469"/>
                <a:gd name="T6" fmla="*/ 366 w 422"/>
                <a:gd name="T7" fmla="*/ 453 h 469"/>
                <a:gd name="T8" fmla="*/ 342 w 422"/>
                <a:gd name="T9" fmla="*/ 461 h 469"/>
                <a:gd name="T10" fmla="*/ 318 w 422"/>
                <a:gd name="T11" fmla="*/ 461 h 469"/>
                <a:gd name="T12" fmla="*/ 294 w 422"/>
                <a:gd name="T13" fmla="*/ 461 h 469"/>
                <a:gd name="T14" fmla="*/ 263 w 422"/>
                <a:gd name="T15" fmla="*/ 461 h 469"/>
                <a:gd name="T16" fmla="*/ 239 w 422"/>
                <a:gd name="T17" fmla="*/ 461 h 469"/>
                <a:gd name="T18" fmla="*/ 207 w 422"/>
                <a:gd name="T19" fmla="*/ 461 h 469"/>
                <a:gd name="T20" fmla="*/ 183 w 422"/>
                <a:gd name="T21" fmla="*/ 461 h 469"/>
                <a:gd name="T22" fmla="*/ 159 w 422"/>
                <a:gd name="T23" fmla="*/ 461 h 469"/>
                <a:gd name="T24" fmla="*/ 127 w 422"/>
                <a:gd name="T25" fmla="*/ 461 h 469"/>
                <a:gd name="T26" fmla="*/ 103 w 422"/>
                <a:gd name="T27" fmla="*/ 461 h 469"/>
                <a:gd name="T28" fmla="*/ 80 w 422"/>
                <a:gd name="T29" fmla="*/ 469 h 469"/>
                <a:gd name="T30" fmla="*/ 48 w 422"/>
                <a:gd name="T31" fmla="*/ 469 h 469"/>
                <a:gd name="T32" fmla="*/ 24 w 422"/>
                <a:gd name="T33" fmla="*/ 469 h 469"/>
                <a:gd name="T34" fmla="*/ 0 w 422"/>
                <a:gd name="T35" fmla="*/ 469 h 469"/>
                <a:gd name="T36" fmla="*/ 0 w 422"/>
                <a:gd name="T37" fmla="*/ 32 h 469"/>
                <a:gd name="T38" fmla="*/ 183 w 422"/>
                <a:gd name="T39" fmla="*/ 32 h 469"/>
                <a:gd name="T40" fmla="*/ 191 w 422"/>
                <a:gd name="T41" fmla="*/ 8 h 469"/>
                <a:gd name="T42" fmla="*/ 414 w 422"/>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469">
                  <a:moveTo>
                    <a:pt x="414" y="0"/>
                  </a:moveTo>
                  <a:lnTo>
                    <a:pt x="422" y="445"/>
                  </a:lnTo>
                  <a:lnTo>
                    <a:pt x="406" y="453"/>
                  </a:lnTo>
                  <a:lnTo>
                    <a:pt x="366" y="453"/>
                  </a:lnTo>
                  <a:lnTo>
                    <a:pt x="342" y="461"/>
                  </a:lnTo>
                  <a:lnTo>
                    <a:pt x="318" y="461"/>
                  </a:lnTo>
                  <a:lnTo>
                    <a:pt x="294" y="461"/>
                  </a:lnTo>
                  <a:lnTo>
                    <a:pt x="263" y="461"/>
                  </a:lnTo>
                  <a:lnTo>
                    <a:pt x="239" y="461"/>
                  </a:lnTo>
                  <a:lnTo>
                    <a:pt x="207" y="461"/>
                  </a:lnTo>
                  <a:lnTo>
                    <a:pt x="183" y="461"/>
                  </a:lnTo>
                  <a:lnTo>
                    <a:pt x="159" y="461"/>
                  </a:lnTo>
                  <a:lnTo>
                    <a:pt x="127" y="461"/>
                  </a:lnTo>
                  <a:lnTo>
                    <a:pt x="103" y="461"/>
                  </a:lnTo>
                  <a:lnTo>
                    <a:pt x="80" y="469"/>
                  </a:lnTo>
                  <a:lnTo>
                    <a:pt x="48" y="469"/>
                  </a:lnTo>
                  <a:lnTo>
                    <a:pt x="24" y="469"/>
                  </a:lnTo>
                  <a:lnTo>
                    <a:pt x="0" y="469"/>
                  </a:lnTo>
                  <a:lnTo>
                    <a:pt x="0" y="32"/>
                  </a:lnTo>
                  <a:lnTo>
                    <a:pt x="183" y="32"/>
                  </a:lnTo>
                  <a:lnTo>
                    <a:pt x="191" y="8"/>
                  </a:lnTo>
                  <a:lnTo>
                    <a:pt x="41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41" name="Freeform 140"/>
            <p:cNvSpPr>
              <a:spLocks/>
            </p:cNvSpPr>
            <p:nvPr/>
          </p:nvSpPr>
          <p:spPr bwMode="auto">
            <a:xfrm>
              <a:off x="1992984" y="3407216"/>
              <a:ext cx="323215" cy="227330"/>
            </a:xfrm>
            <a:custGeom>
              <a:avLst/>
              <a:gdLst>
                <a:gd name="T0" fmla="*/ 509 w 509"/>
                <a:gd name="T1" fmla="*/ 0 h 358"/>
                <a:gd name="T2" fmla="*/ 509 w 509"/>
                <a:gd name="T3" fmla="*/ 350 h 358"/>
                <a:gd name="T4" fmla="*/ 326 w 509"/>
                <a:gd name="T5" fmla="*/ 342 h 358"/>
                <a:gd name="T6" fmla="*/ 0 w 509"/>
                <a:gd name="T7" fmla="*/ 358 h 358"/>
                <a:gd name="T8" fmla="*/ 8 w 509"/>
                <a:gd name="T9" fmla="*/ 334 h 358"/>
                <a:gd name="T10" fmla="*/ 8 w 509"/>
                <a:gd name="T11" fmla="*/ 318 h 358"/>
                <a:gd name="T12" fmla="*/ 16 w 509"/>
                <a:gd name="T13" fmla="*/ 294 h 358"/>
                <a:gd name="T14" fmla="*/ 16 w 509"/>
                <a:gd name="T15" fmla="*/ 270 h 358"/>
                <a:gd name="T16" fmla="*/ 24 w 509"/>
                <a:gd name="T17" fmla="*/ 254 h 358"/>
                <a:gd name="T18" fmla="*/ 24 w 509"/>
                <a:gd name="T19" fmla="*/ 231 h 358"/>
                <a:gd name="T20" fmla="*/ 24 w 509"/>
                <a:gd name="T21" fmla="*/ 207 h 358"/>
                <a:gd name="T22" fmla="*/ 24 w 509"/>
                <a:gd name="T23" fmla="*/ 183 h 358"/>
                <a:gd name="T24" fmla="*/ 16 w 509"/>
                <a:gd name="T25" fmla="*/ 159 h 358"/>
                <a:gd name="T26" fmla="*/ 16 w 509"/>
                <a:gd name="T27" fmla="*/ 135 h 358"/>
                <a:gd name="T28" fmla="*/ 16 w 509"/>
                <a:gd name="T29" fmla="*/ 119 h 358"/>
                <a:gd name="T30" fmla="*/ 16 w 509"/>
                <a:gd name="T31" fmla="*/ 96 h 358"/>
                <a:gd name="T32" fmla="*/ 16 w 509"/>
                <a:gd name="T33" fmla="*/ 72 h 358"/>
                <a:gd name="T34" fmla="*/ 24 w 509"/>
                <a:gd name="T35" fmla="*/ 48 h 358"/>
                <a:gd name="T36" fmla="*/ 24 w 509"/>
                <a:gd name="T37" fmla="*/ 24 h 358"/>
                <a:gd name="T38" fmla="*/ 32 w 509"/>
                <a:gd name="T39" fmla="*/ 0 h 358"/>
                <a:gd name="T40" fmla="*/ 509 w 509"/>
                <a:gd name="T4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358">
                  <a:moveTo>
                    <a:pt x="509" y="0"/>
                  </a:moveTo>
                  <a:lnTo>
                    <a:pt x="509" y="350"/>
                  </a:lnTo>
                  <a:lnTo>
                    <a:pt x="326" y="342"/>
                  </a:lnTo>
                  <a:lnTo>
                    <a:pt x="0" y="358"/>
                  </a:lnTo>
                  <a:lnTo>
                    <a:pt x="8" y="334"/>
                  </a:lnTo>
                  <a:lnTo>
                    <a:pt x="8" y="318"/>
                  </a:lnTo>
                  <a:lnTo>
                    <a:pt x="16" y="294"/>
                  </a:lnTo>
                  <a:lnTo>
                    <a:pt x="16" y="270"/>
                  </a:lnTo>
                  <a:lnTo>
                    <a:pt x="24" y="254"/>
                  </a:lnTo>
                  <a:lnTo>
                    <a:pt x="24" y="231"/>
                  </a:lnTo>
                  <a:lnTo>
                    <a:pt x="24" y="207"/>
                  </a:lnTo>
                  <a:lnTo>
                    <a:pt x="24" y="183"/>
                  </a:lnTo>
                  <a:lnTo>
                    <a:pt x="16" y="159"/>
                  </a:lnTo>
                  <a:lnTo>
                    <a:pt x="16" y="135"/>
                  </a:lnTo>
                  <a:lnTo>
                    <a:pt x="16" y="119"/>
                  </a:lnTo>
                  <a:lnTo>
                    <a:pt x="16" y="96"/>
                  </a:lnTo>
                  <a:lnTo>
                    <a:pt x="16" y="72"/>
                  </a:lnTo>
                  <a:lnTo>
                    <a:pt x="24" y="48"/>
                  </a:lnTo>
                  <a:lnTo>
                    <a:pt x="24" y="24"/>
                  </a:lnTo>
                  <a:lnTo>
                    <a:pt x="32" y="0"/>
                  </a:lnTo>
                  <a:lnTo>
                    <a:pt x="509"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2" name="Freeform 141"/>
            <p:cNvSpPr>
              <a:spLocks/>
            </p:cNvSpPr>
            <p:nvPr/>
          </p:nvSpPr>
          <p:spPr bwMode="auto">
            <a:xfrm>
              <a:off x="1992984" y="3407216"/>
              <a:ext cx="323215" cy="227330"/>
            </a:xfrm>
            <a:custGeom>
              <a:avLst/>
              <a:gdLst>
                <a:gd name="T0" fmla="*/ 509 w 509"/>
                <a:gd name="T1" fmla="*/ 0 h 358"/>
                <a:gd name="T2" fmla="*/ 509 w 509"/>
                <a:gd name="T3" fmla="*/ 350 h 358"/>
                <a:gd name="T4" fmla="*/ 326 w 509"/>
                <a:gd name="T5" fmla="*/ 342 h 358"/>
                <a:gd name="T6" fmla="*/ 0 w 509"/>
                <a:gd name="T7" fmla="*/ 358 h 358"/>
                <a:gd name="T8" fmla="*/ 8 w 509"/>
                <a:gd name="T9" fmla="*/ 334 h 358"/>
                <a:gd name="T10" fmla="*/ 8 w 509"/>
                <a:gd name="T11" fmla="*/ 318 h 358"/>
                <a:gd name="T12" fmla="*/ 16 w 509"/>
                <a:gd name="T13" fmla="*/ 294 h 358"/>
                <a:gd name="T14" fmla="*/ 16 w 509"/>
                <a:gd name="T15" fmla="*/ 270 h 358"/>
                <a:gd name="T16" fmla="*/ 24 w 509"/>
                <a:gd name="T17" fmla="*/ 254 h 358"/>
                <a:gd name="T18" fmla="*/ 24 w 509"/>
                <a:gd name="T19" fmla="*/ 231 h 358"/>
                <a:gd name="T20" fmla="*/ 24 w 509"/>
                <a:gd name="T21" fmla="*/ 207 h 358"/>
                <a:gd name="T22" fmla="*/ 24 w 509"/>
                <a:gd name="T23" fmla="*/ 183 h 358"/>
                <a:gd name="T24" fmla="*/ 16 w 509"/>
                <a:gd name="T25" fmla="*/ 159 h 358"/>
                <a:gd name="T26" fmla="*/ 16 w 509"/>
                <a:gd name="T27" fmla="*/ 135 h 358"/>
                <a:gd name="T28" fmla="*/ 16 w 509"/>
                <a:gd name="T29" fmla="*/ 119 h 358"/>
                <a:gd name="T30" fmla="*/ 16 w 509"/>
                <a:gd name="T31" fmla="*/ 96 h 358"/>
                <a:gd name="T32" fmla="*/ 16 w 509"/>
                <a:gd name="T33" fmla="*/ 72 h 358"/>
                <a:gd name="T34" fmla="*/ 24 w 509"/>
                <a:gd name="T35" fmla="*/ 48 h 358"/>
                <a:gd name="T36" fmla="*/ 24 w 509"/>
                <a:gd name="T37" fmla="*/ 24 h 358"/>
                <a:gd name="T38" fmla="*/ 32 w 509"/>
                <a:gd name="T39" fmla="*/ 0 h 358"/>
                <a:gd name="T40" fmla="*/ 509 w 509"/>
                <a:gd name="T4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358">
                  <a:moveTo>
                    <a:pt x="509" y="0"/>
                  </a:moveTo>
                  <a:lnTo>
                    <a:pt x="509" y="350"/>
                  </a:lnTo>
                  <a:lnTo>
                    <a:pt x="326" y="342"/>
                  </a:lnTo>
                  <a:lnTo>
                    <a:pt x="0" y="358"/>
                  </a:lnTo>
                  <a:lnTo>
                    <a:pt x="8" y="334"/>
                  </a:lnTo>
                  <a:lnTo>
                    <a:pt x="8" y="318"/>
                  </a:lnTo>
                  <a:lnTo>
                    <a:pt x="16" y="294"/>
                  </a:lnTo>
                  <a:lnTo>
                    <a:pt x="16" y="270"/>
                  </a:lnTo>
                  <a:lnTo>
                    <a:pt x="24" y="254"/>
                  </a:lnTo>
                  <a:lnTo>
                    <a:pt x="24" y="231"/>
                  </a:lnTo>
                  <a:lnTo>
                    <a:pt x="24" y="207"/>
                  </a:lnTo>
                  <a:lnTo>
                    <a:pt x="24" y="183"/>
                  </a:lnTo>
                  <a:lnTo>
                    <a:pt x="16" y="159"/>
                  </a:lnTo>
                  <a:lnTo>
                    <a:pt x="16" y="135"/>
                  </a:lnTo>
                  <a:lnTo>
                    <a:pt x="16" y="119"/>
                  </a:lnTo>
                  <a:lnTo>
                    <a:pt x="16" y="96"/>
                  </a:lnTo>
                  <a:lnTo>
                    <a:pt x="16" y="72"/>
                  </a:lnTo>
                  <a:lnTo>
                    <a:pt x="24" y="48"/>
                  </a:lnTo>
                  <a:lnTo>
                    <a:pt x="24" y="24"/>
                  </a:lnTo>
                  <a:lnTo>
                    <a:pt x="32" y="0"/>
                  </a:lnTo>
                  <a:lnTo>
                    <a:pt x="509"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43" name="Freeform 142"/>
            <p:cNvSpPr>
              <a:spLocks/>
            </p:cNvSpPr>
            <p:nvPr/>
          </p:nvSpPr>
          <p:spPr bwMode="auto">
            <a:xfrm>
              <a:off x="2341599" y="3407216"/>
              <a:ext cx="222250" cy="222250"/>
            </a:xfrm>
            <a:custGeom>
              <a:avLst/>
              <a:gdLst>
                <a:gd name="T0" fmla="*/ 350 w 350"/>
                <a:gd name="T1" fmla="*/ 8 h 350"/>
                <a:gd name="T2" fmla="*/ 350 w 350"/>
                <a:gd name="T3" fmla="*/ 350 h 350"/>
                <a:gd name="T4" fmla="*/ 0 w 350"/>
                <a:gd name="T5" fmla="*/ 350 h 350"/>
                <a:gd name="T6" fmla="*/ 0 w 350"/>
                <a:gd name="T7" fmla="*/ 0 h 350"/>
                <a:gd name="T8" fmla="*/ 350 w 350"/>
                <a:gd name="T9" fmla="*/ 8 h 350"/>
              </a:gdLst>
              <a:ahLst/>
              <a:cxnLst>
                <a:cxn ang="0">
                  <a:pos x="T0" y="T1"/>
                </a:cxn>
                <a:cxn ang="0">
                  <a:pos x="T2" y="T3"/>
                </a:cxn>
                <a:cxn ang="0">
                  <a:pos x="T4" y="T5"/>
                </a:cxn>
                <a:cxn ang="0">
                  <a:pos x="T6" y="T7"/>
                </a:cxn>
                <a:cxn ang="0">
                  <a:pos x="T8" y="T9"/>
                </a:cxn>
              </a:cxnLst>
              <a:rect l="0" t="0" r="r" b="b"/>
              <a:pathLst>
                <a:path w="350" h="350">
                  <a:moveTo>
                    <a:pt x="350" y="8"/>
                  </a:moveTo>
                  <a:lnTo>
                    <a:pt x="350" y="350"/>
                  </a:lnTo>
                  <a:lnTo>
                    <a:pt x="0" y="350"/>
                  </a:lnTo>
                  <a:lnTo>
                    <a:pt x="0" y="0"/>
                  </a:lnTo>
                  <a:lnTo>
                    <a:pt x="350"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4" name="Freeform 143"/>
            <p:cNvSpPr>
              <a:spLocks/>
            </p:cNvSpPr>
            <p:nvPr/>
          </p:nvSpPr>
          <p:spPr bwMode="auto">
            <a:xfrm>
              <a:off x="2341599" y="3407216"/>
              <a:ext cx="222250" cy="222250"/>
            </a:xfrm>
            <a:custGeom>
              <a:avLst/>
              <a:gdLst>
                <a:gd name="T0" fmla="*/ 350 w 350"/>
                <a:gd name="T1" fmla="*/ 8 h 350"/>
                <a:gd name="T2" fmla="*/ 350 w 350"/>
                <a:gd name="T3" fmla="*/ 350 h 350"/>
                <a:gd name="T4" fmla="*/ 0 w 350"/>
                <a:gd name="T5" fmla="*/ 350 h 350"/>
                <a:gd name="T6" fmla="*/ 0 w 350"/>
                <a:gd name="T7" fmla="*/ 0 h 350"/>
                <a:gd name="T8" fmla="*/ 350 w 350"/>
                <a:gd name="T9" fmla="*/ 8 h 350"/>
              </a:gdLst>
              <a:ahLst/>
              <a:cxnLst>
                <a:cxn ang="0">
                  <a:pos x="T0" y="T1"/>
                </a:cxn>
                <a:cxn ang="0">
                  <a:pos x="T2" y="T3"/>
                </a:cxn>
                <a:cxn ang="0">
                  <a:pos x="T4" y="T5"/>
                </a:cxn>
                <a:cxn ang="0">
                  <a:pos x="T6" y="T7"/>
                </a:cxn>
                <a:cxn ang="0">
                  <a:pos x="T8" y="T9"/>
                </a:cxn>
              </a:cxnLst>
              <a:rect l="0" t="0" r="r" b="b"/>
              <a:pathLst>
                <a:path w="350" h="350">
                  <a:moveTo>
                    <a:pt x="350" y="8"/>
                  </a:moveTo>
                  <a:lnTo>
                    <a:pt x="350" y="350"/>
                  </a:lnTo>
                  <a:lnTo>
                    <a:pt x="0" y="350"/>
                  </a:lnTo>
                  <a:lnTo>
                    <a:pt x="0" y="0"/>
                  </a:lnTo>
                  <a:lnTo>
                    <a:pt x="350"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45" name="Freeform 144"/>
            <p:cNvSpPr>
              <a:spLocks/>
            </p:cNvSpPr>
            <p:nvPr/>
          </p:nvSpPr>
          <p:spPr bwMode="auto">
            <a:xfrm>
              <a:off x="2584169" y="3412296"/>
              <a:ext cx="222250" cy="222250"/>
            </a:xfrm>
            <a:custGeom>
              <a:avLst/>
              <a:gdLst>
                <a:gd name="T0" fmla="*/ 350 w 350"/>
                <a:gd name="T1" fmla="*/ 8 h 350"/>
                <a:gd name="T2" fmla="*/ 350 w 350"/>
                <a:gd name="T3" fmla="*/ 350 h 350"/>
                <a:gd name="T4" fmla="*/ 0 w 350"/>
                <a:gd name="T5" fmla="*/ 350 h 350"/>
                <a:gd name="T6" fmla="*/ 8 w 350"/>
                <a:gd name="T7" fmla="*/ 0 h 350"/>
                <a:gd name="T8" fmla="*/ 350 w 350"/>
                <a:gd name="T9" fmla="*/ 8 h 350"/>
              </a:gdLst>
              <a:ahLst/>
              <a:cxnLst>
                <a:cxn ang="0">
                  <a:pos x="T0" y="T1"/>
                </a:cxn>
                <a:cxn ang="0">
                  <a:pos x="T2" y="T3"/>
                </a:cxn>
                <a:cxn ang="0">
                  <a:pos x="T4" y="T5"/>
                </a:cxn>
                <a:cxn ang="0">
                  <a:pos x="T6" y="T7"/>
                </a:cxn>
                <a:cxn ang="0">
                  <a:pos x="T8" y="T9"/>
                </a:cxn>
              </a:cxnLst>
              <a:rect l="0" t="0" r="r" b="b"/>
              <a:pathLst>
                <a:path w="350" h="350">
                  <a:moveTo>
                    <a:pt x="350" y="8"/>
                  </a:moveTo>
                  <a:lnTo>
                    <a:pt x="350" y="350"/>
                  </a:lnTo>
                  <a:lnTo>
                    <a:pt x="0" y="350"/>
                  </a:lnTo>
                  <a:lnTo>
                    <a:pt x="8" y="0"/>
                  </a:lnTo>
                  <a:lnTo>
                    <a:pt x="350" y="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6" name="Freeform 145"/>
            <p:cNvSpPr>
              <a:spLocks/>
            </p:cNvSpPr>
            <p:nvPr/>
          </p:nvSpPr>
          <p:spPr bwMode="auto">
            <a:xfrm>
              <a:off x="2584169" y="3412296"/>
              <a:ext cx="222250" cy="222250"/>
            </a:xfrm>
            <a:custGeom>
              <a:avLst/>
              <a:gdLst>
                <a:gd name="T0" fmla="*/ 350 w 350"/>
                <a:gd name="T1" fmla="*/ 8 h 350"/>
                <a:gd name="T2" fmla="*/ 350 w 350"/>
                <a:gd name="T3" fmla="*/ 350 h 350"/>
                <a:gd name="T4" fmla="*/ 0 w 350"/>
                <a:gd name="T5" fmla="*/ 350 h 350"/>
                <a:gd name="T6" fmla="*/ 8 w 350"/>
                <a:gd name="T7" fmla="*/ 0 h 350"/>
                <a:gd name="T8" fmla="*/ 350 w 350"/>
                <a:gd name="T9" fmla="*/ 8 h 350"/>
              </a:gdLst>
              <a:ahLst/>
              <a:cxnLst>
                <a:cxn ang="0">
                  <a:pos x="T0" y="T1"/>
                </a:cxn>
                <a:cxn ang="0">
                  <a:pos x="T2" y="T3"/>
                </a:cxn>
                <a:cxn ang="0">
                  <a:pos x="T4" y="T5"/>
                </a:cxn>
                <a:cxn ang="0">
                  <a:pos x="T6" y="T7"/>
                </a:cxn>
                <a:cxn ang="0">
                  <a:pos x="T8" y="T9"/>
                </a:cxn>
              </a:cxnLst>
              <a:rect l="0" t="0" r="r" b="b"/>
              <a:pathLst>
                <a:path w="350" h="350">
                  <a:moveTo>
                    <a:pt x="350" y="8"/>
                  </a:moveTo>
                  <a:lnTo>
                    <a:pt x="350" y="350"/>
                  </a:lnTo>
                  <a:lnTo>
                    <a:pt x="0" y="350"/>
                  </a:lnTo>
                  <a:lnTo>
                    <a:pt x="8" y="0"/>
                  </a:lnTo>
                  <a:lnTo>
                    <a:pt x="350" y="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47" name="Freeform 146"/>
            <p:cNvSpPr>
              <a:spLocks/>
            </p:cNvSpPr>
            <p:nvPr/>
          </p:nvSpPr>
          <p:spPr bwMode="auto">
            <a:xfrm>
              <a:off x="2831819" y="3412296"/>
              <a:ext cx="207010" cy="222250"/>
            </a:xfrm>
            <a:custGeom>
              <a:avLst/>
              <a:gdLst>
                <a:gd name="T0" fmla="*/ 326 w 326"/>
                <a:gd name="T1" fmla="*/ 350 h 350"/>
                <a:gd name="T2" fmla="*/ 0 w 326"/>
                <a:gd name="T3" fmla="*/ 350 h 350"/>
                <a:gd name="T4" fmla="*/ 0 w 326"/>
                <a:gd name="T5" fmla="*/ 0 h 350"/>
                <a:gd name="T6" fmla="*/ 326 w 326"/>
                <a:gd name="T7" fmla="*/ 8 h 350"/>
                <a:gd name="T8" fmla="*/ 326 w 326"/>
                <a:gd name="T9" fmla="*/ 350 h 350"/>
              </a:gdLst>
              <a:ahLst/>
              <a:cxnLst>
                <a:cxn ang="0">
                  <a:pos x="T0" y="T1"/>
                </a:cxn>
                <a:cxn ang="0">
                  <a:pos x="T2" y="T3"/>
                </a:cxn>
                <a:cxn ang="0">
                  <a:pos x="T4" y="T5"/>
                </a:cxn>
                <a:cxn ang="0">
                  <a:pos x="T6" y="T7"/>
                </a:cxn>
                <a:cxn ang="0">
                  <a:pos x="T8" y="T9"/>
                </a:cxn>
              </a:cxnLst>
              <a:rect l="0" t="0" r="r" b="b"/>
              <a:pathLst>
                <a:path w="326" h="350">
                  <a:moveTo>
                    <a:pt x="326" y="350"/>
                  </a:moveTo>
                  <a:lnTo>
                    <a:pt x="0" y="350"/>
                  </a:lnTo>
                  <a:lnTo>
                    <a:pt x="0" y="0"/>
                  </a:lnTo>
                  <a:lnTo>
                    <a:pt x="326" y="8"/>
                  </a:lnTo>
                  <a:lnTo>
                    <a:pt x="326" y="35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48" name="Freeform 147"/>
            <p:cNvSpPr>
              <a:spLocks/>
            </p:cNvSpPr>
            <p:nvPr/>
          </p:nvSpPr>
          <p:spPr bwMode="auto">
            <a:xfrm>
              <a:off x="2831819" y="3412296"/>
              <a:ext cx="207010" cy="222250"/>
            </a:xfrm>
            <a:custGeom>
              <a:avLst/>
              <a:gdLst>
                <a:gd name="T0" fmla="*/ 326 w 326"/>
                <a:gd name="T1" fmla="*/ 350 h 350"/>
                <a:gd name="T2" fmla="*/ 0 w 326"/>
                <a:gd name="T3" fmla="*/ 350 h 350"/>
                <a:gd name="T4" fmla="*/ 0 w 326"/>
                <a:gd name="T5" fmla="*/ 0 h 350"/>
                <a:gd name="T6" fmla="*/ 326 w 326"/>
                <a:gd name="T7" fmla="*/ 8 h 350"/>
                <a:gd name="T8" fmla="*/ 326 w 326"/>
                <a:gd name="T9" fmla="*/ 350 h 350"/>
              </a:gdLst>
              <a:ahLst/>
              <a:cxnLst>
                <a:cxn ang="0">
                  <a:pos x="T0" y="T1"/>
                </a:cxn>
                <a:cxn ang="0">
                  <a:pos x="T2" y="T3"/>
                </a:cxn>
                <a:cxn ang="0">
                  <a:pos x="T4" y="T5"/>
                </a:cxn>
                <a:cxn ang="0">
                  <a:pos x="T6" y="T7"/>
                </a:cxn>
                <a:cxn ang="0">
                  <a:pos x="T8" y="T9"/>
                </a:cxn>
              </a:cxnLst>
              <a:rect l="0" t="0" r="r" b="b"/>
              <a:pathLst>
                <a:path w="326" h="350">
                  <a:moveTo>
                    <a:pt x="326" y="350"/>
                  </a:moveTo>
                  <a:lnTo>
                    <a:pt x="0" y="350"/>
                  </a:lnTo>
                  <a:lnTo>
                    <a:pt x="0" y="0"/>
                  </a:lnTo>
                  <a:lnTo>
                    <a:pt x="326" y="8"/>
                  </a:lnTo>
                  <a:lnTo>
                    <a:pt x="326" y="35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49" name="Rectangle 148"/>
            <p:cNvSpPr>
              <a:spLocks noChangeArrowheads="1"/>
            </p:cNvSpPr>
            <p:nvPr/>
          </p:nvSpPr>
          <p:spPr bwMode="auto">
            <a:xfrm>
              <a:off x="3059149" y="3417376"/>
              <a:ext cx="217170" cy="217170"/>
            </a:xfrm>
            <a:prstGeom prst="rect">
              <a:avLst/>
            </a:pr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50" name="Rectangle 149"/>
            <p:cNvSpPr>
              <a:spLocks noChangeArrowheads="1"/>
            </p:cNvSpPr>
            <p:nvPr/>
          </p:nvSpPr>
          <p:spPr bwMode="auto">
            <a:xfrm>
              <a:off x="3059149" y="3417376"/>
              <a:ext cx="217170" cy="21717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51" name="Freeform 150"/>
            <p:cNvSpPr>
              <a:spLocks/>
            </p:cNvSpPr>
            <p:nvPr/>
          </p:nvSpPr>
          <p:spPr bwMode="auto">
            <a:xfrm>
              <a:off x="3362044" y="3629466"/>
              <a:ext cx="348615" cy="262255"/>
            </a:xfrm>
            <a:custGeom>
              <a:avLst/>
              <a:gdLst>
                <a:gd name="T0" fmla="*/ 542 w 549"/>
                <a:gd name="T1" fmla="*/ 0 h 413"/>
                <a:gd name="T2" fmla="*/ 549 w 549"/>
                <a:gd name="T3" fmla="*/ 24 h 413"/>
                <a:gd name="T4" fmla="*/ 549 w 549"/>
                <a:gd name="T5" fmla="*/ 39 h 413"/>
                <a:gd name="T6" fmla="*/ 542 w 549"/>
                <a:gd name="T7" fmla="*/ 63 h 413"/>
                <a:gd name="T8" fmla="*/ 534 w 549"/>
                <a:gd name="T9" fmla="*/ 87 h 413"/>
                <a:gd name="T10" fmla="*/ 510 w 549"/>
                <a:gd name="T11" fmla="*/ 103 h 413"/>
                <a:gd name="T12" fmla="*/ 486 w 549"/>
                <a:gd name="T13" fmla="*/ 111 h 413"/>
                <a:gd name="T14" fmla="*/ 454 w 549"/>
                <a:gd name="T15" fmla="*/ 119 h 413"/>
                <a:gd name="T16" fmla="*/ 430 w 549"/>
                <a:gd name="T17" fmla="*/ 135 h 413"/>
                <a:gd name="T18" fmla="*/ 406 w 549"/>
                <a:gd name="T19" fmla="*/ 143 h 413"/>
                <a:gd name="T20" fmla="*/ 382 w 549"/>
                <a:gd name="T21" fmla="*/ 159 h 413"/>
                <a:gd name="T22" fmla="*/ 366 w 549"/>
                <a:gd name="T23" fmla="*/ 175 h 413"/>
                <a:gd name="T24" fmla="*/ 351 w 549"/>
                <a:gd name="T25" fmla="*/ 198 h 413"/>
                <a:gd name="T26" fmla="*/ 335 w 549"/>
                <a:gd name="T27" fmla="*/ 230 h 413"/>
                <a:gd name="T28" fmla="*/ 311 w 549"/>
                <a:gd name="T29" fmla="*/ 254 h 413"/>
                <a:gd name="T30" fmla="*/ 303 w 549"/>
                <a:gd name="T31" fmla="*/ 270 h 413"/>
                <a:gd name="T32" fmla="*/ 295 w 549"/>
                <a:gd name="T33" fmla="*/ 286 h 413"/>
                <a:gd name="T34" fmla="*/ 295 w 549"/>
                <a:gd name="T35" fmla="*/ 310 h 413"/>
                <a:gd name="T36" fmla="*/ 295 w 549"/>
                <a:gd name="T37" fmla="*/ 325 h 413"/>
                <a:gd name="T38" fmla="*/ 303 w 549"/>
                <a:gd name="T39" fmla="*/ 349 h 413"/>
                <a:gd name="T40" fmla="*/ 319 w 549"/>
                <a:gd name="T41" fmla="*/ 365 h 413"/>
                <a:gd name="T42" fmla="*/ 319 w 549"/>
                <a:gd name="T43" fmla="*/ 381 h 413"/>
                <a:gd name="T44" fmla="*/ 319 w 549"/>
                <a:gd name="T45" fmla="*/ 405 h 413"/>
                <a:gd name="T46" fmla="*/ 303 w 549"/>
                <a:gd name="T47" fmla="*/ 405 h 413"/>
                <a:gd name="T48" fmla="*/ 279 w 549"/>
                <a:gd name="T49" fmla="*/ 405 h 413"/>
                <a:gd name="T50" fmla="*/ 255 w 549"/>
                <a:gd name="T51" fmla="*/ 405 h 413"/>
                <a:gd name="T52" fmla="*/ 231 w 549"/>
                <a:gd name="T53" fmla="*/ 405 h 413"/>
                <a:gd name="T54" fmla="*/ 207 w 549"/>
                <a:gd name="T55" fmla="*/ 381 h 413"/>
                <a:gd name="T56" fmla="*/ 191 w 549"/>
                <a:gd name="T57" fmla="*/ 373 h 413"/>
                <a:gd name="T58" fmla="*/ 168 w 549"/>
                <a:gd name="T59" fmla="*/ 373 h 413"/>
                <a:gd name="T60" fmla="*/ 152 w 549"/>
                <a:gd name="T61" fmla="*/ 381 h 413"/>
                <a:gd name="T62" fmla="*/ 128 w 549"/>
                <a:gd name="T63" fmla="*/ 381 h 413"/>
                <a:gd name="T64" fmla="*/ 112 w 549"/>
                <a:gd name="T65" fmla="*/ 381 h 413"/>
                <a:gd name="T66" fmla="*/ 96 w 549"/>
                <a:gd name="T67" fmla="*/ 405 h 413"/>
                <a:gd name="T68" fmla="*/ 72 w 549"/>
                <a:gd name="T69" fmla="*/ 413 h 413"/>
                <a:gd name="T70" fmla="*/ 48 w 549"/>
                <a:gd name="T71" fmla="*/ 413 h 413"/>
                <a:gd name="T72" fmla="*/ 24 w 549"/>
                <a:gd name="T73" fmla="*/ 405 h 413"/>
                <a:gd name="T74" fmla="*/ 0 w 549"/>
                <a:gd name="T75" fmla="*/ 413 h 413"/>
                <a:gd name="T76" fmla="*/ 0 w 549"/>
                <a:gd name="T77" fmla="*/ 39 h 413"/>
                <a:gd name="T78" fmla="*/ 32 w 549"/>
                <a:gd name="T79" fmla="*/ 32 h 413"/>
                <a:gd name="T80" fmla="*/ 48 w 549"/>
                <a:gd name="T81" fmla="*/ 32 h 413"/>
                <a:gd name="T82" fmla="*/ 104 w 549"/>
                <a:gd name="T83" fmla="*/ 32 h 413"/>
                <a:gd name="T84" fmla="*/ 136 w 549"/>
                <a:gd name="T85" fmla="*/ 32 h 413"/>
                <a:gd name="T86" fmla="*/ 168 w 549"/>
                <a:gd name="T87" fmla="*/ 32 h 413"/>
                <a:gd name="T88" fmla="*/ 199 w 549"/>
                <a:gd name="T89" fmla="*/ 32 h 413"/>
                <a:gd name="T90" fmla="*/ 231 w 549"/>
                <a:gd name="T91" fmla="*/ 32 h 413"/>
                <a:gd name="T92" fmla="*/ 263 w 549"/>
                <a:gd name="T93" fmla="*/ 24 h 413"/>
                <a:gd name="T94" fmla="*/ 295 w 549"/>
                <a:gd name="T95" fmla="*/ 24 h 413"/>
                <a:gd name="T96" fmla="*/ 327 w 549"/>
                <a:gd name="T97" fmla="*/ 24 h 413"/>
                <a:gd name="T98" fmla="*/ 359 w 549"/>
                <a:gd name="T99" fmla="*/ 24 h 413"/>
                <a:gd name="T100" fmla="*/ 390 w 549"/>
                <a:gd name="T101" fmla="*/ 24 h 413"/>
                <a:gd name="T102" fmla="*/ 422 w 549"/>
                <a:gd name="T103" fmla="*/ 16 h 413"/>
                <a:gd name="T104" fmla="*/ 454 w 549"/>
                <a:gd name="T105" fmla="*/ 16 h 413"/>
                <a:gd name="T106" fmla="*/ 486 w 549"/>
                <a:gd name="T107" fmla="*/ 8 h 413"/>
                <a:gd name="T108" fmla="*/ 518 w 549"/>
                <a:gd name="T109" fmla="*/ 8 h 413"/>
                <a:gd name="T110" fmla="*/ 542 w 549"/>
                <a:gd name="T11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9" h="413">
                  <a:moveTo>
                    <a:pt x="542" y="0"/>
                  </a:moveTo>
                  <a:lnTo>
                    <a:pt x="549" y="24"/>
                  </a:lnTo>
                  <a:lnTo>
                    <a:pt x="549" y="39"/>
                  </a:lnTo>
                  <a:lnTo>
                    <a:pt x="542" y="63"/>
                  </a:lnTo>
                  <a:lnTo>
                    <a:pt x="534" y="87"/>
                  </a:lnTo>
                  <a:lnTo>
                    <a:pt x="510" y="103"/>
                  </a:lnTo>
                  <a:lnTo>
                    <a:pt x="486" y="111"/>
                  </a:lnTo>
                  <a:lnTo>
                    <a:pt x="454" y="119"/>
                  </a:lnTo>
                  <a:lnTo>
                    <a:pt x="430" y="135"/>
                  </a:lnTo>
                  <a:lnTo>
                    <a:pt x="406" y="143"/>
                  </a:lnTo>
                  <a:lnTo>
                    <a:pt x="382" y="159"/>
                  </a:lnTo>
                  <a:lnTo>
                    <a:pt x="366" y="175"/>
                  </a:lnTo>
                  <a:lnTo>
                    <a:pt x="351" y="198"/>
                  </a:lnTo>
                  <a:lnTo>
                    <a:pt x="335" y="230"/>
                  </a:lnTo>
                  <a:lnTo>
                    <a:pt x="311" y="254"/>
                  </a:lnTo>
                  <a:lnTo>
                    <a:pt x="303" y="270"/>
                  </a:lnTo>
                  <a:lnTo>
                    <a:pt x="295" y="286"/>
                  </a:lnTo>
                  <a:lnTo>
                    <a:pt x="295" y="310"/>
                  </a:lnTo>
                  <a:lnTo>
                    <a:pt x="295" y="325"/>
                  </a:lnTo>
                  <a:lnTo>
                    <a:pt x="303" y="349"/>
                  </a:lnTo>
                  <a:lnTo>
                    <a:pt x="319" y="365"/>
                  </a:lnTo>
                  <a:lnTo>
                    <a:pt x="319" y="381"/>
                  </a:lnTo>
                  <a:lnTo>
                    <a:pt x="319" y="405"/>
                  </a:lnTo>
                  <a:lnTo>
                    <a:pt x="303" y="405"/>
                  </a:lnTo>
                  <a:lnTo>
                    <a:pt x="279" y="405"/>
                  </a:lnTo>
                  <a:lnTo>
                    <a:pt x="255" y="405"/>
                  </a:lnTo>
                  <a:lnTo>
                    <a:pt x="231" y="405"/>
                  </a:lnTo>
                  <a:lnTo>
                    <a:pt x="207" y="381"/>
                  </a:lnTo>
                  <a:lnTo>
                    <a:pt x="191" y="373"/>
                  </a:lnTo>
                  <a:lnTo>
                    <a:pt x="168" y="373"/>
                  </a:lnTo>
                  <a:lnTo>
                    <a:pt x="152" y="381"/>
                  </a:lnTo>
                  <a:lnTo>
                    <a:pt x="128" y="381"/>
                  </a:lnTo>
                  <a:lnTo>
                    <a:pt x="112" y="381"/>
                  </a:lnTo>
                  <a:lnTo>
                    <a:pt x="96" y="405"/>
                  </a:lnTo>
                  <a:lnTo>
                    <a:pt x="72" y="413"/>
                  </a:lnTo>
                  <a:lnTo>
                    <a:pt x="48" y="413"/>
                  </a:lnTo>
                  <a:lnTo>
                    <a:pt x="24" y="405"/>
                  </a:lnTo>
                  <a:lnTo>
                    <a:pt x="0" y="413"/>
                  </a:lnTo>
                  <a:lnTo>
                    <a:pt x="0" y="39"/>
                  </a:lnTo>
                  <a:lnTo>
                    <a:pt x="32" y="32"/>
                  </a:lnTo>
                  <a:lnTo>
                    <a:pt x="48" y="32"/>
                  </a:lnTo>
                  <a:lnTo>
                    <a:pt x="104" y="32"/>
                  </a:lnTo>
                  <a:lnTo>
                    <a:pt x="136" y="32"/>
                  </a:lnTo>
                  <a:lnTo>
                    <a:pt x="168" y="32"/>
                  </a:lnTo>
                  <a:lnTo>
                    <a:pt x="199" y="32"/>
                  </a:lnTo>
                  <a:lnTo>
                    <a:pt x="231" y="32"/>
                  </a:lnTo>
                  <a:lnTo>
                    <a:pt x="263" y="24"/>
                  </a:lnTo>
                  <a:lnTo>
                    <a:pt x="295" y="24"/>
                  </a:lnTo>
                  <a:lnTo>
                    <a:pt x="327" y="24"/>
                  </a:lnTo>
                  <a:lnTo>
                    <a:pt x="359" y="24"/>
                  </a:lnTo>
                  <a:lnTo>
                    <a:pt x="390" y="24"/>
                  </a:lnTo>
                  <a:lnTo>
                    <a:pt x="422" y="16"/>
                  </a:lnTo>
                  <a:lnTo>
                    <a:pt x="454" y="16"/>
                  </a:lnTo>
                  <a:lnTo>
                    <a:pt x="486" y="8"/>
                  </a:lnTo>
                  <a:lnTo>
                    <a:pt x="518" y="8"/>
                  </a:lnTo>
                  <a:lnTo>
                    <a:pt x="542" y="0"/>
                  </a:lnTo>
                  <a:close/>
                </a:path>
              </a:pathLst>
            </a:custGeom>
            <a:solidFill>
              <a:srgbClr val="5B9BD5">
                <a:lumMod val="60000"/>
                <a:lumOff val="40000"/>
              </a:srgb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52" name="Freeform 151"/>
            <p:cNvSpPr>
              <a:spLocks/>
            </p:cNvSpPr>
            <p:nvPr/>
          </p:nvSpPr>
          <p:spPr bwMode="auto">
            <a:xfrm>
              <a:off x="3362044" y="3629466"/>
              <a:ext cx="348615" cy="262255"/>
            </a:xfrm>
            <a:custGeom>
              <a:avLst/>
              <a:gdLst>
                <a:gd name="T0" fmla="*/ 542 w 549"/>
                <a:gd name="T1" fmla="*/ 0 h 413"/>
                <a:gd name="T2" fmla="*/ 549 w 549"/>
                <a:gd name="T3" fmla="*/ 24 h 413"/>
                <a:gd name="T4" fmla="*/ 549 w 549"/>
                <a:gd name="T5" fmla="*/ 39 h 413"/>
                <a:gd name="T6" fmla="*/ 542 w 549"/>
                <a:gd name="T7" fmla="*/ 63 h 413"/>
                <a:gd name="T8" fmla="*/ 534 w 549"/>
                <a:gd name="T9" fmla="*/ 87 h 413"/>
                <a:gd name="T10" fmla="*/ 510 w 549"/>
                <a:gd name="T11" fmla="*/ 103 h 413"/>
                <a:gd name="T12" fmla="*/ 486 w 549"/>
                <a:gd name="T13" fmla="*/ 111 h 413"/>
                <a:gd name="T14" fmla="*/ 454 w 549"/>
                <a:gd name="T15" fmla="*/ 119 h 413"/>
                <a:gd name="T16" fmla="*/ 430 w 549"/>
                <a:gd name="T17" fmla="*/ 135 h 413"/>
                <a:gd name="T18" fmla="*/ 406 w 549"/>
                <a:gd name="T19" fmla="*/ 143 h 413"/>
                <a:gd name="T20" fmla="*/ 382 w 549"/>
                <a:gd name="T21" fmla="*/ 159 h 413"/>
                <a:gd name="T22" fmla="*/ 366 w 549"/>
                <a:gd name="T23" fmla="*/ 175 h 413"/>
                <a:gd name="T24" fmla="*/ 351 w 549"/>
                <a:gd name="T25" fmla="*/ 198 h 413"/>
                <a:gd name="T26" fmla="*/ 335 w 549"/>
                <a:gd name="T27" fmla="*/ 230 h 413"/>
                <a:gd name="T28" fmla="*/ 311 w 549"/>
                <a:gd name="T29" fmla="*/ 254 h 413"/>
                <a:gd name="T30" fmla="*/ 303 w 549"/>
                <a:gd name="T31" fmla="*/ 270 h 413"/>
                <a:gd name="T32" fmla="*/ 295 w 549"/>
                <a:gd name="T33" fmla="*/ 286 h 413"/>
                <a:gd name="T34" fmla="*/ 295 w 549"/>
                <a:gd name="T35" fmla="*/ 310 h 413"/>
                <a:gd name="T36" fmla="*/ 295 w 549"/>
                <a:gd name="T37" fmla="*/ 325 h 413"/>
                <a:gd name="T38" fmla="*/ 303 w 549"/>
                <a:gd name="T39" fmla="*/ 349 h 413"/>
                <a:gd name="T40" fmla="*/ 319 w 549"/>
                <a:gd name="T41" fmla="*/ 365 h 413"/>
                <a:gd name="T42" fmla="*/ 319 w 549"/>
                <a:gd name="T43" fmla="*/ 381 h 413"/>
                <a:gd name="T44" fmla="*/ 319 w 549"/>
                <a:gd name="T45" fmla="*/ 405 h 413"/>
                <a:gd name="T46" fmla="*/ 303 w 549"/>
                <a:gd name="T47" fmla="*/ 405 h 413"/>
                <a:gd name="T48" fmla="*/ 279 w 549"/>
                <a:gd name="T49" fmla="*/ 405 h 413"/>
                <a:gd name="T50" fmla="*/ 255 w 549"/>
                <a:gd name="T51" fmla="*/ 405 h 413"/>
                <a:gd name="T52" fmla="*/ 231 w 549"/>
                <a:gd name="T53" fmla="*/ 405 h 413"/>
                <a:gd name="T54" fmla="*/ 207 w 549"/>
                <a:gd name="T55" fmla="*/ 381 h 413"/>
                <a:gd name="T56" fmla="*/ 191 w 549"/>
                <a:gd name="T57" fmla="*/ 373 h 413"/>
                <a:gd name="T58" fmla="*/ 168 w 549"/>
                <a:gd name="T59" fmla="*/ 373 h 413"/>
                <a:gd name="T60" fmla="*/ 152 w 549"/>
                <a:gd name="T61" fmla="*/ 381 h 413"/>
                <a:gd name="T62" fmla="*/ 128 w 549"/>
                <a:gd name="T63" fmla="*/ 381 h 413"/>
                <a:gd name="T64" fmla="*/ 112 w 549"/>
                <a:gd name="T65" fmla="*/ 381 h 413"/>
                <a:gd name="T66" fmla="*/ 96 w 549"/>
                <a:gd name="T67" fmla="*/ 405 h 413"/>
                <a:gd name="T68" fmla="*/ 72 w 549"/>
                <a:gd name="T69" fmla="*/ 413 h 413"/>
                <a:gd name="T70" fmla="*/ 48 w 549"/>
                <a:gd name="T71" fmla="*/ 413 h 413"/>
                <a:gd name="T72" fmla="*/ 24 w 549"/>
                <a:gd name="T73" fmla="*/ 405 h 413"/>
                <a:gd name="T74" fmla="*/ 0 w 549"/>
                <a:gd name="T75" fmla="*/ 413 h 413"/>
                <a:gd name="T76" fmla="*/ 0 w 549"/>
                <a:gd name="T77" fmla="*/ 39 h 413"/>
                <a:gd name="T78" fmla="*/ 32 w 549"/>
                <a:gd name="T79" fmla="*/ 32 h 413"/>
                <a:gd name="T80" fmla="*/ 48 w 549"/>
                <a:gd name="T81" fmla="*/ 32 h 413"/>
                <a:gd name="T82" fmla="*/ 104 w 549"/>
                <a:gd name="T83" fmla="*/ 32 h 413"/>
                <a:gd name="T84" fmla="*/ 136 w 549"/>
                <a:gd name="T85" fmla="*/ 32 h 413"/>
                <a:gd name="T86" fmla="*/ 168 w 549"/>
                <a:gd name="T87" fmla="*/ 32 h 413"/>
                <a:gd name="T88" fmla="*/ 199 w 549"/>
                <a:gd name="T89" fmla="*/ 32 h 413"/>
                <a:gd name="T90" fmla="*/ 231 w 549"/>
                <a:gd name="T91" fmla="*/ 32 h 413"/>
                <a:gd name="T92" fmla="*/ 263 w 549"/>
                <a:gd name="T93" fmla="*/ 24 h 413"/>
                <a:gd name="T94" fmla="*/ 295 w 549"/>
                <a:gd name="T95" fmla="*/ 24 h 413"/>
                <a:gd name="T96" fmla="*/ 327 w 549"/>
                <a:gd name="T97" fmla="*/ 24 h 413"/>
                <a:gd name="T98" fmla="*/ 359 w 549"/>
                <a:gd name="T99" fmla="*/ 24 h 413"/>
                <a:gd name="T100" fmla="*/ 390 w 549"/>
                <a:gd name="T101" fmla="*/ 24 h 413"/>
                <a:gd name="T102" fmla="*/ 422 w 549"/>
                <a:gd name="T103" fmla="*/ 16 h 413"/>
                <a:gd name="T104" fmla="*/ 454 w 549"/>
                <a:gd name="T105" fmla="*/ 16 h 413"/>
                <a:gd name="T106" fmla="*/ 486 w 549"/>
                <a:gd name="T107" fmla="*/ 8 h 413"/>
                <a:gd name="T108" fmla="*/ 518 w 549"/>
                <a:gd name="T109" fmla="*/ 8 h 413"/>
                <a:gd name="T110" fmla="*/ 542 w 549"/>
                <a:gd name="T11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9" h="413">
                  <a:moveTo>
                    <a:pt x="542" y="0"/>
                  </a:moveTo>
                  <a:lnTo>
                    <a:pt x="549" y="24"/>
                  </a:lnTo>
                  <a:lnTo>
                    <a:pt x="549" y="39"/>
                  </a:lnTo>
                  <a:lnTo>
                    <a:pt x="542" y="63"/>
                  </a:lnTo>
                  <a:lnTo>
                    <a:pt x="534" y="87"/>
                  </a:lnTo>
                  <a:lnTo>
                    <a:pt x="510" y="103"/>
                  </a:lnTo>
                  <a:lnTo>
                    <a:pt x="486" y="111"/>
                  </a:lnTo>
                  <a:lnTo>
                    <a:pt x="454" y="119"/>
                  </a:lnTo>
                  <a:lnTo>
                    <a:pt x="430" y="135"/>
                  </a:lnTo>
                  <a:lnTo>
                    <a:pt x="406" y="143"/>
                  </a:lnTo>
                  <a:lnTo>
                    <a:pt x="382" y="159"/>
                  </a:lnTo>
                  <a:lnTo>
                    <a:pt x="366" y="175"/>
                  </a:lnTo>
                  <a:lnTo>
                    <a:pt x="351" y="198"/>
                  </a:lnTo>
                  <a:lnTo>
                    <a:pt x="335" y="230"/>
                  </a:lnTo>
                  <a:lnTo>
                    <a:pt x="311" y="254"/>
                  </a:lnTo>
                  <a:lnTo>
                    <a:pt x="303" y="270"/>
                  </a:lnTo>
                  <a:lnTo>
                    <a:pt x="295" y="286"/>
                  </a:lnTo>
                  <a:lnTo>
                    <a:pt x="295" y="310"/>
                  </a:lnTo>
                  <a:lnTo>
                    <a:pt x="295" y="325"/>
                  </a:lnTo>
                  <a:lnTo>
                    <a:pt x="303" y="349"/>
                  </a:lnTo>
                  <a:lnTo>
                    <a:pt x="319" y="365"/>
                  </a:lnTo>
                  <a:lnTo>
                    <a:pt x="319" y="381"/>
                  </a:lnTo>
                  <a:lnTo>
                    <a:pt x="319" y="405"/>
                  </a:lnTo>
                  <a:lnTo>
                    <a:pt x="303" y="405"/>
                  </a:lnTo>
                  <a:lnTo>
                    <a:pt x="279" y="405"/>
                  </a:lnTo>
                  <a:lnTo>
                    <a:pt x="255" y="405"/>
                  </a:lnTo>
                  <a:lnTo>
                    <a:pt x="231" y="405"/>
                  </a:lnTo>
                  <a:lnTo>
                    <a:pt x="207" y="381"/>
                  </a:lnTo>
                  <a:lnTo>
                    <a:pt x="191" y="373"/>
                  </a:lnTo>
                  <a:lnTo>
                    <a:pt x="168" y="373"/>
                  </a:lnTo>
                  <a:lnTo>
                    <a:pt x="152" y="381"/>
                  </a:lnTo>
                  <a:lnTo>
                    <a:pt x="128" y="381"/>
                  </a:lnTo>
                  <a:lnTo>
                    <a:pt x="112" y="381"/>
                  </a:lnTo>
                  <a:lnTo>
                    <a:pt x="96" y="405"/>
                  </a:lnTo>
                  <a:lnTo>
                    <a:pt x="72" y="413"/>
                  </a:lnTo>
                  <a:lnTo>
                    <a:pt x="48" y="413"/>
                  </a:lnTo>
                  <a:lnTo>
                    <a:pt x="24" y="405"/>
                  </a:lnTo>
                  <a:lnTo>
                    <a:pt x="0" y="413"/>
                  </a:lnTo>
                  <a:lnTo>
                    <a:pt x="0" y="39"/>
                  </a:lnTo>
                  <a:lnTo>
                    <a:pt x="32" y="32"/>
                  </a:lnTo>
                  <a:lnTo>
                    <a:pt x="48" y="32"/>
                  </a:lnTo>
                  <a:lnTo>
                    <a:pt x="104" y="32"/>
                  </a:lnTo>
                  <a:lnTo>
                    <a:pt x="136" y="32"/>
                  </a:lnTo>
                  <a:lnTo>
                    <a:pt x="168" y="32"/>
                  </a:lnTo>
                  <a:lnTo>
                    <a:pt x="199" y="32"/>
                  </a:lnTo>
                  <a:lnTo>
                    <a:pt x="231" y="32"/>
                  </a:lnTo>
                  <a:lnTo>
                    <a:pt x="263" y="24"/>
                  </a:lnTo>
                  <a:lnTo>
                    <a:pt x="295" y="24"/>
                  </a:lnTo>
                  <a:lnTo>
                    <a:pt x="327" y="24"/>
                  </a:lnTo>
                  <a:lnTo>
                    <a:pt x="359" y="24"/>
                  </a:lnTo>
                  <a:lnTo>
                    <a:pt x="390" y="24"/>
                  </a:lnTo>
                  <a:lnTo>
                    <a:pt x="422" y="16"/>
                  </a:lnTo>
                  <a:lnTo>
                    <a:pt x="454" y="16"/>
                  </a:lnTo>
                  <a:lnTo>
                    <a:pt x="486" y="8"/>
                  </a:lnTo>
                  <a:lnTo>
                    <a:pt x="518" y="8"/>
                  </a:lnTo>
                  <a:lnTo>
                    <a:pt x="54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53" name="Freeform 152"/>
            <p:cNvSpPr>
              <a:spLocks/>
            </p:cNvSpPr>
            <p:nvPr/>
          </p:nvSpPr>
          <p:spPr bwMode="auto">
            <a:xfrm>
              <a:off x="1937739" y="3644706"/>
              <a:ext cx="262255" cy="247015"/>
            </a:xfrm>
            <a:custGeom>
              <a:avLst/>
              <a:gdLst>
                <a:gd name="T0" fmla="*/ 413 w 413"/>
                <a:gd name="T1" fmla="*/ 389 h 389"/>
                <a:gd name="T2" fmla="*/ 71 w 413"/>
                <a:gd name="T3" fmla="*/ 389 h 389"/>
                <a:gd name="T4" fmla="*/ 71 w 413"/>
                <a:gd name="T5" fmla="*/ 230 h 389"/>
                <a:gd name="T6" fmla="*/ 71 w 413"/>
                <a:gd name="T7" fmla="*/ 206 h 389"/>
                <a:gd name="T8" fmla="*/ 63 w 413"/>
                <a:gd name="T9" fmla="*/ 190 h 389"/>
                <a:gd name="T10" fmla="*/ 39 w 413"/>
                <a:gd name="T11" fmla="*/ 182 h 389"/>
                <a:gd name="T12" fmla="*/ 16 w 413"/>
                <a:gd name="T13" fmla="*/ 182 h 389"/>
                <a:gd name="T14" fmla="*/ 0 w 413"/>
                <a:gd name="T15" fmla="*/ 174 h 389"/>
                <a:gd name="T16" fmla="*/ 0 w 413"/>
                <a:gd name="T17" fmla="*/ 158 h 389"/>
                <a:gd name="T18" fmla="*/ 8 w 413"/>
                <a:gd name="T19" fmla="*/ 143 h 389"/>
                <a:gd name="T20" fmla="*/ 16 w 413"/>
                <a:gd name="T21" fmla="*/ 119 h 389"/>
                <a:gd name="T22" fmla="*/ 23 w 413"/>
                <a:gd name="T23" fmla="*/ 103 h 389"/>
                <a:gd name="T24" fmla="*/ 31 w 413"/>
                <a:gd name="T25" fmla="*/ 79 h 389"/>
                <a:gd name="T26" fmla="*/ 39 w 413"/>
                <a:gd name="T27" fmla="*/ 63 h 389"/>
                <a:gd name="T28" fmla="*/ 55 w 413"/>
                <a:gd name="T29" fmla="*/ 39 h 389"/>
                <a:gd name="T30" fmla="*/ 63 w 413"/>
                <a:gd name="T31" fmla="*/ 23 h 389"/>
                <a:gd name="T32" fmla="*/ 405 w 413"/>
                <a:gd name="T33" fmla="*/ 0 h 389"/>
                <a:gd name="T34" fmla="*/ 413 w 413"/>
                <a:gd name="T3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3" h="389">
                  <a:moveTo>
                    <a:pt x="413" y="389"/>
                  </a:moveTo>
                  <a:lnTo>
                    <a:pt x="71" y="389"/>
                  </a:lnTo>
                  <a:lnTo>
                    <a:pt x="71" y="230"/>
                  </a:lnTo>
                  <a:lnTo>
                    <a:pt x="71" y="206"/>
                  </a:lnTo>
                  <a:lnTo>
                    <a:pt x="63" y="190"/>
                  </a:lnTo>
                  <a:lnTo>
                    <a:pt x="39" y="182"/>
                  </a:lnTo>
                  <a:lnTo>
                    <a:pt x="16" y="182"/>
                  </a:lnTo>
                  <a:lnTo>
                    <a:pt x="0" y="174"/>
                  </a:lnTo>
                  <a:lnTo>
                    <a:pt x="0" y="158"/>
                  </a:lnTo>
                  <a:lnTo>
                    <a:pt x="8" y="143"/>
                  </a:lnTo>
                  <a:lnTo>
                    <a:pt x="16" y="119"/>
                  </a:lnTo>
                  <a:lnTo>
                    <a:pt x="23" y="103"/>
                  </a:lnTo>
                  <a:lnTo>
                    <a:pt x="31" y="79"/>
                  </a:lnTo>
                  <a:lnTo>
                    <a:pt x="39" y="63"/>
                  </a:lnTo>
                  <a:lnTo>
                    <a:pt x="55" y="39"/>
                  </a:lnTo>
                  <a:lnTo>
                    <a:pt x="63" y="23"/>
                  </a:lnTo>
                  <a:lnTo>
                    <a:pt x="405" y="0"/>
                  </a:lnTo>
                  <a:lnTo>
                    <a:pt x="413" y="389"/>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54" name="Freeform 153"/>
            <p:cNvSpPr>
              <a:spLocks/>
            </p:cNvSpPr>
            <p:nvPr/>
          </p:nvSpPr>
          <p:spPr bwMode="auto">
            <a:xfrm>
              <a:off x="1937739" y="3644706"/>
              <a:ext cx="262255" cy="247015"/>
            </a:xfrm>
            <a:custGeom>
              <a:avLst/>
              <a:gdLst>
                <a:gd name="T0" fmla="*/ 413 w 413"/>
                <a:gd name="T1" fmla="*/ 389 h 389"/>
                <a:gd name="T2" fmla="*/ 71 w 413"/>
                <a:gd name="T3" fmla="*/ 389 h 389"/>
                <a:gd name="T4" fmla="*/ 71 w 413"/>
                <a:gd name="T5" fmla="*/ 230 h 389"/>
                <a:gd name="T6" fmla="*/ 71 w 413"/>
                <a:gd name="T7" fmla="*/ 206 h 389"/>
                <a:gd name="T8" fmla="*/ 63 w 413"/>
                <a:gd name="T9" fmla="*/ 190 h 389"/>
                <a:gd name="T10" fmla="*/ 39 w 413"/>
                <a:gd name="T11" fmla="*/ 182 h 389"/>
                <a:gd name="T12" fmla="*/ 16 w 413"/>
                <a:gd name="T13" fmla="*/ 182 h 389"/>
                <a:gd name="T14" fmla="*/ 0 w 413"/>
                <a:gd name="T15" fmla="*/ 174 h 389"/>
                <a:gd name="T16" fmla="*/ 0 w 413"/>
                <a:gd name="T17" fmla="*/ 158 h 389"/>
                <a:gd name="T18" fmla="*/ 8 w 413"/>
                <a:gd name="T19" fmla="*/ 143 h 389"/>
                <a:gd name="T20" fmla="*/ 16 w 413"/>
                <a:gd name="T21" fmla="*/ 119 h 389"/>
                <a:gd name="T22" fmla="*/ 23 w 413"/>
                <a:gd name="T23" fmla="*/ 103 h 389"/>
                <a:gd name="T24" fmla="*/ 31 w 413"/>
                <a:gd name="T25" fmla="*/ 79 h 389"/>
                <a:gd name="T26" fmla="*/ 39 w 413"/>
                <a:gd name="T27" fmla="*/ 63 h 389"/>
                <a:gd name="T28" fmla="*/ 55 w 413"/>
                <a:gd name="T29" fmla="*/ 39 h 389"/>
                <a:gd name="T30" fmla="*/ 63 w 413"/>
                <a:gd name="T31" fmla="*/ 23 h 389"/>
                <a:gd name="T32" fmla="*/ 405 w 413"/>
                <a:gd name="T33" fmla="*/ 0 h 389"/>
                <a:gd name="T34" fmla="*/ 413 w 413"/>
                <a:gd name="T3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3" h="389">
                  <a:moveTo>
                    <a:pt x="413" y="389"/>
                  </a:moveTo>
                  <a:lnTo>
                    <a:pt x="71" y="389"/>
                  </a:lnTo>
                  <a:lnTo>
                    <a:pt x="71" y="230"/>
                  </a:lnTo>
                  <a:lnTo>
                    <a:pt x="71" y="206"/>
                  </a:lnTo>
                  <a:lnTo>
                    <a:pt x="63" y="190"/>
                  </a:lnTo>
                  <a:lnTo>
                    <a:pt x="39" y="182"/>
                  </a:lnTo>
                  <a:lnTo>
                    <a:pt x="16" y="182"/>
                  </a:lnTo>
                  <a:lnTo>
                    <a:pt x="0" y="174"/>
                  </a:lnTo>
                  <a:lnTo>
                    <a:pt x="0" y="158"/>
                  </a:lnTo>
                  <a:lnTo>
                    <a:pt x="8" y="143"/>
                  </a:lnTo>
                  <a:lnTo>
                    <a:pt x="16" y="119"/>
                  </a:lnTo>
                  <a:lnTo>
                    <a:pt x="23" y="103"/>
                  </a:lnTo>
                  <a:lnTo>
                    <a:pt x="31" y="79"/>
                  </a:lnTo>
                  <a:lnTo>
                    <a:pt x="39" y="63"/>
                  </a:lnTo>
                  <a:lnTo>
                    <a:pt x="55" y="39"/>
                  </a:lnTo>
                  <a:lnTo>
                    <a:pt x="63" y="23"/>
                  </a:lnTo>
                  <a:lnTo>
                    <a:pt x="405" y="0"/>
                  </a:lnTo>
                  <a:lnTo>
                    <a:pt x="413" y="38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55" name="Rectangle 154"/>
            <p:cNvSpPr>
              <a:spLocks noChangeArrowheads="1"/>
            </p:cNvSpPr>
            <p:nvPr/>
          </p:nvSpPr>
          <p:spPr bwMode="auto">
            <a:xfrm>
              <a:off x="2220314" y="3649786"/>
              <a:ext cx="227330" cy="241935"/>
            </a:xfrm>
            <a:prstGeom prst="rect">
              <a:avLst/>
            </a:pr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56" name="Rectangle 155"/>
            <p:cNvSpPr>
              <a:spLocks noChangeArrowheads="1"/>
            </p:cNvSpPr>
            <p:nvPr/>
          </p:nvSpPr>
          <p:spPr bwMode="auto">
            <a:xfrm>
              <a:off x="2220314" y="3649786"/>
              <a:ext cx="227330" cy="24193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57" name="Freeform 156"/>
            <p:cNvSpPr>
              <a:spLocks/>
            </p:cNvSpPr>
            <p:nvPr/>
          </p:nvSpPr>
          <p:spPr bwMode="auto">
            <a:xfrm>
              <a:off x="2462884" y="3649786"/>
              <a:ext cx="273050" cy="241935"/>
            </a:xfrm>
            <a:custGeom>
              <a:avLst/>
              <a:gdLst>
                <a:gd name="T0" fmla="*/ 430 w 430"/>
                <a:gd name="T1" fmla="*/ 0 h 381"/>
                <a:gd name="T2" fmla="*/ 430 w 430"/>
                <a:gd name="T3" fmla="*/ 381 h 381"/>
                <a:gd name="T4" fmla="*/ 0 w 430"/>
                <a:gd name="T5" fmla="*/ 381 h 381"/>
                <a:gd name="T6" fmla="*/ 8 w 430"/>
                <a:gd name="T7" fmla="*/ 0 h 381"/>
                <a:gd name="T8" fmla="*/ 430 w 430"/>
                <a:gd name="T9" fmla="*/ 0 h 381"/>
              </a:gdLst>
              <a:ahLst/>
              <a:cxnLst>
                <a:cxn ang="0">
                  <a:pos x="T0" y="T1"/>
                </a:cxn>
                <a:cxn ang="0">
                  <a:pos x="T2" y="T3"/>
                </a:cxn>
                <a:cxn ang="0">
                  <a:pos x="T4" y="T5"/>
                </a:cxn>
                <a:cxn ang="0">
                  <a:pos x="T6" y="T7"/>
                </a:cxn>
                <a:cxn ang="0">
                  <a:pos x="T8" y="T9"/>
                </a:cxn>
              </a:cxnLst>
              <a:rect l="0" t="0" r="r" b="b"/>
              <a:pathLst>
                <a:path w="430" h="381">
                  <a:moveTo>
                    <a:pt x="430" y="0"/>
                  </a:moveTo>
                  <a:lnTo>
                    <a:pt x="430" y="381"/>
                  </a:lnTo>
                  <a:lnTo>
                    <a:pt x="0" y="381"/>
                  </a:lnTo>
                  <a:lnTo>
                    <a:pt x="8" y="0"/>
                  </a:lnTo>
                  <a:lnTo>
                    <a:pt x="430" y="0"/>
                  </a:lnTo>
                  <a:close/>
                </a:path>
              </a:pathLst>
            </a:custGeom>
            <a:solidFill>
              <a:srgbClr val="FF0000"/>
            </a:solidFill>
            <a:ln w="9525">
              <a:solidFill>
                <a:schemeClr val="bg1"/>
              </a:solidFill>
              <a:round/>
              <a:headEnd/>
              <a:tailEnd/>
            </a:ln>
          </p:spPr>
          <p:style>
            <a:lnRef idx="0">
              <a:scrgbClr r="0" g="0" b="0"/>
            </a:lnRef>
            <a:fillRef idx="1001">
              <a:schemeClr val="lt1"/>
            </a:fillRef>
            <a:effectRef idx="0">
              <a:scrgbClr r="0" g="0" b="0"/>
            </a:effectRef>
            <a:fontRef idx="major"/>
          </p:style>
          <p:txBody>
            <a:bodyPr rot="0" vert="horz" wrap="square" lIns="91440" tIns="45720" rIns="91440" bIns="45720" anchor="t" anchorCtr="0" upright="1">
              <a:noAutofit/>
            </a:bodyPr>
            <a:lstStyle/>
            <a:p>
              <a:endParaRPr lang="en-US">
                <a:solidFill>
                  <a:srgbClr val="000000"/>
                </a:solidFill>
              </a:endParaRPr>
            </a:p>
          </p:txBody>
        </p:sp>
        <p:sp>
          <p:nvSpPr>
            <p:cNvPr id="158" name="Freeform 157"/>
            <p:cNvSpPr>
              <a:spLocks/>
            </p:cNvSpPr>
            <p:nvPr/>
          </p:nvSpPr>
          <p:spPr bwMode="auto">
            <a:xfrm>
              <a:off x="2462884" y="3649786"/>
              <a:ext cx="273050" cy="241935"/>
            </a:xfrm>
            <a:custGeom>
              <a:avLst/>
              <a:gdLst>
                <a:gd name="T0" fmla="*/ 430 w 430"/>
                <a:gd name="T1" fmla="*/ 0 h 381"/>
                <a:gd name="T2" fmla="*/ 430 w 430"/>
                <a:gd name="T3" fmla="*/ 381 h 381"/>
                <a:gd name="T4" fmla="*/ 0 w 430"/>
                <a:gd name="T5" fmla="*/ 381 h 381"/>
                <a:gd name="T6" fmla="*/ 8 w 430"/>
                <a:gd name="T7" fmla="*/ 0 h 381"/>
                <a:gd name="T8" fmla="*/ 430 w 430"/>
                <a:gd name="T9" fmla="*/ 0 h 381"/>
              </a:gdLst>
              <a:ahLst/>
              <a:cxnLst>
                <a:cxn ang="0">
                  <a:pos x="T0" y="T1"/>
                </a:cxn>
                <a:cxn ang="0">
                  <a:pos x="T2" y="T3"/>
                </a:cxn>
                <a:cxn ang="0">
                  <a:pos x="T4" y="T5"/>
                </a:cxn>
                <a:cxn ang="0">
                  <a:pos x="T6" y="T7"/>
                </a:cxn>
                <a:cxn ang="0">
                  <a:pos x="T8" y="T9"/>
                </a:cxn>
              </a:cxnLst>
              <a:rect l="0" t="0" r="r" b="b"/>
              <a:pathLst>
                <a:path w="430" h="381">
                  <a:moveTo>
                    <a:pt x="430" y="0"/>
                  </a:moveTo>
                  <a:lnTo>
                    <a:pt x="430" y="381"/>
                  </a:lnTo>
                  <a:lnTo>
                    <a:pt x="0" y="381"/>
                  </a:lnTo>
                  <a:lnTo>
                    <a:pt x="8" y="0"/>
                  </a:lnTo>
                  <a:lnTo>
                    <a:pt x="43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59" name="Freeform 158"/>
            <p:cNvSpPr>
              <a:spLocks/>
            </p:cNvSpPr>
            <p:nvPr/>
          </p:nvSpPr>
          <p:spPr bwMode="auto">
            <a:xfrm>
              <a:off x="2756254" y="3649786"/>
              <a:ext cx="282575" cy="241935"/>
            </a:xfrm>
            <a:custGeom>
              <a:avLst/>
              <a:gdLst>
                <a:gd name="T0" fmla="*/ 437 w 445"/>
                <a:gd name="T1" fmla="*/ 7 h 381"/>
                <a:gd name="T2" fmla="*/ 445 w 445"/>
                <a:gd name="T3" fmla="*/ 381 h 381"/>
                <a:gd name="T4" fmla="*/ 0 w 445"/>
                <a:gd name="T5" fmla="*/ 381 h 381"/>
                <a:gd name="T6" fmla="*/ 0 w 445"/>
                <a:gd name="T7" fmla="*/ 0 h 381"/>
                <a:gd name="T8" fmla="*/ 437 w 445"/>
                <a:gd name="T9" fmla="*/ 7 h 381"/>
              </a:gdLst>
              <a:ahLst/>
              <a:cxnLst>
                <a:cxn ang="0">
                  <a:pos x="T0" y="T1"/>
                </a:cxn>
                <a:cxn ang="0">
                  <a:pos x="T2" y="T3"/>
                </a:cxn>
                <a:cxn ang="0">
                  <a:pos x="T4" y="T5"/>
                </a:cxn>
                <a:cxn ang="0">
                  <a:pos x="T6" y="T7"/>
                </a:cxn>
                <a:cxn ang="0">
                  <a:pos x="T8" y="T9"/>
                </a:cxn>
              </a:cxnLst>
              <a:rect l="0" t="0" r="r" b="b"/>
              <a:pathLst>
                <a:path w="445" h="381">
                  <a:moveTo>
                    <a:pt x="437" y="7"/>
                  </a:moveTo>
                  <a:lnTo>
                    <a:pt x="445" y="381"/>
                  </a:lnTo>
                  <a:lnTo>
                    <a:pt x="0" y="381"/>
                  </a:lnTo>
                  <a:lnTo>
                    <a:pt x="0" y="0"/>
                  </a:lnTo>
                  <a:lnTo>
                    <a:pt x="437" y="7"/>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60" name="Freeform 159"/>
            <p:cNvSpPr>
              <a:spLocks/>
            </p:cNvSpPr>
            <p:nvPr/>
          </p:nvSpPr>
          <p:spPr bwMode="auto">
            <a:xfrm>
              <a:off x="2756254" y="3649786"/>
              <a:ext cx="282575" cy="241935"/>
            </a:xfrm>
            <a:custGeom>
              <a:avLst/>
              <a:gdLst>
                <a:gd name="T0" fmla="*/ 437 w 445"/>
                <a:gd name="T1" fmla="*/ 7 h 381"/>
                <a:gd name="T2" fmla="*/ 445 w 445"/>
                <a:gd name="T3" fmla="*/ 381 h 381"/>
                <a:gd name="T4" fmla="*/ 0 w 445"/>
                <a:gd name="T5" fmla="*/ 381 h 381"/>
                <a:gd name="T6" fmla="*/ 0 w 445"/>
                <a:gd name="T7" fmla="*/ 0 h 381"/>
                <a:gd name="T8" fmla="*/ 437 w 445"/>
                <a:gd name="T9" fmla="*/ 7 h 381"/>
              </a:gdLst>
              <a:ahLst/>
              <a:cxnLst>
                <a:cxn ang="0">
                  <a:pos x="T0" y="T1"/>
                </a:cxn>
                <a:cxn ang="0">
                  <a:pos x="T2" y="T3"/>
                </a:cxn>
                <a:cxn ang="0">
                  <a:pos x="T4" y="T5"/>
                </a:cxn>
                <a:cxn ang="0">
                  <a:pos x="T6" y="T7"/>
                </a:cxn>
                <a:cxn ang="0">
                  <a:pos x="T8" y="T9"/>
                </a:cxn>
              </a:cxnLst>
              <a:rect l="0" t="0" r="r" b="b"/>
              <a:pathLst>
                <a:path w="445" h="381">
                  <a:moveTo>
                    <a:pt x="437" y="7"/>
                  </a:moveTo>
                  <a:lnTo>
                    <a:pt x="445" y="381"/>
                  </a:lnTo>
                  <a:lnTo>
                    <a:pt x="0" y="381"/>
                  </a:lnTo>
                  <a:lnTo>
                    <a:pt x="0" y="0"/>
                  </a:lnTo>
                  <a:lnTo>
                    <a:pt x="437" y="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61" name="Rectangle 160"/>
            <p:cNvSpPr>
              <a:spLocks noChangeArrowheads="1"/>
            </p:cNvSpPr>
            <p:nvPr/>
          </p:nvSpPr>
          <p:spPr bwMode="auto">
            <a:xfrm>
              <a:off x="3064229" y="3654231"/>
              <a:ext cx="273050" cy="237490"/>
            </a:xfrm>
            <a:prstGeom prst="rect">
              <a:avLst/>
            </a:prstGeom>
            <a:solidFill>
              <a:srgbClr val="FF0000"/>
            </a:solidFill>
            <a:ln>
              <a:noFill/>
            </a:ln>
          </p:spPr>
          <p:txBody>
            <a:bodyPr rot="0" vert="horz" wrap="square" lIns="91440" tIns="45720" rIns="91440" bIns="45720" anchor="t" anchorCtr="0" upright="1">
              <a:noAutofit/>
            </a:bodyPr>
            <a:lstStyle/>
            <a:p>
              <a:endParaRPr lang="en-US">
                <a:solidFill>
                  <a:srgbClr val="000000"/>
                </a:solidFill>
              </a:endParaRPr>
            </a:p>
          </p:txBody>
        </p:sp>
        <p:sp>
          <p:nvSpPr>
            <p:cNvPr id="162" name="Rectangle 161"/>
            <p:cNvSpPr>
              <a:spLocks noChangeArrowheads="1"/>
            </p:cNvSpPr>
            <p:nvPr/>
          </p:nvSpPr>
          <p:spPr bwMode="auto">
            <a:xfrm>
              <a:off x="3064229" y="3654231"/>
              <a:ext cx="273050" cy="23749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63" name="Freeform 162"/>
            <p:cNvSpPr>
              <a:spLocks/>
            </p:cNvSpPr>
            <p:nvPr/>
          </p:nvSpPr>
          <p:spPr bwMode="auto">
            <a:xfrm>
              <a:off x="1695169" y="3775516"/>
              <a:ext cx="267335" cy="332740"/>
            </a:xfrm>
            <a:custGeom>
              <a:avLst/>
              <a:gdLst>
                <a:gd name="T0" fmla="*/ 413 w 421"/>
                <a:gd name="T1" fmla="*/ 24 h 524"/>
                <a:gd name="T2" fmla="*/ 421 w 421"/>
                <a:gd name="T3" fmla="*/ 524 h 524"/>
                <a:gd name="T4" fmla="*/ 0 w 421"/>
                <a:gd name="T5" fmla="*/ 516 h 524"/>
                <a:gd name="T6" fmla="*/ 8 w 421"/>
                <a:gd name="T7" fmla="*/ 493 h 524"/>
                <a:gd name="T8" fmla="*/ 16 w 421"/>
                <a:gd name="T9" fmla="*/ 477 h 524"/>
                <a:gd name="T10" fmla="*/ 24 w 421"/>
                <a:gd name="T11" fmla="*/ 453 h 524"/>
                <a:gd name="T12" fmla="*/ 39 w 421"/>
                <a:gd name="T13" fmla="*/ 437 h 524"/>
                <a:gd name="T14" fmla="*/ 63 w 421"/>
                <a:gd name="T15" fmla="*/ 413 h 524"/>
                <a:gd name="T16" fmla="*/ 79 w 421"/>
                <a:gd name="T17" fmla="*/ 397 h 524"/>
                <a:gd name="T18" fmla="*/ 103 w 421"/>
                <a:gd name="T19" fmla="*/ 381 h 524"/>
                <a:gd name="T20" fmla="*/ 119 w 421"/>
                <a:gd name="T21" fmla="*/ 373 h 524"/>
                <a:gd name="T22" fmla="*/ 143 w 421"/>
                <a:gd name="T23" fmla="*/ 350 h 524"/>
                <a:gd name="T24" fmla="*/ 159 w 421"/>
                <a:gd name="T25" fmla="*/ 334 h 524"/>
                <a:gd name="T26" fmla="*/ 183 w 421"/>
                <a:gd name="T27" fmla="*/ 310 h 524"/>
                <a:gd name="T28" fmla="*/ 199 w 421"/>
                <a:gd name="T29" fmla="*/ 286 h 524"/>
                <a:gd name="T30" fmla="*/ 215 w 421"/>
                <a:gd name="T31" fmla="*/ 270 h 524"/>
                <a:gd name="T32" fmla="*/ 230 w 421"/>
                <a:gd name="T33" fmla="*/ 246 h 524"/>
                <a:gd name="T34" fmla="*/ 246 w 421"/>
                <a:gd name="T35" fmla="*/ 222 h 524"/>
                <a:gd name="T36" fmla="*/ 262 w 421"/>
                <a:gd name="T37" fmla="*/ 199 h 524"/>
                <a:gd name="T38" fmla="*/ 270 w 421"/>
                <a:gd name="T39" fmla="*/ 175 h 524"/>
                <a:gd name="T40" fmla="*/ 286 w 421"/>
                <a:gd name="T41" fmla="*/ 151 h 524"/>
                <a:gd name="T42" fmla="*/ 302 w 421"/>
                <a:gd name="T43" fmla="*/ 127 h 524"/>
                <a:gd name="T44" fmla="*/ 310 w 421"/>
                <a:gd name="T45" fmla="*/ 103 h 524"/>
                <a:gd name="T46" fmla="*/ 326 w 421"/>
                <a:gd name="T47" fmla="*/ 80 h 524"/>
                <a:gd name="T48" fmla="*/ 334 w 421"/>
                <a:gd name="T49" fmla="*/ 48 h 524"/>
                <a:gd name="T50" fmla="*/ 350 w 421"/>
                <a:gd name="T51" fmla="*/ 24 h 524"/>
                <a:gd name="T52" fmla="*/ 358 w 421"/>
                <a:gd name="T53" fmla="*/ 0 h 524"/>
                <a:gd name="T54" fmla="*/ 382 w 421"/>
                <a:gd name="T55" fmla="*/ 8 h 524"/>
                <a:gd name="T56" fmla="*/ 398 w 421"/>
                <a:gd name="T57" fmla="*/ 8 h 524"/>
                <a:gd name="T58" fmla="*/ 413 w 421"/>
                <a:gd name="T59" fmla="*/ 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1" h="524">
                  <a:moveTo>
                    <a:pt x="413" y="24"/>
                  </a:moveTo>
                  <a:lnTo>
                    <a:pt x="421" y="524"/>
                  </a:lnTo>
                  <a:lnTo>
                    <a:pt x="0" y="516"/>
                  </a:lnTo>
                  <a:lnTo>
                    <a:pt x="8" y="493"/>
                  </a:lnTo>
                  <a:lnTo>
                    <a:pt x="16" y="477"/>
                  </a:lnTo>
                  <a:lnTo>
                    <a:pt x="24" y="453"/>
                  </a:lnTo>
                  <a:lnTo>
                    <a:pt x="39" y="437"/>
                  </a:lnTo>
                  <a:lnTo>
                    <a:pt x="63" y="413"/>
                  </a:lnTo>
                  <a:lnTo>
                    <a:pt x="79" y="397"/>
                  </a:lnTo>
                  <a:lnTo>
                    <a:pt x="103" y="381"/>
                  </a:lnTo>
                  <a:lnTo>
                    <a:pt x="119" y="373"/>
                  </a:lnTo>
                  <a:lnTo>
                    <a:pt x="143" y="350"/>
                  </a:lnTo>
                  <a:lnTo>
                    <a:pt x="159" y="334"/>
                  </a:lnTo>
                  <a:lnTo>
                    <a:pt x="183" y="310"/>
                  </a:lnTo>
                  <a:lnTo>
                    <a:pt x="199" y="286"/>
                  </a:lnTo>
                  <a:lnTo>
                    <a:pt x="215" y="270"/>
                  </a:lnTo>
                  <a:lnTo>
                    <a:pt x="230" y="246"/>
                  </a:lnTo>
                  <a:lnTo>
                    <a:pt x="246" y="222"/>
                  </a:lnTo>
                  <a:lnTo>
                    <a:pt x="262" y="199"/>
                  </a:lnTo>
                  <a:lnTo>
                    <a:pt x="270" y="175"/>
                  </a:lnTo>
                  <a:lnTo>
                    <a:pt x="286" y="151"/>
                  </a:lnTo>
                  <a:lnTo>
                    <a:pt x="302" y="127"/>
                  </a:lnTo>
                  <a:lnTo>
                    <a:pt x="310" y="103"/>
                  </a:lnTo>
                  <a:lnTo>
                    <a:pt x="326" y="80"/>
                  </a:lnTo>
                  <a:lnTo>
                    <a:pt x="334" y="48"/>
                  </a:lnTo>
                  <a:lnTo>
                    <a:pt x="350" y="24"/>
                  </a:lnTo>
                  <a:lnTo>
                    <a:pt x="358" y="0"/>
                  </a:lnTo>
                  <a:lnTo>
                    <a:pt x="382" y="8"/>
                  </a:lnTo>
                  <a:lnTo>
                    <a:pt x="398" y="8"/>
                  </a:lnTo>
                  <a:lnTo>
                    <a:pt x="413" y="2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64" name="Freeform 163"/>
            <p:cNvSpPr>
              <a:spLocks/>
            </p:cNvSpPr>
            <p:nvPr/>
          </p:nvSpPr>
          <p:spPr bwMode="auto">
            <a:xfrm>
              <a:off x="1695169" y="3775516"/>
              <a:ext cx="267335" cy="332740"/>
            </a:xfrm>
            <a:custGeom>
              <a:avLst/>
              <a:gdLst>
                <a:gd name="T0" fmla="*/ 413 w 421"/>
                <a:gd name="T1" fmla="*/ 24 h 524"/>
                <a:gd name="T2" fmla="*/ 421 w 421"/>
                <a:gd name="T3" fmla="*/ 524 h 524"/>
                <a:gd name="T4" fmla="*/ 0 w 421"/>
                <a:gd name="T5" fmla="*/ 516 h 524"/>
                <a:gd name="T6" fmla="*/ 8 w 421"/>
                <a:gd name="T7" fmla="*/ 493 h 524"/>
                <a:gd name="T8" fmla="*/ 16 w 421"/>
                <a:gd name="T9" fmla="*/ 477 h 524"/>
                <a:gd name="T10" fmla="*/ 24 w 421"/>
                <a:gd name="T11" fmla="*/ 453 h 524"/>
                <a:gd name="T12" fmla="*/ 39 w 421"/>
                <a:gd name="T13" fmla="*/ 437 h 524"/>
                <a:gd name="T14" fmla="*/ 63 w 421"/>
                <a:gd name="T15" fmla="*/ 413 h 524"/>
                <a:gd name="T16" fmla="*/ 79 w 421"/>
                <a:gd name="T17" fmla="*/ 397 h 524"/>
                <a:gd name="T18" fmla="*/ 103 w 421"/>
                <a:gd name="T19" fmla="*/ 381 h 524"/>
                <a:gd name="T20" fmla="*/ 119 w 421"/>
                <a:gd name="T21" fmla="*/ 373 h 524"/>
                <a:gd name="T22" fmla="*/ 143 w 421"/>
                <a:gd name="T23" fmla="*/ 350 h 524"/>
                <a:gd name="T24" fmla="*/ 159 w 421"/>
                <a:gd name="T25" fmla="*/ 334 h 524"/>
                <a:gd name="T26" fmla="*/ 183 w 421"/>
                <a:gd name="T27" fmla="*/ 310 h 524"/>
                <a:gd name="T28" fmla="*/ 199 w 421"/>
                <a:gd name="T29" fmla="*/ 286 h 524"/>
                <a:gd name="T30" fmla="*/ 215 w 421"/>
                <a:gd name="T31" fmla="*/ 270 h 524"/>
                <a:gd name="T32" fmla="*/ 230 w 421"/>
                <a:gd name="T33" fmla="*/ 246 h 524"/>
                <a:gd name="T34" fmla="*/ 246 w 421"/>
                <a:gd name="T35" fmla="*/ 222 h 524"/>
                <a:gd name="T36" fmla="*/ 262 w 421"/>
                <a:gd name="T37" fmla="*/ 199 h 524"/>
                <a:gd name="T38" fmla="*/ 270 w 421"/>
                <a:gd name="T39" fmla="*/ 175 h 524"/>
                <a:gd name="T40" fmla="*/ 286 w 421"/>
                <a:gd name="T41" fmla="*/ 151 h 524"/>
                <a:gd name="T42" fmla="*/ 302 w 421"/>
                <a:gd name="T43" fmla="*/ 127 h 524"/>
                <a:gd name="T44" fmla="*/ 310 w 421"/>
                <a:gd name="T45" fmla="*/ 103 h 524"/>
                <a:gd name="T46" fmla="*/ 326 w 421"/>
                <a:gd name="T47" fmla="*/ 80 h 524"/>
                <a:gd name="T48" fmla="*/ 334 w 421"/>
                <a:gd name="T49" fmla="*/ 48 h 524"/>
                <a:gd name="T50" fmla="*/ 350 w 421"/>
                <a:gd name="T51" fmla="*/ 24 h 524"/>
                <a:gd name="T52" fmla="*/ 358 w 421"/>
                <a:gd name="T53" fmla="*/ 0 h 524"/>
                <a:gd name="T54" fmla="*/ 382 w 421"/>
                <a:gd name="T55" fmla="*/ 8 h 524"/>
                <a:gd name="T56" fmla="*/ 398 w 421"/>
                <a:gd name="T57" fmla="*/ 8 h 524"/>
                <a:gd name="T58" fmla="*/ 413 w 421"/>
                <a:gd name="T59" fmla="*/ 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1" h="524">
                  <a:moveTo>
                    <a:pt x="413" y="24"/>
                  </a:moveTo>
                  <a:lnTo>
                    <a:pt x="421" y="524"/>
                  </a:lnTo>
                  <a:lnTo>
                    <a:pt x="0" y="516"/>
                  </a:lnTo>
                  <a:lnTo>
                    <a:pt x="8" y="493"/>
                  </a:lnTo>
                  <a:lnTo>
                    <a:pt x="16" y="477"/>
                  </a:lnTo>
                  <a:lnTo>
                    <a:pt x="24" y="453"/>
                  </a:lnTo>
                  <a:lnTo>
                    <a:pt x="39" y="437"/>
                  </a:lnTo>
                  <a:lnTo>
                    <a:pt x="63" y="413"/>
                  </a:lnTo>
                  <a:lnTo>
                    <a:pt x="79" y="397"/>
                  </a:lnTo>
                  <a:lnTo>
                    <a:pt x="103" y="381"/>
                  </a:lnTo>
                  <a:lnTo>
                    <a:pt x="119" y="373"/>
                  </a:lnTo>
                  <a:lnTo>
                    <a:pt x="143" y="350"/>
                  </a:lnTo>
                  <a:lnTo>
                    <a:pt x="159" y="334"/>
                  </a:lnTo>
                  <a:lnTo>
                    <a:pt x="183" y="310"/>
                  </a:lnTo>
                  <a:lnTo>
                    <a:pt x="199" y="286"/>
                  </a:lnTo>
                  <a:lnTo>
                    <a:pt x="215" y="270"/>
                  </a:lnTo>
                  <a:lnTo>
                    <a:pt x="230" y="246"/>
                  </a:lnTo>
                  <a:lnTo>
                    <a:pt x="246" y="222"/>
                  </a:lnTo>
                  <a:lnTo>
                    <a:pt x="262" y="199"/>
                  </a:lnTo>
                  <a:lnTo>
                    <a:pt x="270" y="175"/>
                  </a:lnTo>
                  <a:lnTo>
                    <a:pt x="286" y="151"/>
                  </a:lnTo>
                  <a:lnTo>
                    <a:pt x="302" y="127"/>
                  </a:lnTo>
                  <a:lnTo>
                    <a:pt x="310" y="103"/>
                  </a:lnTo>
                  <a:lnTo>
                    <a:pt x="326" y="80"/>
                  </a:lnTo>
                  <a:lnTo>
                    <a:pt x="334" y="48"/>
                  </a:lnTo>
                  <a:lnTo>
                    <a:pt x="350" y="24"/>
                  </a:lnTo>
                  <a:lnTo>
                    <a:pt x="358" y="0"/>
                  </a:lnTo>
                  <a:lnTo>
                    <a:pt x="382" y="8"/>
                  </a:lnTo>
                  <a:lnTo>
                    <a:pt x="398" y="8"/>
                  </a:lnTo>
                  <a:lnTo>
                    <a:pt x="413" y="2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65" name="Freeform 164"/>
            <p:cNvSpPr>
              <a:spLocks/>
            </p:cNvSpPr>
            <p:nvPr/>
          </p:nvSpPr>
          <p:spPr bwMode="auto">
            <a:xfrm>
              <a:off x="3250919" y="3891721"/>
              <a:ext cx="313690" cy="252095"/>
            </a:xfrm>
            <a:custGeom>
              <a:avLst/>
              <a:gdLst>
                <a:gd name="T0" fmla="*/ 398 w 494"/>
                <a:gd name="T1" fmla="*/ 24 h 397"/>
                <a:gd name="T2" fmla="*/ 494 w 494"/>
                <a:gd name="T3" fmla="*/ 24 h 397"/>
                <a:gd name="T4" fmla="*/ 494 w 494"/>
                <a:gd name="T5" fmla="*/ 143 h 397"/>
                <a:gd name="T6" fmla="*/ 470 w 494"/>
                <a:gd name="T7" fmla="*/ 159 h 397"/>
                <a:gd name="T8" fmla="*/ 454 w 494"/>
                <a:gd name="T9" fmla="*/ 182 h 397"/>
                <a:gd name="T10" fmla="*/ 430 w 494"/>
                <a:gd name="T11" fmla="*/ 206 h 397"/>
                <a:gd name="T12" fmla="*/ 414 w 494"/>
                <a:gd name="T13" fmla="*/ 230 h 397"/>
                <a:gd name="T14" fmla="*/ 398 w 494"/>
                <a:gd name="T15" fmla="*/ 254 h 397"/>
                <a:gd name="T16" fmla="*/ 390 w 494"/>
                <a:gd name="T17" fmla="*/ 286 h 397"/>
                <a:gd name="T18" fmla="*/ 374 w 494"/>
                <a:gd name="T19" fmla="*/ 310 h 397"/>
                <a:gd name="T20" fmla="*/ 366 w 494"/>
                <a:gd name="T21" fmla="*/ 341 h 397"/>
                <a:gd name="T22" fmla="*/ 311 w 494"/>
                <a:gd name="T23" fmla="*/ 357 h 397"/>
                <a:gd name="T24" fmla="*/ 247 w 494"/>
                <a:gd name="T25" fmla="*/ 389 h 397"/>
                <a:gd name="T26" fmla="*/ 0 w 494"/>
                <a:gd name="T27" fmla="*/ 397 h 397"/>
                <a:gd name="T28" fmla="*/ 8 w 494"/>
                <a:gd name="T29" fmla="*/ 24 h 397"/>
                <a:gd name="T30" fmla="*/ 287 w 494"/>
                <a:gd name="T31" fmla="*/ 24 h 397"/>
                <a:gd name="T32" fmla="*/ 303 w 494"/>
                <a:gd name="T33" fmla="*/ 8 h 397"/>
                <a:gd name="T34" fmla="*/ 327 w 494"/>
                <a:gd name="T35" fmla="*/ 0 h 397"/>
                <a:gd name="T36" fmla="*/ 343 w 494"/>
                <a:gd name="T37" fmla="*/ 0 h 397"/>
                <a:gd name="T38" fmla="*/ 366 w 494"/>
                <a:gd name="T39" fmla="*/ 0 h 397"/>
                <a:gd name="T40" fmla="*/ 382 w 494"/>
                <a:gd name="T41" fmla="*/ 8 h 397"/>
                <a:gd name="T42" fmla="*/ 398 w 494"/>
                <a:gd name="T43" fmla="*/ 2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4" h="397">
                  <a:moveTo>
                    <a:pt x="398" y="24"/>
                  </a:moveTo>
                  <a:lnTo>
                    <a:pt x="494" y="24"/>
                  </a:lnTo>
                  <a:lnTo>
                    <a:pt x="494" y="143"/>
                  </a:lnTo>
                  <a:lnTo>
                    <a:pt x="470" y="159"/>
                  </a:lnTo>
                  <a:lnTo>
                    <a:pt x="454" y="182"/>
                  </a:lnTo>
                  <a:lnTo>
                    <a:pt x="430" y="206"/>
                  </a:lnTo>
                  <a:lnTo>
                    <a:pt x="414" y="230"/>
                  </a:lnTo>
                  <a:lnTo>
                    <a:pt x="398" y="254"/>
                  </a:lnTo>
                  <a:lnTo>
                    <a:pt x="390" y="286"/>
                  </a:lnTo>
                  <a:lnTo>
                    <a:pt x="374" y="310"/>
                  </a:lnTo>
                  <a:lnTo>
                    <a:pt x="366" y="341"/>
                  </a:lnTo>
                  <a:lnTo>
                    <a:pt x="311" y="357"/>
                  </a:lnTo>
                  <a:lnTo>
                    <a:pt x="247" y="389"/>
                  </a:lnTo>
                  <a:lnTo>
                    <a:pt x="0" y="397"/>
                  </a:lnTo>
                  <a:lnTo>
                    <a:pt x="8" y="24"/>
                  </a:lnTo>
                  <a:lnTo>
                    <a:pt x="287" y="24"/>
                  </a:lnTo>
                  <a:lnTo>
                    <a:pt x="303" y="8"/>
                  </a:lnTo>
                  <a:lnTo>
                    <a:pt x="327" y="0"/>
                  </a:lnTo>
                  <a:lnTo>
                    <a:pt x="343" y="0"/>
                  </a:lnTo>
                  <a:lnTo>
                    <a:pt x="366" y="0"/>
                  </a:lnTo>
                  <a:lnTo>
                    <a:pt x="382" y="8"/>
                  </a:lnTo>
                  <a:lnTo>
                    <a:pt x="398" y="24"/>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66" name="Freeform 165"/>
            <p:cNvSpPr>
              <a:spLocks/>
            </p:cNvSpPr>
            <p:nvPr/>
          </p:nvSpPr>
          <p:spPr bwMode="auto">
            <a:xfrm>
              <a:off x="3250919" y="3891721"/>
              <a:ext cx="313690" cy="252095"/>
            </a:xfrm>
            <a:custGeom>
              <a:avLst/>
              <a:gdLst>
                <a:gd name="T0" fmla="*/ 398 w 494"/>
                <a:gd name="T1" fmla="*/ 24 h 397"/>
                <a:gd name="T2" fmla="*/ 494 w 494"/>
                <a:gd name="T3" fmla="*/ 24 h 397"/>
                <a:gd name="T4" fmla="*/ 494 w 494"/>
                <a:gd name="T5" fmla="*/ 143 h 397"/>
                <a:gd name="T6" fmla="*/ 470 w 494"/>
                <a:gd name="T7" fmla="*/ 159 h 397"/>
                <a:gd name="T8" fmla="*/ 454 w 494"/>
                <a:gd name="T9" fmla="*/ 182 h 397"/>
                <a:gd name="T10" fmla="*/ 430 w 494"/>
                <a:gd name="T11" fmla="*/ 206 h 397"/>
                <a:gd name="T12" fmla="*/ 414 w 494"/>
                <a:gd name="T13" fmla="*/ 230 h 397"/>
                <a:gd name="T14" fmla="*/ 398 w 494"/>
                <a:gd name="T15" fmla="*/ 254 h 397"/>
                <a:gd name="T16" fmla="*/ 390 w 494"/>
                <a:gd name="T17" fmla="*/ 286 h 397"/>
                <a:gd name="T18" fmla="*/ 374 w 494"/>
                <a:gd name="T19" fmla="*/ 310 h 397"/>
                <a:gd name="T20" fmla="*/ 366 w 494"/>
                <a:gd name="T21" fmla="*/ 341 h 397"/>
                <a:gd name="T22" fmla="*/ 311 w 494"/>
                <a:gd name="T23" fmla="*/ 357 h 397"/>
                <a:gd name="T24" fmla="*/ 247 w 494"/>
                <a:gd name="T25" fmla="*/ 389 h 397"/>
                <a:gd name="T26" fmla="*/ 0 w 494"/>
                <a:gd name="T27" fmla="*/ 397 h 397"/>
                <a:gd name="T28" fmla="*/ 8 w 494"/>
                <a:gd name="T29" fmla="*/ 24 h 397"/>
                <a:gd name="T30" fmla="*/ 287 w 494"/>
                <a:gd name="T31" fmla="*/ 24 h 397"/>
                <a:gd name="T32" fmla="*/ 303 w 494"/>
                <a:gd name="T33" fmla="*/ 8 h 397"/>
                <a:gd name="T34" fmla="*/ 327 w 494"/>
                <a:gd name="T35" fmla="*/ 0 h 397"/>
                <a:gd name="T36" fmla="*/ 343 w 494"/>
                <a:gd name="T37" fmla="*/ 0 h 397"/>
                <a:gd name="T38" fmla="*/ 366 w 494"/>
                <a:gd name="T39" fmla="*/ 0 h 397"/>
                <a:gd name="T40" fmla="*/ 382 w 494"/>
                <a:gd name="T41" fmla="*/ 8 h 397"/>
                <a:gd name="T42" fmla="*/ 398 w 494"/>
                <a:gd name="T43" fmla="*/ 2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4" h="397">
                  <a:moveTo>
                    <a:pt x="398" y="24"/>
                  </a:moveTo>
                  <a:lnTo>
                    <a:pt x="494" y="24"/>
                  </a:lnTo>
                  <a:lnTo>
                    <a:pt x="494" y="143"/>
                  </a:lnTo>
                  <a:lnTo>
                    <a:pt x="470" y="159"/>
                  </a:lnTo>
                  <a:lnTo>
                    <a:pt x="454" y="182"/>
                  </a:lnTo>
                  <a:lnTo>
                    <a:pt x="430" y="206"/>
                  </a:lnTo>
                  <a:lnTo>
                    <a:pt x="414" y="230"/>
                  </a:lnTo>
                  <a:lnTo>
                    <a:pt x="398" y="254"/>
                  </a:lnTo>
                  <a:lnTo>
                    <a:pt x="390" y="286"/>
                  </a:lnTo>
                  <a:lnTo>
                    <a:pt x="374" y="310"/>
                  </a:lnTo>
                  <a:lnTo>
                    <a:pt x="366" y="341"/>
                  </a:lnTo>
                  <a:lnTo>
                    <a:pt x="311" y="357"/>
                  </a:lnTo>
                  <a:lnTo>
                    <a:pt x="247" y="389"/>
                  </a:lnTo>
                  <a:lnTo>
                    <a:pt x="0" y="397"/>
                  </a:lnTo>
                  <a:lnTo>
                    <a:pt x="8" y="24"/>
                  </a:lnTo>
                  <a:lnTo>
                    <a:pt x="287" y="24"/>
                  </a:lnTo>
                  <a:lnTo>
                    <a:pt x="303" y="8"/>
                  </a:lnTo>
                  <a:lnTo>
                    <a:pt x="327" y="0"/>
                  </a:lnTo>
                  <a:lnTo>
                    <a:pt x="343" y="0"/>
                  </a:lnTo>
                  <a:lnTo>
                    <a:pt x="366" y="0"/>
                  </a:lnTo>
                  <a:lnTo>
                    <a:pt x="382" y="8"/>
                  </a:lnTo>
                  <a:lnTo>
                    <a:pt x="398" y="2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67" name="Freeform 166"/>
            <p:cNvSpPr>
              <a:spLocks/>
            </p:cNvSpPr>
            <p:nvPr/>
          </p:nvSpPr>
          <p:spPr bwMode="auto">
            <a:xfrm>
              <a:off x="2695294" y="3906961"/>
              <a:ext cx="242570" cy="247015"/>
            </a:xfrm>
            <a:custGeom>
              <a:avLst/>
              <a:gdLst>
                <a:gd name="T0" fmla="*/ 382 w 382"/>
                <a:gd name="T1" fmla="*/ 381 h 389"/>
                <a:gd name="T2" fmla="*/ 56 w 382"/>
                <a:gd name="T3" fmla="*/ 389 h 389"/>
                <a:gd name="T4" fmla="*/ 40 w 382"/>
                <a:gd name="T5" fmla="*/ 333 h 389"/>
                <a:gd name="T6" fmla="*/ 0 w 382"/>
                <a:gd name="T7" fmla="*/ 325 h 389"/>
                <a:gd name="T8" fmla="*/ 0 w 382"/>
                <a:gd name="T9" fmla="*/ 0 h 389"/>
                <a:gd name="T10" fmla="*/ 366 w 382"/>
                <a:gd name="T11" fmla="*/ 8 h 389"/>
                <a:gd name="T12" fmla="*/ 382 w 382"/>
                <a:gd name="T13" fmla="*/ 381 h 389"/>
              </a:gdLst>
              <a:ahLst/>
              <a:cxnLst>
                <a:cxn ang="0">
                  <a:pos x="T0" y="T1"/>
                </a:cxn>
                <a:cxn ang="0">
                  <a:pos x="T2" y="T3"/>
                </a:cxn>
                <a:cxn ang="0">
                  <a:pos x="T4" y="T5"/>
                </a:cxn>
                <a:cxn ang="0">
                  <a:pos x="T6" y="T7"/>
                </a:cxn>
                <a:cxn ang="0">
                  <a:pos x="T8" y="T9"/>
                </a:cxn>
                <a:cxn ang="0">
                  <a:pos x="T10" y="T11"/>
                </a:cxn>
                <a:cxn ang="0">
                  <a:pos x="T12" y="T13"/>
                </a:cxn>
              </a:cxnLst>
              <a:rect l="0" t="0" r="r" b="b"/>
              <a:pathLst>
                <a:path w="382" h="389">
                  <a:moveTo>
                    <a:pt x="382" y="381"/>
                  </a:moveTo>
                  <a:lnTo>
                    <a:pt x="56" y="389"/>
                  </a:lnTo>
                  <a:lnTo>
                    <a:pt x="40" y="333"/>
                  </a:lnTo>
                  <a:lnTo>
                    <a:pt x="0" y="325"/>
                  </a:lnTo>
                  <a:lnTo>
                    <a:pt x="0" y="0"/>
                  </a:lnTo>
                  <a:lnTo>
                    <a:pt x="366" y="8"/>
                  </a:lnTo>
                  <a:lnTo>
                    <a:pt x="382" y="38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68" name="Freeform 167"/>
            <p:cNvSpPr>
              <a:spLocks/>
            </p:cNvSpPr>
            <p:nvPr/>
          </p:nvSpPr>
          <p:spPr bwMode="auto">
            <a:xfrm>
              <a:off x="2695294" y="3906961"/>
              <a:ext cx="242570" cy="247015"/>
            </a:xfrm>
            <a:custGeom>
              <a:avLst/>
              <a:gdLst>
                <a:gd name="T0" fmla="*/ 382 w 382"/>
                <a:gd name="T1" fmla="*/ 381 h 389"/>
                <a:gd name="T2" fmla="*/ 56 w 382"/>
                <a:gd name="T3" fmla="*/ 389 h 389"/>
                <a:gd name="T4" fmla="*/ 40 w 382"/>
                <a:gd name="T5" fmla="*/ 333 h 389"/>
                <a:gd name="T6" fmla="*/ 0 w 382"/>
                <a:gd name="T7" fmla="*/ 325 h 389"/>
                <a:gd name="T8" fmla="*/ 0 w 382"/>
                <a:gd name="T9" fmla="*/ 0 h 389"/>
                <a:gd name="T10" fmla="*/ 366 w 382"/>
                <a:gd name="T11" fmla="*/ 8 h 389"/>
                <a:gd name="T12" fmla="*/ 382 w 382"/>
                <a:gd name="T13" fmla="*/ 381 h 389"/>
              </a:gdLst>
              <a:ahLst/>
              <a:cxnLst>
                <a:cxn ang="0">
                  <a:pos x="T0" y="T1"/>
                </a:cxn>
                <a:cxn ang="0">
                  <a:pos x="T2" y="T3"/>
                </a:cxn>
                <a:cxn ang="0">
                  <a:pos x="T4" y="T5"/>
                </a:cxn>
                <a:cxn ang="0">
                  <a:pos x="T6" y="T7"/>
                </a:cxn>
                <a:cxn ang="0">
                  <a:pos x="T8" y="T9"/>
                </a:cxn>
                <a:cxn ang="0">
                  <a:pos x="T10" y="T11"/>
                </a:cxn>
                <a:cxn ang="0">
                  <a:pos x="T12" y="T13"/>
                </a:cxn>
              </a:cxnLst>
              <a:rect l="0" t="0" r="r" b="b"/>
              <a:pathLst>
                <a:path w="382" h="389">
                  <a:moveTo>
                    <a:pt x="382" y="381"/>
                  </a:moveTo>
                  <a:lnTo>
                    <a:pt x="56" y="389"/>
                  </a:lnTo>
                  <a:lnTo>
                    <a:pt x="40" y="333"/>
                  </a:lnTo>
                  <a:lnTo>
                    <a:pt x="0" y="325"/>
                  </a:lnTo>
                  <a:lnTo>
                    <a:pt x="0" y="0"/>
                  </a:lnTo>
                  <a:lnTo>
                    <a:pt x="366" y="8"/>
                  </a:lnTo>
                  <a:lnTo>
                    <a:pt x="382" y="38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69" name="Freeform 168"/>
            <p:cNvSpPr>
              <a:spLocks/>
            </p:cNvSpPr>
            <p:nvPr/>
          </p:nvSpPr>
          <p:spPr bwMode="auto">
            <a:xfrm>
              <a:off x="1982824" y="3906961"/>
              <a:ext cx="222250" cy="201295"/>
            </a:xfrm>
            <a:custGeom>
              <a:avLst/>
              <a:gdLst>
                <a:gd name="T0" fmla="*/ 350 w 350"/>
                <a:gd name="T1" fmla="*/ 317 h 317"/>
                <a:gd name="T2" fmla="*/ 0 w 350"/>
                <a:gd name="T3" fmla="*/ 309 h 317"/>
                <a:gd name="T4" fmla="*/ 0 w 350"/>
                <a:gd name="T5" fmla="*/ 8 h 317"/>
                <a:gd name="T6" fmla="*/ 350 w 350"/>
                <a:gd name="T7" fmla="*/ 0 h 317"/>
                <a:gd name="T8" fmla="*/ 350 w 350"/>
                <a:gd name="T9" fmla="*/ 317 h 317"/>
              </a:gdLst>
              <a:ahLst/>
              <a:cxnLst>
                <a:cxn ang="0">
                  <a:pos x="T0" y="T1"/>
                </a:cxn>
                <a:cxn ang="0">
                  <a:pos x="T2" y="T3"/>
                </a:cxn>
                <a:cxn ang="0">
                  <a:pos x="T4" y="T5"/>
                </a:cxn>
                <a:cxn ang="0">
                  <a:pos x="T6" y="T7"/>
                </a:cxn>
                <a:cxn ang="0">
                  <a:pos x="T8" y="T9"/>
                </a:cxn>
              </a:cxnLst>
              <a:rect l="0" t="0" r="r" b="b"/>
              <a:pathLst>
                <a:path w="350" h="317">
                  <a:moveTo>
                    <a:pt x="350" y="317"/>
                  </a:moveTo>
                  <a:lnTo>
                    <a:pt x="0" y="309"/>
                  </a:lnTo>
                  <a:lnTo>
                    <a:pt x="0" y="8"/>
                  </a:lnTo>
                  <a:lnTo>
                    <a:pt x="350" y="0"/>
                  </a:lnTo>
                  <a:lnTo>
                    <a:pt x="350" y="31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70" name="Freeform 169"/>
            <p:cNvSpPr>
              <a:spLocks/>
            </p:cNvSpPr>
            <p:nvPr/>
          </p:nvSpPr>
          <p:spPr bwMode="auto">
            <a:xfrm>
              <a:off x="1982824" y="3906961"/>
              <a:ext cx="222250" cy="201295"/>
            </a:xfrm>
            <a:custGeom>
              <a:avLst/>
              <a:gdLst>
                <a:gd name="T0" fmla="*/ 350 w 350"/>
                <a:gd name="T1" fmla="*/ 317 h 317"/>
                <a:gd name="T2" fmla="*/ 0 w 350"/>
                <a:gd name="T3" fmla="*/ 309 h 317"/>
                <a:gd name="T4" fmla="*/ 0 w 350"/>
                <a:gd name="T5" fmla="*/ 8 h 317"/>
                <a:gd name="T6" fmla="*/ 350 w 350"/>
                <a:gd name="T7" fmla="*/ 0 h 317"/>
                <a:gd name="T8" fmla="*/ 350 w 350"/>
                <a:gd name="T9" fmla="*/ 317 h 317"/>
              </a:gdLst>
              <a:ahLst/>
              <a:cxnLst>
                <a:cxn ang="0">
                  <a:pos x="T0" y="T1"/>
                </a:cxn>
                <a:cxn ang="0">
                  <a:pos x="T2" y="T3"/>
                </a:cxn>
                <a:cxn ang="0">
                  <a:pos x="T4" y="T5"/>
                </a:cxn>
                <a:cxn ang="0">
                  <a:pos x="T6" y="T7"/>
                </a:cxn>
                <a:cxn ang="0">
                  <a:pos x="T8" y="T9"/>
                </a:cxn>
              </a:cxnLst>
              <a:rect l="0" t="0" r="r" b="b"/>
              <a:pathLst>
                <a:path w="350" h="317">
                  <a:moveTo>
                    <a:pt x="350" y="317"/>
                  </a:moveTo>
                  <a:lnTo>
                    <a:pt x="0" y="309"/>
                  </a:lnTo>
                  <a:lnTo>
                    <a:pt x="0" y="8"/>
                  </a:lnTo>
                  <a:lnTo>
                    <a:pt x="350" y="0"/>
                  </a:lnTo>
                  <a:lnTo>
                    <a:pt x="350" y="31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71" name="Rectangle 170"/>
            <p:cNvSpPr>
              <a:spLocks noChangeArrowheads="1"/>
            </p:cNvSpPr>
            <p:nvPr/>
          </p:nvSpPr>
          <p:spPr bwMode="auto">
            <a:xfrm>
              <a:off x="2220314" y="3906961"/>
              <a:ext cx="227330" cy="20129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72" name="Rectangle 171"/>
            <p:cNvSpPr>
              <a:spLocks noChangeArrowheads="1"/>
            </p:cNvSpPr>
            <p:nvPr/>
          </p:nvSpPr>
          <p:spPr bwMode="auto">
            <a:xfrm>
              <a:off x="2220314" y="3906961"/>
              <a:ext cx="227330" cy="20129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73" name="Freeform 172"/>
            <p:cNvSpPr>
              <a:spLocks/>
            </p:cNvSpPr>
            <p:nvPr/>
          </p:nvSpPr>
          <p:spPr bwMode="auto">
            <a:xfrm>
              <a:off x="2457804" y="3906961"/>
              <a:ext cx="217170" cy="206375"/>
            </a:xfrm>
            <a:custGeom>
              <a:avLst/>
              <a:gdLst>
                <a:gd name="T0" fmla="*/ 334 w 342"/>
                <a:gd name="T1" fmla="*/ 0 h 325"/>
                <a:gd name="T2" fmla="*/ 342 w 342"/>
                <a:gd name="T3" fmla="*/ 325 h 325"/>
                <a:gd name="T4" fmla="*/ 0 w 342"/>
                <a:gd name="T5" fmla="*/ 317 h 325"/>
                <a:gd name="T6" fmla="*/ 8 w 342"/>
                <a:gd name="T7" fmla="*/ 0 h 325"/>
                <a:gd name="T8" fmla="*/ 334 w 342"/>
                <a:gd name="T9" fmla="*/ 0 h 325"/>
              </a:gdLst>
              <a:ahLst/>
              <a:cxnLst>
                <a:cxn ang="0">
                  <a:pos x="T0" y="T1"/>
                </a:cxn>
                <a:cxn ang="0">
                  <a:pos x="T2" y="T3"/>
                </a:cxn>
                <a:cxn ang="0">
                  <a:pos x="T4" y="T5"/>
                </a:cxn>
                <a:cxn ang="0">
                  <a:pos x="T6" y="T7"/>
                </a:cxn>
                <a:cxn ang="0">
                  <a:pos x="T8" y="T9"/>
                </a:cxn>
              </a:cxnLst>
              <a:rect l="0" t="0" r="r" b="b"/>
              <a:pathLst>
                <a:path w="342" h="325">
                  <a:moveTo>
                    <a:pt x="334" y="0"/>
                  </a:moveTo>
                  <a:lnTo>
                    <a:pt x="342" y="325"/>
                  </a:lnTo>
                  <a:lnTo>
                    <a:pt x="0" y="317"/>
                  </a:lnTo>
                  <a:lnTo>
                    <a:pt x="8" y="0"/>
                  </a:lnTo>
                  <a:lnTo>
                    <a:pt x="33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74" name="Freeform 173"/>
            <p:cNvSpPr>
              <a:spLocks/>
            </p:cNvSpPr>
            <p:nvPr/>
          </p:nvSpPr>
          <p:spPr bwMode="auto">
            <a:xfrm>
              <a:off x="2457804" y="3906961"/>
              <a:ext cx="217170" cy="206375"/>
            </a:xfrm>
            <a:custGeom>
              <a:avLst/>
              <a:gdLst>
                <a:gd name="T0" fmla="*/ 334 w 342"/>
                <a:gd name="T1" fmla="*/ 0 h 325"/>
                <a:gd name="T2" fmla="*/ 342 w 342"/>
                <a:gd name="T3" fmla="*/ 325 h 325"/>
                <a:gd name="T4" fmla="*/ 0 w 342"/>
                <a:gd name="T5" fmla="*/ 317 h 325"/>
                <a:gd name="T6" fmla="*/ 8 w 342"/>
                <a:gd name="T7" fmla="*/ 0 h 325"/>
                <a:gd name="T8" fmla="*/ 334 w 342"/>
                <a:gd name="T9" fmla="*/ 0 h 325"/>
              </a:gdLst>
              <a:ahLst/>
              <a:cxnLst>
                <a:cxn ang="0">
                  <a:pos x="T0" y="T1"/>
                </a:cxn>
                <a:cxn ang="0">
                  <a:pos x="T2" y="T3"/>
                </a:cxn>
                <a:cxn ang="0">
                  <a:pos x="T4" y="T5"/>
                </a:cxn>
                <a:cxn ang="0">
                  <a:pos x="T6" y="T7"/>
                </a:cxn>
                <a:cxn ang="0">
                  <a:pos x="T8" y="T9"/>
                </a:cxn>
              </a:cxnLst>
              <a:rect l="0" t="0" r="r" b="b"/>
              <a:pathLst>
                <a:path w="342" h="325">
                  <a:moveTo>
                    <a:pt x="334" y="0"/>
                  </a:moveTo>
                  <a:lnTo>
                    <a:pt x="342" y="325"/>
                  </a:lnTo>
                  <a:lnTo>
                    <a:pt x="0" y="317"/>
                  </a:lnTo>
                  <a:lnTo>
                    <a:pt x="8" y="0"/>
                  </a:lnTo>
                  <a:lnTo>
                    <a:pt x="33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sp>
          <p:nvSpPr>
            <p:cNvPr id="175" name="Freeform 174"/>
            <p:cNvSpPr>
              <a:spLocks/>
            </p:cNvSpPr>
            <p:nvPr/>
          </p:nvSpPr>
          <p:spPr bwMode="auto">
            <a:xfrm>
              <a:off x="2942944" y="3906961"/>
              <a:ext cx="288290" cy="247015"/>
            </a:xfrm>
            <a:custGeom>
              <a:avLst/>
              <a:gdLst>
                <a:gd name="T0" fmla="*/ 454 w 454"/>
                <a:gd name="T1" fmla="*/ 373 h 389"/>
                <a:gd name="T2" fmla="*/ 8 w 454"/>
                <a:gd name="T3" fmla="*/ 389 h 389"/>
                <a:gd name="T4" fmla="*/ 0 w 454"/>
                <a:gd name="T5" fmla="*/ 0 h 389"/>
                <a:gd name="T6" fmla="*/ 454 w 454"/>
                <a:gd name="T7" fmla="*/ 0 h 389"/>
                <a:gd name="T8" fmla="*/ 454 w 454"/>
                <a:gd name="T9" fmla="*/ 373 h 389"/>
              </a:gdLst>
              <a:ahLst/>
              <a:cxnLst>
                <a:cxn ang="0">
                  <a:pos x="T0" y="T1"/>
                </a:cxn>
                <a:cxn ang="0">
                  <a:pos x="T2" y="T3"/>
                </a:cxn>
                <a:cxn ang="0">
                  <a:pos x="T4" y="T5"/>
                </a:cxn>
                <a:cxn ang="0">
                  <a:pos x="T6" y="T7"/>
                </a:cxn>
                <a:cxn ang="0">
                  <a:pos x="T8" y="T9"/>
                </a:cxn>
              </a:cxnLst>
              <a:rect l="0" t="0" r="r" b="b"/>
              <a:pathLst>
                <a:path w="454" h="389">
                  <a:moveTo>
                    <a:pt x="454" y="373"/>
                  </a:moveTo>
                  <a:lnTo>
                    <a:pt x="8" y="389"/>
                  </a:lnTo>
                  <a:lnTo>
                    <a:pt x="0" y="0"/>
                  </a:lnTo>
                  <a:lnTo>
                    <a:pt x="454" y="0"/>
                  </a:lnTo>
                  <a:lnTo>
                    <a:pt x="454" y="37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76" name="Freeform 175"/>
            <p:cNvSpPr>
              <a:spLocks/>
            </p:cNvSpPr>
            <p:nvPr/>
          </p:nvSpPr>
          <p:spPr bwMode="auto">
            <a:xfrm>
              <a:off x="2942944" y="3906961"/>
              <a:ext cx="288290" cy="247015"/>
            </a:xfrm>
            <a:custGeom>
              <a:avLst/>
              <a:gdLst>
                <a:gd name="T0" fmla="*/ 454 w 454"/>
                <a:gd name="T1" fmla="*/ 373 h 389"/>
                <a:gd name="T2" fmla="*/ 8 w 454"/>
                <a:gd name="T3" fmla="*/ 389 h 389"/>
                <a:gd name="T4" fmla="*/ 0 w 454"/>
                <a:gd name="T5" fmla="*/ 0 h 389"/>
                <a:gd name="T6" fmla="*/ 454 w 454"/>
                <a:gd name="T7" fmla="*/ 0 h 389"/>
                <a:gd name="T8" fmla="*/ 454 w 454"/>
                <a:gd name="T9" fmla="*/ 373 h 389"/>
              </a:gdLst>
              <a:ahLst/>
              <a:cxnLst>
                <a:cxn ang="0">
                  <a:pos x="T0" y="T1"/>
                </a:cxn>
                <a:cxn ang="0">
                  <a:pos x="T2" y="T3"/>
                </a:cxn>
                <a:cxn ang="0">
                  <a:pos x="T4" y="T5"/>
                </a:cxn>
                <a:cxn ang="0">
                  <a:pos x="T6" y="T7"/>
                </a:cxn>
                <a:cxn ang="0">
                  <a:pos x="T8" y="T9"/>
                </a:cxn>
              </a:cxnLst>
              <a:rect l="0" t="0" r="r" b="b"/>
              <a:pathLst>
                <a:path w="454" h="389">
                  <a:moveTo>
                    <a:pt x="454" y="373"/>
                  </a:moveTo>
                  <a:lnTo>
                    <a:pt x="8" y="389"/>
                  </a:lnTo>
                  <a:lnTo>
                    <a:pt x="0" y="0"/>
                  </a:lnTo>
                  <a:lnTo>
                    <a:pt x="454" y="0"/>
                  </a:lnTo>
                  <a:lnTo>
                    <a:pt x="454" y="37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cxnSp>
          <p:nvCxnSpPr>
            <p:cNvPr id="177" name="Line 174"/>
            <p:cNvCxnSpPr>
              <a:cxnSpLocks noChangeShapeType="1"/>
            </p:cNvCxnSpPr>
            <p:nvPr/>
          </p:nvCxnSpPr>
          <p:spPr bwMode="auto">
            <a:xfrm flipV="1">
              <a:off x="2654654" y="1551111"/>
              <a:ext cx="81280" cy="50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178" name="Freeform 177"/>
            <p:cNvSpPr>
              <a:spLocks/>
            </p:cNvSpPr>
            <p:nvPr/>
          </p:nvSpPr>
          <p:spPr bwMode="auto">
            <a:xfrm>
              <a:off x="3200754" y="1949891"/>
              <a:ext cx="277495" cy="226695"/>
            </a:xfrm>
            <a:custGeom>
              <a:avLst/>
              <a:gdLst>
                <a:gd name="T0" fmla="*/ 414 w 437"/>
                <a:gd name="T1" fmla="*/ 357 h 357"/>
                <a:gd name="T2" fmla="*/ 437 w 437"/>
                <a:gd name="T3" fmla="*/ 191 h 357"/>
                <a:gd name="T4" fmla="*/ 437 w 437"/>
                <a:gd name="T5" fmla="*/ 63 h 357"/>
                <a:gd name="T6" fmla="*/ 414 w 437"/>
                <a:gd name="T7" fmla="*/ 0 h 357"/>
                <a:gd name="T8" fmla="*/ 0 w 437"/>
                <a:gd name="T9" fmla="*/ 0 h 357"/>
                <a:gd name="T10" fmla="*/ 0 w 437"/>
                <a:gd name="T11" fmla="*/ 341 h 357"/>
                <a:gd name="T12" fmla="*/ 199 w 437"/>
                <a:gd name="T13" fmla="*/ 349 h 357"/>
                <a:gd name="T14" fmla="*/ 406 w 437"/>
                <a:gd name="T15" fmla="*/ 357 h 357"/>
                <a:gd name="T16" fmla="*/ 414 w 437"/>
                <a:gd name="T17" fmla="*/ 349 h 357"/>
                <a:gd name="T18" fmla="*/ 414 w 437"/>
                <a:gd name="T19" fmla="*/ 357 h 357"/>
                <a:gd name="T20" fmla="*/ 414 w 437"/>
                <a:gd name="T21" fmla="*/ 341 h 357"/>
                <a:gd name="T22" fmla="*/ 414 w 437"/>
                <a:gd name="T2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357">
                  <a:moveTo>
                    <a:pt x="414" y="357"/>
                  </a:moveTo>
                  <a:lnTo>
                    <a:pt x="437" y="191"/>
                  </a:lnTo>
                  <a:lnTo>
                    <a:pt x="437" y="63"/>
                  </a:lnTo>
                  <a:lnTo>
                    <a:pt x="414" y="0"/>
                  </a:lnTo>
                  <a:lnTo>
                    <a:pt x="0" y="0"/>
                  </a:lnTo>
                  <a:lnTo>
                    <a:pt x="0" y="341"/>
                  </a:lnTo>
                  <a:lnTo>
                    <a:pt x="199" y="349"/>
                  </a:lnTo>
                  <a:lnTo>
                    <a:pt x="406" y="357"/>
                  </a:lnTo>
                  <a:lnTo>
                    <a:pt x="414" y="349"/>
                  </a:lnTo>
                  <a:lnTo>
                    <a:pt x="414" y="357"/>
                  </a:lnTo>
                  <a:lnTo>
                    <a:pt x="414" y="341"/>
                  </a:lnTo>
                  <a:lnTo>
                    <a:pt x="414" y="35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solidFill>
                  <a:srgbClr val="000000"/>
                </a:solidFill>
              </a:endParaRPr>
            </a:p>
          </p:txBody>
        </p:sp>
        <p:sp>
          <p:nvSpPr>
            <p:cNvPr id="179" name="Freeform 178"/>
            <p:cNvSpPr>
              <a:spLocks/>
            </p:cNvSpPr>
            <p:nvPr/>
          </p:nvSpPr>
          <p:spPr bwMode="auto">
            <a:xfrm>
              <a:off x="3200754" y="1949891"/>
              <a:ext cx="277495" cy="226695"/>
            </a:xfrm>
            <a:custGeom>
              <a:avLst/>
              <a:gdLst>
                <a:gd name="T0" fmla="*/ 414 w 437"/>
                <a:gd name="T1" fmla="*/ 357 h 357"/>
                <a:gd name="T2" fmla="*/ 437 w 437"/>
                <a:gd name="T3" fmla="*/ 191 h 357"/>
                <a:gd name="T4" fmla="*/ 437 w 437"/>
                <a:gd name="T5" fmla="*/ 63 h 357"/>
                <a:gd name="T6" fmla="*/ 414 w 437"/>
                <a:gd name="T7" fmla="*/ 0 h 357"/>
                <a:gd name="T8" fmla="*/ 0 w 437"/>
                <a:gd name="T9" fmla="*/ 0 h 357"/>
                <a:gd name="T10" fmla="*/ 0 w 437"/>
                <a:gd name="T11" fmla="*/ 341 h 357"/>
                <a:gd name="T12" fmla="*/ 199 w 437"/>
                <a:gd name="T13" fmla="*/ 349 h 357"/>
                <a:gd name="T14" fmla="*/ 406 w 437"/>
                <a:gd name="T15" fmla="*/ 357 h 357"/>
                <a:gd name="T16" fmla="*/ 414 w 437"/>
                <a:gd name="T17" fmla="*/ 349 h 357"/>
                <a:gd name="T18" fmla="*/ 414 w 437"/>
                <a:gd name="T19" fmla="*/ 357 h 357"/>
                <a:gd name="T20" fmla="*/ 414 w 437"/>
                <a:gd name="T21" fmla="*/ 3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357">
                  <a:moveTo>
                    <a:pt x="414" y="357"/>
                  </a:moveTo>
                  <a:lnTo>
                    <a:pt x="437" y="191"/>
                  </a:lnTo>
                  <a:lnTo>
                    <a:pt x="437" y="63"/>
                  </a:lnTo>
                  <a:lnTo>
                    <a:pt x="414" y="0"/>
                  </a:lnTo>
                  <a:lnTo>
                    <a:pt x="0" y="0"/>
                  </a:lnTo>
                  <a:lnTo>
                    <a:pt x="0" y="341"/>
                  </a:lnTo>
                  <a:lnTo>
                    <a:pt x="199" y="349"/>
                  </a:lnTo>
                  <a:lnTo>
                    <a:pt x="406" y="357"/>
                  </a:lnTo>
                  <a:lnTo>
                    <a:pt x="414" y="349"/>
                  </a:lnTo>
                  <a:lnTo>
                    <a:pt x="414" y="357"/>
                  </a:lnTo>
                  <a:lnTo>
                    <a:pt x="414" y="3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endParaRPr>
            </a:p>
          </p:txBody>
        </p:sp>
      </p:grpSp>
    </p:spTree>
    <p:extLst>
      <p:ext uri="{BB962C8B-B14F-4D97-AF65-F5344CB8AC3E}">
        <p14:creationId xmlns:p14="http://schemas.microsoft.com/office/powerpoint/2010/main" val="73030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444"/>
          </a:xfrm>
        </p:spPr>
        <p:txBody>
          <a:bodyPr>
            <a:normAutofit fontScale="90000"/>
          </a:bodyPr>
          <a:lstStyle/>
          <a:p>
            <a:pPr algn="ctr"/>
            <a:r>
              <a:rPr lang="en-US" b="1" dirty="0"/>
              <a:t>Lessons Learned  </a:t>
            </a:r>
          </a:p>
        </p:txBody>
      </p:sp>
      <p:sp>
        <p:nvSpPr>
          <p:cNvPr id="3" name="Content Placeholder 2"/>
          <p:cNvSpPr>
            <a:spLocks noGrp="1"/>
          </p:cNvSpPr>
          <p:nvPr>
            <p:ph idx="1"/>
          </p:nvPr>
        </p:nvSpPr>
        <p:spPr>
          <a:xfrm>
            <a:off x="827184" y="1355077"/>
            <a:ext cx="10377845" cy="5350525"/>
          </a:xfrm>
        </p:spPr>
        <p:txBody>
          <a:bodyPr>
            <a:normAutofit/>
          </a:bodyPr>
          <a:lstStyle/>
          <a:p>
            <a:pPr marL="514350" indent="-514350">
              <a:buFont typeface="+mj-lt"/>
              <a:buAutoNum type="arabicPeriod"/>
            </a:pPr>
            <a:r>
              <a:rPr lang="en-US" sz="2000" dirty="0"/>
              <a:t>Make hot washes/debriefings/AARs a regular part of day-to-day operations</a:t>
            </a:r>
          </a:p>
          <a:p>
            <a:pPr lvl="2"/>
            <a:r>
              <a:rPr lang="en-US" sz="2000" dirty="0"/>
              <a:t>Scaled appropriately to the response size and complexity</a:t>
            </a:r>
          </a:p>
          <a:p>
            <a:pPr marL="514350" indent="-514350">
              <a:buFont typeface="+mj-lt"/>
              <a:buAutoNum type="arabicPeriod"/>
            </a:pPr>
            <a:endParaRPr lang="en-US" sz="2000" dirty="0"/>
          </a:p>
          <a:p>
            <a:pPr marL="514350" indent="-514350">
              <a:buFont typeface="+mj-lt"/>
              <a:buAutoNum type="arabicPeriod"/>
            </a:pPr>
            <a:r>
              <a:rPr lang="en-US" sz="2000" dirty="0"/>
              <a:t>Triage and prioritize incidents to identify the level of AAR formality and documentation needed to support decision-making</a:t>
            </a:r>
          </a:p>
          <a:p>
            <a:pPr lvl="2"/>
            <a:r>
              <a:rPr lang="en-US" sz="2000" dirty="0"/>
              <a:t>Limit or minimize AAR formality/complexity as a barrier to actually getting it done</a:t>
            </a:r>
          </a:p>
          <a:p>
            <a:pPr marL="514350" indent="-514350">
              <a:buFont typeface="+mj-lt"/>
              <a:buAutoNum type="arabicPeriod"/>
            </a:pPr>
            <a:endParaRPr lang="en-US" sz="2000" dirty="0"/>
          </a:p>
          <a:p>
            <a:pPr marL="514350" indent="-514350">
              <a:buFont typeface="+mj-lt"/>
              <a:buAutoNum type="arabicPeriod"/>
            </a:pPr>
            <a:r>
              <a:rPr lang="en-US" sz="2000" dirty="0"/>
              <a:t>Track AAR action items using existing capacity development and continuous process improvement efforts to make sure they get done</a:t>
            </a:r>
          </a:p>
          <a:p>
            <a:pPr lvl="2"/>
            <a:r>
              <a:rPr lang="en-US" sz="2000" dirty="0"/>
              <a:t>Maintain focus on AAR as a tool to make specific, evidence-based improvements in response capacity</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endParaRPr lang="en-US" sz="2000" dirty="0"/>
          </a:p>
        </p:txBody>
      </p:sp>
    </p:spTree>
    <p:extLst>
      <p:ext uri="{BB962C8B-B14F-4D97-AF65-F5344CB8AC3E}">
        <p14:creationId xmlns:p14="http://schemas.microsoft.com/office/powerpoint/2010/main" val="399584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State and FDA District Office </a:t>
            </a:r>
            <a:br>
              <a:rPr lang="en-US" dirty="0"/>
            </a:br>
            <a:r>
              <a:rPr lang="en-US" dirty="0"/>
              <a:t>Coordination and Partnership</a:t>
            </a:r>
          </a:p>
        </p:txBody>
      </p:sp>
      <p:sp>
        <p:nvSpPr>
          <p:cNvPr id="3" name="Content Placeholder 2"/>
          <p:cNvSpPr>
            <a:spLocks noGrp="1"/>
          </p:cNvSpPr>
          <p:nvPr>
            <p:ph idx="1"/>
          </p:nvPr>
        </p:nvSpPr>
        <p:spPr>
          <a:xfrm>
            <a:off x="769258" y="1828800"/>
            <a:ext cx="10493829" cy="4688114"/>
          </a:xfrm>
        </p:spPr>
        <p:txBody>
          <a:bodyPr>
            <a:normAutofit/>
          </a:bodyPr>
          <a:lstStyle/>
          <a:p>
            <a:r>
              <a:rPr lang="en-US" sz="2000" dirty="0"/>
              <a:t>FDA District Office acted as point of contact for State agencies seeking distribution information for recalled product in Michigan</a:t>
            </a:r>
          </a:p>
          <a:p>
            <a:pPr lvl="1"/>
            <a:r>
              <a:rPr lang="en-US" sz="2000" dirty="0"/>
              <a:t>Verified the distributor of recalled product in Michigan</a:t>
            </a:r>
          </a:p>
          <a:p>
            <a:pPr lvl="1"/>
            <a:r>
              <a:rPr lang="en-US" sz="2000" dirty="0"/>
              <a:t>Facilitated contacts with other distributors</a:t>
            </a:r>
          </a:p>
          <a:p>
            <a:pPr lvl="1"/>
            <a:r>
              <a:rPr lang="en-US" sz="2000" dirty="0"/>
              <a:t>Important because majority of LHDs in Michigan did not have 20.88 agreements in place – could not receive protected information from FDA</a:t>
            </a:r>
          </a:p>
          <a:p>
            <a:endParaRPr lang="en-US" sz="2000" dirty="0"/>
          </a:p>
          <a:p>
            <a:r>
              <a:rPr lang="en-US" sz="2000" dirty="0"/>
              <a:t>FDA District Office served as the conduit for information sharing with FDA CORE during the AAR process</a:t>
            </a:r>
          </a:p>
          <a:p>
            <a:endParaRPr lang="en-US" sz="2000" dirty="0"/>
          </a:p>
          <a:p>
            <a:r>
              <a:rPr lang="en-US" sz="2000" dirty="0"/>
              <a:t>Helped in follow-up with Great Lakes freight ships that received recalled product</a:t>
            </a:r>
          </a:p>
        </p:txBody>
      </p:sp>
    </p:spTree>
    <p:extLst>
      <p:ext uri="{BB962C8B-B14F-4D97-AF65-F5344CB8AC3E}">
        <p14:creationId xmlns:p14="http://schemas.microsoft.com/office/powerpoint/2010/main" val="1830986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791" y="618866"/>
            <a:ext cx="10515600" cy="1325563"/>
          </a:xfrm>
        </p:spPr>
        <p:txBody>
          <a:bodyPr/>
          <a:lstStyle/>
          <a:p>
            <a:pPr algn="ctr"/>
            <a:r>
              <a:rPr lang="en-US" b="1" dirty="0"/>
              <a:t>Questions?</a:t>
            </a:r>
          </a:p>
        </p:txBody>
      </p:sp>
      <p:sp>
        <p:nvSpPr>
          <p:cNvPr id="3" name="TextBox 2"/>
          <p:cNvSpPr txBox="1"/>
          <p:nvPr/>
        </p:nvSpPr>
        <p:spPr>
          <a:xfrm>
            <a:off x="1319874" y="2796904"/>
            <a:ext cx="9579429" cy="2246769"/>
          </a:xfrm>
          <a:prstGeom prst="rect">
            <a:avLst/>
          </a:prstGeom>
          <a:noFill/>
        </p:spPr>
        <p:txBody>
          <a:bodyPr wrap="square" numCol="2" rtlCol="0">
            <a:spAutoFit/>
          </a:bodyPr>
          <a:lstStyle/>
          <a:p>
            <a:r>
              <a:rPr lang="en-US" sz="2000" dirty="0">
                <a:solidFill>
                  <a:srgbClr val="000000"/>
                </a:solidFill>
              </a:rPr>
              <a:t>Justin Henderson</a:t>
            </a:r>
          </a:p>
          <a:p>
            <a:r>
              <a:rPr lang="en-US" sz="2000" dirty="0">
                <a:solidFill>
                  <a:srgbClr val="000000"/>
                </a:solidFill>
              </a:rPr>
              <a:t>RRT Epidemiologist</a:t>
            </a:r>
          </a:p>
          <a:p>
            <a:r>
              <a:rPr lang="en-US" sz="2000" dirty="0">
                <a:solidFill>
                  <a:srgbClr val="000000"/>
                </a:solidFill>
              </a:rPr>
              <a:t>Michigan Department of Agriculture </a:t>
            </a:r>
          </a:p>
          <a:p>
            <a:r>
              <a:rPr lang="en-US" sz="2000" dirty="0">
                <a:solidFill>
                  <a:srgbClr val="000000"/>
                </a:solidFill>
              </a:rPr>
              <a:t>and Rural Development</a:t>
            </a:r>
          </a:p>
          <a:p>
            <a:r>
              <a:rPr lang="en-US" sz="2000" dirty="0">
                <a:solidFill>
                  <a:srgbClr val="000000"/>
                </a:solidFill>
                <a:hlinkClick r:id="rId2"/>
              </a:rPr>
              <a:t>hendersonj4@Michigan.gov</a:t>
            </a:r>
            <a:endParaRPr lang="en-US" sz="2000" dirty="0">
              <a:solidFill>
                <a:srgbClr val="000000"/>
              </a:solidFill>
            </a:endParaRPr>
          </a:p>
          <a:p>
            <a:endParaRPr lang="en-US" sz="2000" dirty="0">
              <a:solidFill>
                <a:srgbClr val="000000"/>
              </a:solidFill>
            </a:endParaRPr>
          </a:p>
          <a:p>
            <a:r>
              <a:rPr lang="en-US" sz="2000" dirty="0">
                <a:solidFill>
                  <a:srgbClr val="000000"/>
                </a:solidFill>
              </a:rPr>
              <a:t>Lisa Joseph</a:t>
            </a:r>
          </a:p>
          <a:p>
            <a:r>
              <a:rPr lang="en-US" sz="2000" dirty="0">
                <a:solidFill>
                  <a:srgbClr val="000000"/>
                </a:solidFill>
              </a:rPr>
              <a:t>Emergency Response Coordinator</a:t>
            </a:r>
          </a:p>
          <a:p>
            <a:r>
              <a:rPr lang="en-US" sz="2000" dirty="0">
                <a:solidFill>
                  <a:srgbClr val="000000"/>
                </a:solidFill>
              </a:rPr>
              <a:t>FDA Detroit District Office</a:t>
            </a:r>
          </a:p>
          <a:p>
            <a:r>
              <a:rPr lang="en-US" sz="2000" dirty="0">
                <a:solidFill>
                  <a:srgbClr val="000000"/>
                </a:solidFill>
                <a:hlinkClick r:id="rId3"/>
              </a:rPr>
              <a:t>Lisa.Joseph@fda.hhs.gov</a:t>
            </a:r>
            <a:r>
              <a:rPr lang="en-US" sz="2000" dirty="0">
                <a:solidFill>
                  <a:srgbClr val="000000"/>
                </a:solidFill>
              </a:rPr>
              <a:t> </a:t>
            </a:r>
          </a:p>
          <a:p>
            <a:endParaRPr lang="en-US" sz="2000" dirty="0">
              <a:solidFill>
                <a:srgbClr val="0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445" y="5101655"/>
            <a:ext cx="5764289" cy="1528880"/>
          </a:xfrm>
          <a:prstGeom prst="rect">
            <a:avLst/>
          </a:prstGeom>
        </p:spPr>
      </p:pic>
    </p:spTree>
    <p:extLst>
      <p:ext uri="{BB962C8B-B14F-4D97-AF65-F5344CB8AC3E}">
        <p14:creationId xmlns:p14="http://schemas.microsoft.com/office/powerpoint/2010/main" val="18403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r>
              <a:rPr lang="en-US" altLang="en-US" dirty="0"/>
              <a:t>“The Best AAR is the One that Gets Done”</a:t>
            </a:r>
          </a:p>
        </p:txBody>
      </p:sp>
      <p:sp>
        <p:nvSpPr>
          <p:cNvPr id="25603" name="Content Placeholder 7"/>
          <p:cNvSpPr>
            <a:spLocks noGrp="1"/>
          </p:cNvSpPr>
          <p:nvPr>
            <p:ph idx="1"/>
          </p:nvPr>
        </p:nvSpPr>
        <p:spPr/>
        <p:txBody>
          <a:bodyPr/>
          <a:lstStyle/>
          <a:p>
            <a:r>
              <a:rPr lang="en-US" altLang="en-US" b="0" dirty="0"/>
              <a:t>Commit to spending time on AAR activities</a:t>
            </a:r>
          </a:p>
          <a:p>
            <a:pPr lvl="1"/>
            <a:r>
              <a:rPr lang="en-US" altLang="en-US" dirty="0"/>
              <a:t>Start with taking time to talk about an incident</a:t>
            </a:r>
          </a:p>
          <a:p>
            <a:pPr lvl="1"/>
            <a:r>
              <a:rPr lang="en-US" altLang="en-US" dirty="0"/>
              <a:t>Can decide from there whether something needs to be written</a:t>
            </a:r>
          </a:p>
          <a:p>
            <a:r>
              <a:rPr lang="en-US" altLang="en-US" b="0" dirty="0"/>
              <a:t>Overcoming barriers</a:t>
            </a:r>
          </a:p>
          <a:p>
            <a:pPr lvl="1"/>
            <a:r>
              <a:rPr lang="en-US" altLang="en-US" dirty="0"/>
              <a:t>Short &amp; sweet written AARs</a:t>
            </a:r>
          </a:p>
          <a:p>
            <a:pPr lvl="1"/>
            <a:r>
              <a:rPr lang="en-US" altLang="en-US" b="0" dirty="0"/>
              <a:t>Streamlining approval</a:t>
            </a:r>
          </a:p>
          <a:p>
            <a:pPr lvl="2"/>
            <a:r>
              <a:rPr lang="en-US" altLang="en-US" b="0" dirty="0"/>
              <a:t>AAR SOP</a:t>
            </a:r>
          </a:p>
          <a:p>
            <a:pPr lvl="2"/>
            <a:r>
              <a:rPr lang="en-US" altLang="en-US" b="0" dirty="0"/>
              <a:t>ICS can help!</a:t>
            </a:r>
          </a:p>
        </p:txBody>
      </p:sp>
    </p:spTree>
    <p:extLst>
      <p:ext uri="{BB962C8B-B14F-4D97-AF65-F5344CB8AC3E}">
        <p14:creationId xmlns:p14="http://schemas.microsoft.com/office/powerpoint/2010/main" val="2871090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C:\Users\Lauren.Lane\Desktop\21.6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091"/>
          <a:stretch/>
        </p:blipFill>
        <p:spPr bwMode="auto">
          <a:xfrm>
            <a:off x="2586725" y="125504"/>
            <a:ext cx="7041371" cy="664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2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begin?</a:t>
            </a:r>
          </a:p>
        </p:txBody>
      </p:sp>
      <p:sp>
        <p:nvSpPr>
          <p:cNvPr id="3" name="Content Placeholder 2"/>
          <p:cNvSpPr>
            <a:spLocks noGrp="1"/>
          </p:cNvSpPr>
          <p:nvPr>
            <p:ph idx="1"/>
          </p:nvPr>
        </p:nvSpPr>
        <p:spPr>
          <a:xfrm>
            <a:off x="609600" y="1600205"/>
            <a:ext cx="10972800" cy="5033679"/>
          </a:xfrm>
        </p:spPr>
        <p:txBody>
          <a:bodyPr/>
          <a:lstStyle/>
          <a:p>
            <a:r>
              <a:rPr lang="en-US" b="0" dirty="0"/>
              <a:t>Incremental capacity building is the name of the game</a:t>
            </a:r>
          </a:p>
          <a:p>
            <a:pPr lvl="1"/>
            <a:r>
              <a:rPr lang="en-US" b="0" dirty="0"/>
              <a:t>Start with your own agency, then build out</a:t>
            </a:r>
          </a:p>
          <a:p>
            <a:r>
              <a:rPr lang="en-US" b="0" dirty="0"/>
              <a:t>When adding additional partners</a:t>
            </a:r>
          </a:p>
          <a:p>
            <a:pPr lvl="1"/>
            <a:r>
              <a:rPr lang="en-US" b="0" dirty="0"/>
              <a:t>Consider the ‘what’s in it for me’</a:t>
            </a:r>
          </a:p>
          <a:p>
            <a:pPr lvl="1"/>
            <a:r>
              <a:rPr lang="en-US" dirty="0"/>
              <a:t>Works best as an add-on to an underlying, pre-established relationship</a:t>
            </a:r>
          </a:p>
          <a:p>
            <a:r>
              <a:rPr lang="en-US" b="0" dirty="0"/>
              <a:t>Develop or leverage a positive incentive system </a:t>
            </a:r>
          </a:p>
          <a:p>
            <a:pPr lvl="1"/>
            <a:r>
              <a:rPr lang="en-US" b="0" dirty="0"/>
              <a:t>Seek management buy-in to institutionalize AAR process</a:t>
            </a:r>
          </a:p>
        </p:txBody>
      </p:sp>
    </p:spTree>
    <p:extLst>
      <p:ext uri="{BB962C8B-B14F-4D97-AF65-F5344CB8AC3E}">
        <p14:creationId xmlns:p14="http://schemas.microsoft.com/office/powerpoint/2010/main" val="121491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Tools &amp; Resources</a:t>
            </a:r>
          </a:p>
        </p:txBody>
      </p:sp>
      <p:sp>
        <p:nvSpPr>
          <p:cNvPr id="3" name="Content Placeholder 2"/>
          <p:cNvSpPr>
            <a:spLocks noGrp="1"/>
          </p:cNvSpPr>
          <p:nvPr>
            <p:ph idx="1"/>
          </p:nvPr>
        </p:nvSpPr>
        <p:spPr>
          <a:xfrm>
            <a:off x="609600" y="1371601"/>
            <a:ext cx="10972800" cy="4754566"/>
          </a:xfrm>
        </p:spPr>
        <p:txBody>
          <a:bodyPr>
            <a:normAutofit fontScale="77500" lnSpcReduction="20000"/>
          </a:bodyPr>
          <a:lstStyle/>
          <a:p>
            <a:r>
              <a:rPr lang="en-US" dirty="0"/>
              <a:t>Best Practices:</a:t>
            </a:r>
          </a:p>
          <a:p>
            <a:pPr lvl="1"/>
            <a:r>
              <a:rPr lang="en-US" b="0" dirty="0"/>
              <a:t>RRT Best Practices Manual (2013), AAR Chapter </a:t>
            </a:r>
          </a:p>
          <a:p>
            <a:pPr lvl="2"/>
            <a:r>
              <a:rPr lang="en-US" dirty="0">
                <a:hlinkClick r:id="rId3"/>
              </a:rPr>
              <a:t>Public Link</a:t>
            </a:r>
          </a:p>
          <a:p>
            <a:pPr lvl="1"/>
            <a:r>
              <a:rPr lang="en-US" b="0" dirty="0"/>
              <a:t>CIFOR Guidelines, 2nd Edition</a:t>
            </a:r>
          </a:p>
          <a:p>
            <a:pPr lvl="2"/>
            <a:r>
              <a:rPr lang="en-US" b="0" dirty="0">
                <a:hlinkClick r:id="rId4"/>
              </a:rPr>
              <a:t>Public Link</a:t>
            </a:r>
          </a:p>
          <a:p>
            <a:r>
              <a:rPr lang="en-US" dirty="0"/>
              <a:t>One Health Systems Mapping and Analysis (OH-SMART)</a:t>
            </a:r>
          </a:p>
          <a:p>
            <a:pPr lvl="1">
              <a:defRPr/>
            </a:pPr>
            <a:r>
              <a:rPr lang="en-US" sz="2900" b="0" u="sng" dirty="0">
                <a:hlinkClick r:id="rId5"/>
              </a:rPr>
              <a:t>Website</a:t>
            </a:r>
            <a:endParaRPr lang="en-US" sz="2900" b="0" dirty="0"/>
          </a:p>
          <a:p>
            <a:pPr lvl="1">
              <a:defRPr/>
            </a:pPr>
            <a:r>
              <a:rPr lang="en-US" sz="2900" b="0" u="sng" dirty="0">
                <a:hlinkClick r:id="rId6"/>
              </a:rPr>
              <a:t>5 minute video</a:t>
            </a:r>
            <a:endParaRPr lang="en-US" sz="2900" b="0" dirty="0"/>
          </a:p>
          <a:p>
            <a:r>
              <a:rPr lang="en-US" dirty="0"/>
              <a:t>AAR Repositories:</a:t>
            </a:r>
          </a:p>
          <a:p>
            <a:pPr lvl="1"/>
            <a:r>
              <a:rPr lang="en-US" dirty="0"/>
              <a:t>CIFOR Clearing House</a:t>
            </a:r>
          </a:p>
          <a:p>
            <a:pPr lvl="1"/>
            <a:r>
              <a:rPr lang="en-US" b="0" dirty="0"/>
              <a:t>RRT FoodSHIELD Workgrou</a:t>
            </a:r>
            <a:r>
              <a:rPr lang="en-US" dirty="0"/>
              <a:t>p (restricted access)</a:t>
            </a:r>
          </a:p>
          <a:p>
            <a:pPr lvl="2"/>
            <a:r>
              <a:rPr lang="en-US" dirty="0"/>
              <a:t>After Action Exchange Portal (under development) </a:t>
            </a:r>
          </a:p>
          <a:p>
            <a:pPr lvl="1"/>
            <a:r>
              <a:rPr lang="en-US" dirty="0"/>
              <a:t>Homeland Security Digital Library, Lessons Learned Information Sharing – LLIS (Not food specific)</a:t>
            </a:r>
          </a:p>
          <a:p>
            <a:pPr lvl="1"/>
            <a:endParaRPr lang="en-US" b="0" dirty="0"/>
          </a:p>
        </p:txBody>
      </p:sp>
    </p:spTree>
    <p:extLst>
      <p:ext uri="{BB962C8B-B14F-4D97-AF65-F5344CB8AC3E}">
        <p14:creationId xmlns:p14="http://schemas.microsoft.com/office/powerpoint/2010/main" val="213269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ctrTitle"/>
          </p:nvPr>
        </p:nvSpPr>
        <p:spPr/>
        <p:txBody>
          <a:bodyPr/>
          <a:lstStyle/>
          <a:p>
            <a:r>
              <a:rPr lang="en-US" altLang="en-US" dirty="0"/>
              <a:t>Thank You!</a:t>
            </a:r>
          </a:p>
        </p:txBody>
      </p:sp>
      <p:sp>
        <p:nvSpPr>
          <p:cNvPr id="26627" name="Subtitle 7"/>
          <p:cNvSpPr>
            <a:spLocks noGrp="1"/>
          </p:cNvSpPr>
          <p:nvPr>
            <p:ph type="subTitle" idx="1"/>
          </p:nvPr>
        </p:nvSpPr>
        <p:spPr/>
        <p:txBody>
          <a:bodyPr/>
          <a:lstStyle/>
          <a:p>
            <a:endParaRPr lang="en-US" altLang="en-US"/>
          </a:p>
        </p:txBody>
      </p:sp>
    </p:spTree>
    <p:extLst>
      <p:ext uri="{BB962C8B-B14F-4D97-AF65-F5344CB8AC3E}">
        <p14:creationId xmlns:p14="http://schemas.microsoft.com/office/powerpoint/2010/main" val="142557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52400"/>
            <a:ext cx="10972800" cy="877888"/>
          </a:xfrm>
        </p:spPr>
        <p:txBody>
          <a:bodyPr/>
          <a:lstStyle/>
          <a:p>
            <a:r>
              <a:rPr lang="en-US" altLang="en-US" dirty="0"/>
              <a:t>The Basics</a:t>
            </a:r>
            <a:endParaRPr lang="en-US" altLang="en-US" dirty="0">
              <a:solidFill>
                <a:srgbClr val="FF0000"/>
              </a:solidFill>
            </a:endParaRPr>
          </a:p>
        </p:txBody>
      </p:sp>
      <p:sp>
        <p:nvSpPr>
          <p:cNvPr id="3" name="Content Placeholder 2"/>
          <p:cNvSpPr>
            <a:spLocks noGrp="1"/>
          </p:cNvSpPr>
          <p:nvPr>
            <p:ph idx="1"/>
          </p:nvPr>
        </p:nvSpPr>
        <p:spPr>
          <a:xfrm>
            <a:off x="304800" y="1143000"/>
            <a:ext cx="11582400" cy="5562600"/>
          </a:xfrm>
        </p:spPr>
        <p:txBody>
          <a:bodyPr>
            <a:normAutofit fontScale="70000" lnSpcReduction="20000"/>
          </a:bodyPr>
          <a:lstStyle/>
          <a:p>
            <a:pPr>
              <a:defRPr/>
            </a:pPr>
            <a:r>
              <a:rPr lang="en-US" b="0" dirty="0">
                <a:solidFill>
                  <a:srgbClr val="FFC000"/>
                </a:solidFill>
              </a:rPr>
              <a:t>After Action Review </a:t>
            </a:r>
            <a:r>
              <a:rPr lang="en-US" b="0" dirty="0"/>
              <a:t>– A no-fault process or meeting whereby everyone involved in the response/event collectively evaluates the response. The emphasis should be on identifying strengths and weaknesses of the jurisdiction’s or multi-agencies plans, protocols, procedures, etc., and the tactics utilized to achieve the strategic goals.</a:t>
            </a:r>
          </a:p>
          <a:p>
            <a:pPr>
              <a:defRPr/>
            </a:pPr>
            <a:r>
              <a:rPr lang="en-US" b="0" dirty="0">
                <a:solidFill>
                  <a:srgbClr val="FFC000"/>
                </a:solidFill>
              </a:rPr>
              <a:t>After Action Report </a:t>
            </a:r>
            <a:r>
              <a:rPr lang="en-US" b="0" dirty="0"/>
              <a:t>– The purpose of an after action report is to analyze results, identify strengths to be maintained and built upon, identify potential areas for further improvement, and support development of corrective actions. The report includes:</a:t>
            </a:r>
          </a:p>
          <a:p>
            <a:pPr lvl="1">
              <a:defRPr/>
            </a:pPr>
            <a:r>
              <a:rPr lang="en-US" dirty="0"/>
              <a:t>A summary of the incident</a:t>
            </a:r>
          </a:p>
          <a:p>
            <a:pPr lvl="1">
              <a:defRPr/>
            </a:pPr>
            <a:r>
              <a:rPr lang="en-US" dirty="0"/>
              <a:t>Review of the response process</a:t>
            </a:r>
          </a:p>
          <a:p>
            <a:pPr lvl="1">
              <a:defRPr/>
            </a:pPr>
            <a:r>
              <a:rPr lang="en-US" dirty="0"/>
              <a:t>Timeline of the events</a:t>
            </a:r>
          </a:p>
          <a:p>
            <a:pPr lvl="1">
              <a:defRPr/>
            </a:pPr>
            <a:r>
              <a:rPr lang="en-US" dirty="0"/>
              <a:t>Strengths and areas for improvement observed during the response</a:t>
            </a:r>
          </a:p>
          <a:p>
            <a:pPr lvl="1">
              <a:defRPr/>
            </a:pPr>
            <a:r>
              <a:rPr lang="en-US" dirty="0"/>
              <a:t>Improvement plan (IP)</a:t>
            </a:r>
          </a:p>
          <a:p>
            <a:pPr>
              <a:defRPr/>
            </a:pPr>
            <a:r>
              <a:rPr lang="en-US" b="0" dirty="0">
                <a:solidFill>
                  <a:srgbClr val="FFC000"/>
                </a:solidFill>
              </a:rPr>
              <a:t>Improvement Plan (IP) </a:t>
            </a:r>
            <a:r>
              <a:rPr lang="en-US" b="0" dirty="0"/>
              <a:t>– A formal document that lists responsible </a:t>
            </a:r>
          </a:p>
          <a:p>
            <a:pPr marL="0" indent="0">
              <a:buNone/>
              <a:defRPr/>
            </a:pPr>
            <a:r>
              <a:rPr lang="en-US" b="0" dirty="0"/>
              <a:t>     entities to be accountable for agreed upon improvements to a </a:t>
            </a:r>
          </a:p>
          <a:p>
            <a:pPr marL="0" indent="0">
              <a:buNone/>
              <a:defRPr/>
            </a:pPr>
            <a:r>
              <a:rPr lang="en-US" b="0" dirty="0"/>
              <a:t>     response process within a designated time frame. </a:t>
            </a:r>
          </a:p>
          <a:p>
            <a:pPr marL="0" indent="0">
              <a:buFontTx/>
              <a:buNone/>
              <a:defRPr/>
            </a:pPr>
            <a:endParaRPr lang="en-US" sz="2600" b="0" i="1" dirty="0"/>
          </a:p>
          <a:p>
            <a:pPr marL="0" indent="0">
              <a:buFontTx/>
              <a:buNone/>
              <a:defRPr/>
            </a:pPr>
            <a:r>
              <a:rPr lang="en-US" sz="2600" b="0" i="1" dirty="0"/>
              <a:t>Definitions are from the RRT Manual, 2013</a:t>
            </a:r>
          </a:p>
        </p:txBody>
      </p:sp>
      <p:grpSp>
        <p:nvGrpSpPr>
          <p:cNvPr id="18" name="Group 17"/>
          <p:cNvGrpSpPr/>
          <p:nvPr/>
        </p:nvGrpSpPr>
        <p:grpSpPr>
          <a:xfrm>
            <a:off x="7688764" y="3140926"/>
            <a:ext cx="4382429" cy="3479180"/>
            <a:chOff x="7688765" y="3200399"/>
            <a:chExt cx="4382429" cy="3479180"/>
          </a:xfrm>
        </p:grpSpPr>
        <p:grpSp>
          <p:nvGrpSpPr>
            <p:cNvPr id="16" name="Group 15"/>
            <p:cNvGrpSpPr/>
            <p:nvPr/>
          </p:nvGrpSpPr>
          <p:grpSpPr>
            <a:xfrm>
              <a:off x="7688765" y="3200399"/>
              <a:ext cx="4382429" cy="3479180"/>
              <a:chOff x="6802244" y="2653990"/>
              <a:chExt cx="4382429" cy="3479180"/>
            </a:xfrm>
          </p:grpSpPr>
          <p:sp>
            <p:nvSpPr>
              <p:cNvPr id="4" name="Isosceles Triangle 3"/>
              <p:cNvSpPr/>
              <p:nvPr/>
            </p:nvSpPr>
            <p:spPr>
              <a:xfrm>
                <a:off x="6802244" y="2653990"/>
                <a:ext cx="4382429" cy="347918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109723" y="4059044"/>
                <a:ext cx="1770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3259" y="5203903"/>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9500837" y="3852076"/>
              <a:ext cx="758283" cy="369332"/>
            </a:xfrm>
            <a:prstGeom prst="rect">
              <a:avLst/>
            </a:prstGeom>
            <a:noFill/>
          </p:spPr>
          <p:txBody>
            <a:bodyPr wrap="square" rtlCol="0">
              <a:spAutoFit/>
            </a:bodyPr>
            <a:lstStyle/>
            <a:p>
              <a:pPr algn="ctr"/>
              <a:r>
                <a:rPr lang="en-US" dirty="0"/>
                <a:t>IPs</a:t>
              </a:r>
            </a:p>
          </p:txBody>
        </p:sp>
        <p:sp>
          <p:nvSpPr>
            <p:cNvPr id="19" name="TextBox 18"/>
            <p:cNvSpPr txBox="1"/>
            <p:nvPr/>
          </p:nvSpPr>
          <p:spPr>
            <a:xfrm>
              <a:off x="8979981" y="4834433"/>
              <a:ext cx="1802781" cy="646331"/>
            </a:xfrm>
            <a:prstGeom prst="rect">
              <a:avLst/>
            </a:prstGeom>
            <a:noFill/>
          </p:spPr>
          <p:txBody>
            <a:bodyPr wrap="square" rtlCol="0">
              <a:spAutoFit/>
            </a:bodyPr>
            <a:lstStyle/>
            <a:p>
              <a:pPr algn="ctr"/>
              <a:r>
                <a:rPr lang="en-US" dirty="0"/>
                <a:t>After Action Reports</a:t>
              </a:r>
            </a:p>
          </p:txBody>
        </p:sp>
        <p:sp>
          <p:nvSpPr>
            <p:cNvPr id="20" name="TextBox 19"/>
            <p:cNvSpPr txBox="1"/>
            <p:nvPr/>
          </p:nvSpPr>
          <p:spPr>
            <a:xfrm>
              <a:off x="8279780" y="5892901"/>
              <a:ext cx="3200400" cy="646331"/>
            </a:xfrm>
            <a:prstGeom prst="rect">
              <a:avLst/>
            </a:prstGeom>
            <a:noFill/>
          </p:spPr>
          <p:txBody>
            <a:bodyPr wrap="square" rtlCol="0">
              <a:spAutoFit/>
            </a:bodyPr>
            <a:lstStyle/>
            <a:p>
              <a:pPr algn="ctr"/>
              <a:r>
                <a:rPr lang="en-US" dirty="0"/>
                <a:t>Debriefs &amp; </a:t>
              </a:r>
              <a:r>
                <a:rPr lang="en-US" dirty="0" err="1"/>
                <a:t>Hotwashes</a:t>
              </a:r>
              <a:r>
                <a:rPr lang="en-US" dirty="0"/>
                <a:t> </a:t>
              </a:r>
            </a:p>
            <a:p>
              <a:pPr algn="ctr"/>
              <a:r>
                <a:rPr lang="en-US" dirty="0"/>
                <a:t>(After Action Reviews)</a:t>
              </a:r>
            </a:p>
          </p:txBody>
        </p:sp>
      </p:grpSp>
    </p:spTree>
    <p:extLst>
      <p:ext uri="{BB962C8B-B14F-4D97-AF65-F5344CB8AC3E}">
        <p14:creationId xmlns:p14="http://schemas.microsoft.com/office/powerpoint/2010/main" val="135989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91671" y="313764"/>
            <a:ext cx="10972800" cy="877888"/>
          </a:xfrm>
        </p:spPr>
        <p:txBody>
          <a:bodyPr/>
          <a:lstStyle/>
          <a:p>
            <a:r>
              <a:rPr lang="en-US" altLang="en-US" dirty="0"/>
              <a:t>Common Barriers to AARs</a:t>
            </a:r>
            <a:endParaRPr lang="en-US" altLang="en-US" dirty="0">
              <a:solidFill>
                <a:srgbClr val="FF0000"/>
              </a:solidFill>
            </a:endParaRPr>
          </a:p>
        </p:txBody>
      </p:sp>
      <p:sp>
        <p:nvSpPr>
          <p:cNvPr id="3" name="Content Placeholder 2"/>
          <p:cNvSpPr>
            <a:spLocks noGrp="1"/>
          </p:cNvSpPr>
          <p:nvPr>
            <p:ph idx="1"/>
          </p:nvPr>
        </p:nvSpPr>
        <p:spPr>
          <a:xfrm>
            <a:off x="603115" y="1488142"/>
            <a:ext cx="10914435" cy="5217459"/>
          </a:xfrm>
        </p:spPr>
        <p:txBody>
          <a:bodyPr>
            <a:normAutofit/>
          </a:bodyPr>
          <a:lstStyle/>
          <a:p>
            <a:pPr>
              <a:defRPr/>
            </a:pPr>
            <a:r>
              <a:rPr lang="en-US" b="0" dirty="0"/>
              <a:t>Automatic association (for some) with HSEEP, 50+ pages, etc.</a:t>
            </a:r>
          </a:p>
          <a:p>
            <a:pPr>
              <a:defRPr/>
            </a:pPr>
            <a:r>
              <a:rPr lang="en-US" b="0" dirty="0"/>
              <a:t>Too many people involved in approval &amp; sign-off</a:t>
            </a:r>
          </a:p>
          <a:p>
            <a:pPr>
              <a:defRPr/>
            </a:pPr>
            <a:r>
              <a:rPr lang="en-US" b="0" dirty="0"/>
              <a:t>Information sharing/disclosure and legal concerns</a:t>
            </a:r>
          </a:p>
          <a:p>
            <a:pPr>
              <a:defRPr/>
            </a:pPr>
            <a:r>
              <a:rPr lang="en-US" b="0" dirty="0"/>
              <a:t>End result: </a:t>
            </a:r>
          </a:p>
          <a:p>
            <a:pPr lvl="1">
              <a:defRPr/>
            </a:pPr>
            <a:r>
              <a:rPr lang="en-US" dirty="0"/>
              <a:t>AAR avoidance</a:t>
            </a:r>
          </a:p>
          <a:p>
            <a:pPr lvl="1">
              <a:defRPr/>
            </a:pPr>
            <a:r>
              <a:rPr lang="en-US" b="0" dirty="0"/>
              <a:t>Draft AARs that never get finalized or shared</a:t>
            </a:r>
          </a:p>
          <a:p>
            <a:pPr>
              <a:defRPr/>
            </a:pPr>
            <a:r>
              <a:rPr lang="en-US" b="0" dirty="0"/>
              <a:t>Our goal: Develop &amp; support a culture where RRTs dedicate time to AARs at any level </a:t>
            </a:r>
          </a:p>
          <a:p>
            <a:pPr lvl="1">
              <a:defRPr/>
            </a:pPr>
            <a:r>
              <a:rPr lang="en-US" dirty="0"/>
              <a:t>Scalability is the key: Hotwash </a:t>
            </a:r>
            <a:r>
              <a:rPr lang="en-US" dirty="0">
                <a:sym typeface="Symbol"/>
              </a:rPr>
              <a:t> HSEEP</a:t>
            </a:r>
          </a:p>
          <a:p>
            <a:pPr>
              <a:defRPr/>
            </a:pPr>
            <a:endParaRPr lang="en-US" b="0" dirty="0"/>
          </a:p>
        </p:txBody>
      </p:sp>
    </p:spTree>
    <p:extLst>
      <p:ext uri="{BB962C8B-B14F-4D97-AF65-F5344CB8AC3E}">
        <p14:creationId xmlns:p14="http://schemas.microsoft.com/office/powerpoint/2010/main" val="34806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81000"/>
            <a:ext cx="6908800" cy="2895600"/>
          </a:xfrm>
        </p:spPr>
        <p:txBody>
          <a:bodyPr>
            <a:normAutofit fontScale="90000"/>
          </a:bodyPr>
          <a:lstStyle/>
          <a:p>
            <a:pPr algn="ctr"/>
            <a:br>
              <a:rPr lang="en-US" sz="4000" dirty="0"/>
            </a:br>
            <a:br>
              <a:rPr lang="en-US" sz="4000" dirty="0"/>
            </a:br>
            <a:br>
              <a:rPr lang="en-US" sz="4000" dirty="0"/>
            </a:br>
            <a:r>
              <a:rPr lang="en-US" sz="4000" dirty="0"/>
              <a:t>Virginia Rapid Response Team</a:t>
            </a:r>
            <a:br>
              <a:rPr lang="en-US" sz="4000" dirty="0"/>
            </a:br>
            <a:r>
              <a:rPr lang="en-US" sz="4000" dirty="0"/>
              <a:t>(VA RRT) </a:t>
            </a:r>
            <a:br>
              <a:rPr lang="en-US" sz="4000" dirty="0"/>
            </a:br>
            <a:r>
              <a:rPr lang="en-US" sz="4000" dirty="0"/>
              <a:t>After Action Reporting</a:t>
            </a:r>
            <a:br>
              <a:rPr lang="en-US" dirty="0"/>
            </a:br>
            <a:endParaRPr lang="en-US" dirty="0"/>
          </a:p>
        </p:txBody>
      </p:sp>
      <p:sp>
        <p:nvSpPr>
          <p:cNvPr id="3" name="Subtitle 2"/>
          <p:cNvSpPr>
            <a:spLocks noGrp="1"/>
          </p:cNvSpPr>
          <p:nvPr>
            <p:ph type="subTitle" idx="1"/>
          </p:nvPr>
        </p:nvSpPr>
        <p:spPr/>
        <p:txBody>
          <a:bodyPr>
            <a:normAutofit fontScale="32500" lnSpcReduction="20000"/>
          </a:bodyPr>
          <a:lstStyle/>
          <a:p>
            <a:pPr algn="ctr"/>
            <a:r>
              <a:rPr lang="en-US" sz="3600" dirty="0"/>
              <a:t>Christy Brennan: RRT Coordinator,  VDACS Food Safety Program</a:t>
            </a:r>
          </a:p>
          <a:p>
            <a:pPr algn="ctr"/>
            <a:r>
              <a:rPr lang="en-US" sz="3600" dirty="0"/>
              <a:t>Peri Pearson: Food Consultant, VDH Office of Environmental Health Services </a:t>
            </a:r>
          </a:p>
          <a:p>
            <a:pPr algn="ctr"/>
            <a:r>
              <a:rPr lang="en-US" sz="3600" dirty="0"/>
              <a:t>Dr. Lauren Turner: </a:t>
            </a:r>
            <a:r>
              <a:rPr lang="en-US" sz="3500" dirty="0"/>
              <a:t>Foodborne and Advanced Pathogen Characterization Lead Scientist, </a:t>
            </a:r>
            <a:r>
              <a:rPr lang="en-US" sz="3600" dirty="0"/>
              <a:t>DCLS</a:t>
            </a:r>
          </a:p>
          <a:p>
            <a:pPr algn="ctr"/>
            <a:r>
              <a:rPr lang="en-US" sz="3600" dirty="0"/>
              <a:t>Commander Martin Guardia: Emergency Operations Coordinator , FDA Baltimore District Office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2" y="609600"/>
            <a:ext cx="3350567" cy="2560320"/>
          </a:xfrm>
          <a:prstGeom prst="rect">
            <a:avLst/>
          </a:prstGeom>
        </p:spPr>
      </p:pic>
    </p:spTree>
    <p:extLst>
      <p:ext uri="{BB962C8B-B14F-4D97-AF65-F5344CB8AC3E}">
        <p14:creationId xmlns:p14="http://schemas.microsoft.com/office/powerpoint/2010/main" val="210748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2"/>
            <a:ext cx="10972800" cy="4864291"/>
          </a:xfrm>
        </p:spPr>
        <p:txBody>
          <a:bodyPr>
            <a:normAutofit fontScale="92500" lnSpcReduction="20000"/>
          </a:bodyPr>
          <a:lstStyle/>
          <a:p>
            <a:pPr marL="0" lvl="0" indent="0" algn="ctr">
              <a:spcBef>
                <a:spcPct val="20000"/>
              </a:spcBef>
              <a:buClrTx/>
              <a:buSzTx/>
              <a:buNone/>
            </a:pPr>
            <a:endParaRPr lang="en-US" altLang="en-US" sz="2200" b="1" i="1" dirty="0"/>
          </a:p>
          <a:p>
            <a:pPr marL="0" lvl="0" indent="0" algn="ctr">
              <a:lnSpc>
                <a:spcPct val="120000"/>
              </a:lnSpc>
              <a:spcBef>
                <a:spcPct val="20000"/>
              </a:spcBef>
              <a:buClrTx/>
              <a:buSzTx/>
              <a:buNone/>
            </a:pPr>
            <a:r>
              <a:rPr lang="en-US" altLang="en-US" sz="2200" dirty="0">
                <a:cs typeface="Calibri" panose="020F0502020204030204" pitchFamily="34" charset="0"/>
              </a:rPr>
              <a:t>The VA RRT is managed by a Core Group comprised of the major food safety agencies operating within the</a:t>
            </a:r>
            <a:br>
              <a:rPr lang="en-US" altLang="en-US" sz="2200" dirty="0">
                <a:cs typeface="Calibri" panose="020F0502020204030204" pitchFamily="34" charset="0"/>
              </a:rPr>
            </a:br>
            <a:r>
              <a:rPr lang="en-US" altLang="en-US" sz="2200" dirty="0">
                <a:cs typeface="Calibri" panose="020F0502020204030204" pitchFamily="34" charset="0"/>
              </a:rPr>
              <a:t>Commonwealth of Virginia.</a:t>
            </a:r>
            <a:br>
              <a:rPr lang="en-US" altLang="en-US" sz="2400" dirty="0">
                <a:cs typeface="Calibri" panose="020F0502020204030204" pitchFamily="34" charset="0"/>
              </a:rPr>
            </a:br>
            <a:endParaRPr lang="en-US" altLang="en-US" sz="1700" dirty="0">
              <a:cs typeface="Calibri" panose="020F0502020204030204" pitchFamily="34" charset="0"/>
            </a:endParaRPr>
          </a:p>
          <a:p>
            <a:pPr marL="0" lvl="0" indent="0" algn="ctr">
              <a:spcBef>
                <a:spcPct val="20000"/>
              </a:spcBef>
              <a:buClrTx/>
              <a:buSzTx/>
              <a:buFont typeface="Arial" charset="0"/>
              <a:buChar char="•"/>
            </a:pPr>
            <a:r>
              <a:rPr lang="en-US" altLang="en-US" sz="1700" dirty="0">
                <a:solidFill>
                  <a:prstClr val="black"/>
                </a:solidFill>
              </a:rPr>
              <a:t> Virginia Department of Agriculture and Consumer Services  (VDACS) </a:t>
            </a:r>
          </a:p>
          <a:p>
            <a:pPr marL="522287" lvl="1" indent="0" algn="ctr">
              <a:spcBef>
                <a:spcPct val="20000"/>
              </a:spcBef>
              <a:buClrTx/>
              <a:buNone/>
            </a:pPr>
            <a:r>
              <a:rPr lang="en-US" altLang="en-US" sz="1700" dirty="0">
                <a:solidFill>
                  <a:prstClr val="black"/>
                </a:solidFill>
              </a:rPr>
              <a:t>Food Safety  Program, Agricultural Commodities Program, </a:t>
            </a:r>
          </a:p>
          <a:p>
            <a:pPr marL="522287" lvl="1" indent="0" algn="ctr">
              <a:spcBef>
                <a:spcPct val="20000"/>
              </a:spcBef>
              <a:buClrTx/>
              <a:buNone/>
            </a:pPr>
            <a:r>
              <a:rPr lang="en-US" altLang="en-US" sz="1700" dirty="0">
                <a:solidFill>
                  <a:prstClr val="black"/>
                </a:solidFill>
              </a:rPr>
              <a:t>Dairy Program, Office of Meat and Poultry Service</a:t>
            </a:r>
          </a:p>
          <a:p>
            <a:pPr marL="522287" lvl="1" indent="0" algn="ctr">
              <a:spcBef>
                <a:spcPct val="20000"/>
              </a:spcBef>
              <a:buClrTx/>
              <a:buNone/>
            </a:pPr>
            <a:endParaRPr lang="en-US" altLang="en-US" sz="1700" dirty="0">
              <a:solidFill>
                <a:prstClr val="black"/>
              </a:solidFill>
            </a:endParaRPr>
          </a:p>
          <a:p>
            <a:pPr marL="0" lvl="0" indent="0" algn="ctr">
              <a:spcBef>
                <a:spcPct val="20000"/>
              </a:spcBef>
              <a:buClrTx/>
              <a:buSzTx/>
              <a:buFont typeface="Arial" charset="0"/>
              <a:buChar char="•"/>
            </a:pPr>
            <a:r>
              <a:rPr lang="en-US" altLang="en-US" sz="1700" dirty="0">
                <a:solidFill>
                  <a:prstClr val="black"/>
                </a:solidFill>
              </a:rPr>
              <a:t> Virginia Department of Health (VDH)</a:t>
            </a:r>
          </a:p>
          <a:p>
            <a:pPr marL="522287" lvl="1" indent="0" algn="ctr">
              <a:spcBef>
                <a:spcPct val="20000"/>
              </a:spcBef>
              <a:buClrTx/>
              <a:buNone/>
            </a:pPr>
            <a:r>
              <a:rPr lang="en-US" altLang="en-US" sz="1700" dirty="0">
                <a:solidFill>
                  <a:prstClr val="black"/>
                </a:solidFill>
              </a:rPr>
              <a:t>Office of Epidemiology, Office of Environmental Health Services (OEHS), </a:t>
            </a:r>
          </a:p>
          <a:p>
            <a:pPr marL="522287" lvl="1" indent="0" algn="ctr">
              <a:spcBef>
                <a:spcPct val="20000"/>
              </a:spcBef>
              <a:buClrTx/>
              <a:buNone/>
            </a:pPr>
            <a:r>
              <a:rPr lang="en-US" altLang="en-US" sz="1700" dirty="0">
                <a:solidFill>
                  <a:prstClr val="black"/>
                </a:solidFill>
              </a:rPr>
              <a:t>Shellfish and Dairy Programs</a:t>
            </a:r>
          </a:p>
          <a:p>
            <a:pPr marL="0" lvl="0" indent="0" algn="ctr">
              <a:spcBef>
                <a:spcPct val="20000"/>
              </a:spcBef>
              <a:buClrTx/>
              <a:buSzTx/>
              <a:buFont typeface="Arial" charset="0"/>
              <a:buChar char="•"/>
            </a:pPr>
            <a:endParaRPr lang="en-US" altLang="en-US" sz="1700" dirty="0">
              <a:solidFill>
                <a:prstClr val="black"/>
              </a:solidFill>
            </a:endParaRPr>
          </a:p>
          <a:p>
            <a:pPr marL="0" lvl="0" indent="0" algn="ctr">
              <a:spcBef>
                <a:spcPct val="20000"/>
              </a:spcBef>
              <a:buClrTx/>
              <a:buSzTx/>
              <a:buFont typeface="Arial" charset="0"/>
              <a:buChar char="•"/>
            </a:pPr>
            <a:r>
              <a:rPr lang="en-US" altLang="en-US" sz="1700" dirty="0">
                <a:solidFill>
                  <a:prstClr val="black"/>
                </a:solidFill>
              </a:rPr>
              <a:t> Division of Consolidated Laboratory Services (DCLS)</a:t>
            </a:r>
          </a:p>
          <a:p>
            <a:pPr marL="0" lvl="0" indent="0" algn="ctr">
              <a:spcBef>
                <a:spcPct val="20000"/>
              </a:spcBef>
              <a:buClrTx/>
              <a:buSzTx/>
              <a:buFont typeface="Arial" charset="0"/>
              <a:buChar char="•"/>
            </a:pPr>
            <a:endParaRPr lang="en-US" altLang="en-US" sz="1700" dirty="0">
              <a:solidFill>
                <a:prstClr val="black"/>
              </a:solidFill>
            </a:endParaRPr>
          </a:p>
          <a:p>
            <a:pPr marL="0" lvl="0" indent="0" algn="ctr">
              <a:spcBef>
                <a:spcPct val="20000"/>
              </a:spcBef>
              <a:buClrTx/>
              <a:buSzTx/>
              <a:buFont typeface="Arial" charset="0"/>
              <a:buChar char="•"/>
            </a:pPr>
            <a:r>
              <a:rPr lang="en-US" altLang="en-US" sz="1700" dirty="0">
                <a:solidFill>
                  <a:prstClr val="black"/>
                </a:solidFill>
              </a:rPr>
              <a:t> U.S. Food and Drug Administration Baltimore District Office (FDA BLT-DO)</a:t>
            </a:r>
          </a:p>
          <a:p>
            <a:pPr marL="0" lvl="0" indent="0" algn="ctr">
              <a:spcBef>
                <a:spcPct val="20000"/>
              </a:spcBef>
              <a:buClrTx/>
              <a:buSzTx/>
              <a:buNone/>
            </a:pPr>
            <a:endParaRPr lang="en-US" altLang="en-US" sz="1700" dirty="0">
              <a:solidFill>
                <a:prstClr val="black"/>
              </a:solidFill>
            </a:endParaRPr>
          </a:p>
          <a:p>
            <a:pPr marL="0" lvl="0" indent="0" algn="ctr">
              <a:spcBef>
                <a:spcPct val="20000"/>
              </a:spcBef>
              <a:buClrTx/>
              <a:buSzTx/>
              <a:buFont typeface="Arial" charset="0"/>
              <a:buChar char="•"/>
            </a:pPr>
            <a:r>
              <a:rPr lang="en-US" altLang="en-US" sz="1700" dirty="0">
                <a:solidFill>
                  <a:prstClr val="black"/>
                </a:solidFill>
              </a:rPr>
              <a:t> United States Department of Agriculture (USDA)</a:t>
            </a:r>
          </a:p>
        </p:txBody>
      </p:sp>
      <p:sp>
        <p:nvSpPr>
          <p:cNvPr id="5" name="Title 4"/>
          <p:cNvSpPr txBox="1">
            <a:spLocks/>
          </p:cNvSpPr>
          <p:nvPr/>
        </p:nvSpPr>
        <p:spPr>
          <a:xfrm>
            <a:off x="609600" y="274638"/>
            <a:ext cx="10972800" cy="944562"/>
          </a:xfrm>
          <a:prstGeom prst="rect">
            <a:avLst/>
          </a:prstGeom>
        </p:spPr>
        <p:txBody>
          <a:bodyPr>
            <a:normAutofit fontScale="925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Virginia Rapid Response Team </a:t>
            </a:r>
            <a:br>
              <a:rPr lang="en-US" sz="3600" b="0" dirty="0">
                <a:solidFill>
                  <a:srgbClr val="464646"/>
                </a:solidFill>
                <a:effectLst/>
              </a:rPr>
            </a:br>
            <a:r>
              <a:rPr lang="en-US" sz="3600" b="0" dirty="0">
                <a:solidFill>
                  <a:srgbClr val="464646"/>
                </a:solidFill>
                <a:effectLst/>
              </a:rPr>
              <a:t>(VA RRT)</a:t>
            </a:r>
            <a:endParaRPr lang="en-US" sz="3600" b="0" dirty="0">
              <a:solidFill>
                <a:srgbClr val="464646"/>
              </a:solidFill>
            </a:endParaRPr>
          </a:p>
        </p:txBody>
      </p:sp>
    </p:spTree>
    <p:extLst>
      <p:ext uri="{BB962C8B-B14F-4D97-AF65-F5344CB8AC3E}">
        <p14:creationId xmlns:p14="http://schemas.microsoft.com/office/powerpoint/2010/main" val="411187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09600" y="914400"/>
            <a:ext cx="11176000" cy="5105400"/>
          </a:xfrm>
        </p:spPr>
        <p:txBody>
          <a:bodyPr>
            <a:noAutofit/>
          </a:bodyPr>
          <a:lstStyle/>
          <a:p>
            <a:pPr>
              <a:lnSpc>
                <a:spcPct val="160000"/>
              </a:lnSpc>
            </a:pPr>
            <a:r>
              <a:rPr lang="en-US" sz="1600" dirty="0"/>
              <a:t>In June and July of 2016, epidemiologists at the Virginia Department of Health (VDH) identified an increased number of Hepatitis A virus (HAV) cases within the Commonwealth of Virginia.</a:t>
            </a:r>
          </a:p>
          <a:p>
            <a:pPr>
              <a:lnSpc>
                <a:spcPct val="160000"/>
              </a:lnSpc>
            </a:pPr>
            <a:r>
              <a:rPr lang="en-US" sz="1600" dirty="0"/>
              <a:t>An epidemiologic investigation was initiated to identify possible commonalities between cases, including use of a standardized questionnaire to collect general information about potential exposures (e.g., travel history, restaurants visited, known contact with a case, etc.). </a:t>
            </a:r>
          </a:p>
          <a:p>
            <a:pPr>
              <a:lnSpc>
                <a:spcPct val="160000"/>
              </a:lnSpc>
            </a:pPr>
            <a:r>
              <a:rPr lang="en-US" sz="1600" dirty="0"/>
              <a:t>A supplemental questionnaire was developed during the investigation to collect detailed information from ill persons on additional exposures, including consumption of frozen berries and smoothies as well as the patronage of restaurants specializing in smoothies.</a:t>
            </a:r>
            <a:endParaRPr lang="en-US" sz="2000" dirty="0"/>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spTree>
    <p:extLst>
      <p:ext uri="{BB962C8B-B14F-4D97-AF65-F5344CB8AC3E}">
        <p14:creationId xmlns:p14="http://schemas.microsoft.com/office/powerpoint/2010/main" val="52978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09600" y="1066800"/>
            <a:ext cx="11176000" cy="5105400"/>
          </a:xfrm>
        </p:spPr>
        <p:txBody>
          <a:bodyPr>
            <a:noAutofit/>
          </a:bodyPr>
          <a:lstStyle/>
          <a:p>
            <a:pPr>
              <a:lnSpc>
                <a:spcPct val="150000"/>
              </a:lnSpc>
            </a:pPr>
            <a:r>
              <a:rPr lang="en-US" sz="1600" dirty="0"/>
              <a:t>August 5, 2016: VDH Environmental Health (EH) inspectors visited chain locations and obtained ingredient information for each smoothie and sources for ingredients. Notably, lot identification information on boxes of frozen strawberries was missing and/or inconsistent. </a:t>
            </a:r>
          </a:p>
          <a:p>
            <a:pPr>
              <a:lnSpc>
                <a:spcPct val="150000"/>
              </a:lnSpc>
            </a:pPr>
            <a:r>
              <a:rPr lang="en-US" sz="1600" dirty="0"/>
              <a:t>EH Inspectors educated food workers on prevention of cross contamination, cleaning and sanitizing procedures, and employee health reporting requirements to prevent secondary infections.   </a:t>
            </a:r>
          </a:p>
          <a:p>
            <a:pPr>
              <a:lnSpc>
                <a:spcPct val="150000"/>
              </a:lnSpc>
            </a:pPr>
            <a:r>
              <a:rPr lang="en-US" sz="1600" dirty="0"/>
              <a:t>VDH notified the corporate office of Restaurant Chain A about the outbreak and discovered the frozen strawberries imported from Egypt came from a common source for all retail locations; chain A stopped using Egyptian strawberries in all stores in VA by August 9, 2016.</a:t>
            </a:r>
          </a:p>
        </p:txBody>
      </p:sp>
      <p:sp>
        <p:nvSpPr>
          <p:cNvPr id="5" name="Title 4"/>
          <p:cNvSpPr txBox="1">
            <a:spLocks/>
          </p:cNvSpPr>
          <p:nvPr/>
        </p:nvSpPr>
        <p:spPr>
          <a:xfrm>
            <a:off x="609600" y="274638"/>
            <a:ext cx="10972800" cy="9445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b="0" dirty="0">
                <a:solidFill>
                  <a:srgbClr val="464646"/>
                </a:solidFill>
                <a:effectLst/>
              </a:rPr>
              <a:t>Outbreak of Hepatitis A in Virginia   </a:t>
            </a:r>
            <a:endParaRPr lang="en-US" sz="3600" b="0" dirty="0">
              <a:solidFill>
                <a:srgbClr val="464646"/>
              </a:solidFill>
            </a:endParaRPr>
          </a:p>
        </p:txBody>
      </p:sp>
      <p:pic>
        <p:nvPicPr>
          <p:cNvPr id="1026" name="Picture 2" descr="C:\Users\npx90007\AppData\Local\Microsoft\Windows\Temporary Internet Files\Content.Outlook\7UTZRJF4\Tropical Smoothie Cafe - Strawberry frozen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029200"/>
            <a:ext cx="3657600" cy="164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8450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3544</Words>
  <Application>Microsoft Office PowerPoint</Application>
  <PresentationFormat>Widescreen</PresentationFormat>
  <Paragraphs>420</Paragraphs>
  <Slides>38</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Arial</vt:lpstr>
      <vt:lpstr>Calibri</vt:lpstr>
      <vt:lpstr>Century Schoolbook</vt:lpstr>
      <vt:lpstr>Lucida Sans Unicode</vt:lpstr>
      <vt:lpstr>Symbol</vt:lpstr>
      <vt:lpstr>Times New Roman</vt:lpstr>
      <vt:lpstr>Verdana</vt:lpstr>
      <vt:lpstr>Wingdings</vt:lpstr>
      <vt:lpstr>Wingdings 2</vt:lpstr>
      <vt:lpstr>Wingdings 3</vt:lpstr>
      <vt:lpstr>Default Design</vt:lpstr>
      <vt:lpstr>1_Default Design</vt:lpstr>
      <vt:lpstr>View</vt:lpstr>
      <vt:lpstr>Concourse</vt:lpstr>
      <vt:lpstr>Lessons Learned A Multi-Agency, Multi-Disciplinary Approach to After Action Reviews &amp; Reports</vt:lpstr>
      <vt:lpstr>The RRT Mindset:  Continuous Process Improvement</vt:lpstr>
      <vt:lpstr>The RRT Mindset: A Team Approach</vt:lpstr>
      <vt:lpstr>The Basics</vt:lpstr>
      <vt:lpstr>Common Barriers to AARs</vt:lpstr>
      <vt:lpstr>   Virginia Rapid Response Team (VA RRT)  After Action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Action Report “Hot Wash”</vt:lpstr>
      <vt:lpstr>HAV Response Review: Successes</vt:lpstr>
      <vt:lpstr>HAV Response Review: Successes</vt:lpstr>
      <vt:lpstr>HAV Response Review: Shortcomings</vt:lpstr>
      <vt:lpstr>AARs Improvement Plan following HAV Response</vt:lpstr>
      <vt:lpstr>VA AAR Improvements in Progress</vt:lpstr>
      <vt:lpstr>Questions??</vt:lpstr>
      <vt:lpstr>   After Action Reviews (AAR)  For Multi-Agency Responses  Case Study: Frozen Strawberry Recall  Due to Hepatitis A Virus Concerns Michigan Rapid Response Team</vt:lpstr>
      <vt:lpstr>Incident Timeline</vt:lpstr>
      <vt:lpstr>Incident Timeline - continued</vt:lpstr>
      <vt:lpstr>After Action Review Timeline</vt:lpstr>
      <vt:lpstr>AAR Online Survey Results</vt:lpstr>
      <vt:lpstr>Ratings of Response Activities</vt:lpstr>
      <vt:lpstr>Response Areas Topics Feedback Requested</vt:lpstr>
      <vt:lpstr>Recommendations To Improve  Multi-Agency Responses from AAR</vt:lpstr>
      <vt:lpstr>Sharing Non-Public Information Single Signature Long-Term Information Sharing Agreements:   FDA and Michigan LHDs</vt:lpstr>
      <vt:lpstr>Lessons Learned  </vt:lpstr>
      <vt:lpstr>State and FDA District Office  Coordination and Partnership</vt:lpstr>
      <vt:lpstr>Questions?</vt:lpstr>
      <vt:lpstr>“The Best AAR is the One that Gets Done”</vt:lpstr>
      <vt:lpstr>PowerPoint Presentation</vt:lpstr>
      <vt:lpstr>How to begin?</vt:lpstr>
      <vt:lpstr>Available Tools &amp; Resources</vt:lpstr>
      <vt:lpstr>Thank You!</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Action Reviews (AAR)  For Multi-Agency Responses  Case Study: Frozen Strawberry Recall  Due to Hepatitis A Virus Concerns</dc:title>
  <dc:creator>Tilden, John (MDA)</dc:creator>
  <cp:lastModifiedBy>bsmith</cp:lastModifiedBy>
  <cp:revision>41</cp:revision>
  <cp:lastPrinted>2017-03-02T14:30:56Z</cp:lastPrinted>
  <dcterms:created xsi:type="dcterms:W3CDTF">2017-03-01T20:05:21Z</dcterms:created>
  <dcterms:modified xsi:type="dcterms:W3CDTF">2017-04-18T19:39:33Z</dcterms:modified>
</cp:coreProperties>
</file>