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629" autoAdjust="0"/>
  </p:normalViewPr>
  <p:slideViewPr>
    <p:cSldViewPr>
      <p:cViewPr varScale="1">
        <p:scale>
          <a:sx n="72" d="100"/>
          <a:sy n="72" d="100"/>
        </p:scale>
        <p:origin x="150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PDHSFILL02\Home03$\OR0111641\FoodNet\Orpheus%20downloads\Presentation\Salmonella%20by%20ye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PDHSFILL02\Home03$\OR0111641\FoodNet\Orpheus%20downloads\Presentation\Campy%20by%20yea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i="1">
                <a:solidFill>
                  <a:sysClr val="windowText" lastClr="000000"/>
                </a:solidFill>
              </a:rPr>
              <a:t>Salmonella</a:t>
            </a:r>
            <a:r>
              <a:rPr lang="en-US">
                <a:solidFill>
                  <a:sysClr val="windowText" lastClr="000000"/>
                </a:solidFill>
              </a:rPr>
              <a:t> by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Salmonella!$B$1</c:f>
              <c:strCache>
                <c:ptCount val="1"/>
                <c:pt idx="0">
                  <c:v>Culture only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Salmonella!$A$2:$A$6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Salmonella!$B$2:$B$6</c:f>
              <c:numCache>
                <c:formatCode>General</c:formatCode>
                <c:ptCount val="5"/>
                <c:pt idx="0">
                  <c:v>387</c:v>
                </c:pt>
                <c:pt idx="1">
                  <c:v>364</c:v>
                </c:pt>
                <c:pt idx="2">
                  <c:v>308</c:v>
                </c:pt>
                <c:pt idx="3">
                  <c:v>427</c:v>
                </c:pt>
                <c:pt idx="4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77-44D7-9EC7-E6EB9366E113}"/>
            </c:ext>
          </c:extLst>
        </c:ser>
        <c:ser>
          <c:idx val="1"/>
          <c:order val="1"/>
          <c:tx>
            <c:strRef>
              <c:f>Salmonella!$C$1</c:f>
              <c:strCache>
                <c:ptCount val="1"/>
                <c:pt idx="0">
                  <c:v>CIDT + / culture +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Salmonella!$A$2:$A$6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Salmonella!$C$2:$C$6</c:f>
              <c:numCache>
                <c:formatCode>General</c:formatCode>
                <c:ptCount val="5"/>
                <c:pt idx="3">
                  <c:v>6</c:v>
                </c:pt>
                <c:pt idx="4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77-44D7-9EC7-E6EB9366E113}"/>
            </c:ext>
          </c:extLst>
        </c:ser>
        <c:ser>
          <c:idx val="2"/>
          <c:order val="2"/>
          <c:tx>
            <c:strRef>
              <c:f>Salmonella!$D$1</c:f>
              <c:strCache>
                <c:ptCount val="1"/>
                <c:pt idx="0">
                  <c:v>CIDT + / cult neg or NT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Salmonella!$A$2:$A$6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Salmonella!$D$2:$D$6</c:f>
              <c:numCache>
                <c:formatCode>General</c:formatCode>
                <c:ptCount val="5"/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77-44D7-9EC7-E6EB9366E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6450200"/>
        <c:axId val="156450584"/>
      </c:barChart>
      <c:catAx>
        <c:axId val="156450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450584"/>
        <c:crosses val="autoZero"/>
        <c:auto val="1"/>
        <c:lblAlgn val="ctr"/>
        <c:lblOffset val="100"/>
        <c:noMultiLvlLbl val="0"/>
      </c:catAx>
      <c:valAx>
        <c:axId val="15645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450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i="1" baseline="0">
                <a:solidFill>
                  <a:sysClr val="windowText" lastClr="000000"/>
                </a:solidFill>
              </a:rPr>
              <a:t>Campylobacter</a:t>
            </a:r>
            <a:r>
              <a:rPr lang="en-US" baseline="0">
                <a:solidFill>
                  <a:sysClr val="windowText" lastClr="000000"/>
                </a:solidFill>
              </a:rPr>
              <a:t> Culture vs. CIDT</a:t>
            </a:r>
          </a:p>
        </c:rich>
      </c:tx>
      <c:layout>
        <c:manualLayout>
          <c:xMode val="edge"/>
          <c:yMode val="edge"/>
          <c:x val="0.22720813648293964"/>
          <c:y val="3.24074576884785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Culture only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885</c:v>
                </c:pt>
                <c:pt idx="1">
                  <c:v>837</c:v>
                </c:pt>
                <c:pt idx="2">
                  <c:v>863</c:v>
                </c:pt>
                <c:pt idx="3">
                  <c:v>841</c:v>
                </c:pt>
                <c:pt idx="4">
                  <c:v>602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DE-43F8-98F2-10CEE85915A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CIDT + / culture +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</c:v>
                </c:pt>
                <c:pt idx="1">
                  <c:v>6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8DE-43F8-98F2-10CEE85915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CIDT +/ cult neg or NT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</c:v>
                </c:pt>
                <c:pt idx="1">
                  <c:v>27</c:v>
                </c:pt>
                <c:pt idx="2">
                  <c:v>24</c:v>
                </c:pt>
                <c:pt idx="3">
                  <c:v>29</c:v>
                </c:pt>
                <c:pt idx="4">
                  <c:v>355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8DE-43F8-98F2-10CEE85915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811976"/>
        <c:axId val="156826640"/>
      </c:lineChart>
      <c:catAx>
        <c:axId val="156811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826640"/>
        <c:crosses val="autoZero"/>
        <c:auto val="1"/>
        <c:lblAlgn val="ctr"/>
        <c:lblOffset val="100"/>
        <c:noMultiLvlLbl val="0"/>
      </c:catAx>
      <c:valAx>
        <c:axId val="156826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811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1F9E3E-F9CD-4ED6-AAC1-52A094FF2A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3806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457631-1310-41E0-9389-70BE41AF1FD8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252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2B6E8F-BBC9-4998-82FE-18A5E1376B32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075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090984-88AC-4029-988F-A31B09851B89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923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AA1899-7B96-4342-8BFF-EB29C4B0E815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907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F0FC8F-11EA-4F2D-B7AA-E42C6B9FA8E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2605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5DC91E-01E5-4AEB-8F92-01242E55B9EF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21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7AC657-9845-4F64-972D-11FF9704C68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0684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54EFD5-B141-4601-B9BA-A4633CC105F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851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83BF9C-BC82-4EC1-A0E0-ADC45D02B55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130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069DFA-4775-44C1-9BDD-7E12CF89212F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8737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2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r>
              <a:rPr lang="en-US" altLang="en-US" dirty="0"/>
              <a:t>(Enter) DEPARTMENT (ALL CAPS)</a:t>
            </a:r>
            <a:br>
              <a:rPr lang="en-US" altLang="en-US" dirty="0"/>
            </a:br>
            <a:r>
              <a:rPr lang="en-US" altLang="en-US" dirty="0"/>
              <a:t>(Enter) Division or Office (Mixed Case)</a:t>
            </a:r>
          </a:p>
          <a:p>
            <a:endParaRPr lang="en-US" alt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0F5BB66A-4079-42BB-A4FB-0F76D0AF16F8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rgbClr val="005595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kern="1200">
          <a:solidFill>
            <a:srgbClr val="005595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kern="1200">
          <a:solidFill>
            <a:srgbClr val="005595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kern="1200">
          <a:solidFill>
            <a:srgbClr val="0055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848600" cy="2060575"/>
          </a:xfrm>
        </p:spPr>
        <p:txBody>
          <a:bodyPr/>
          <a:lstStyle/>
          <a:p>
            <a:r>
              <a:rPr lang="en-US" dirty="0"/>
              <a:t>Efforts of the Oregon Health Authority to Address Increased CIDT Usage and its Effects on Epidemiologic Investigation</a:t>
            </a:r>
            <a:endParaRPr lang="en-US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77000" cy="1066800"/>
          </a:xfrm>
        </p:spPr>
        <p:txBody>
          <a:bodyPr/>
          <a:lstStyle/>
          <a:p>
            <a:r>
              <a:rPr lang="en-US" altLang="en-US" dirty="0"/>
              <a:t>Julie Hatch, BS, MT(ASCP)</a:t>
            </a:r>
          </a:p>
          <a:p>
            <a:r>
              <a:rPr lang="en-US" altLang="en-US" dirty="0"/>
              <a:t>Oregon Public </a:t>
            </a:r>
            <a:r>
              <a:rPr lang="en-US" altLang="en-US"/>
              <a:t>Health Division</a:t>
            </a:r>
            <a:endParaRPr lang="en-US" altLang="en-US" dirty="0"/>
          </a:p>
          <a:p>
            <a:r>
              <a:rPr lang="en-US" altLang="en-US" dirty="0"/>
              <a:t>Laboratory Surveillance Coordinator</a:t>
            </a:r>
          </a:p>
          <a:p>
            <a:r>
              <a:rPr lang="en-US" altLang="en-US" dirty="0" err="1"/>
              <a:t>FoodNet</a:t>
            </a:r>
            <a:r>
              <a:rPr lang="en-US" altLang="en-US" dirty="0"/>
              <a:t> Program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reflex cultures – possible explanations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Organism is non-viable.</a:t>
            </a:r>
          </a:p>
          <a:p>
            <a:r>
              <a:rPr lang="en-US" sz="2400" dirty="0"/>
              <a:t>PCR test is more sensitive – too few organisms to recover.</a:t>
            </a:r>
          </a:p>
          <a:p>
            <a:r>
              <a:rPr lang="en-US" sz="2400" dirty="0"/>
              <a:t>Delay between onset and specimen collection may affect recovery.</a:t>
            </a:r>
          </a:p>
          <a:p>
            <a:r>
              <a:rPr lang="en-US" sz="2400" dirty="0"/>
              <a:t>Delay in transporting PCR positive specimen to OSPHL.</a:t>
            </a:r>
          </a:p>
          <a:p>
            <a:r>
              <a:rPr lang="en-US" sz="2400" dirty="0"/>
              <a:t>Antibiotic use prior to collection.</a:t>
            </a:r>
          </a:p>
          <a:p>
            <a:r>
              <a:rPr lang="en-US" sz="2400" dirty="0" err="1"/>
              <a:t>Shigella</a:t>
            </a:r>
            <a:r>
              <a:rPr lang="en-US" sz="2400" dirty="0"/>
              <a:t> / EIEC (</a:t>
            </a:r>
            <a:r>
              <a:rPr lang="en-US" sz="2400" dirty="0" err="1"/>
              <a:t>Enteroinvasive</a:t>
            </a:r>
            <a:r>
              <a:rPr lang="en-US" sz="2400" dirty="0"/>
              <a:t> </a:t>
            </a:r>
            <a:r>
              <a:rPr lang="en-US" sz="2400" i="1" dirty="0"/>
              <a:t>E. coli</a:t>
            </a:r>
            <a:r>
              <a:rPr lang="en-US" sz="2400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750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E6AB2-7052-45CA-8CC3-84F198BD023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CIDTs	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dirty="0"/>
              <a:t>Love them</a:t>
            </a:r>
          </a:p>
          <a:p>
            <a:r>
              <a:rPr lang="en-US" altLang="en-US" sz="3200" dirty="0"/>
              <a:t>Hate them</a:t>
            </a:r>
          </a:p>
          <a:p>
            <a:r>
              <a:rPr lang="en-US" altLang="en-US" sz="3200" dirty="0"/>
              <a:t>What do we do with them?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Shiga Toxin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Prior to </a:t>
            </a:r>
            <a:r>
              <a:rPr lang="en-US" sz="2400" dirty="0" err="1"/>
              <a:t>shiga</a:t>
            </a:r>
            <a:r>
              <a:rPr lang="en-US" sz="2400" dirty="0"/>
              <a:t> toxin testing, only </a:t>
            </a:r>
            <a:r>
              <a:rPr lang="en-US" sz="2400" i="1" dirty="0"/>
              <a:t>E. coli </a:t>
            </a:r>
            <a:r>
              <a:rPr lang="en-US" sz="2400" dirty="0"/>
              <a:t>O157 was identified by culture. </a:t>
            </a:r>
          </a:p>
          <a:p>
            <a:r>
              <a:rPr lang="en-US" sz="2400" dirty="0"/>
              <a:t>2009 – first two Oregon labs began routinely testing for </a:t>
            </a:r>
            <a:r>
              <a:rPr lang="en-US" sz="2400" dirty="0" err="1"/>
              <a:t>shiga</a:t>
            </a:r>
            <a:r>
              <a:rPr lang="en-US" sz="2400" dirty="0"/>
              <a:t> toxin as part of a routine stool culture.</a:t>
            </a:r>
          </a:p>
          <a:p>
            <a:r>
              <a:rPr lang="en-US" sz="2400" dirty="0"/>
              <a:t>Actively began encouraging labs to adopt some form of </a:t>
            </a:r>
            <a:r>
              <a:rPr lang="en-US" sz="2400" dirty="0" err="1"/>
              <a:t>shiga</a:t>
            </a:r>
            <a:r>
              <a:rPr lang="en-US" sz="2400" dirty="0"/>
              <a:t> toxin testing as part of their stool culture.</a:t>
            </a:r>
          </a:p>
          <a:p>
            <a:r>
              <a:rPr lang="en-US" sz="2400" dirty="0"/>
              <a:t>By end of 2013, 13 labs had incorporated </a:t>
            </a:r>
            <a:r>
              <a:rPr lang="en-US" sz="2400" dirty="0" err="1"/>
              <a:t>shiga</a:t>
            </a:r>
            <a:r>
              <a:rPr lang="en-US" sz="2400" dirty="0"/>
              <a:t> toxin testing.</a:t>
            </a:r>
          </a:p>
          <a:p>
            <a:r>
              <a:rPr lang="en-US" sz="2400" dirty="0"/>
              <a:t>By end of 2014, 20 labs were running </a:t>
            </a:r>
            <a:r>
              <a:rPr lang="en-US" sz="2400" dirty="0" err="1"/>
              <a:t>shiga</a:t>
            </a:r>
            <a:r>
              <a:rPr lang="en-US" sz="2400" dirty="0"/>
              <a:t> toxin tests.</a:t>
            </a:r>
          </a:p>
          <a:p>
            <a:r>
              <a:rPr lang="en-US" sz="2400" dirty="0"/>
              <a:t>2017 – Nine labs still not testing for </a:t>
            </a:r>
            <a:r>
              <a:rPr lang="en-US" sz="2400" dirty="0" err="1"/>
              <a:t>shiga</a:t>
            </a:r>
            <a:r>
              <a:rPr lang="en-US" sz="2400" dirty="0"/>
              <a:t> toxin.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7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STEC by Year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676400"/>
            <a:ext cx="5645094" cy="339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3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PCR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/>
          <a:lstStyle/>
          <a:p>
            <a:r>
              <a:rPr lang="en-US" sz="2400" dirty="0"/>
              <a:t>2014 – first Oregon lab to use </a:t>
            </a:r>
            <a:r>
              <a:rPr lang="en-US" sz="2400" dirty="0" err="1"/>
              <a:t>BioFire</a:t>
            </a:r>
            <a:endParaRPr lang="en-US" sz="2400" dirty="0"/>
          </a:p>
          <a:p>
            <a:r>
              <a:rPr lang="en-US" sz="2400" dirty="0"/>
              <a:t>GI PCR panels run directly on stool sample.</a:t>
            </a:r>
          </a:p>
          <a:p>
            <a:r>
              <a:rPr lang="en-US" sz="2400" dirty="0"/>
              <a:t>Multiple organisms tested for at the same time, but don’t have an isolate. </a:t>
            </a:r>
          </a:p>
          <a:p>
            <a:r>
              <a:rPr lang="en-US" sz="2400" dirty="0"/>
              <a:t>Encourage laboratories to set up reflex cultures.</a:t>
            </a:r>
          </a:p>
          <a:p>
            <a:r>
              <a:rPr lang="en-US" sz="2400" dirty="0"/>
              <a:t>Submit </a:t>
            </a:r>
            <a:r>
              <a:rPr lang="en-US" sz="2400" dirty="0" err="1"/>
              <a:t>shiga</a:t>
            </a:r>
            <a:r>
              <a:rPr lang="en-US" sz="2400" dirty="0"/>
              <a:t> toxin positive samples immediately to OSPHL.</a:t>
            </a:r>
          </a:p>
          <a:p>
            <a:r>
              <a:rPr lang="en-US" sz="2400" dirty="0"/>
              <a:t>June 2017 – six labs offer PCR. Three labs offer the provider the choice of GI panel or stool culture, the other three, only offer PCR.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6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Reflex Cultures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Preferably done by private labs.</a:t>
            </a:r>
          </a:p>
          <a:p>
            <a:r>
              <a:rPr lang="en-US" sz="2400" dirty="0"/>
              <a:t>If private lab declines, then send positive sample to OSPHL.</a:t>
            </a:r>
          </a:p>
          <a:p>
            <a:r>
              <a:rPr lang="en-US" sz="2400" dirty="0"/>
              <a:t>Increases burden of testing at OSPHL.</a:t>
            </a:r>
          </a:p>
          <a:p>
            <a:r>
              <a:rPr lang="en-US" sz="2400" dirty="0"/>
              <a:t>Sacrificed Campylobacter in order to get other pathogens.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6548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Salmonella</a:t>
            </a:r>
            <a:r>
              <a:rPr lang="en-US" dirty="0"/>
              <a:t> and </a:t>
            </a:r>
            <a:r>
              <a:rPr lang="en-US" i="1" dirty="0" err="1"/>
              <a:t>Shigella</a:t>
            </a:r>
            <a:r>
              <a:rPr lang="en-US" dirty="0"/>
              <a:t> by Year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7</a:t>
            </a:fld>
            <a:endParaRPr lang="en-US" alt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069550"/>
              </p:ext>
            </p:extLst>
          </p:nvPr>
        </p:nvGraphicFramePr>
        <p:xfrm>
          <a:off x="457200" y="1600200"/>
          <a:ext cx="37338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1" y="2667000"/>
            <a:ext cx="3930032" cy="2362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569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Campylobacter – </a:t>
            </a:r>
            <a:r>
              <a:rPr lang="en-US" dirty="0"/>
              <a:t>fewer culture confirmed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004501"/>
              </p:ext>
            </p:extLst>
          </p:nvPr>
        </p:nvGraphicFramePr>
        <p:xfrm>
          <a:off x="457200" y="1676400"/>
          <a:ext cx="3810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048000"/>
            <a:ext cx="3988052" cy="239707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08348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at State &amp; Local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Investigative guidelines updated to address CIDT.</a:t>
            </a:r>
          </a:p>
          <a:p>
            <a:r>
              <a:rPr lang="en-US" sz="2400" dirty="0"/>
              <a:t>Can’t wait for isolate prior to starting investigation.</a:t>
            </a:r>
          </a:p>
          <a:p>
            <a:r>
              <a:rPr lang="en-US" sz="2400" dirty="0"/>
              <a:t>Probable cases based on CIDTs add complexity to outbreak investigations.</a:t>
            </a:r>
          </a:p>
          <a:p>
            <a:r>
              <a:rPr lang="en-US" sz="2400" dirty="0"/>
              <a:t>How do CIDT positives fit in with work and daycare exclusions?</a:t>
            </a:r>
          </a:p>
          <a:p>
            <a:r>
              <a:rPr lang="en-US" sz="2400" dirty="0"/>
              <a:t>Are case counts really going up, or is it because of increased testing? </a:t>
            </a:r>
          </a:p>
          <a:p>
            <a:r>
              <a:rPr lang="en-US" sz="2400" dirty="0"/>
              <a:t>Need denominator information.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90984-88AC-4029-988F-A31B09851B89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76680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408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</vt:lpstr>
      <vt:lpstr>Custom Design</vt:lpstr>
      <vt:lpstr>Efforts of the Oregon Health Authority to Address Increased CIDT Usage and its Effects on Epidemiologic Investigation</vt:lpstr>
      <vt:lpstr>CIDTs </vt:lpstr>
      <vt:lpstr>Testing for Shiga Toxin</vt:lpstr>
      <vt:lpstr>STEC by Year</vt:lpstr>
      <vt:lpstr>PCR Testing</vt:lpstr>
      <vt:lpstr>Reflex Cultures</vt:lpstr>
      <vt:lpstr>Salmonella and Shigella by Year</vt:lpstr>
      <vt:lpstr>Campylobacter – fewer culture confirmed</vt:lpstr>
      <vt:lpstr>Challenges at State &amp; Local Levels</vt:lpstr>
      <vt:lpstr>Negative reflex cultures – possible explanations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bsmith</cp:lastModifiedBy>
  <cp:revision>23</cp:revision>
  <dcterms:created xsi:type="dcterms:W3CDTF">2010-08-23T12:44:57Z</dcterms:created>
  <dcterms:modified xsi:type="dcterms:W3CDTF">2017-06-29T12:37:15Z</dcterms:modified>
</cp:coreProperties>
</file>