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75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305" r:id="rId14"/>
    <p:sldId id="289" r:id="rId15"/>
    <p:sldId id="287" r:id="rId16"/>
    <p:sldId id="290" r:id="rId17"/>
    <p:sldId id="288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91" r:id="rId31"/>
    <p:sldId id="260" r:id="rId32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  <p:embeddedFont>
      <p:font typeface="Avenir" panose="020B0604020202020204"/>
      <p:regular r:id="rId43"/>
      <p:bold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C93"/>
    <a:srgbClr val="585543"/>
    <a:srgbClr val="152754"/>
    <a:srgbClr val="101957"/>
    <a:srgbClr val="E5E5E6"/>
    <a:srgbClr val="7DAED3"/>
    <a:srgbClr val="1B3473"/>
    <a:srgbClr val="F5D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6417" autoAdjust="0"/>
  </p:normalViewPr>
  <p:slideViewPr>
    <p:cSldViewPr snapToGrid="0" snapToObjects="1">
      <p:cViewPr varScale="1">
        <p:scale>
          <a:sx n="66" d="100"/>
          <a:sy n="66" d="100"/>
        </p:scale>
        <p:origin x="16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7F7FA95-4F1E-4CE1-8C3D-EB7732C40364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0D41C45-9DBF-470B-9CCC-A322143E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A3CAA424-BA26-4E7D-AA3B-6F46BE43EC91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B171791-7A82-4FA3-9993-A95C9EF9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6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Locals: 5% increase from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71791-7A82-4FA3-9993-A95C9EF93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means elected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71791-7A82-4FA3-9993-A95C9EF93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4889" lvl="2">
              <a:buFont typeface="Arial" panose="020B0604020202020204" pitchFamily="34" charset="0"/>
              <a:buChar char="•"/>
            </a:pPr>
            <a:r>
              <a:rPr lang="en-US" dirty="0"/>
              <a:t>Goal is to ensure our nation’s health through a bidirectional information flow between health care and public health</a:t>
            </a:r>
          </a:p>
          <a:p>
            <a:pPr marL="1024889" lvl="2">
              <a:buFont typeface="Arial" panose="020B0604020202020204" pitchFamily="34" charset="0"/>
              <a:buChar char="•"/>
            </a:pPr>
            <a:r>
              <a:rPr lang="en-US" dirty="0"/>
              <a:t>A forum for sharing ideas</a:t>
            </a:r>
          </a:p>
          <a:p>
            <a:pPr marL="1024889" lvl="2">
              <a:buFont typeface="Arial" panose="020B0604020202020204" pitchFamily="34" charset="0"/>
              <a:buChar char="•"/>
            </a:pPr>
            <a:r>
              <a:rPr lang="en-US" dirty="0"/>
              <a:t>An incubator for growing projects that meet this 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33B9-F02E-4474-BD4A-4A2A73F971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082">
              <a:defRPr/>
            </a:pPr>
            <a:r>
              <a:rPr lang="en-US" dirty="0"/>
              <a:t>If you’ve been in any of the surveillance and informatics sessions you’re probably sick about hearing these letters</a:t>
            </a:r>
            <a:r>
              <a:rPr lang="en-US" baseline="0" dirty="0"/>
              <a:t> but just in case</a:t>
            </a:r>
          </a:p>
          <a:p>
            <a:pPr defTabSz="898082">
              <a:defRPr/>
            </a:pPr>
            <a:endParaRPr lang="en-US" baseline="0" dirty="0"/>
          </a:p>
          <a:p>
            <a:pPr defTabSz="898082">
              <a:defRPr/>
            </a:pPr>
            <a:endParaRPr lang="en-US" baseline="0" dirty="0"/>
          </a:p>
          <a:p>
            <a:pPr defTabSz="898082">
              <a:defRPr/>
            </a:pPr>
            <a:r>
              <a:rPr lang="en-US" baseline="0" dirty="0"/>
              <a:t>RCKMS stands for </a:t>
            </a:r>
            <a:r>
              <a:rPr lang="en-US" dirty="0"/>
              <a:t>Reportable Conditions Knowledge Management System, and it is a tool CSTE</a:t>
            </a:r>
            <a:r>
              <a:rPr lang="en-US" baseline="0" dirty="0"/>
              <a:t> is developing to</a:t>
            </a:r>
            <a:r>
              <a:rPr lang="en-US" dirty="0"/>
              <a:t> enhance disease surveillance by providing clinicians and labs, information on the “who, what where, when, how” of case reporting.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F486-2603-9142-8E4A-4E52AD77D6B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0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0" y="1184275"/>
            <a:ext cx="4257675" cy="3194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eICR considerations</a:t>
            </a:r>
          </a:p>
          <a:p>
            <a:endParaRPr lang="en-US" dirty="0"/>
          </a:p>
          <a:p>
            <a:r>
              <a:rPr lang="en-US" dirty="0"/>
              <a:t>Mapping</a:t>
            </a:r>
            <a:r>
              <a:rPr lang="en-US" baseline="0" dirty="0"/>
              <a:t> of the eICR to the information needed by the RCKMS rules logic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F486-2603-9142-8E4A-4E52AD77D6B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8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558549"/>
            <a:ext cx="6400800" cy="17526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Mdm-FC"/>
              </a:rPr>
              <a:t>Subtitle goes here. Note: please use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Mdm-FC"/>
              </a:rPr>
              <a:t>Avenir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Mdm-FC"/>
              </a:rPr>
              <a:t> book font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03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1pPr>
            <a:lvl2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2pPr>
            <a:lvl3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3pPr>
            <a:lvl4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4pPr>
            <a:lvl5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1000" y="328083"/>
            <a:ext cx="6064250" cy="698500"/>
          </a:xfrm>
        </p:spPr>
        <p:txBody>
          <a:bodyPr>
            <a:normAutofit/>
          </a:bodyPr>
          <a:lstStyle>
            <a:lvl1pPr>
              <a:defRPr>
                <a:latin typeface="Avenir LT 45 Book" panose="02000503020000020003" pitchFamily="2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000" dirty="0">
                <a:solidFill>
                  <a:srgbClr val="101957"/>
                </a:solidFill>
                <a:latin typeface="Avenir" panose="02000503040000020003" pitchFamily="2" charset="0"/>
              </a:rPr>
              <a:t>Click to edit Master title style</a:t>
            </a:r>
            <a:endParaRPr lang="en-US" sz="4000" dirty="0">
              <a:solidFill>
                <a:srgbClr val="101957"/>
              </a:solidFill>
              <a:latin typeface="Avenir" panose="02000503040000020003" pitchFamily="2" charset="0"/>
              <a:cs typeface="Arial-Mdm-FC"/>
            </a:endParaRPr>
          </a:p>
        </p:txBody>
      </p:sp>
    </p:spTree>
    <p:extLst>
      <p:ext uri="{BB962C8B-B14F-4D97-AF65-F5344CB8AC3E}">
        <p14:creationId xmlns:p14="http://schemas.microsoft.com/office/powerpoint/2010/main" val="3691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1pPr>
            <a:lvl2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2pPr>
            <a:lvl3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3pPr>
            <a:lvl4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4pPr>
            <a:lvl5pPr>
              <a:defRPr>
                <a:solidFill>
                  <a:srgbClr val="101957"/>
                </a:solidFill>
                <a:latin typeface="Avenir LT 45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17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6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0482"/>
            <a:ext cx="8229600" cy="1030638"/>
          </a:xfr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sz="4000" dirty="0">
                <a:solidFill>
                  <a:srgbClr val="101957"/>
                </a:solidFill>
                <a:latin typeface="Avenir" panose="02000503040000020003" pitchFamily="2" charset="0"/>
                <a:cs typeface="Arial-Mdm-FC"/>
              </a:rPr>
              <a:t>Section Header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0482" y="1336977"/>
            <a:ext cx="8849694" cy="474632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215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Slide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51150" y="2592279"/>
            <a:ext cx="6115050" cy="906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33105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1957"/>
                </a:solidFill>
                <a:latin typeface="+mj-lt"/>
              </a:defRPr>
            </a:lvl1pPr>
            <a:lvl2pPr>
              <a:defRPr sz="2400">
                <a:solidFill>
                  <a:srgbClr val="101957"/>
                </a:solidFill>
                <a:latin typeface="+mj-lt"/>
              </a:defRPr>
            </a:lvl2pPr>
            <a:lvl3pPr>
              <a:defRPr sz="2000">
                <a:solidFill>
                  <a:srgbClr val="101957"/>
                </a:solidFill>
                <a:latin typeface="+mj-lt"/>
              </a:defRPr>
            </a:lvl3pPr>
            <a:lvl4pPr>
              <a:defRPr sz="1800">
                <a:solidFill>
                  <a:srgbClr val="101957"/>
                </a:solidFill>
                <a:latin typeface="+mj-lt"/>
              </a:defRPr>
            </a:lvl4pPr>
            <a:lvl5pPr>
              <a:defRPr sz="1800">
                <a:solidFill>
                  <a:srgbClr val="101957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1957"/>
                </a:solidFill>
                <a:latin typeface="+mj-lt"/>
              </a:defRPr>
            </a:lvl1pPr>
            <a:lvl2pPr>
              <a:defRPr sz="2400">
                <a:solidFill>
                  <a:srgbClr val="101957"/>
                </a:solidFill>
                <a:latin typeface="+mj-lt"/>
              </a:defRPr>
            </a:lvl2pPr>
            <a:lvl3pPr>
              <a:defRPr sz="2000">
                <a:solidFill>
                  <a:srgbClr val="101957"/>
                </a:solidFill>
                <a:latin typeface="+mj-lt"/>
              </a:defRPr>
            </a:lvl3pPr>
            <a:lvl4pPr>
              <a:defRPr sz="1800">
                <a:solidFill>
                  <a:srgbClr val="101957"/>
                </a:solidFill>
                <a:latin typeface="+mj-lt"/>
              </a:defRPr>
            </a:lvl4pPr>
            <a:lvl5pPr>
              <a:defRPr sz="1800">
                <a:solidFill>
                  <a:srgbClr val="101957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328083"/>
            <a:ext cx="6064250" cy="698500"/>
          </a:xfrm>
        </p:spPr>
        <p:txBody>
          <a:bodyPr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000">
                <a:solidFill>
                  <a:srgbClr val="101957"/>
                </a:solidFill>
                <a:latin typeface="Avenir" panose="02000503040000020003" pitchFamily="2" charset="0"/>
              </a:rPr>
              <a:t>Click to edit Master title style</a:t>
            </a:r>
            <a:endParaRPr lang="en-US" sz="4000" dirty="0">
              <a:solidFill>
                <a:srgbClr val="101957"/>
              </a:solidFill>
              <a:latin typeface="Avenir" panose="02000503040000020003" pitchFamily="2" charset="0"/>
              <a:cs typeface="Arial-Mdm-FC"/>
            </a:endParaRPr>
          </a:p>
        </p:txBody>
      </p:sp>
    </p:spTree>
    <p:extLst>
      <p:ext uri="{BB962C8B-B14F-4D97-AF65-F5344CB8AC3E}">
        <p14:creationId xmlns:p14="http://schemas.microsoft.com/office/powerpoint/2010/main" val="157026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195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101957"/>
                </a:solidFill>
                <a:latin typeface="+mj-lt"/>
              </a:defRPr>
            </a:lvl1pPr>
            <a:lvl2pPr>
              <a:defRPr sz="2000">
                <a:solidFill>
                  <a:srgbClr val="101957"/>
                </a:solidFill>
                <a:latin typeface="+mj-lt"/>
              </a:defRPr>
            </a:lvl2pPr>
            <a:lvl3pPr>
              <a:defRPr sz="1800">
                <a:solidFill>
                  <a:srgbClr val="101957"/>
                </a:solidFill>
                <a:latin typeface="+mj-lt"/>
              </a:defRPr>
            </a:lvl3pPr>
            <a:lvl4pPr>
              <a:defRPr sz="1600">
                <a:solidFill>
                  <a:srgbClr val="101957"/>
                </a:solidFill>
                <a:latin typeface="+mj-lt"/>
              </a:defRPr>
            </a:lvl4pPr>
            <a:lvl5pPr>
              <a:defRPr sz="1600">
                <a:solidFill>
                  <a:srgbClr val="101957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195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101957"/>
                </a:solidFill>
                <a:latin typeface="+mj-lt"/>
              </a:defRPr>
            </a:lvl1pPr>
            <a:lvl2pPr>
              <a:defRPr sz="2000">
                <a:solidFill>
                  <a:srgbClr val="101957"/>
                </a:solidFill>
                <a:latin typeface="+mj-lt"/>
              </a:defRPr>
            </a:lvl2pPr>
            <a:lvl3pPr>
              <a:defRPr sz="1800">
                <a:solidFill>
                  <a:srgbClr val="101957"/>
                </a:solidFill>
                <a:latin typeface="+mj-lt"/>
              </a:defRPr>
            </a:lvl3pPr>
            <a:lvl4pPr>
              <a:defRPr sz="1600">
                <a:solidFill>
                  <a:srgbClr val="101957"/>
                </a:solidFill>
                <a:latin typeface="+mj-lt"/>
              </a:defRPr>
            </a:lvl4pPr>
            <a:lvl5pPr>
              <a:defRPr sz="1600">
                <a:solidFill>
                  <a:srgbClr val="101957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328083"/>
            <a:ext cx="6064250" cy="698500"/>
          </a:xfrm>
        </p:spPr>
        <p:txBody>
          <a:bodyPr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000">
                <a:solidFill>
                  <a:srgbClr val="101957"/>
                </a:solidFill>
                <a:latin typeface="Avenir" panose="02000503040000020003" pitchFamily="2" charset="0"/>
              </a:rPr>
              <a:t>Click to edit Master title style</a:t>
            </a:r>
            <a:endParaRPr lang="en-US" sz="4000" dirty="0">
              <a:solidFill>
                <a:srgbClr val="101957"/>
              </a:solidFill>
              <a:latin typeface="Avenir" panose="02000503040000020003" pitchFamily="2" charset="0"/>
              <a:cs typeface="Arial-Mdm-FC"/>
            </a:endParaRPr>
          </a:p>
        </p:txBody>
      </p:sp>
    </p:spTree>
    <p:extLst>
      <p:ext uri="{BB962C8B-B14F-4D97-AF65-F5344CB8AC3E}">
        <p14:creationId xmlns:p14="http://schemas.microsoft.com/office/powerpoint/2010/main" val="259353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328083"/>
            <a:ext cx="6064250" cy="698500"/>
          </a:xfrm>
        </p:spPr>
        <p:txBody>
          <a:bodyPr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000">
                <a:solidFill>
                  <a:srgbClr val="101957"/>
                </a:solidFill>
                <a:latin typeface="Avenir" panose="02000503040000020003" pitchFamily="2" charset="0"/>
              </a:rPr>
              <a:t>Click to edit Master title style</a:t>
            </a:r>
            <a:endParaRPr lang="en-US" sz="4000" dirty="0">
              <a:solidFill>
                <a:srgbClr val="101957"/>
              </a:solidFill>
              <a:latin typeface="Avenir" panose="02000503040000020003" pitchFamily="2" charset="0"/>
              <a:cs typeface="Arial-Mdm-FC"/>
            </a:endParaRPr>
          </a:p>
        </p:txBody>
      </p:sp>
    </p:spTree>
    <p:extLst>
      <p:ext uri="{BB962C8B-B14F-4D97-AF65-F5344CB8AC3E}">
        <p14:creationId xmlns:p14="http://schemas.microsoft.com/office/powerpoint/2010/main" val="153967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ludingSlid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609166" y="4808341"/>
            <a:ext cx="3280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152754"/>
                </a:solidFill>
                <a:latin typeface="+mj-lt"/>
                <a:cs typeface="Arial-Mdm-FC"/>
              </a:rPr>
              <a:t>CSTE National Office</a:t>
            </a: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2872 Woodcock Boulevard, Suite 250</a:t>
            </a: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Atlanta, Georgia 30341</a:t>
            </a:r>
          </a:p>
          <a:p>
            <a:pPr algn="r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-Lgt-FC"/>
            </a:endParaRP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770.458.3811</a:t>
            </a:r>
          </a:p>
          <a:p>
            <a:pPr algn="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770.458.8516</a:t>
            </a: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mlichtenstein@cste.org</a:t>
            </a:r>
          </a:p>
          <a:p>
            <a:pPr algn="r"/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56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5928102" cy="742089"/>
          </a:xfrm>
        </p:spPr>
        <p:txBody>
          <a:bodyPr anchor="b">
            <a:normAutofit/>
          </a:bodyPr>
          <a:lstStyle>
            <a:lvl1pPr algn="l">
              <a:defRPr sz="2400" b="0">
                <a:latin typeface="+mj-lt"/>
              </a:defRPr>
            </a:lvl1pPr>
          </a:lstStyle>
          <a:p>
            <a:r>
              <a:rPr lang="en-US" sz="4000" dirty="0">
                <a:solidFill>
                  <a:srgbClr val="101957"/>
                </a:solidFill>
                <a:latin typeface="Avenir" panose="02000503040000020003" pitchFamily="2" charset="0"/>
                <a:cs typeface="Arial-Mdm-FC"/>
              </a:rPr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  <a:lvl2pPr marL="800100" indent="-342900" algn="l">
              <a:lnSpc>
                <a:spcPct val="130000"/>
              </a:lnSpc>
              <a:buFont typeface="Arial"/>
              <a:buChar char="•"/>
              <a:defRPr sz="1600"/>
            </a:lvl2pPr>
            <a:lvl3pPr marL="800100" indent="0">
              <a:buNone/>
              <a:defRPr sz="1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algn="l"/>
            <a:r>
              <a:rPr lang="en-US" dirty="0" err="1">
                <a:solidFill>
                  <a:srgbClr val="585543"/>
                </a:solidFill>
                <a:latin typeface="Avenir" panose="02000503040000020003" pitchFamily="2" charset="0"/>
                <a:cs typeface="Arial-Mdm-FC"/>
              </a:rPr>
              <a:t>Subheader</a:t>
            </a:r>
            <a:endParaRPr lang="en-US" dirty="0">
              <a:solidFill>
                <a:srgbClr val="585543"/>
              </a:solidFill>
              <a:latin typeface="Avenir" panose="02000503040000020003" pitchFamily="2" charset="0"/>
              <a:cs typeface="Arial-Lgt-FC"/>
            </a:endParaRP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, id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reque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appareat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per.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neglegentur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comprehens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qui. Ne qui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eirmod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mediocrem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Mentitum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maluisset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et sea,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harum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solet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 id mea. Lorem ipsum</a:t>
            </a:r>
          </a:p>
          <a:p>
            <a:pPr marL="800100" lvl="1" indent="-342900" algn="l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</a:t>
            </a:r>
          </a:p>
          <a:p>
            <a:pPr marL="800100" lvl="1" indent="-342900" algn="l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</a:t>
            </a:r>
          </a:p>
          <a:p>
            <a:pPr marL="800100" lvl="1" indent="-342900" algn="l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40000020003" pitchFamily="2" charset="0"/>
                <a:cs typeface="Arial-Lgt-FC"/>
              </a:rPr>
              <a:t>Lorem ipsum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101957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6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01957"/>
                </a:solidFill>
                <a:latin typeface="Avenir LT 45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101957"/>
                </a:solidFill>
                <a:latin typeface="Avenir" panose="02000503040000020003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101957"/>
                </a:solidFill>
                <a:latin typeface="Avenir LT 45 Book" panose="02000503020000020003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91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2-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093"/>
            <a:ext cx="9144000" cy="688907"/>
          </a:xfrm>
          <a:prstGeom prst="rect">
            <a:avLst/>
          </a:prstGeom>
        </p:spPr>
      </p:pic>
      <p:pic>
        <p:nvPicPr>
          <p:cNvPr id="7" name="Picture 6" descr="header-0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69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3977"/>
            <a:ext cx="8229600" cy="983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101957"/>
                </a:solidFill>
                <a:latin typeface="Avenir" panose="02000503040000020003" pitchFamily="2" charset="0"/>
                <a:cs typeface="Arial-Mdm-FC"/>
              </a:rPr>
              <a:t>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68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527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101957"/>
          </a:solidFill>
          <a:latin typeface="+mj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lang="en-US" sz="2400" kern="1200" dirty="0" smtClean="0">
          <a:solidFill>
            <a:srgbClr val="101957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2400" kern="1200" dirty="0" smtClean="0">
          <a:solidFill>
            <a:srgbClr val="101957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rgbClr val="101957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400" kern="1200" dirty="0">
          <a:solidFill>
            <a:srgbClr val="101957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te.org/?page=PositionStatements" TargetMode="External"/><Relationship Id="rId2" Type="http://schemas.openxmlformats.org/officeDocument/2006/relationships/hyperlink" Target="https://cste.confex.com/cste/2017/webprogram/program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huang@cste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199" y="1317388"/>
            <a:ext cx="6606791" cy="1752600"/>
          </a:xfrm>
        </p:spPr>
        <p:txBody>
          <a:bodyPr/>
          <a:lstStyle/>
          <a:p>
            <a:r>
              <a:rPr lang="en-US" dirty="0">
                <a:solidFill>
                  <a:srgbClr val="585543"/>
                </a:solidFill>
                <a:latin typeface="+mj-lt"/>
              </a:rPr>
              <a:t>NNDSS-related Highlights from the 2017 CSTE Annual Conference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NMI </a:t>
            </a:r>
            <a:r>
              <a:rPr lang="en-US" dirty="0" err="1">
                <a:latin typeface="+mj-lt"/>
              </a:rPr>
              <a:t>eSHARE</a:t>
            </a:r>
            <a:r>
              <a:rPr lang="en-US" dirty="0">
                <a:latin typeface="+mj-lt"/>
              </a:rPr>
              <a:t> Webinar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6497" y="2791371"/>
            <a:ext cx="3180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58C93"/>
                </a:solidFill>
              </a:rPr>
              <a:t>Meredith Lichtenstein, MPH</a:t>
            </a:r>
          </a:p>
          <a:p>
            <a:pPr algn="r"/>
            <a:r>
              <a:rPr lang="en-US" dirty="0">
                <a:solidFill>
                  <a:srgbClr val="858C93"/>
                </a:solidFill>
              </a:rPr>
              <a:t>Kristy Bradley, DVM, MPH</a:t>
            </a:r>
          </a:p>
          <a:p>
            <a:pPr algn="r"/>
            <a:r>
              <a:rPr lang="en-US" dirty="0">
                <a:solidFill>
                  <a:srgbClr val="858C93"/>
                </a:solidFill>
              </a:rPr>
              <a:t>Richard Vogt, MD, F.A.C.E</a:t>
            </a:r>
          </a:p>
          <a:p>
            <a:pPr algn="r"/>
            <a:r>
              <a:rPr lang="en-US" dirty="0">
                <a:solidFill>
                  <a:srgbClr val="858C93"/>
                </a:solidFill>
              </a:rPr>
              <a:t>Kathryn Turner, PhD, MPH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791371"/>
            <a:ext cx="318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58C93"/>
                </a:solidFill>
              </a:rPr>
              <a:t>Tuesday, June 20, 2017</a:t>
            </a:r>
          </a:p>
          <a:p>
            <a:r>
              <a:rPr lang="en-US" dirty="0">
                <a:solidFill>
                  <a:srgbClr val="858C93"/>
                </a:solidFill>
              </a:rPr>
              <a:t>3:00-4:00pm ET</a:t>
            </a:r>
          </a:p>
        </p:txBody>
      </p:sp>
    </p:spTree>
    <p:extLst>
      <p:ext uri="{BB962C8B-B14F-4D97-AF65-F5344CB8AC3E}">
        <p14:creationId xmlns:p14="http://schemas.microsoft.com/office/powerpoint/2010/main" val="210019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Policy PSs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17-CC-01</a:t>
            </a:r>
            <a:r>
              <a:rPr lang="en-US" dirty="0"/>
              <a:t> – “Support for Use of the CDC’s Model Aquatic Health Code (MAHC) as a Resource and Guidance Document by State, Territorial, and Local Jurisdictions Regulating Public Aquatic Facilities”</a:t>
            </a:r>
          </a:p>
          <a:p>
            <a:r>
              <a:rPr lang="en-US" b="1" dirty="0"/>
              <a:t>17-ID-05</a:t>
            </a:r>
            <a:r>
              <a:rPr lang="en-US" dirty="0"/>
              <a:t> – “Surveillance for perinatal HIV exposure: Update”</a:t>
            </a:r>
          </a:p>
          <a:p>
            <a:r>
              <a:rPr lang="en-US" b="1" dirty="0"/>
              <a:t>17-ID-06</a:t>
            </a:r>
            <a:r>
              <a:rPr lang="en-US" dirty="0"/>
              <a:t> – “Transgender HIV Surveillance”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7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170482"/>
            <a:ext cx="7134896" cy="1030638"/>
          </a:xfrm>
        </p:spPr>
        <p:txBody>
          <a:bodyPr>
            <a:noAutofit/>
          </a:bodyPr>
          <a:lstStyle/>
          <a:p>
            <a:r>
              <a:rPr lang="en-US" sz="3600" dirty="0"/>
              <a:t>2017 Standardized Surveillance PSs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336977"/>
            <a:ext cx="9144000" cy="49607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17-ID-01</a:t>
            </a:r>
            <a:r>
              <a:rPr lang="en-US" dirty="0"/>
              <a:t> – “Revision to the Standardized Surveillance and Case Definition for Acute Flaccid Myelitis”</a:t>
            </a:r>
          </a:p>
          <a:p>
            <a:pPr lvl="1"/>
            <a:r>
              <a:rPr lang="en-US" sz="2300" dirty="0"/>
              <a:t>Revisions aim to facilitate interpretation of apparent increases in AFM, to improve tracking of national trends, &amp; to better define the etiologic agents.</a:t>
            </a:r>
          </a:p>
          <a:p>
            <a:r>
              <a:rPr lang="en-US" b="1" dirty="0"/>
              <a:t>17-ID-02</a:t>
            </a:r>
            <a:r>
              <a:rPr lang="en-US" dirty="0"/>
              <a:t> – “Revision for the Standardized Case Definition, Case Classification, and National Surveillance for Anthrax” (NNC)</a:t>
            </a:r>
          </a:p>
          <a:p>
            <a:pPr lvl="1"/>
            <a:r>
              <a:rPr lang="en-US" sz="2300" dirty="0"/>
              <a:t>Updates lab diagnostics to accommodate availability and classification;  adds infections with </a:t>
            </a:r>
            <a:r>
              <a:rPr lang="en-US" sz="2300" i="1" dirty="0"/>
              <a:t>Bacillus cereus </a:t>
            </a:r>
            <a:r>
              <a:rPr lang="en-US" sz="2300" dirty="0"/>
              <a:t>strains that express anthrax toxin genes (pXO1 and/or pXO2 plasmids); improves consistency in terms used for types of anthrax; refines symptoms to improve sensitivity/specificity.</a:t>
            </a:r>
          </a:p>
          <a:p>
            <a:r>
              <a:rPr lang="en-US" b="1" dirty="0"/>
              <a:t>17-ID-03</a:t>
            </a:r>
            <a:r>
              <a:rPr lang="en-US" dirty="0"/>
              <a:t> – “Standardized Case Definition for </a:t>
            </a:r>
            <a:r>
              <a:rPr lang="en-US" i="1" dirty="0"/>
              <a:t>Candida </a:t>
            </a:r>
            <a:r>
              <a:rPr lang="en-US" i="1" dirty="0" err="1"/>
              <a:t>auris</a:t>
            </a:r>
            <a:r>
              <a:rPr lang="en-US" dirty="0"/>
              <a:t>”</a:t>
            </a:r>
          </a:p>
          <a:p>
            <a:pPr lvl="1"/>
            <a:r>
              <a:rPr lang="en-US" sz="2300" dirty="0"/>
              <a:t>Establishes a consensus case definition for standardized public health tracking of </a:t>
            </a:r>
            <a:r>
              <a:rPr lang="en-US" sz="2300" i="1" dirty="0"/>
              <a:t>C. </a:t>
            </a:r>
            <a:r>
              <a:rPr lang="en-US" sz="2300" i="1" dirty="0" err="1"/>
              <a:t>auris</a:t>
            </a:r>
            <a:r>
              <a:rPr lang="en-US" sz="2300" i="1" dirty="0"/>
              <a:t> </a:t>
            </a:r>
            <a:r>
              <a:rPr lang="en-US" sz="2300" dirty="0"/>
              <a:t>cases.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0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336976"/>
            <a:ext cx="9144000" cy="497338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17-ID-04</a:t>
            </a:r>
            <a:r>
              <a:rPr lang="en-US" dirty="0"/>
              <a:t> – “Public Health Reporting and National Notification of </a:t>
            </a:r>
            <a:r>
              <a:rPr lang="en-US" dirty="0" err="1"/>
              <a:t>Carbapenemase</a:t>
            </a:r>
            <a:r>
              <a:rPr lang="en-US" dirty="0"/>
              <a:t> Producing Carbapenem-Resistant </a:t>
            </a:r>
            <a:r>
              <a:rPr lang="en-US" dirty="0" err="1"/>
              <a:t>Enterobacteriaceae</a:t>
            </a:r>
            <a:r>
              <a:rPr lang="en-US" dirty="0"/>
              <a:t> (CP-CRE)” (NNC)</a:t>
            </a:r>
          </a:p>
          <a:p>
            <a:pPr lvl="1"/>
            <a:r>
              <a:rPr lang="en-US" sz="2300" dirty="0"/>
              <a:t>Builds upon 15-ID-05 and establishes standardized case definition for CP-CRE, makes CP-CRE nationally notifiable.</a:t>
            </a:r>
            <a:endParaRPr lang="en-US" b="1" dirty="0"/>
          </a:p>
          <a:p>
            <a:r>
              <a:rPr lang="en-US" b="1" dirty="0"/>
              <a:t>17-ID-07</a:t>
            </a:r>
            <a:r>
              <a:rPr lang="en-US" dirty="0"/>
              <a:t> – “Standardized Case Definition for Extrapulmonary Nontuberculous Mycobacteria Infections”</a:t>
            </a:r>
          </a:p>
          <a:p>
            <a:pPr lvl="1"/>
            <a:r>
              <a:rPr lang="en-US" sz="2300" dirty="0"/>
              <a:t>Establishes a standardized case definition for extrapulmonary NTM infections but does NOT make extrapulmonary NTM infections nationally notifiable</a:t>
            </a:r>
          </a:p>
          <a:p>
            <a:r>
              <a:rPr lang="en-US" b="1" dirty="0"/>
              <a:t>17-ID-08</a:t>
            </a:r>
            <a:r>
              <a:rPr lang="en-US" dirty="0"/>
              <a:t> – “Public Health Reporting and National Notification of Perinatal Hepatitis C Virus Infection” (NNC)</a:t>
            </a:r>
          </a:p>
          <a:p>
            <a:pPr lvl="1"/>
            <a:r>
              <a:rPr lang="en-US" sz="2300" dirty="0"/>
              <a:t>Establishes a standardized case definition for perinatal HCV infection and makes perinatal HCV infections nationally notifiable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789" y="170482"/>
            <a:ext cx="7134896" cy="1030638"/>
          </a:xfrm>
        </p:spPr>
        <p:txBody>
          <a:bodyPr>
            <a:noAutofit/>
          </a:bodyPr>
          <a:lstStyle/>
          <a:p>
            <a:r>
              <a:rPr lang="en-US" sz="3600" dirty="0"/>
              <a:t>2017 Standardized Surveillance PSs</a:t>
            </a:r>
          </a:p>
        </p:txBody>
      </p:sp>
    </p:spTree>
    <p:extLst>
      <p:ext uri="{BB962C8B-B14F-4D97-AF65-F5344CB8AC3E}">
        <p14:creationId xmlns:p14="http://schemas.microsoft.com/office/powerpoint/2010/main" val="80825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336976"/>
            <a:ext cx="9144000" cy="4983437"/>
          </a:xfrm>
        </p:spPr>
        <p:txBody>
          <a:bodyPr>
            <a:normAutofit/>
          </a:bodyPr>
          <a:lstStyle/>
          <a:p>
            <a:r>
              <a:rPr lang="en-US" b="1" dirty="0"/>
              <a:t>17-ID-09</a:t>
            </a:r>
            <a:r>
              <a:rPr lang="en-US" dirty="0"/>
              <a:t> – “Establishing a Case Definition for Latent TB Infection (TB Infection)”</a:t>
            </a:r>
          </a:p>
          <a:p>
            <a:pPr lvl="1"/>
            <a:r>
              <a:rPr lang="en-US" sz="2300" dirty="0"/>
              <a:t>Defines cases of latent TB infection but does NOT make LTBI nationally notifiable</a:t>
            </a:r>
          </a:p>
          <a:p>
            <a:r>
              <a:rPr lang="en-US" b="1" dirty="0"/>
              <a:t>17-ID-10</a:t>
            </a:r>
            <a:r>
              <a:rPr lang="en-US" dirty="0"/>
              <a:t> – “Public Health Reporting and National Notification for Shiga Toxin-Producing </a:t>
            </a:r>
            <a:r>
              <a:rPr lang="en-US" i="1" dirty="0"/>
              <a:t>Escherichia coli </a:t>
            </a:r>
            <a:r>
              <a:rPr lang="en-US" dirty="0"/>
              <a:t>(STEC)” (NNC)</a:t>
            </a:r>
          </a:p>
          <a:p>
            <a:pPr lvl="1"/>
            <a:r>
              <a:rPr lang="en-US" sz="2300" dirty="0"/>
              <a:t>Updates case definition to incorporate CIDT results</a:t>
            </a:r>
          </a:p>
          <a:p>
            <a:r>
              <a:rPr lang="en-US" b="1" dirty="0"/>
              <a:t>17-ID-11</a:t>
            </a:r>
            <a:r>
              <a:rPr lang="en-US" dirty="0"/>
              <a:t> – “Update to Public Health Reporting and National Notification for Syphilis” (NNC)</a:t>
            </a:r>
          </a:p>
          <a:p>
            <a:pPr lvl="1"/>
            <a:r>
              <a:rPr lang="en-US" sz="2300" dirty="0"/>
              <a:t>Includes updates to ensure consistent, accurate reporting of cases &amp; the appropriate capture of clinical manifestations, including neurologic and ocular manifestations.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789" y="170482"/>
            <a:ext cx="7134896" cy="1030638"/>
          </a:xfrm>
        </p:spPr>
        <p:txBody>
          <a:bodyPr>
            <a:noAutofit/>
          </a:bodyPr>
          <a:lstStyle/>
          <a:p>
            <a:r>
              <a:rPr lang="en-US" sz="3600" dirty="0"/>
              <a:t>2017 Standardized Surveillance PSs</a:t>
            </a:r>
          </a:p>
        </p:txBody>
      </p:sp>
    </p:spTree>
    <p:extLst>
      <p:ext uri="{BB962C8B-B14F-4D97-AF65-F5344CB8AC3E}">
        <p14:creationId xmlns:p14="http://schemas.microsoft.com/office/powerpoint/2010/main" val="338479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482" y="2897750"/>
            <a:ext cx="8849694" cy="953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6802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CSTE’s Status of Incorporating CIDT Results in Case Definitions</a:t>
            </a:r>
          </a:p>
        </p:txBody>
      </p:sp>
    </p:spTree>
    <p:extLst>
      <p:ext uri="{BB962C8B-B14F-4D97-AF65-F5344CB8AC3E}">
        <p14:creationId xmlns:p14="http://schemas.microsoft.com/office/powerpoint/2010/main" val="352405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482" y="2897750"/>
            <a:ext cx="8849694" cy="953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/>
              <a:t>Discussion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8144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Recap of S/I </a:t>
            </a:r>
            <a:r>
              <a:rPr lang="en-US" dirty="0" err="1"/>
              <a:t>eCR</a:t>
            </a:r>
            <a:r>
              <a:rPr lang="en-US" dirty="0"/>
              <a:t> Conference Workshop</a:t>
            </a:r>
          </a:p>
        </p:txBody>
      </p:sp>
    </p:spTree>
    <p:extLst>
      <p:ext uri="{BB962C8B-B14F-4D97-AF65-F5344CB8AC3E}">
        <p14:creationId xmlns:p14="http://schemas.microsoft.com/office/powerpoint/2010/main" val="235306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Workshop 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 Bridge Progress: Then and Now</a:t>
            </a:r>
          </a:p>
          <a:p>
            <a:r>
              <a:rPr lang="en-US" dirty="0"/>
              <a:t>Partner Activities for Digital Bridge Initial Implementation of </a:t>
            </a:r>
            <a:r>
              <a:rPr lang="en-US" dirty="0" err="1"/>
              <a:t>eCR</a:t>
            </a:r>
            <a:endParaRPr lang="en-US" dirty="0"/>
          </a:p>
          <a:p>
            <a:r>
              <a:rPr lang="en-US" dirty="0" err="1"/>
              <a:t>eCR</a:t>
            </a:r>
            <a:r>
              <a:rPr lang="en-US" dirty="0"/>
              <a:t> Readiness Panel: Experiences Thus Far</a:t>
            </a:r>
          </a:p>
          <a:p>
            <a:r>
              <a:rPr lang="en-US" dirty="0"/>
              <a:t>The Future of RCKMS: Governance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0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Digital Bridge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482" y="1306080"/>
            <a:ext cx="8849694" cy="474632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  <a:ea typeface="Times New Roman"/>
                <a:cs typeface="Times New Roman"/>
              </a:rPr>
              <a:t>Digital Bridge Progress Overview</a:t>
            </a:r>
          </a:p>
          <a:p>
            <a:pPr lvl="1"/>
            <a:r>
              <a:rPr lang="en-US" sz="2600" dirty="0"/>
              <a:t>A partnership of health care, health IT and public health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Funded by the Robert Wood Johnson Foundation and the de Beaumont Foundation 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Program management provided by Deloitte Consulting and the Public Health Informatics Institute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Initial focus: electronic case reporting (</a:t>
            </a:r>
            <a:r>
              <a:rPr lang="en-US" sz="2600" dirty="0" err="1"/>
              <a:t>eCR</a:t>
            </a:r>
            <a:r>
              <a:rPr lang="en-US" sz="2600" dirty="0"/>
              <a:t>)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Recapped progress since June 2016</a:t>
            </a:r>
          </a:p>
        </p:txBody>
      </p:sp>
    </p:spTree>
    <p:extLst>
      <p:ext uri="{BB962C8B-B14F-4D97-AF65-F5344CB8AC3E}">
        <p14:creationId xmlns:p14="http://schemas.microsoft.com/office/powerpoint/2010/main" val="22102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36977"/>
            <a:ext cx="8229600" cy="474632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Welcome and Introductions</a:t>
            </a:r>
          </a:p>
          <a:p>
            <a:r>
              <a:rPr lang="en-US" dirty="0">
                <a:latin typeface="+mj-lt"/>
              </a:rPr>
              <a:t>Overview of 2017 CSTE Annual Conference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– Meredith Lichtenstein (CSTE)</a:t>
            </a:r>
          </a:p>
          <a:p>
            <a:r>
              <a:rPr lang="en-US" dirty="0">
                <a:latin typeface="+mj-lt"/>
              </a:rPr>
              <a:t>Review of Approved 2017 CSTE Position Statements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– Kristy Bradley (Oklahoma)</a:t>
            </a:r>
          </a:p>
          <a:p>
            <a:r>
              <a:rPr lang="en-US" dirty="0">
                <a:latin typeface="+mj-lt"/>
              </a:rPr>
              <a:t>CSTE’s Status of Incorporating CIDT Results in Case Definitions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– Richard Vogt (CSTE Consultant)</a:t>
            </a:r>
          </a:p>
          <a:p>
            <a:r>
              <a:rPr lang="en-US" dirty="0">
                <a:latin typeface="+mj-lt"/>
              </a:rPr>
              <a:t>Recap of Conference Workshop: “Integrating </a:t>
            </a:r>
            <a:r>
              <a:rPr lang="en-US" dirty="0" err="1">
                <a:latin typeface="+mj-lt"/>
              </a:rPr>
              <a:t>eCR</a:t>
            </a:r>
            <a:r>
              <a:rPr lang="en-US" dirty="0">
                <a:latin typeface="+mj-lt"/>
              </a:rPr>
              <a:t> at your Agency: Harvesting the Ripe Fruits of our Labor”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– Kathryn Turner (Idaho)</a:t>
            </a:r>
          </a:p>
          <a:p>
            <a:r>
              <a:rPr lang="en-US" dirty="0">
                <a:latin typeface="+mj-lt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57282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Digital Bridge Phases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/>
          </p:nvPr>
        </p:nvGraphicFramePr>
        <p:xfrm>
          <a:off x="293426" y="1386240"/>
          <a:ext cx="8550324" cy="527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Phase</a:t>
                      </a:r>
                      <a:r>
                        <a:rPr lang="en-US" sz="2800" baseline="0" dirty="0"/>
                        <a:t> 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Phase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Phase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0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Established vision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Created project</a:t>
                      </a:r>
                      <a:r>
                        <a:rPr lang="en-US" baseline="0" dirty="0"/>
                        <a:t> charter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Formed governance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Formed distinct workgroups 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Developed functional requirements and a technical architecture diagram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Created initial sustainability plan and communications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Shared preliminary legal recommendations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Selected seven </a:t>
                      </a:r>
                      <a:r>
                        <a:rPr lang="en-US" baseline="0" dirty="0" err="1"/>
                        <a:t>eCR</a:t>
                      </a:r>
                      <a:r>
                        <a:rPr lang="en-US" baseline="0" dirty="0"/>
                        <a:t> implementation sites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Held first successful in-person governance body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Established new workgroups (implementation taskforce, evaluation committee, strategy workgroup and legal</a:t>
                      </a:r>
                      <a:r>
                        <a:rPr lang="en-US" baseline="0" dirty="0"/>
                        <a:t> and regulatory)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61916" y="665445"/>
            <a:ext cx="2231409" cy="1071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8167" y="689444"/>
            <a:ext cx="2620370" cy="1061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2016-2017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6225651" y="820804"/>
            <a:ext cx="2618097" cy="798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2017+</a:t>
            </a:r>
          </a:p>
        </p:txBody>
      </p:sp>
    </p:spTree>
    <p:extLst>
      <p:ext uri="{BB962C8B-B14F-4D97-AF65-F5344CB8AC3E}">
        <p14:creationId xmlns:p14="http://schemas.microsoft.com/office/powerpoint/2010/main" val="357836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2" y="170482"/>
            <a:ext cx="8516318" cy="1030638"/>
          </a:xfrm>
        </p:spPr>
        <p:txBody>
          <a:bodyPr>
            <a:normAutofit/>
          </a:bodyPr>
          <a:lstStyle/>
          <a:p>
            <a:r>
              <a:rPr lang="en-US" sz="4000" dirty="0">
                <a:ea typeface="Times New Roman"/>
                <a:cs typeface="Times New Roman"/>
              </a:rPr>
              <a:t>Legal and Regulatory WG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Identify 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and define best available legal approaches to </a:t>
            </a:r>
            <a:r>
              <a:rPr lang="en-US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eCR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recommend alternative technical approaches to make </a:t>
            </a:r>
            <a:r>
              <a:rPr lang="en-US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eCR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more feasible from legal and regulatory perspectives, and provide feedback to the law firm retained by the Digital Bridge PMO.</a:t>
            </a:r>
          </a:p>
          <a:p>
            <a:r>
              <a:rPr lang="en-US" dirty="0"/>
              <a:t>Engaging with law firm, Davis Wright Tremaine, LLP, to develop agreements that can be used by </a:t>
            </a:r>
            <a:r>
              <a:rPr lang="en-US" dirty="0" err="1"/>
              <a:t>eCR</a:t>
            </a:r>
            <a:r>
              <a:rPr lang="en-US" dirty="0"/>
              <a:t> data sharing partners</a:t>
            </a:r>
          </a:p>
          <a:p>
            <a:r>
              <a:rPr lang="en-US" dirty="0"/>
              <a:t>Providing guidance and feedback to the law firm as they prepare draft agreements and templates</a:t>
            </a:r>
          </a:p>
          <a:p>
            <a:r>
              <a:rPr lang="en-US" dirty="0"/>
              <a:t>Anticipated Products</a:t>
            </a:r>
          </a:p>
          <a:p>
            <a:pPr lvl="1"/>
            <a:r>
              <a:rPr lang="en-US" dirty="0"/>
              <a:t>Legal risk assessment</a:t>
            </a:r>
          </a:p>
          <a:p>
            <a:pPr lvl="1"/>
            <a:r>
              <a:rPr lang="en-US" dirty="0"/>
              <a:t>Template agreements</a:t>
            </a:r>
          </a:p>
          <a:p>
            <a:pPr lvl="1"/>
            <a:r>
              <a:rPr lang="en-US" dirty="0"/>
              <a:t>Long-term strategy</a:t>
            </a:r>
          </a:p>
          <a:p>
            <a:pPr marL="0" indent="0">
              <a:buNone/>
            </a:pPr>
            <a:endParaRPr lang="en-US" dirty="0"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4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Strategy Workgroup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482" y="1336977"/>
            <a:ext cx="8849694" cy="4954641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dentify and define strategic goals and objectives for Digital Bridge, and devise and recommend strategies for long-term sustainability. </a:t>
            </a:r>
          </a:p>
          <a:p>
            <a:pPr lvl="1"/>
            <a:r>
              <a:rPr lang="en-US" dirty="0"/>
              <a:t>Digital Bridge Roadmap</a:t>
            </a:r>
          </a:p>
          <a:p>
            <a:pPr lvl="2"/>
            <a:r>
              <a:rPr lang="en-US" dirty="0"/>
              <a:t>Showcases the “big picture” plan</a:t>
            </a:r>
          </a:p>
          <a:p>
            <a:pPr lvl="2"/>
            <a:r>
              <a:rPr lang="en-US" dirty="0"/>
              <a:t>Defines use cases beyond </a:t>
            </a:r>
            <a:r>
              <a:rPr lang="en-US" dirty="0" err="1"/>
              <a:t>eCR</a:t>
            </a:r>
            <a:endParaRPr lang="en-US" dirty="0"/>
          </a:p>
          <a:p>
            <a:pPr lvl="1"/>
            <a:r>
              <a:rPr lang="en-US" dirty="0"/>
              <a:t>Digital Bridge Sustainability Plan</a:t>
            </a:r>
          </a:p>
          <a:p>
            <a:pPr lvl="2"/>
            <a:r>
              <a:rPr lang="en-US" dirty="0"/>
              <a:t>Digital Bridge 2-5 year operating model, governance structure, and funding model </a:t>
            </a:r>
          </a:p>
          <a:p>
            <a:pPr lvl="1"/>
            <a:r>
              <a:rPr lang="en-US" dirty="0" err="1"/>
              <a:t>eCR</a:t>
            </a:r>
            <a:r>
              <a:rPr lang="en-US" dirty="0"/>
              <a:t> Sustainability Plan</a:t>
            </a:r>
          </a:p>
          <a:p>
            <a:pPr lvl="2"/>
            <a:r>
              <a:rPr lang="en-US" dirty="0"/>
              <a:t>Addressing the future sustainability of </a:t>
            </a:r>
            <a:r>
              <a:rPr lang="en-US" dirty="0" err="1"/>
              <a:t>eCR</a:t>
            </a:r>
            <a:r>
              <a:rPr lang="en-US" dirty="0"/>
              <a:t> to inform public and private decisions regarding policy, strategic planning, infrastructure and technology investments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8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Evaluation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O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versee, coordinate and advise evaluation activities of the Digital </a:t>
            </a:r>
            <a:r>
              <a:rPr lang="en-US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eCR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approach to be implemented during project Phase 3. </a:t>
            </a:r>
          </a:p>
          <a:p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Within scope are any and all activities that will provide the Digital Bridge governance body with information regarding the process and outcomes of </a:t>
            </a:r>
            <a:r>
              <a:rPr lang="en-US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eCR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implementation.</a:t>
            </a:r>
          </a:p>
          <a:p>
            <a:pPr lvl="1"/>
            <a:r>
              <a:rPr lang="en-US" dirty="0"/>
              <a:t>Assess the satisfaction with the Digital Bridge approach for </a:t>
            </a:r>
            <a:r>
              <a:rPr lang="en-US" dirty="0" err="1"/>
              <a:t>eCR</a:t>
            </a:r>
            <a:endParaRPr lang="en-US" dirty="0"/>
          </a:p>
          <a:p>
            <a:pPr lvl="1"/>
            <a:r>
              <a:rPr lang="en-US" dirty="0"/>
              <a:t>Estimate the resources needed to make the Digital Bridge </a:t>
            </a:r>
            <a:r>
              <a:rPr lang="en-US" dirty="0" err="1"/>
              <a:t>eCR</a:t>
            </a:r>
            <a:r>
              <a:rPr lang="en-US" dirty="0"/>
              <a:t> approach possible nationwide</a:t>
            </a:r>
          </a:p>
          <a:p>
            <a:r>
              <a:rPr lang="en-US" dirty="0"/>
              <a:t>Evaluation plan</a:t>
            </a:r>
          </a:p>
          <a:p>
            <a:r>
              <a:rPr lang="en-US" dirty="0"/>
              <a:t>Evaluation tools </a:t>
            </a:r>
          </a:p>
          <a:p>
            <a:r>
              <a:rPr lang="en-US" dirty="0"/>
              <a:t>Interim evaluation results</a:t>
            </a:r>
          </a:p>
          <a:p>
            <a:r>
              <a:rPr lang="en-US" dirty="0"/>
              <a:t>Final evaluation report, respectively.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6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eCR</a:t>
            </a:r>
            <a:r>
              <a:rPr lang="en-US" sz="4000" dirty="0"/>
              <a:t> Implementation TF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482" y="1336977"/>
            <a:ext cx="8849694" cy="51593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Oversee and coordinate technical implementation of the Digital Bridge </a:t>
            </a:r>
            <a:r>
              <a:rPr lang="en-US" alt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eCR</a:t>
            </a:r>
            <a:r>
              <a:rPr lang="en-US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approach, including managing technical implementations </a:t>
            </a:r>
          </a:p>
          <a:p>
            <a:pPr lvl="1"/>
            <a:r>
              <a:rPr lang="en-US" dirty="0"/>
              <a:t>Digital Bridge </a:t>
            </a:r>
            <a:r>
              <a:rPr lang="en-US" dirty="0" err="1"/>
              <a:t>eCR</a:t>
            </a:r>
            <a:r>
              <a:rPr lang="en-US" dirty="0"/>
              <a:t> implementation plan</a:t>
            </a:r>
          </a:p>
          <a:p>
            <a:pPr lvl="1"/>
            <a:r>
              <a:rPr lang="en-US" dirty="0" err="1"/>
              <a:t>eCR</a:t>
            </a:r>
            <a:r>
              <a:rPr lang="en-US" dirty="0"/>
              <a:t> onboarding documents for health care providers and public health agencies</a:t>
            </a:r>
          </a:p>
          <a:p>
            <a:pPr lvl="1"/>
            <a:r>
              <a:rPr lang="en-US" dirty="0" err="1"/>
              <a:t>eCR</a:t>
            </a:r>
            <a:r>
              <a:rPr lang="en-US" dirty="0"/>
              <a:t> implementation/configuration guide for EHR vendors</a:t>
            </a:r>
          </a:p>
          <a:p>
            <a:pPr lvl="1"/>
            <a:r>
              <a:rPr lang="en-US" dirty="0"/>
              <a:t>Implementation site communications plan</a:t>
            </a:r>
          </a:p>
          <a:p>
            <a:pPr lvl="1"/>
            <a:r>
              <a:rPr lang="en-US" dirty="0"/>
              <a:t>Test management plan</a:t>
            </a:r>
          </a:p>
          <a:p>
            <a:pPr lvl="1"/>
            <a:r>
              <a:rPr lang="en-US" dirty="0"/>
              <a:t>Updated Digital Bridge requirements (as required)</a:t>
            </a:r>
          </a:p>
          <a:p>
            <a:pPr lvl="1"/>
            <a:r>
              <a:rPr lang="en-US" dirty="0"/>
              <a:t>Updated Digital Bridge Technical Architecture Diagram (as required)</a:t>
            </a:r>
          </a:p>
          <a:p>
            <a:pPr lvl="1"/>
            <a:r>
              <a:rPr lang="en-US" dirty="0"/>
              <a:t>Implementation Architecture Diagram</a:t>
            </a:r>
            <a:endParaRPr lang="en-US" sz="2800" dirty="0">
              <a:latin typeface="Century Gothic"/>
              <a:ea typeface="Times New Roman"/>
              <a:cs typeface="Times New Roman"/>
            </a:endParaRPr>
          </a:p>
          <a:p>
            <a:pPr lvl="1"/>
            <a:endParaRPr lang="en-US" sz="2800" dirty="0">
              <a:latin typeface="Century Gothic"/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95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170482"/>
            <a:ext cx="8386549" cy="1030638"/>
          </a:xfrm>
        </p:spPr>
        <p:txBody>
          <a:bodyPr>
            <a:normAutofit/>
          </a:bodyPr>
          <a:lstStyle/>
          <a:p>
            <a:r>
              <a:rPr lang="en-US" sz="4000" dirty="0" err="1"/>
              <a:t>eCR</a:t>
            </a:r>
            <a:r>
              <a:rPr lang="en-US" sz="4000" dirty="0"/>
              <a:t> Implementation Sites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3256" y="1107435"/>
          <a:ext cx="8829675" cy="539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225">
                  <a:extLst>
                    <a:ext uri="{9D8B030D-6E8A-4147-A177-3AD203B41FA5}">
                      <a16:colId xmlns:a16="http://schemas.microsoft.com/office/drawing/2014/main" val="2129330870"/>
                    </a:ext>
                  </a:extLst>
                </a:gridCol>
                <a:gridCol w="3327225">
                  <a:extLst>
                    <a:ext uri="{9D8B030D-6E8A-4147-A177-3AD203B41FA5}">
                      <a16:colId xmlns:a16="http://schemas.microsoft.com/office/drawing/2014/main" val="1728143207"/>
                    </a:ext>
                  </a:extLst>
                </a:gridCol>
                <a:gridCol w="2559225">
                  <a:extLst>
                    <a:ext uri="{9D8B030D-6E8A-4147-A177-3AD203B41FA5}">
                      <a16:colId xmlns:a16="http://schemas.microsoft.com/office/drawing/2014/main" val="849101090"/>
                    </a:ext>
                  </a:extLst>
                </a:gridCol>
              </a:tblGrid>
              <a:tr h="499401">
                <a:tc>
                  <a:txBody>
                    <a:bodyPr/>
                    <a:lstStyle/>
                    <a:p>
                      <a:r>
                        <a:rPr lang="en-US" sz="2000" dirty="0"/>
                        <a:t>Public Health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Health Care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EHR Vendor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70888"/>
                  </a:ext>
                </a:extLst>
              </a:tr>
              <a:tr h="499401">
                <a:tc gridSpan="3">
                  <a:txBody>
                    <a:bodyPr/>
                    <a:lstStyle/>
                    <a:p>
                      <a:r>
                        <a:rPr lang="en-US" sz="2000" b="1" dirty="0"/>
                        <a:t>Wave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796739"/>
                  </a:ext>
                </a:extLst>
              </a:tr>
              <a:tr h="499401">
                <a:tc>
                  <a:txBody>
                    <a:bodyPr/>
                    <a:lstStyle/>
                    <a:p>
                      <a:r>
                        <a:rPr lang="en-US" sz="2000" dirty="0"/>
                        <a:t>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Lawrence Memorial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Cerner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865484"/>
                  </a:ext>
                </a:extLst>
              </a:tr>
              <a:tr h="499401">
                <a:tc>
                  <a:txBody>
                    <a:bodyPr/>
                    <a:lstStyle/>
                    <a:p>
                      <a:r>
                        <a:rPr lang="en-US" sz="2000" dirty="0"/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McLaren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NetSmart</a:t>
                      </a:r>
                      <a:r>
                        <a:rPr lang="en-US" sz="2000" baseline="0" dirty="0"/>
                        <a:t> (HIE-</a:t>
                      </a:r>
                      <a:r>
                        <a:rPr lang="en-US" sz="2000" baseline="0" dirty="0" err="1"/>
                        <a:t>MiHIN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17471"/>
                  </a:ext>
                </a:extLst>
              </a:tr>
              <a:tr h="499401">
                <a:tc>
                  <a:txBody>
                    <a:bodyPr/>
                    <a:lstStyle/>
                    <a:p>
                      <a:r>
                        <a:rPr lang="en-US" sz="2000" dirty="0"/>
                        <a:t>Utah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Intermountain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Cerner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9165"/>
                  </a:ext>
                </a:extLst>
              </a:tr>
              <a:tr h="499401">
                <a:tc gridSpan="3">
                  <a:txBody>
                    <a:bodyPr/>
                    <a:lstStyle/>
                    <a:p>
                      <a:r>
                        <a:rPr lang="en-US" sz="2000" b="1" dirty="0"/>
                        <a:t>Wave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70985"/>
                  </a:ext>
                </a:extLst>
              </a:tr>
              <a:tr h="499401">
                <a:tc>
                  <a:txBody>
                    <a:bodyPr/>
                    <a:lstStyle/>
                    <a:p>
                      <a:r>
                        <a:rPr lang="en-US" sz="2000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UC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11595"/>
                  </a:ext>
                </a:extLst>
              </a:tr>
              <a:tr h="499401">
                <a:tc>
                  <a:txBody>
                    <a:bodyPr/>
                    <a:lstStyle/>
                    <a:p>
                      <a:r>
                        <a:rPr lang="en-US" sz="2000" dirty="0"/>
                        <a:t>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Houston Methodist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73712"/>
                  </a:ext>
                </a:extLst>
              </a:tr>
              <a:tr h="499401">
                <a:tc>
                  <a:txBody>
                    <a:bodyPr/>
                    <a:lstStyle/>
                    <a:p>
                      <a:r>
                        <a:rPr lang="en-US" sz="2000" dirty="0"/>
                        <a:t>Massachusetts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Partners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85686"/>
                  </a:ext>
                </a:extLst>
              </a:tr>
              <a:tr h="499401">
                <a:tc>
                  <a:txBody>
                    <a:bodyPr/>
                    <a:lstStyle/>
                    <a:p>
                      <a:r>
                        <a:rPr lang="en-US" sz="2000" dirty="0"/>
                        <a:t>New York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Institute of Family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7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11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231488"/>
            <a:ext cx="8628797" cy="813816"/>
          </a:xfrm>
        </p:spPr>
        <p:txBody>
          <a:bodyPr>
            <a:noAutofit/>
          </a:bodyPr>
          <a:lstStyle/>
          <a:p>
            <a:r>
              <a:rPr lang="en-US" sz="3600" dirty="0" err="1"/>
              <a:t>eCR</a:t>
            </a:r>
            <a:r>
              <a:rPr lang="en-US" sz="3600" dirty="0"/>
              <a:t> Implementation Timeline </a:t>
            </a:r>
            <a:br>
              <a:rPr lang="en-US" sz="3600" dirty="0"/>
            </a:br>
            <a:r>
              <a:rPr lang="en-US" sz="3600" dirty="0"/>
              <a:t>Wave 1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86598" y="1260144"/>
          <a:ext cx="8628807" cy="4868299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20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757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37476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Phase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March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April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June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July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August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September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Oct.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96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96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249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RCKMS &amp;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AIMS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Development and Testing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96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40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Engagement With Implementation Sites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96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 Production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96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lowchart: Decision 8"/>
          <p:cNvSpPr/>
          <p:nvPr/>
        </p:nvSpPr>
        <p:spPr>
          <a:xfrm>
            <a:off x="2524290" y="2306167"/>
            <a:ext cx="126385" cy="218197"/>
          </a:xfrm>
          <a:prstGeom prst="flowChartDecision">
            <a:avLst/>
          </a:prstGeom>
          <a:solidFill>
            <a:srgbClr val="0F88AB"/>
          </a:solidFill>
          <a:ln>
            <a:solidFill>
              <a:srgbClr val="0F8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0675" y="2288284"/>
            <a:ext cx="1071281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Site Selection 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gray">
          <a:xfrm>
            <a:off x="1882917" y="2016144"/>
            <a:ext cx="2779421" cy="231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101870" tIns="50935" rIns="101870" bIns="50935" anchor="ctr"/>
          <a:lstStyle/>
          <a:p>
            <a:pPr algn="ctr"/>
            <a:r>
              <a:rPr lang="en-US" sz="1200" i="1" dirty="0">
                <a:solidFill>
                  <a:prstClr val="black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Planning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gray">
          <a:xfrm>
            <a:off x="2376593" y="2783413"/>
            <a:ext cx="3323279" cy="2268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101870" tIns="50935" rIns="101870" bIns="50935" anchor="ctr"/>
          <a:lstStyle/>
          <a:p>
            <a:pPr algn="ctr"/>
            <a:r>
              <a:rPr lang="en-US" sz="1200" i="1" dirty="0">
                <a:solidFill>
                  <a:prstClr val="black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Development &amp; Test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2514302" y="4346804"/>
            <a:ext cx="4296073" cy="2281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101870" tIns="50935" rIns="101870" bIns="50935" anchor="ctr"/>
          <a:lstStyle/>
          <a:p>
            <a:pPr algn="ctr"/>
            <a:r>
              <a:rPr lang="en-US" sz="1200" i="1" dirty="0">
                <a:solidFill>
                  <a:prstClr val="black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Engagement With Implementation Sites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3597853" y="3086295"/>
            <a:ext cx="126385" cy="218197"/>
          </a:xfrm>
          <a:prstGeom prst="flowChartDecision">
            <a:avLst/>
          </a:prstGeom>
          <a:solidFill>
            <a:srgbClr val="0F88AB"/>
          </a:solidFill>
          <a:ln>
            <a:solidFill>
              <a:srgbClr val="0F8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1646" y="3067505"/>
            <a:ext cx="3916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RCKMS Criteria Testing (Internal, Jurisdictional Criteria) </a:t>
            </a:r>
            <a:endParaRPr 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Flowchart: Decision 17"/>
          <p:cNvSpPr/>
          <p:nvPr/>
        </p:nvSpPr>
        <p:spPr>
          <a:xfrm>
            <a:off x="5357865" y="3345700"/>
            <a:ext cx="126385" cy="218197"/>
          </a:xfrm>
          <a:prstGeom prst="flowChartDecision">
            <a:avLst/>
          </a:prstGeom>
          <a:solidFill>
            <a:srgbClr val="0F88AB"/>
          </a:solidFill>
          <a:ln>
            <a:solidFill>
              <a:srgbClr val="0F8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4249" y="3327816"/>
            <a:ext cx="2390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Testing (Iterative) 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4381092" y="4632200"/>
            <a:ext cx="126385" cy="218197"/>
          </a:xfrm>
          <a:prstGeom prst="flowChartDecision">
            <a:avLst/>
          </a:prstGeom>
          <a:solidFill>
            <a:srgbClr val="0F88AB"/>
          </a:solidFill>
          <a:ln>
            <a:solidFill>
              <a:srgbClr val="0F8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7477" y="4614316"/>
            <a:ext cx="2859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RCKMS Training Complete</a:t>
            </a:r>
          </a:p>
        </p:txBody>
      </p:sp>
      <p:sp>
        <p:nvSpPr>
          <p:cNvPr id="24" name="Flowchart: Decision 23"/>
          <p:cNvSpPr/>
          <p:nvPr/>
        </p:nvSpPr>
        <p:spPr>
          <a:xfrm>
            <a:off x="5037675" y="3574843"/>
            <a:ext cx="126385" cy="218197"/>
          </a:xfrm>
          <a:prstGeom prst="flowChartDecision">
            <a:avLst/>
          </a:prstGeom>
          <a:solidFill>
            <a:srgbClr val="0F88AB"/>
          </a:solidFill>
          <a:ln>
            <a:solidFill>
              <a:srgbClr val="0F8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4060" y="3556959"/>
            <a:ext cx="3751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 Testing (AIMS &amp; RCKMS Together) </a:t>
            </a:r>
          </a:p>
        </p:txBody>
      </p:sp>
      <p:sp>
        <p:nvSpPr>
          <p:cNvPr id="27" name="Flowchart: Decision 26"/>
          <p:cNvSpPr/>
          <p:nvPr/>
        </p:nvSpPr>
        <p:spPr>
          <a:xfrm>
            <a:off x="5037675" y="3867621"/>
            <a:ext cx="126385" cy="218197"/>
          </a:xfrm>
          <a:prstGeom prst="flowChartDecision">
            <a:avLst/>
          </a:prstGeom>
          <a:solidFill>
            <a:srgbClr val="0F88AB"/>
          </a:solidFill>
          <a:ln>
            <a:solidFill>
              <a:srgbClr val="0F8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4060" y="3849737"/>
            <a:ext cx="3751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Functional Testing (AIMS &amp; RCKMS Separate) </a:t>
            </a:r>
          </a:p>
        </p:txBody>
      </p:sp>
      <p:sp>
        <p:nvSpPr>
          <p:cNvPr id="30" name="Flowchart: Decision 29"/>
          <p:cNvSpPr/>
          <p:nvPr/>
        </p:nvSpPr>
        <p:spPr>
          <a:xfrm>
            <a:off x="6110729" y="4959208"/>
            <a:ext cx="126385" cy="218197"/>
          </a:xfrm>
          <a:prstGeom prst="flowChartDecision">
            <a:avLst/>
          </a:prstGeom>
          <a:solidFill>
            <a:srgbClr val="0F88AB"/>
          </a:solidFill>
          <a:ln>
            <a:solidFill>
              <a:srgbClr val="0F8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1645" y="4901125"/>
            <a:ext cx="2369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AIMS Transport Onboarding</a:t>
            </a:r>
          </a:p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(Transport &amp; Connection Setup)</a:t>
            </a:r>
          </a:p>
        </p:txBody>
      </p:sp>
      <p:sp>
        <p:nvSpPr>
          <p:cNvPr id="33" name="Flowchart: Decision 32"/>
          <p:cNvSpPr/>
          <p:nvPr/>
        </p:nvSpPr>
        <p:spPr>
          <a:xfrm>
            <a:off x="6572945" y="5315079"/>
            <a:ext cx="126385" cy="218197"/>
          </a:xfrm>
          <a:prstGeom prst="flowChartDecision">
            <a:avLst/>
          </a:prstGeom>
          <a:solidFill>
            <a:srgbClr val="0F88AB"/>
          </a:solidFill>
          <a:ln>
            <a:solidFill>
              <a:srgbClr val="0F8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0375" y="5237887"/>
            <a:ext cx="2733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End-to-End Testing with </a:t>
            </a:r>
          </a:p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Architecture</a:t>
            </a:r>
          </a:p>
        </p:txBody>
      </p:sp>
      <p:sp>
        <p:nvSpPr>
          <p:cNvPr id="36" name="Flowchart: Decision 35"/>
          <p:cNvSpPr/>
          <p:nvPr/>
        </p:nvSpPr>
        <p:spPr>
          <a:xfrm>
            <a:off x="7748373" y="5777872"/>
            <a:ext cx="126385" cy="218197"/>
          </a:xfrm>
          <a:prstGeom prst="flowChartDecision">
            <a:avLst/>
          </a:prstGeom>
          <a:solidFill>
            <a:srgbClr val="0F88AB"/>
          </a:solidFill>
          <a:ln>
            <a:solidFill>
              <a:srgbClr val="0F8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44253" y="5638716"/>
            <a:ext cx="2030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*Establish Post Production</a:t>
            </a:r>
          </a:p>
          <a:p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Support Help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598" y="6142946"/>
            <a:ext cx="57037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*Assumes correct legal and data sharing agreements are in place</a:t>
            </a:r>
          </a:p>
        </p:txBody>
      </p:sp>
    </p:spTree>
    <p:extLst>
      <p:ext uri="{BB962C8B-B14F-4D97-AF65-F5344CB8AC3E}">
        <p14:creationId xmlns:p14="http://schemas.microsoft.com/office/powerpoint/2010/main" val="1859666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Michigan</a:t>
            </a:r>
          </a:p>
          <a:p>
            <a:r>
              <a:rPr lang="en-US" sz="4000" dirty="0"/>
              <a:t>Massachusetts</a:t>
            </a:r>
          </a:p>
          <a:p>
            <a:r>
              <a:rPr lang="en-US" sz="4000" dirty="0"/>
              <a:t>Kansas</a:t>
            </a:r>
          </a:p>
          <a:p>
            <a:r>
              <a:rPr lang="en-US" sz="4000" dirty="0"/>
              <a:t>New York City </a:t>
            </a:r>
          </a:p>
          <a:p>
            <a:r>
              <a:rPr lang="en-US" sz="4000" dirty="0"/>
              <a:t>Tennessee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ELR / ECR</a:t>
            </a:r>
          </a:p>
          <a:p>
            <a:r>
              <a:rPr lang="en-US" dirty="0"/>
              <a:t>Data de-duplication</a:t>
            </a:r>
          </a:p>
          <a:p>
            <a:r>
              <a:rPr lang="en-US" dirty="0"/>
              <a:t>Partnerships</a:t>
            </a:r>
          </a:p>
          <a:p>
            <a:r>
              <a:rPr lang="en-US" dirty="0"/>
              <a:t>Promotion</a:t>
            </a:r>
          </a:p>
          <a:p>
            <a:r>
              <a:rPr lang="en-US" dirty="0"/>
              <a:t>Funding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235986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4258" y="94079"/>
            <a:ext cx="6376075" cy="1050554"/>
          </a:xfrm>
        </p:spPr>
        <p:txBody>
          <a:bodyPr>
            <a:noAutofit/>
          </a:bodyPr>
          <a:lstStyle/>
          <a:p>
            <a:r>
              <a:rPr lang="en-US" sz="4000" dirty="0"/>
              <a:t>RCKMS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44258" y="1466815"/>
            <a:ext cx="870624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Reminder! RCKMS stands for:</a:t>
            </a:r>
          </a:p>
          <a:p>
            <a:pPr marL="457200" lvl="1" indent="0">
              <a:buNone/>
            </a:pPr>
            <a:r>
              <a:rPr lang="en-US" sz="2800" b="1" dirty="0">
                <a:latin typeface="+mn-lt"/>
              </a:rPr>
              <a:t>Reportable Conditions Knowledge Management System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The RCKMS is:</a:t>
            </a:r>
          </a:p>
          <a:p>
            <a:pPr marL="457200" lvl="1" indent="0">
              <a:buNone/>
            </a:pPr>
            <a:r>
              <a:rPr lang="en-US" sz="2800" dirty="0">
                <a:latin typeface="+mn-lt"/>
              </a:rPr>
              <a:t>an authoritative, real-time portal to enhance disease surveillance, by providing comprehensive information to reporters (and PH) about the “who, what, where, when, why, and how” of case reporting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59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3"/>
          <p:cNvSpPr txBox="1">
            <a:spLocks/>
          </p:cNvSpPr>
          <p:nvPr/>
        </p:nvSpPr>
        <p:spPr>
          <a:xfrm>
            <a:off x="222313" y="332699"/>
            <a:ext cx="6035068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52754"/>
                </a:solidFill>
                <a:latin typeface="Avenir LT 45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/>
              </a:rPr>
              <a:t>RCKMS Updates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0397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9673D-3ADF-4FDC-9E81-B8F9C06A9813}" type="slidenum">
              <a:rPr lang="en-US" sz="1100" smtClean="0">
                <a:solidFill>
                  <a:schemeClr val="bg1">
                    <a:lumMod val="50000"/>
                    <a:alpha val="25000"/>
                  </a:schemeClr>
                </a:solidFill>
              </a:rPr>
              <a:t>29</a:t>
            </a:fld>
            <a:endParaRPr lang="en-US" sz="1100" dirty="0">
              <a:solidFill>
                <a:schemeClr val="bg1">
                  <a:lumMod val="50000"/>
                  <a:alpha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44" y="1423903"/>
            <a:ext cx="87122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101957"/>
                </a:solidFill>
              </a:rPr>
              <a:t>Implemented the default content for pertussis, Chlamydia, gonorrhea, salmonellosis, Zika virus disease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101957"/>
                </a:solidFill>
              </a:rPr>
              <a:t>Addition of jurisdictional options requested by DB sites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101957"/>
                </a:solidFill>
              </a:rPr>
              <a:t>Integration work with the APHL AIMS team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101957"/>
                </a:solidFill>
              </a:rPr>
              <a:t>Setting up RCKMS on AIMS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101957"/>
                </a:solidFill>
              </a:rPr>
              <a:t>Coordination on broader eCR architecture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101957"/>
                </a:solidFill>
              </a:rPr>
              <a:t>Training conducted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101957"/>
                </a:solidFill>
              </a:rPr>
              <a:t>August 2016: PHI Conference Focus Group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101957"/>
                </a:solidFill>
              </a:rPr>
              <a:t>March 2017 - Present: Training for Digital Bridge eCR Initial Implementation Sites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rgbClr val="101957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rgbClr val="1019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8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1150" y="2481943"/>
            <a:ext cx="6115050" cy="111536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Overview of 2017 CSTE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3031344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482" y="2897750"/>
            <a:ext cx="8849694" cy="953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5200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ludingSlid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9166" y="4808341"/>
            <a:ext cx="3280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152754"/>
                </a:solidFill>
                <a:latin typeface="+mj-lt"/>
                <a:cs typeface="Arial-Mdm-FC"/>
              </a:rPr>
              <a:t>CSTE National Office</a:t>
            </a: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2872 Woodcock Boulevard, Suite 250</a:t>
            </a: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Atlanta, Georgia 30341</a:t>
            </a:r>
          </a:p>
          <a:p>
            <a:pPr algn="r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-Lgt-FC"/>
            </a:endParaRP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770.458.3811</a:t>
            </a:r>
          </a:p>
          <a:p>
            <a:pPr algn="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770.458.8516</a:t>
            </a: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-Lgt-FC"/>
              </a:rPr>
              <a:t>mlichtenstein@cste.org</a:t>
            </a:r>
          </a:p>
          <a:p>
            <a:pPr algn="r"/>
            <a:endParaRPr lang="en-US" sz="1600" dirty="0">
              <a:latin typeface="+mj-lt"/>
            </a:endParaRPr>
          </a:p>
        </p:txBody>
      </p:sp>
      <p:pic>
        <p:nvPicPr>
          <p:cNvPr id="9" name="Picture 8" descr="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28" y="5898188"/>
            <a:ext cx="165100" cy="190500"/>
          </a:xfrm>
          <a:prstGeom prst="rect">
            <a:avLst/>
          </a:prstGeom>
        </p:spPr>
      </p:pic>
      <p:pic>
        <p:nvPicPr>
          <p:cNvPr id="10" name="Picture 9" descr="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28" y="5707688"/>
            <a:ext cx="1651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Boise, Idaho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96" y="1433802"/>
            <a:ext cx="6927608" cy="46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250831"/>
            <a:ext cx="4038600" cy="38753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Conference Sessions</a:t>
            </a:r>
          </a:p>
          <a:p>
            <a:r>
              <a:rPr lang="en-US" dirty="0">
                <a:latin typeface="+mj-lt"/>
              </a:rPr>
              <a:t>Mon-Wed, June 5-7</a:t>
            </a:r>
          </a:p>
          <a:p>
            <a:r>
              <a:rPr lang="en-US" dirty="0">
                <a:latin typeface="+mj-lt"/>
              </a:rPr>
              <a:t>8 tracks</a:t>
            </a:r>
          </a:p>
          <a:p>
            <a:r>
              <a:rPr lang="en-US" dirty="0">
                <a:latin typeface="+mj-lt"/>
              </a:rPr>
              <a:t>&gt;900 total presentations</a:t>
            </a:r>
          </a:p>
          <a:p>
            <a:r>
              <a:rPr lang="en-US" dirty="0">
                <a:latin typeface="+mj-lt"/>
              </a:rPr>
              <a:t>86 Breakout Sessions</a:t>
            </a:r>
          </a:p>
          <a:p>
            <a:pPr lvl="1"/>
            <a:r>
              <a:rPr lang="en-US" dirty="0">
                <a:latin typeface="+mj-lt"/>
              </a:rPr>
              <a:t>29 Quick Sessions</a:t>
            </a:r>
          </a:p>
          <a:p>
            <a:pPr lvl="1"/>
            <a:r>
              <a:rPr lang="en-US" dirty="0">
                <a:latin typeface="+mj-lt"/>
              </a:rPr>
              <a:t>9 Lightning Sessions</a:t>
            </a:r>
          </a:p>
          <a:p>
            <a:r>
              <a:rPr lang="en-US" dirty="0">
                <a:latin typeface="+mj-lt"/>
              </a:rPr>
              <a:t>225 Posters</a:t>
            </a:r>
          </a:p>
          <a:p>
            <a:r>
              <a:rPr lang="en-US" dirty="0">
                <a:latin typeface="+mj-lt"/>
              </a:rPr>
              <a:t>80 Roundtables</a:t>
            </a:r>
          </a:p>
          <a:p>
            <a:r>
              <a:rPr lang="en-US" dirty="0">
                <a:latin typeface="+mj-lt"/>
              </a:rPr>
              <a:t>6 Sponsor Roundtables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532" y="120581"/>
            <a:ext cx="8912888" cy="116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3967" y="170823"/>
            <a:ext cx="6446018" cy="195244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8376" y="2203656"/>
            <a:ext cx="4038600" cy="3875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>
                <a:solidFill>
                  <a:srgbClr val="101957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2400" kern="1200">
                <a:solidFill>
                  <a:srgbClr val="10195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kern="1200">
                <a:solidFill>
                  <a:srgbClr val="10195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800" kern="1200">
                <a:solidFill>
                  <a:srgbClr val="10195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1800" kern="1200">
                <a:solidFill>
                  <a:srgbClr val="10195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Attendance</a:t>
            </a:r>
          </a:p>
          <a:p>
            <a:r>
              <a:rPr lang="en-US" dirty="0"/>
              <a:t>1568 registered attendees</a:t>
            </a:r>
          </a:p>
          <a:p>
            <a:r>
              <a:rPr lang="en-US" dirty="0"/>
              <a:t>State Health Agency: 51%</a:t>
            </a:r>
          </a:p>
          <a:p>
            <a:r>
              <a:rPr lang="en-US" dirty="0"/>
              <a:t>Local Health Agency: 21%</a:t>
            </a:r>
          </a:p>
          <a:p>
            <a:r>
              <a:rPr lang="en-US" dirty="0"/>
              <a:t>Federal Agency: 14%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Conference Workshops</a:t>
            </a:r>
          </a:p>
          <a:p>
            <a:r>
              <a:rPr lang="en-US" dirty="0"/>
              <a:t>Sunday, June 4</a:t>
            </a:r>
          </a:p>
          <a:p>
            <a:r>
              <a:rPr lang="en-US" dirty="0"/>
              <a:t>16 workshops</a:t>
            </a:r>
          </a:p>
          <a:p>
            <a:r>
              <a:rPr lang="en-US" dirty="0"/>
              <a:t>1056 attendees</a:t>
            </a:r>
          </a:p>
        </p:txBody>
      </p:sp>
    </p:spTree>
    <p:extLst>
      <p:ext uri="{BB962C8B-B14F-4D97-AF65-F5344CB8AC3E}">
        <p14:creationId xmlns:p14="http://schemas.microsoft.com/office/powerpoint/2010/main" val="333871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3825" y="2283460"/>
            <a:ext cx="7708244" cy="388490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+mj-lt"/>
              </a:rPr>
              <a:t>CSTE Annual Business Meeting</a:t>
            </a:r>
          </a:p>
          <a:p>
            <a:r>
              <a:rPr lang="en-US" dirty="0">
                <a:latin typeface="+mj-lt"/>
              </a:rPr>
              <a:t>Thursday, June 8</a:t>
            </a:r>
          </a:p>
          <a:p>
            <a:r>
              <a:rPr lang="en-US" dirty="0">
                <a:latin typeface="+mj-lt"/>
              </a:rPr>
              <a:t>State of CSTE Address – Joe McLaughlin</a:t>
            </a:r>
          </a:p>
          <a:p>
            <a:r>
              <a:rPr lang="en-US" dirty="0">
                <a:latin typeface="+mj-lt"/>
              </a:rPr>
              <a:t>2017 Position Statements</a:t>
            </a:r>
          </a:p>
          <a:p>
            <a:r>
              <a:rPr lang="en-US" dirty="0">
                <a:latin typeface="+mj-lt"/>
              </a:rPr>
              <a:t>Executive Board Transition</a:t>
            </a:r>
          </a:p>
          <a:p>
            <a:pPr lvl="1"/>
            <a:r>
              <a:rPr lang="en-US" dirty="0">
                <a:latin typeface="+mj-lt"/>
              </a:rPr>
              <a:t>For Active Members, voting is now reopened for the Infectious Disease Steering Committee Chair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94" y="95693"/>
            <a:ext cx="9048307" cy="11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67" y="170823"/>
            <a:ext cx="6446018" cy="19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9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CSTE Executive Board</a:t>
            </a:r>
            <a:endParaRPr lang="en-US" dirty="0"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15382" y="1265969"/>
            <a:ext cx="237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322272" y="2007181"/>
            <a:ext cx="4759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42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President: Janet Hamilton, FL</a:t>
            </a:r>
          </a:p>
          <a:p>
            <a:r>
              <a:rPr lang="en-US" sz="2000" dirty="0">
                <a:solidFill>
                  <a:srgbClr val="42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McLaughlin, AK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42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President-Elect: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Park, HI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42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Secretary-Treasurer: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Marci Layton, NYC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2322272" y="3775076"/>
            <a:ext cx="64960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42464A"/>
                </a:solidFill>
                <a:latin typeface="Avenir Book"/>
                <a:cs typeface="Avenir Book"/>
              </a:rPr>
              <a:t>Infectious Disease: </a:t>
            </a:r>
            <a:r>
              <a:rPr lang="en-US" sz="2000" i="1" dirty="0">
                <a:solidFill>
                  <a:srgbClr val="42464A"/>
                </a:solidFill>
                <a:latin typeface="Avenir Book"/>
                <a:cs typeface="Avenir Book"/>
              </a:rPr>
              <a:t>Ongoing Election – Closes 6/20</a:t>
            </a:r>
          </a:p>
          <a:p>
            <a:r>
              <a:rPr lang="en-US" sz="2000" dirty="0">
                <a:solidFill>
                  <a:srgbClr val="42464A"/>
                </a:solidFill>
                <a:latin typeface="Avenir Book"/>
                <a:cs typeface="Avenir Book"/>
              </a:rPr>
              <a:t>Chronic Disease/MCH/Oral Health: Robert Graff, ID</a:t>
            </a:r>
          </a:p>
          <a:p>
            <a:r>
              <a:rPr lang="en-US" sz="2000" dirty="0">
                <a:solidFill>
                  <a:srgbClr val="42464A"/>
                </a:solidFill>
                <a:latin typeface="Avenir Book"/>
                <a:cs typeface="Avenir Book"/>
              </a:rPr>
              <a:t>Environmental/Occupational/Injury: Sharon Watkins, PA</a:t>
            </a:r>
          </a:p>
          <a:p>
            <a:r>
              <a:rPr lang="en-US" sz="2000" dirty="0">
                <a:solidFill>
                  <a:srgbClr val="42464A"/>
                </a:solidFill>
                <a:latin typeface="Avenir Book"/>
                <a:cs typeface="Avenir Book"/>
              </a:rPr>
              <a:t>Surveillance/Informatics: Kathy Turner, ID</a:t>
            </a:r>
          </a:p>
          <a:p>
            <a:r>
              <a:rPr lang="en-US" sz="2000" dirty="0">
                <a:solidFill>
                  <a:srgbClr val="42464A"/>
                </a:solidFill>
                <a:latin typeface="Avenir Book"/>
                <a:cs typeface="Avenir Book"/>
              </a:rPr>
              <a:t>Cross Cutting I: Rich Danila, MN*</a:t>
            </a:r>
          </a:p>
          <a:p>
            <a:r>
              <a:rPr lang="en-US" sz="2000" dirty="0">
                <a:solidFill>
                  <a:srgbClr val="42464A"/>
                </a:solidFill>
                <a:latin typeface="Avenir Book"/>
                <a:cs typeface="Avenir Book"/>
              </a:rPr>
              <a:t>Cross Cutting II: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Barbara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Gabella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, CO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719" y="1955458"/>
            <a:ext cx="1879608" cy="1375162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002060"/>
                </a:solidFill>
                <a:latin typeface="Avenir Black"/>
                <a:cs typeface="Avenir Black"/>
              </a:rPr>
              <a:t>Officers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720" y="3775076"/>
            <a:ext cx="1879607" cy="1938992"/>
          </a:xfrm>
          <a:prstGeom prst="rect">
            <a:avLst/>
          </a:pr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002060"/>
                </a:solidFill>
                <a:latin typeface="Avenir Black"/>
                <a:cs typeface="Avenir Black"/>
              </a:rPr>
              <a:t>Steering Committee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venir Black"/>
                <a:cs typeface="Avenir Black"/>
              </a:rPr>
              <a:t>Chairs</a:t>
            </a:r>
          </a:p>
        </p:txBody>
      </p:sp>
    </p:spTree>
    <p:extLst>
      <p:ext uri="{BB962C8B-B14F-4D97-AF65-F5344CB8AC3E}">
        <p14:creationId xmlns:p14="http://schemas.microsoft.com/office/powerpoint/2010/main" val="81304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For more information…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482" y="1336977"/>
            <a:ext cx="8849694" cy="49468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2017 Annual Conference Presentation Recordings </a:t>
            </a:r>
            <a:r>
              <a:rPr lang="en-US" i="1" dirty="0">
                <a:latin typeface="+mj-lt"/>
              </a:rPr>
              <a:t>– Coming Soon!</a:t>
            </a:r>
          </a:p>
          <a:p>
            <a:r>
              <a:rPr lang="en-US" dirty="0">
                <a:latin typeface="+mj-lt"/>
                <a:cs typeface="Arial" panose="020B0604020202020204" pitchFamily="34" charset="0"/>
                <a:hlinkClick r:id="rId2"/>
              </a:rPr>
              <a:t>https://cste.confex.com/cste/2017/webprogram/programs.html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2017 Position Statements </a:t>
            </a:r>
            <a:r>
              <a:rPr lang="en-US" i="1" dirty="0">
                <a:latin typeface="+mj-lt"/>
              </a:rPr>
              <a:t>– Coming Soon!</a:t>
            </a:r>
          </a:p>
          <a:p>
            <a:r>
              <a:rPr lang="en-US" dirty="0">
                <a:latin typeface="+mj-lt"/>
              </a:rPr>
              <a:t>Position Statement Archive: </a:t>
            </a:r>
            <a:r>
              <a:rPr lang="en-US" dirty="0">
                <a:latin typeface="+mj-lt"/>
                <a:cs typeface="Arial" panose="020B0604020202020204" pitchFamily="34" charset="0"/>
                <a:hlinkClick r:id="rId3"/>
              </a:rPr>
              <a:t>http://www.cste.org/?page=PositionStatements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Questions on…</a:t>
            </a:r>
          </a:p>
          <a:p>
            <a:pPr marL="800100" lvl="2" indent="0">
              <a:buNone/>
            </a:pPr>
            <a:r>
              <a:rPr lang="en-US" dirty="0">
                <a:latin typeface="+mj-lt"/>
              </a:rPr>
              <a:t>…Position Statements? </a:t>
            </a:r>
          </a:p>
          <a:p>
            <a:pPr lvl="3" indent="-342900"/>
            <a:r>
              <a:rPr lang="en-US" dirty="0">
                <a:latin typeface="+mj-lt"/>
              </a:rPr>
              <a:t>Email Meredith Lichtenstein (mlichtenstein@cste.org)</a:t>
            </a:r>
          </a:p>
          <a:p>
            <a:pPr marL="800100" lvl="2" indent="0">
              <a:buNone/>
            </a:pPr>
            <a:r>
              <a:rPr lang="en-US" dirty="0">
                <a:latin typeface="+mj-lt"/>
              </a:rPr>
              <a:t>…CIDT? </a:t>
            </a:r>
          </a:p>
          <a:p>
            <a:pPr lvl="3" indent="-342900"/>
            <a:r>
              <a:rPr lang="en-US" dirty="0">
                <a:latin typeface="+mj-lt"/>
              </a:rPr>
              <a:t>Email Monica Huang (</a:t>
            </a:r>
            <a:r>
              <a:rPr lang="en-US" dirty="0">
                <a:latin typeface="+mj-lt"/>
                <a:hlinkClick r:id="rId4"/>
              </a:rPr>
              <a:t>mhuang@cste.org</a:t>
            </a:r>
            <a:r>
              <a:rPr lang="en-US" dirty="0">
                <a:latin typeface="+mj-lt"/>
              </a:rPr>
              <a:t>)</a:t>
            </a:r>
          </a:p>
          <a:p>
            <a:pPr marL="800100" lvl="2" indent="0">
              <a:buNone/>
            </a:pPr>
            <a:r>
              <a:rPr lang="en-US" dirty="0">
                <a:latin typeface="+mj-lt"/>
              </a:rPr>
              <a:t>…CSTE’s </a:t>
            </a:r>
            <a:r>
              <a:rPr lang="en-US" dirty="0" err="1">
                <a:latin typeface="+mj-lt"/>
              </a:rPr>
              <a:t>eCR</a:t>
            </a:r>
            <a:r>
              <a:rPr lang="en-US" dirty="0">
                <a:latin typeface="+mj-lt"/>
              </a:rPr>
              <a:t> Activities? </a:t>
            </a:r>
          </a:p>
          <a:p>
            <a:pPr lvl="3" indent="-342900"/>
            <a:r>
              <a:rPr lang="en-US" dirty="0">
                <a:latin typeface="+mj-lt"/>
              </a:rPr>
              <a:t>Email Meredith (mlichtenstein@cste.org)</a:t>
            </a:r>
          </a:p>
        </p:txBody>
      </p:sp>
    </p:spTree>
    <p:extLst>
      <p:ext uri="{BB962C8B-B14F-4D97-AF65-F5344CB8AC3E}">
        <p14:creationId xmlns:p14="http://schemas.microsoft.com/office/powerpoint/2010/main" val="87044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2017 Approved CSTE Position Statements</a:t>
            </a:r>
          </a:p>
        </p:txBody>
      </p:sp>
    </p:spTree>
    <p:extLst>
      <p:ext uri="{BB962C8B-B14F-4D97-AF65-F5344CB8AC3E}">
        <p14:creationId xmlns:p14="http://schemas.microsoft.com/office/powerpoint/2010/main" val="1122104908"/>
      </p:ext>
    </p:extLst>
  </p:cSld>
  <p:clrMapOvr>
    <a:masterClrMapping/>
  </p:clrMapOvr>
</p:sld>
</file>

<file path=ppt/theme/theme1.xml><?xml version="1.0" encoding="utf-8"?>
<a:theme xmlns:a="http://schemas.openxmlformats.org/drawingml/2006/main" name="CSTE_Powerpoint_Template_final">
  <a:themeElements>
    <a:clrScheme name="CSTE">
      <a:dk1>
        <a:srgbClr val="585543"/>
      </a:dk1>
      <a:lt1>
        <a:sysClr val="window" lastClr="FFFFFF"/>
      </a:lt1>
      <a:dk2>
        <a:srgbClr val="1B3473"/>
      </a:dk2>
      <a:lt2>
        <a:srgbClr val="EEECE1"/>
      </a:lt2>
      <a:accent1>
        <a:srgbClr val="7DAED3"/>
      </a:accent1>
      <a:accent2>
        <a:srgbClr val="F5D232"/>
      </a:accent2>
      <a:accent3>
        <a:srgbClr val="C4C7C8"/>
      </a:accent3>
      <a:accent4>
        <a:srgbClr val="9D986D"/>
      </a:accent4>
      <a:accent5>
        <a:srgbClr val="858C93"/>
      </a:accent5>
      <a:accent6>
        <a:srgbClr val="639EC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1654</Words>
  <Application>Microsoft Office PowerPoint</Application>
  <PresentationFormat>On-screen Show (4:3)</PresentationFormat>
  <Paragraphs>298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Century Gothic</vt:lpstr>
      <vt:lpstr>Arial-Mdm-FC</vt:lpstr>
      <vt:lpstr>Arial</vt:lpstr>
      <vt:lpstr>Arial-Lgt-FC</vt:lpstr>
      <vt:lpstr>Avenir LT 45 Book</vt:lpstr>
      <vt:lpstr>Segoe UI</vt:lpstr>
      <vt:lpstr>Avenir</vt:lpstr>
      <vt:lpstr>Courier New</vt:lpstr>
      <vt:lpstr>Avenir Black</vt:lpstr>
      <vt:lpstr>Avenir Book</vt:lpstr>
      <vt:lpstr>Times New Roman</vt:lpstr>
      <vt:lpstr>Verdana</vt:lpstr>
      <vt:lpstr>Calibri</vt:lpstr>
      <vt:lpstr>Wingdings</vt:lpstr>
      <vt:lpstr>CSTE_Powerpoint_Template_final</vt:lpstr>
      <vt:lpstr>NMI eSHARE Webinar </vt:lpstr>
      <vt:lpstr>Agenda</vt:lpstr>
      <vt:lpstr>PowerPoint Presentation</vt:lpstr>
      <vt:lpstr>Boise, Idaho</vt:lpstr>
      <vt:lpstr>PowerPoint Presentation</vt:lpstr>
      <vt:lpstr>PowerPoint Presentation</vt:lpstr>
      <vt:lpstr>CSTE Executive Board</vt:lpstr>
      <vt:lpstr>For more information…</vt:lpstr>
      <vt:lpstr>PowerPoint Presentation</vt:lpstr>
      <vt:lpstr>2017 Policy PSs</vt:lpstr>
      <vt:lpstr>2017 Standardized Surveillance PSs</vt:lpstr>
      <vt:lpstr>2017 Standardized Surveillance PSs</vt:lpstr>
      <vt:lpstr>2017 Standardized Surveillance PSs</vt:lpstr>
      <vt:lpstr>PowerPoint Presentation</vt:lpstr>
      <vt:lpstr>PowerPoint Presentation</vt:lpstr>
      <vt:lpstr>PowerPoint Presentation</vt:lpstr>
      <vt:lpstr>PowerPoint Presentation</vt:lpstr>
      <vt:lpstr>Workshop Agenda</vt:lpstr>
      <vt:lpstr>Digital Bridge Updates</vt:lpstr>
      <vt:lpstr>Digital Bridge Phases</vt:lpstr>
      <vt:lpstr>Legal and Regulatory WG</vt:lpstr>
      <vt:lpstr>Strategy Workgroup</vt:lpstr>
      <vt:lpstr>Evaluation Committee</vt:lpstr>
      <vt:lpstr>eCR Implementation TF</vt:lpstr>
      <vt:lpstr>eCR Implementation Sites</vt:lpstr>
      <vt:lpstr>eCR Implementation Timeline  Wave 1 </vt:lpstr>
      <vt:lpstr>Panel Discussion</vt:lpstr>
      <vt:lpstr>RCKMS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JPittman</dc:creator>
  <cp:lastModifiedBy>bsmith</cp:lastModifiedBy>
  <cp:revision>37</cp:revision>
  <cp:lastPrinted>2017-06-20T18:18:04Z</cp:lastPrinted>
  <dcterms:created xsi:type="dcterms:W3CDTF">2015-07-30T19:14:16Z</dcterms:created>
  <dcterms:modified xsi:type="dcterms:W3CDTF">2017-06-23T12:04:12Z</dcterms:modified>
</cp:coreProperties>
</file>