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57"/>
  </p:notesMasterIdLst>
  <p:handoutMasterIdLst>
    <p:handoutMasterId r:id="rId58"/>
  </p:handoutMasterIdLst>
  <p:sldIdLst>
    <p:sldId id="257" r:id="rId2"/>
    <p:sldId id="313" r:id="rId3"/>
    <p:sldId id="392" r:id="rId4"/>
    <p:sldId id="345" r:id="rId5"/>
    <p:sldId id="346" r:id="rId6"/>
    <p:sldId id="349" r:id="rId7"/>
    <p:sldId id="351" r:id="rId8"/>
    <p:sldId id="350" r:id="rId9"/>
    <p:sldId id="353" r:id="rId10"/>
    <p:sldId id="352" r:id="rId11"/>
    <p:sldId id="354" r:id="rId12"/>
    <p:sldId id="355" r:id="rId13"/>
    <p:sldId id="361" r:id="rId14"/>
    <p:sldId id="399" r:id="rId15"/>
    <p:sldId id="360" r:id="rId16"/>
    <p:sldId id="362" r:id="rId17"/>
    <p:sldId id="366" r:id="rId18"/>
    <p:sldId id="365" r:id="rId19"/>
    <p:sldId id="367" r:id="rId20"/>
    <p:sldId id="368" r:id="rId21"/>
    <p:sldId id="369" r:id="rId22"/>
    <p:sldId id="370" r:id="rId23"/>
    <p:sldId id="372" r:id="rId24"/>
    <p:sldId id="373" r:id="rId25"/>
    <p:sldId id="347" r:id="rId26"/>
    <p:sldId id="363" r:id="rId27"/>
    <p:sldId id="371" r:id="rId28"/>
    <p:sldId id="374" r:id="rId29"/>
    <p:sldId id="400" r:id="rId30"/>
    <p:sldId id="403" r:id="rId31"/>
    <p:sldId id="375" r:id="rId32"/>
    <p:sldId id="389" r:id="rId33"/>
    <p:sldId id="401" r:id="rId34"/>
    <p:sldId id="377" r:id="rId35"/>
    <p:sldId id="378" r:id="rId36"/>
    <p:sldId id="379" r:id="rId37"/>
    <p:sldId id="380" r:id="rId38"/>
    <p:sldId id="381" r:id="rId39"/>
    <p:sldId id="382" r:id="rId40"/>
    <p:sldId id="383" r:id="rId41"/>
    <p:sldId id="356" r:id="rId42"/>
    <p:sldId id="393" r:id="rId43"/>
    <p:sldId id="394" r:id="rId44"/>
    <p:sldId id="388" r:id="rId45"/>
    <p:sldId id="357" r:id="rId46"/>
    <p:sldId id="384" r:id="rId47"/>
    <p:sldId id="385" r:id="rId48"/>
    <p:sldId id="386" r:id="rId49"/>
    <p:sldId id="391" r:id="rId50"/>
    <p:sldId id="402" r:id="rId51"/>
    <p:sldId id="395" r:id="rId52"/>
    <p:sldId id="396" r:id="rId53"/>
    <p:sldId id="397" r:id="rId54"/>
    <p:sldId id="398" r:id="rId55"/>
    <p:sldId id="298" r:id="rId56"/>
  </p:sldIdLst>
  <p:sldSz cx="6858000" cy="5143500"/>
  <p:notesSz cx="6858000" cy="9144000"/>
  <p:embeddedFontLst>
    <p:embeddedFont>
      <p:font typeface="Calibri" panose="020F0502020204030204" pitchFamily="34" charset="0"/>
      <p:regular r:id="rId59"/>
      <p:bold r:id="rId60"/>
      <p:italic r:id="rId61"/>
      <p:boldItalic r:id="rId62"/>
    </p:embeddedFont>
    <p:embeddedFont>
      <p:font typeface="Myriad Web Pro" panose="020B0604020202020204" charset="0"/>
      <p:regular r:id="rId63"/>
      <p:bold r:id="rId64"/>
      <p:italic r:id="rId65"/>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tt, Mary (CDC/OPHPR/DSLR)" initials="DM(" lastIdx="5" clrIdx="0">
    <p:extLst>
      <p:ext uri="{19B8F6BF-5375-455C-9EA6-DF929625EA0E}">
        <p15:presenceInfo xmlns:p15="http://schemas.microsoft.com/office/powerpoint/2012/main" userId="S-1-5-21-1207783550-2075000910-922709458-202248" providerId="AD"/>
      </p:ext>
    </p:extLst>
  </p:cmAuthor>
  <p:cmAuthor id="2" name="Kent, Charlotte (CDC/OPHSS/CSELS)" initials="KC(" lastIdx="6" clrIdx="1">
    <p:extLst>
      <p:ext uri="{19B8F6BF-5375-455C-9EA6-DF929625EA0E}">
        <p15:presenceInfo xmlns:p15="http://schemas.microsoft.com/office/powerpoint/2012/main" userId="S-1-5-21-1207783550-2075000910-922709458-1710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9FB7"/>
    <a:srgbClr val="3F395F"/>
    <a:srgbClr val="618E7C"/>
    <a:srgbClr val="0088B7"/>
    <a:srgbClr val="B45340"/>
    <a:srgbClr val="9A4E9E"/>
    <a:srgbClr val="FFFFFF"/>
    <a:srgbClr val="006166"/>
    <a:srgbClr val="5A4099"/>
    <a:srgbClr val="E254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81356" autoAdjust="0"/>
  </p:normalViewPr>
  <p:slideViewPr>
    <p:cSldViewPr snapToGrid="0">
      <p:cViewPr varScale="1">
        <p:scale>
          <a:sx n="123" d="100"/>
          <a:sy n="123" d="100"/>
        </p:scale>
        <p:origin x="2280" y="96"/>
      </p:cViewPr>
      <p:guideLst>
        <p:guide orient="horz" pos="16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5.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098" cy="458108"/>
          </a:xfrm>
          <a:prstGeom prst="rect">
            <a:avLst/>
          </a:prstGeom>
        </p:spPr>
        <p:txBody>
          <a:bodyPr vert="horz" lIns="86493" tIns="43247" rIns="86493" bIns="43247" rtlCol="0"/>
          <a:lstStyle>
            <a:lvl1pPr algn="l">
              <a:defRPr sz="1100"/>
            </a:lvl1pPr>
          </a:lstStyle>
          <a:p>
            <a:endParaRPr lang="en-US" dirty="0"/>
          </a:p>
        </p:txBody>
      </p:sp>
      <p:sp>
        <p:nvSpPr>
          <p:cNvPr id="3" name="Date Placeholder 2"/>
          <p:cNvSpPr>
            <a:spLocks noGrp="1"/>
          </p:cNvSpPr>
          <p:nvPr>
            <p:ph type="dt" sz="quarter" idx="1"/>
          </p:nvPr>
        </p:nvSpPr>
        <p:spPr>
          <a:xfrm>
            <a:off x="3884414" y="0"/>
            <a:ext cx="2972098" cy="458108"/>
          </a:xfrm>
          <a:prstGeom prst="rect">
            <a:avLst/>
          </a:prstGeom>
        </p:spPr>
        <p:txBody>
          <a:bodyPr vert="horz" lIns="86493" tIns="43247" rIns="86493" bIns="43247" rtlCol="0"/>
          <a:lstStyle>
            <a:lvl1pPr algn="r">
              <a:defRPr sz="1100"/>
            </a:lvl1pPr>
          </a:lstStyle>
          <a:p>
            <a:fld id="{CCD9D4F3-1CB6-4E57-BC6A-8FDD6DF1AC39}" type="datetimeFigureOut">
              <a:rPr lang="en-US" smtClean="0"/>
              <a:t>5/4/2017</a:t>
            </a:fld>
            <a:endParaRPr lang="en-US" dirty="0"/>
          </a:p>
        </p:txBody>
      </p:sp>
      <p:sp>
        <p:nvSpPr>
          <p:cNvPr id="4" name="Footer Placeholder 3"/>
          <p:cNvSpPr>
            <a:spLocks noGrp="1"/>
          </p:cNvSpPr>
          <p:nvPr>
            <p:ph type="ftr" sz="quarter" idx="2"/>
          </p:nvPr>
        </p:nvSpPr>
        <p:spPr>
          <a:xfrm>
            <a:off x="0" y="8685893"/>
            <a:ext cx="2972098" cy="458107"/>
          </a:xfrm>
          <a:prstGeom prst="rect">
            <a:avLst/>
          </a:prstGeom>
        </p:spPr>
        <p:txBody>
          <a:bodyPr vert="horz" lIns="86493" tIns="43247" rIns="86493" bIns="43247" rtlCol="0" anchor="b"/>
          <a:lstStyle>
            <a:lvl1pPr algn="l">
              <a:defRPr sz="1100"/>
            </a:lvl1pPr>
          </a:lstStyle>
          <a:p>
            <a:endParaRPr lang="en-US" dirty="0"/>
          </a:p>
        </p:txBody>
      </p:sp>
      <p:sp>
        <p:nvSpPr>
          <p:cNvPr id="5" name="Slide Number Placeholder 4"/>
          <p:cNvSpPr>
            <a:spLocks noGrp="1"/>
          </p:cNvSpPr>
          <p:nvPr>
            <p:ph type="sldNum" sz="quarter" idx="3"/>
          </p:nvPr>
        </p:nvSpPr>
        <p:spPr>
          <a:xfrm>
            <a:off x="3884414" y="8685893"/>
            <a:ext cx="2972098" cy="458107"/>
          </a:xfrm>
          <a:prstGeom prst="rect">
            <a:avLst/>
          </a:prstGeom>
        </p:spPr>
        <p:txBody>
          <a:bodyPr vert="horz" lIns="86493" tIns="43247" rIns="86493" bIns="43247" rtlCol="0" anchor="b"/>
          <a:lstStyle>
            <a:lvl1pPr algn="r">
              <a:defRPr sz="1100"/>
            </a:lvl1pPr>
          </a:lstStyle>
          <a:p>
            <a:fld id="{A352C7E1-5E17-4B76-93F9-C135FF019537}" type="slidenum">
              <a:rPr lang="en-US" smtClean="0"/>
              <a:t>‹#›</a:t>
            </a:fld>
            <a:endParaRPr lang="en-US" dirty="0"/>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98" cy="456595"/>
          </a:xfrm>
          <a:prstGeom prst="rect">
            <a:avLst/>
          </a:prstGeom>
        </p:spPr>
        <p:txBody>
          <a:bodyPr vert="horz" lIns="86493" tIns="43247" rIns="86493" bIns="43247" rtlCol="0"/>
          <a:lstStyle>
            <a:lvl1pPr algn="l" eaLnBrk="1" fontAlgn="auto" hangingPunct="1">
              <a:spcBef>
                <a:spcPts val="0"/>
              </a:spcBef>
              <a:spcAft>
                <a:spcPts val="0"/>
              </a:spcAft>
              <a:defRPr sz="1100">
                <a:latin typeface="+mn-lt"/>
              </a:defRPr>
            </a:lvl1pPr>
          </a:lstStyle>
          <a:p>
            <a:pPr>
              <a:defRPr/>
            </a:pPr>
            <a:endParaRPr lang="en-US" dirty="0"/>
          </a:p>
        </p:txBody>
      </p:sp>
      <p:sp>
        <p:nvSpPr>
          <p:cNvPr id="3" name="Date Placeholder 2"/>
          <p:cNvSpPr>
            <a:spLocks noGrp="1"/>
          </p:cNvSpPr>
          <p:nvPr>
            <p:ph type="dt" idx="1"/>
          </p:nvPr>
        </p:nvSpPr>
        <p:spPr>
          <a:xfrm>
            <a:off x="3884414" y="1"/>
            <a:ext cx="2972098" cy="456595"/>
          </a:xfrm>
          <a:prstGeom prst="rect">
            <a:avLst/>
          </a:prstGeom>
        </p:spPr>
        <p:txBody>
          <a:bodyPr vert="horz" lIns="86493" tIns="43247" rIns="86493" bIns="43247" rtlCol="0"/>
          <a:lstStyle>
            <a:lvl1pPr algn="r" eaLnBrk="1" fontAlgn="auto" hangingPunct="1">
              <a:spcBef>
                <a:spcPts val="0"/>
              </a:spcBef>
              <a:spcAft>
                <a:spcPts val="0"/>
              </a:spcAft>
              <a:defRPr sz="1100" smtClean="0">
                <a:latin typeface="+mn-lt"/>
              </a:defRPr>
            </a:lvl1pPr>
          </a:lstStyle>
          <a:p>
            <a:pPr>
              <a:defRPr/>
            </a:pPr>
            <a:fld id="{33C03299-4BB1-4AD2-828F-715F084383AD}" type="datetimeFigureOut">
              <a:rPr lang="en-US"/>
              <a:pPr>
                <a:defRPr/>
              </a:pPr>
              <a:t>5/4/2017</a:t>
            </a:fld>
            <a:endParaRPr lang="en-US" dirty="0"/>
          </a:p>
        </p:txBody>
      </p:sp>
      <p:sp>
        <p:nvSpPr>
          <p:cNvPr id="4" name="Slide Image Placeholder 3"/>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lIns="86493" tIns="43247" rIns="86493" bIns="43247" rtlCol="0" anchor="ctr"/>
          <a:lstStyle/>
          <a:p>
            <a:pPr lvl="0"/>
            <a:endParaRPr lang="en-US" noProof="0" dirty="0"/>
          </a:p>
        </p:txBody>
      </p:sp>
      <p:sp>
        <p:nvSpPr>
          <p:cNvPr id="5" name="Notes Placeholder 4"/>
          <p:cNvSpPr>
            <a:spLocks noGrp="1"/>
          </p:cNvSpPr>
          <p:nvPr>
            <p:ph type="body" sz="quarter" idx="3"/>
          </p:nvPr>
        </p:nvSpPr>
        <p:spPr>
          <a:xfrm>
            <a:off x="686098" y="4343704"/>
            <a:ext cx="5485805" cy="4113892"/>
          </a:xfrm>
          <a:prstGeom prst="rect">
            <a:avLst/>
          </a:prstGeom>
        </p:spPr>
        <p:txBody>
          <a:bodyPr vert="horz" lIns="86493" tIns="43247" rIns="86493" bIns="4324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894"/>
            <a:ext cx="2972098" cy="456595"/>
          </a:xfrm>
          <a:prstGeom prst="rect">
            <a:avLst/>
          </a:prstGeom>
        </p:spPr>
        <p:txBody>
          <a:bodyPr vert="horz" lIns="86493" tIns="43247" rIns="86493" bIns="43247" rtlCol="0" anchor="b"/>
          <a:lstStyle>
            <a:lvl1pPr algn="l" eaLnBrk="1" fontAlgn="auto" hangingPunct="1">
              <a:spcBef>
                <a:spcPts val="0"/>
              </a:spcBef>
              <a:spcAft>
                <a:spcPts val="0"/>
              </a:spcAft>
              <a:defRPr sz="1100">
                <a:latin typeface="+mn-lt"/>
              </a:defRPr>
            </a:lvl1pPr>
          </a:lstStyle>
          <a:p>
            <a:pPr>
              <a:defRPr/>
            </a:pPr>
            <a:endParaRPr lang="en-US" dirty="0"/>
          </a:p>
        </p:txBody>
      </p:sp>
      <p:sp>
        <p:nvSpPr>
          <p:cNvPr id="7" name="Slide Number Placeholder 6"/>
          <p:cNvSpPr>
            <a:spLocks noGrp="1"/>
          </p:cNvSpPr>
          <p:nvPr>
            <p:ph type="sldNum" sz="quarter" idx="5"/>
          </p:nvPr>
        </p:nvSpPr>
        <p:spPr>
          <a:xfrm>
            <a:off x="3884414" y="8685894"/>
            <a:ext cx="2972098" cy="456595"/>
          </a:xfrm>
          <a:prstGeom prst="rect">
            <a:avLst/>
          </a:prstGeom>
        </p:spPr>
        <p:txBody>
          <a:bodyPr vert="horz" lIns="86493" tIns="43247" rIns="86493" bIns="43247" rtlCol="0" anchor="b"/>
          <a:lstStyle>
            <a:lvl1pPr algn="r" eaLnBrk="1" fontAlgn="auto" hangingPunct="1">
              <a:spcBef>
                <a:spcPts val="0"/>
              </a:spcBef>
              <a:spcAft>
                <a:spcPts val="0"/>
              </a:spcAft>
              <a:defRPr sz="11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500" dirty="0"/>
              <a:t>This is the third in a three part series about writing for MMWR, with much of the guidance relevant for other scientific publications. Our focus on these webinars has been junior authors from state and local health department without a lot of experience in scientific writing. Thus, for those of you participating today and in past webinars with lots of experience writing for other publications, please bear with us. Because today’s webinar will be focused specifically on clear writing and successful navigation of feedback from MMWR, we hope that the webinar will have broad relevance for both experienced and less experience scientific writers wanting to publish in MMWR.</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02756" indent="-270291">
              <a:defRPr>
                <a:solidFill>
                  <a:schemeClr val="tx1"/>
                </a:solidFill>
                <a:latin typeface="Myriad Web Pro" panose="020B0503030403020204" pitchFamily="34" charset="0"/>
              </a:defRPr>
            </a:lvl2pPr>
            <a:lvl3pPr marL="1081164" indent="-216233">
              <a:defRPr>
                <a:solidFill>
                  <a:schemeClr val="tx1"/>
                </a:solidFill>
                <a:latin typeface="Myriad Web Pro" panose="020B0503030403020204" pitchFamily="34" charset="0"/>
              </a:defRPr>
            </a:lvl3pPr>
            <a:lvl4pPr marL="1513629" indent="-216233">
              <a:defRPr>
                <a:solidFill>
                  <a:schemeClr val="tx1"/>
                </a:solidFill>
                <a:latin typeface="Myriad Web Pro" panose="020B0503030403020204" pitchFamily="34" charset="0"/>
              </a:defRPr>
            </a:lvl4pPr>
            <a:lvl5pPr marL="1946095" indent="-216233">
              <a:defRPr>
                <a:solidFill>
                  <a:schemeClr val="tx1"/>
                </a:solidFill>
                <a:latin typeface="Myriad Web Pro" panose="020B0503030403020204" pitchFamily="34" charset="0"/>
              </a:defRPr>
            </a:lvl5pPr>
            <a:lvl6pPr marL="2378560" indent="-216233" fontAlgn="base">
              <a:spcBef>
                <a:spcPct val="0"/>
              </a:spcBef>
              <a:spcAft>
                <a:spcPct val="0"/>
              </a:spcAft>
              <a:defRPr>
                <a:solidFill>
                  <a:schemeClr val="tx1"/>
                </a:solidFill>
                <a:latin typeface="Myriad Web Pro" panose="020B0503030403020204" pitchFamily="34" charset="0"/>
              </a:defRPr>
            </a:lvl6pPr>
            <a:lvl7pPr marL="2811026" indent="-216233" fontAlgn="base">
              <a:spcBef>
                <a:spcPct val="0"/>
              </a:spcBef>
              <a:spcAft>
                <a:spcPct val="0"/>
              </a:spcAft>
              <a:defRPr>
                <a:solidFill>
                  <a:schemeClr val="tx1"/>
                </a:solidFill>
                <a:latin typeface="Myriad Web Pro" panose="020B0503030403020204" pitchFamily="34" charset="0"/>
              </a:defRPr>
            </a:lvl7pPr>
            <a:lvl8pPr marL="3243491" indent="-216233" fontAlgn="base">
              <a:spcBef>
                <a:spcPct val="0"/>
              </a:spcBef>
              <a:spcAft>
                <a:spcPct val="0"/>
              </a:spcAft>
              <a:defRPr>
                <a:solidFill>
                  <a:schemeClr val="tx1"/>
                </a:solidFill>
                <a:latin typeface="Myriad Web Pro" panose="020B0503030403020204" pitchFamily="34" charset="0"/>
              </a:defRPr>
            </a:lvl8pPr>
            <a:lvl9pPr marL="3675957" indent="-216233"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11</a:t>
            </a:fld>
            <a:endParaRPr lang="en-US" dirty="0"/>
          </a:p>
        </p:txBody>
      </p:sp>
    </p:spTree>
    <p:extLst>
      <p:ext uri="{BB962C8B-B14F-4D97-AF65-F5344CB8AC3E}">
        <p14:creationId xmlns:p14="http://schemas.microsoft.com/office/powerpoint/2010/main" val="1079821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dirty="0"/>
          </a:p>
        </p:txBody>
      </p:sp>
    </p:spTree>
    <p:extLst>
      <p:ext uri="{BB962C8B-B14F-4D97-AF65-F5344CB8AC3E}">
        <p14:creationId xmlns:p14="http://schemas.microsoft.com/office/powerpoint/2010/main" val="2478962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15</a:t>
            </a:fld>
            <a:endParaRPr lang="en-US" dirty="0"/>
          </a:p>
        </p:txBody>
      </p:sp>
    </p:spTree>
    <p:extLst>
      <p:ext uri="{BB962C8B-B14F-4D97-AF65-F5344CB8AC3E}">
        <p14:creationId xmlns:p14="http://schemas.microsoft.com/office/powerpoint/2010/main" val="1029424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17</a:t>
            </a:fld>
            <a:endParaRPr lang="en-US" dirty="0"/>
          </a:p>
        </p:txBody>
      </p:sp>
    </p:spTree>
    <p:extLst>
      <p:ext uri="{BB962C8B-B14F-4D97-AF65-F5344CB8AC3E}">
        <p14:creationId xmlns:p14="http://schemas.microsoft.com/office/powerpoint/2010/main" val="2954268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18</a:t>
            </a:fld>
            <a:endParaRPr lang="en-US" dirty="0"/>
          </a:p>
        </p:txBody>
      </p:sp>
    </p:spTree>
    <p:extLst>
      <p:ext uri="{BB962C8B-B14F-4D97-AF65-F5344CB8AC3E}">
        <p14:creationId xmlns:p14="http://schemas.microsoft.com/office/powerpoint/2010/main" val="2689115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19</a:t>
            </a:fld>
            <a:endParaRPr lang="en-US" dirty="0"/>
          </a:p>
        </p:txBody>
      </p:sp>
    </p:spTree>
    <p:extLst>
      <p:ext uri="{BB962C8B-B14F-4D97-AF65-F5344CB8AC3E}">
        <p14:creationId xmlns:p14="http://schemas.microsoft.com/office/powerpoint/2010/main" val="2849670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r>
              <a:rPr lang="en-US" dirty="0"/>
              <a:t>Not every</a:t>
            </a:r>
            <a:r>
              <a:rPr lang="en-US" baseline="0" dirty="0"/>
              <a:t> item is covered in all lead paragraphs. In this report the response is not discussed.</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20</a:t>
            </a:fld>
            <a:endParaRPr lang="en-US" dirty="0"/>
          </a:p>
        </p:txBody>
      </p:sp>
    </p:spTree>
    <p:extLst>
      <p:ext uri="{BB962C8B-B14F-4D97-AF65-F5344CB8AC3E}">
        <p14:creationId xmlns:p14="http://schemas.microsoft.com/office/powerpoint/2010/main" val="915778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21</a:t>
            </a:fld>
            <a:endParaRPr lang="en-US" dirty="0"/>
          </a:p>
        </p:txBody>
      </p:sp>
    </p:spTree>
    <p:extLst>
      <p:ext uri="{BB962C8B-B14F-4D97-AF65-F5344CB8AC3E}">
        <p14:creationId xmlns:p14="http://schemas.microsoft.com/office/powerpoint/2010/main" val="1274883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22</a:t>
            </a:fld>
            <a:endParaRPr lang="en-US" dirty="0"/>
          </a:p>
        </p:txBody>
      </p:sp>
    </p:spTree>
    <p:extLst>
      <p:ext uri="{BB962C8B-B14F-4D97-AF65-F5344CB8AC3E}">
        <p14:creationId xmlns:p14="http://schemas.microsoft.com/office/powerpoint/2010/main" val="3462101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r>
              <a:rPr lang="en-US" dirty="0"/>
              <a:t>If you are</a:t>
            </a:r>
            <a:r>
              <a:rPr lang="en-US" baseline="0" dirty="0"/>
              <a:t> using a mobile device to read MMWR content online, the summary box is the first thing that people will read. Last year, JAMA started having something similar to the Summary Box, because readers want a very quick summary, even shorter than a traditional abstract.  Content of the summary box is often the basis for social media messages. Thus, the summary box is very important for communicating your most important points. It should not just be an after thought. </a:t>
            </a:r>
          </a:p>
          <a:p>
            <a:endParaRPr lang="en-US" baseline="0" dirty="0"/>
          </a:p>
          <a:p>
            <a:r>
              <a:rPr lang="en-US" baseline="0" dirty="0"/>
              <a:t>As Dr. Rasmussen mentioned before, creating the summary box could be your first step in focusing your thinking about what you want to convey.</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23</a:t>
            </a:fld>
            <a:endParaRPr lang="en-US" dirty="0"/>
          </a:p>
        </p:txBody>
      </p:sp>
    </p:spTree>
    <p:extLst>
      <p:ext uri="{BB962C8B-B14F-4D97-AF65-F5344CB8AC3E}">
        <p14:creationId xmlns:p14="http://schemas.microsoft.com/office/powerpoint/2010/main" val="2394868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r>
              <a:rPr lang="en-US" sz="1500" dirty="0"/>
              <a:t>While there are 8 types of reports/items in the Weekly, the first 3 are what are relevant for state and local health departments submissions. These are Full Reports, Outbreak Reports and Notes from the Field. While Dr. Rasmussen covered some details about these types of reports in the first webinar on March 30, I will be going into more detail about them.</a:t>
            </a:r>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dirty="0"/>
          </a:p>
        </p:txBody>
      </p:sp>
    </p:spTree>
    <p:extLst>
      <p:ext uri="{BB962C8B-B14F-4D97-AF65-F5344CB8AC3E}">
        <p14:creationId xmlns:p14="http://schemas.microsoft.com/office/powerpoint/2010/main" val="2261715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25</a:t>
            </a:fld>
            <a:endParaRPr lang="en-US" dirty="0"/>
          </a:p>
        </p:txBody>
      </p:sp>
    </p:spTree>
    <p:extLst>
      <p:ext uri="{BB962C8B-B14F-4D97-AF65-F5344CB8AC3E}">
        <p14:creationId xmlns:p14="http://schemas.microsoft.com/office/powerpoint/2010/main" val="1130225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pPr defTabSz="864931">
              <a:defRPr/>
            </a:pPr>
            <a:r>
              <a:rPr lang="en-US" dirty="0"/>
              <a:t>This slide and the </a:t>
            </a:r>
            <a:r>
              <a:rPr lang="en-US"/>
              <a:t>next Dr</a:t>
            </a:r>
            <a:r>
              <a:rPr lang="en-US" dirty="0"/>
              <a:t>. Rasmussen used in the first webinar.</a:t>
            </a:r>
            <a:r>
              <a:rPr lang="en-US" baseline="0" dirty="0"/>
              <a:t> Because they are so important I will repeat them.</a:t>
            </a:r>
            <a:endParaRPr lang="en-US" dirty="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30</a:t>
            </a:fld>
            <a:endParaRPr lang="en-US" dirty="0"/>
          </a:p>
        </p:txBody>
      </p:sp>
    </p:spTree>
    <p:extLst>
      <p:ext uri="{BB962C8B-B14F-4D97-AF65-F5344CB8AC3E}">
        <p14:creationId xmlns:p14="http://schemas.microsoft.com/office/powerpoint/2010/main" val="4172869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31</a:t>
            </a:fld>
            <a:endParaRPr lang="en-US" dirty="0"/>
          </a:p>
        </p:txBody>
      </p:sp>
    </p:spTree>
    <p:extLst>
      <p:ext uri="{BB962C8B-B14F-4D97-AF65-F5344CB8AC3E}">
        <p14:creationId xmlns:p14="http://schemas.microsoft.com/office/powerpoint/2010/main" val="3798676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There are more reviews and quicker production on MMWR than with other scientific journals, which can stressful for authors. However, it is important to remember that by publishing in MMWR that your public health messages will likely be communicated widely.</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34</a:t>
            </a:fld>
            <a:endParaRPr lang="en-US"/>
          </a:p>
        </p:txBody>
      </p:sp>
    </p:spTree>
    <p:extLst>
      <p:ext uri="{BB962C8B-B14F-4D97-AF65-F5344CB8AC3E}">
        <p14:creationId xmlns:p14="http://schemas.microsoft.com/office/powerpoint/2010/main" val="1660319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38</a:t>
            </a:fld>
            <a:endParaRPr lang="en-US" dirty="0"/>
          </a:p>
        </p:txBody>
      </p:sp>
    </p:spTree>
    <p:extLst>
      <p:ext uri="{BB962C8B-B14F-4D97-AF65-F5344CB8AC3E}">
        <p14:creationId xmlns:p14="http://schemas.microsoft.com/office/powerpoint/2010/main" val="424201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39</a:t>
            </a:fld>
            <a:endParaRPr lang="en-US" dirty="0"/>
          </a:p>
        </p:txBody>
      </p:sp>
    </p:spTree>
    <p:extLst>
      <p:ext uri="{BB962C8B-B14F-4D97-AF65-F5344CB8AC3E}">
        <p14:creationId xmlns:p14="http://schemas.microsoft.com/office/powerpoint/2010/main" val="2721316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40</a:t>
            </a:fld>
            <a:endParaRPr lang="en-US" dirty="0"/>
          </a:p>
        </p:txBody>
      </p:sp>
    </p:spTree>
    <p:extLst>
      <p:ext uri="{BB962C8B-B14F-4D97-AF65-F5344CB8AC3E}">
        <p14:creationId xmlns:p14="http://schemas.microsoft.com/office/powerpoint/2010/main" val="418117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r>
              <a:rPr lang="en-US" sz="1500" dirty="0"/>
              <a:t>Doug will work with you to schedule your report for a time that is good for you. He also will assign the technical writer editor that will be working with you during production.</a:t>
            </a:r>
          </a:p>
        </p:txBody>
      </p:sp>
      <p:sp>
        <p:nvSpPr>
          <p:cNvPr id="4" name="Slide Number Placeholder 3"/>
          <p:cNvSpPr>
            <a:spLocks noGrp="1"/>
          </p:cNvSpPr>
          <p:nvPr>
            <p:ph type="sldNum" sz="quarter" idx="10"/>
          </p:nvPr>
        </p:nvSpPr>
        <p:spPr/>
        <p:txBody>
          <a:bodyPr/>
          <a:lstStyle/>
          <a:p>
            <a:fld id="{7E82054C-5FFB-4925-88B8-34BFE44764D6}" type="slidenum">
              <a:rPr lang="en-US" smtClean="0"/>
              <a:pPr/>
              <a:t>41</a:t>
            </a:fld>
            <a:endParaRPr lang="en-US" dirty="0"/>
          </a:p>
        </p:txBody>
      </p:sp>
    </p:spTree>
    <p:extLst>
      <p:ext uri="{BB962C8B-B14F-4D97-AF65-F5344CB8AC3E}">
        <p14:creationId xmlns:p14="http://schemas.microsoft.com/office/powerpoint/2010/main" val="980783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42</a:t>
            </a:fld>
            <a:endParaRPr lang="en-US" dirty="0"/>
          </a:p>
        </p:txBody>
      </p:sp>
    </p:spTree>
    <p:extLst>
      <p:ext uri="{BB962C8B-B14F-4D97-AF65-F5344CB8AC3E}">
        <p14:creationId xmlns:p14="http://schemas.microsoft.com/office/powerpoint/2010/main" val="2245841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43</a:t>
            </a:fld>
            <a:endParaRPr lang="en-US" dirty="0"/>
          </a:p>
        </p:txBody>
      </p:sp>
    </p:spTree>
    <p:extLst>
      <p:ext uri="{BB962C8B-B14F-4D97-AF65-F5344CB8AC3E}">
        <p14:creationId xmlns:p14="http://schemas.microsoft.com/office/powerpoint/2010/main" val="941278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r>
              <a:rPr lang="en-US" dirty="0"/>
              <a:t>Just</a:t>
            </a:r>
            <a:r>
              <a:rPr lang="en-US" baseline="0" dirty="0"/>
              <a:t> as a reminder, I want to quickly review what are the criteria </a:t>
            </a:r>
            <a:r>
              <a:rPr lang="en-US" baseline="0"/>
              <a:t>for publication of MMWR reports.</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dirty="0"/>
          </a:p>
        </p:txBody>
      </p:sp>
    </p:spTree>
    <p:extLst>
      <p:ext uri="{BB962C8B-B14F-4D97-AF65-F5344CB8AC3E}">
        <p14:creationId xmlns:p14="http://schemas.microsoft.com/office/powerpoint/2010/main" val="803774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44</a:t>
            </a:fld>
            <a:endParaRPr lang="en-US" dirty="0"/>
          </a:p>
        </p:txBody>
      </p:sp>
    </p:spTree>
    <p:extLst>
      <p:ext uri="{BB962C8B-B14F-4D97-AF65-F5344CB8AC3E}">
        <p14:creationId xmlns:p14="http://schemas.microsoft.com/office/powerpoint/2010/main" val="2069952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45</a:t>
            </a:fld>
            <a:endParaRPr lang="en-US" dirty="0"/>
          </a:p>
        </p:txBody>
      </p:sp>
    </p:spTree>
    <p:extLst>
      <p:ext uri="{BB962C8B-B14F-4D97-AF65-F5344CB8AC3E}">
        <p14:creationId xmlns:p14="http://schemas.microsoft.com/office/powerpoint/2010/main" val="2100415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46</a:t>
            </a:fld>
            <a:endParaRPr lang="en-US" dirty="0"/>
          </a:p>
        </p:txBody>
      </p:sp>
    </p:spTree>
    <p:extLst>
      <p:ext uri="{BB962C8B-B14F-4D97-AF65-F5344CB8AC3E}">
        <p14:creationId xmlns:p14="http://schemas.microsoft.com/office/powerpoint/2010/main" val="2150983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47</a:t>
            </a:fld>
            <a:endParaRPr lang="en-US" dirty="0"/>
          </a:p>
        </p:txBody>
      </p:sp>
    </p:spTree>
    <p:extLst>
      <p:ext uri="{BB962C8B-B14F-4D97-AF65-F5344CB8AC3E}">
        <p14:creationId xmlns:p14="http://schemas.microsoft.com/office/powerpoint/2010/main" val="17834836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48</a:t>
            </a:fld>
            <a:endParaRPr lang="en-US" dirty="0"/>
          </a:p>
        </p:txBody>
      </p:sp>
    </p:spTree>
    <p:extLst>
      <p:ext uri="{BB962C8B-B14F-4D97-AF65-F5344CB8AC3E}">
        <p14:creationId xmlns:p14="http://schemas.microsoft.com/office/powerpoint/2010/main" val="4154284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51</a:t>
            </a:fld>
            <a:endParaRPr lang="en-US" dirty="0"/>
          </a:p>
        </p:txBody>
      </p:sp>
    </p:spTree>
    <p:extLst>
      <p:ext uri="{BB962C8B-B14F-4D97-AF65-F5344CB8AC3E}">
        <p14:creationId xmlns:p14="http://schemas.microsoft.com/office/powerpoint/2010/main" val="22197603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r>
              <a:rPr lang="en-US" sz="1500" dirty="0"/>
              <a:t>Now let’s talk about MMWR and social media.</a:t>
            </a:r>
          </a:p>
        </p:txBody>
      </p:sp>
      <p:sp>
        <p:nvSpPr>
          <p:cNvPr id="4" name="Slide Number Placeholder 3"/>
          <p:cNvSpPr>
            <a:spLocks noGrp="1"/>
          </p:cNvSpPr>
          <p:nvPr>
            <p:ph type="sldNum" sz="quarter" idx="10"/>
          </p:nvPr>
        </p:nvSpPr>
        <p:spPr/>
        <p:txBody>
          <a:bodyPr/>
          <a:lstStyle/>
          <a:p>
            <a:fld id="{7E82054C-5FFB-4925-88B8-34BFE44764D6}" type="slidenum">
              <a:rPr lang="en-US" smtClean="0"/>
              <a:pPr/>
              <a:t>52</a:t>
            </a:fld>
            <a:endParaRPr lang="en-US" dirty="0"/>
          </a:p>
        </p:txBody>
      </p:sp>
    </p:spTree>
    <p:extLst>
      <p:ext uri="{BB962C8B-B14F-4D97-AF65-F5344CB8AC3E}">
        <p14:creationId xmlns:p14="http://schemas.microsoft.com/office/powerpoint/2010/main" val="4151545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55</a:t>
            </a:fld>
            <a:endParaRPr lang="en-US" dirty="0"/>
          </a:p>
        </p:txBody>
      </p:sp>
    </p:spTree>
    <p:extLst>
      <p:ext uri="{BB962C8B-B14F-4D97-AF65-F5344CB8AC3E}">
        <p14:creationId xmlns:p14="http://schemas.microsoft.com/office/powerpoint/2010/main" val="1631064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dirty="0"/>
          </a:p>
        </p:txBody>
      </p:sp>
    </p:spTree>
    <p:extLst>
      <p:ext uri="{BB962C8B-B14F-4D97-AF65-F5344CB8AC3E}">
        <p14:creationId xmlns:p14="http://schemas.microsoft.com/office/powerpoint/2010/main" val="3594071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dirty="0"/>
          </a:p>
        </p:txBody>
      </p:sp>
    </p:spTree>
    <p:extLst>
      <p:ext uri="{BB962C8B-B14F-4D97-AF65-F5344CB8AC3E}">
        <p14:creationId xmlns:p14="http://schemas.microsoft.com/office/powerpoint/2010/main" val="2663248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dirty="0"/>
          </a:p>
        </p:txBody>
      </p:sp>
    </p:spTree>
    <p:extLst>
      <p:ext uri="{BB962C8B-B14F-4D97-AF65-F5344CB8AC3E}">
        <p14:creationId xmlns:p14="http://schemas.microsoft.com/office/powerpoint/2010/main" val="1520908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dirty="0"/>
          </a:p>
        </p:txBody>
      </p:sp>
    </p:spTree>
    <p:extLst>
      <p:ext uri="{BB962C8B-B14F-4D97-AF65-F5344CB8AC3E}">
        <p14:creationId xmlns:p14="http://schemas.microsoft.com/office/powerpoint/2010/main" val="791511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dirty="0"/>
          </a:p>
        </p:txBody>
      </p:sp>
    </p:spTree>
    <p:extLst>
      <p:ext uri="{BB962C8B-B14F-4D97-AF65-F5344CB8AC3E}">
        <p14:creationId xmlns:p14="http://schemas.microsoft.com/office/powerpoint/2010/main" val="286042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10</a:t>
            </a:fld>
            <a:endParaRPr lang="en-US" dirty="0"/>
          </a:p>
        </p:txBody>
      </p:sp>
    </p:spTree>
    <p:extLst>
      <p:ext uri="{BB962C8B-B14F-4D97-AF65-F5344CB8AC3E}">
        <p14:creationId xmlns:p14="http://schemas.microsoft.com/office/powerpoint/2010/main" val="84464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SELS">
    <p:bg>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4880" b="14190"/>
          <a:stretch/>
        </p:blipFill>
        <p:spPr>
          <a:xfrm>
            <a:off x="-5475" y="-3235"/>
            <a:ext cx="6868950" cy="917636"/>
          </a:xfrm>
          <a:prstGeom prst="rect">
            <a:avLst/>
          </a:prstGeom>
        </p:spPr>
      </p:pic>
      <p:sp>
        <p:nvSpPr>
          <p:cNvPr id="7" name="Title 1"/>
          <p:cNvSpPr>
            <a:spLocks noGrp="1"/>
          </p:cNvSpPr>
          <p:nvPr>
            <p:ph type="title" hasCustomPrompt="1"/>
          </p:nvPr>
        </p:nvSpPr>
        <p:spPr>
          <a:xfrm>
            <a:off x="342900" y="1039553"/>
            <a:ext cx="6172200" cy="866834"/>
          </a:xfrm>
          <a:prstGeom prst="rect">
            <a:avLst/>
          </a:prstGeom>
        </p:spPr>
        <p:txBody>
          <a:bodyPr/>
          <a:lstStyle>
            <a:lvl1pPr algn="l">
              <a:lnSpc>
                <a:spcPts val="2250"/>
              </a:lnSpc>
              <a:defRPr sz="2100" b="1" baseline="0">
                <a:solidFill>
                  <a:srgbClr val="0096D6"/>
                </a:solidFill>
                <a:effectLst/>
                <a:latin typeface="Calibri" pitchFamily="34" charset="0"/>
              </a:defRPr>
            </a:lvl1pPr>
          </a:lstStyle>
          <a:p>
            <a:r>
              <a:rPr lang="en-US" dirty="0"/>
              <a:t>       </a:t>
            </a:r>
          </a:p>
        </p:txBody>
      </p:sp>
      <p:sp>
        <p:nvSpPr>
          <p:cNvPr id="8" name="Subtitle 2"/>
          <p:cNvSpPr>
            <a:spLocks noGrp="1"/>
          </p:cNvSpPr>
          <p:nvPr>
            <p:ph type="subTitle" idx="1"/>
          </p:nvPr>
        </p:nvSpPr>
        <p:spPr>
          <a:xfrm>
            <a:off x="342900" y="2144512"/>
            <a:ext cx="4800600" cy="342900"/>
          </a:xfrm>
          <a:prstGeom prst="rect">
            <a:avLst/>
          </a:prstGeom>
        </p:spPr>
        <p:txBody>
          <a:bodyPr/>
          <a:lstStyle>
            <a:lvl1pPr marL="0" indent="0" algn="l">
              <a:buNone/>
              <a:defRPr sz="1500" b="1" baseline="0">
                <a:solidFill>
                  <a:srgbClr val="3F395F"/>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342900" y="2959514"/>
            <a:ext cx="4800600" cy="971550"/>
          </a:xfrm>
          <a:prstGeom prst="rect">
            <a:avLst/>
          </a:prstGeom>
        </p:spPr>
        <p:txBody>
          <a:bodyPr/>
          <a:lstStyle>
            <a:lvl1pPr marL="0" indent="0" algn="l">
              <a:lnSpc>
                <a:spcPts val="1500"/>
              </a:lnSpc>
              <a:buNone/>
              <a:defRPr sz="1350" baseline="0">
                <a:solidFill>
                  <a:srgbClr val="3F395F"/>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342900" y="90152"/>
            <a:ext cx="5177307" cy="646331"/>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Center for Surveillance, Epidemiology,</a:t>
            </a:r>
            <a:br>
              <a:rPr lang="en-US" b="1" dirty="0">
                <a:solidFill>
                  <a:schemeClr val="tx2">
                    <a:lumMod val="95000"/>
                  </a:schemeClr>
                </a:solidFill>
                <a:latin typeface="Calibri" panose="020F0502020204030204" pitchFamily="34" charset="0"/>
              </a:rPr>
            </a:br>
            <a:r>
              <a:rPr lang="en-US" b="1" dirty="0">
                <a:solidFill>
                  <a:schemeClr val="tx2">
                    <a:lumMod val="95000"/>
                  </a:schemeClr>
                </a:solidFill>
                <a:latin typeface="Calibri" panose="020F0502020204030204" pitchFamily="34" charset="0"/>
              </a:rPr>
              <a:t>and Laboratory Services</a:t>
            </a:r>
          </a:p>
        </p:txBody>
      </p:sp>
    </p:spTree>
    <p:extLst>
      <p:ext uri="{BB962C8B-B14F-4D97-AF65-F5344CB8AC3E}">
        <p14:creationId xmlns:p14="http://schemas.microsoft.com/office/powerpoint/2010/main" val="44475089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205979"/>
            <a:ext cx="6172200" cy="857250"/>
          </a:xfrm>
          <a:prstGeom prst="rect">
            <a:avLst/>
          </a:prstGeom>
        </p:spPr>
        <p:txBody>
          <a:bodyPr anchor="b" anchorCtr="0"/>
          <a:lstStyle>
            <a:lvl1pPr algn="l">
              <a:lnSpc>
                <a:spcPts val="2250"/>
              </a:lnSpc>
              <a:defRPr sz="2100" b="1" baseline="0">
                <a:solidFill>
                  <a:srgbClr val="3F395F"/>
                </a:solidFill>
                <a:effectLst/>
                <a:latin typeface="Calibri" pitchFamily="34" charset="0"/>
              </a:defRPr>
            </a:lvl1pPr>
          </a:lstStyle>
          <a:p>
            <a:r>
              <a:rPr lang="en-US" dirty="0"/>
              <a:t>Bottom band: CSELS</a:t>
            </a:r>
          </a:p>
        </p:txBody>
      </p:sp>
      <p:sp>
        <p:nvSpPr>
          <p:cNvPr id="6" name="Text Placeholder 7"/>
          <p:cNvSpPr>
            <a:spLocks noGrp="1"/>
          </p:cNvSpPr>
          <p:nvPr>
            <p:ph type="body" sz="quarter" idx="10"/>
          </p:nvPr>
        </p:nvSpPr>
        <p:spPr>
          <a:xfrm>
            <a:off x="342900" y="1158875"/>
            <a:ext cx="6172200" cy="3341688"/>
          </a:xfrm>
        </p:spPr>
        <p:txBody>
          <a:bodyPr/>
          <a:lstStyle>
            <a:lvl1pPr marL="257175" indent="-257175">
              <a:buClr>
                <a:srgbClr val="0088B7"/>
              </a:buClr>
              <a:buFont typeface="Wingdings" panose="05000000000000000000" pitchFamily="2" charset="2"/>
              <a:buChar char="§"/>
              <a:defRPr sz="1500">
                <a:solidFill>
                  <a:srgbClr val="3F395F"/>
                </a:solidFill>
              </a:defRPr>
            </a:lvl1pPr>
            <a:lvl2pPr>
              <a:buClr>
                <a:srgbClr val="3D6C2A"/>
              </a:buClr>
              <a:defRPr sz="1500">
                <a:solidFill>
                  <a:srgbClr val="3F395F"/>
                </a:solidFill>
              </a:defRPr>
            </a:lvl2pPr>
            <a:lvl3pPr>
              <a:buClr>
                <a:srgbClr val="7A003C"/>
              </a:buClr>
              <a:defRPr sz="1500">
                <a:solidFill>
                  <a:srgbClr val="3F395F"/>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4940" t="87830" b="-13789"/>
          <a:stretch/>
        </p:blipFill>
        <p:spPr>
          <a:xfrm>
            <a:off x="-5476" y="5011684"/>
            <a:ext cx="6863475" cy="277600"/>
          </a:xfrm>
          <a:prstGeom prst="rect">
            <a:avLst/>
          </a:prstGeom>
        </p:spPr>
      </p:pic>
    </p:spTree>
    <p:extLst>
      <p:ext uri="{BB962C8B-B14F-4D97-AF65-F5344CB8AC3E}">
        <p14:creationId xmlns:p14="http://schemas.microsoft.com/office/powerpoint/2010/main" val="11957955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6172200" cy="857250"/>
          </a:xfrm>
          <a:prstGeom prst="rect">
            <a:avLst/>
          </a:prstGeom>
        </p:spPr>
        <p:txBody>
          <a:bodyPr anchor="b" anchorCtr="0"/>
          <a:lstStyle>
            <a:lvl1pPr algn="l">
              <a:lnSpc>
                <a:spcPts val="2250"/>
              </a:lnSpc>
              <a:defRPr sz="2100" b="1" baseline="0">
                <a:solidFill>
                  <a:srgbClr val="3F395F"/>
                </a:solidFill>
                <a:effectLst/>
                <a:latin typeface="Calibri" pitchFamily="34" charset="0"/>
              </a:defRPr>
            </a:lvl1pPr>
          </a:lstStyle>
          <a:p>
            <a:endParaRPr lang="en-US" dirty="0"/>
          </a:p>
        </p:txBody>
      </p:sp>
      <p:sp>
        <p:nvSpPr>
          <p:cNvPr id="3" name="Content Placeholder 2"/>
          <p:cNvSpPr>
            <a:spLocks noGrp="1"/>
          </p:cNvSpPr>
          <p:nvPr>
            <p:ph idx="1"/>
          </p:nvPr>
        </p:nvSpPr>
        <p:spPr>
          <a:xfrm>
            <a:off x="342900" y="1200151"/>
            <a:ext cx="2909752" cy="3143250"/>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3605349" y="1200151"/>
            <a:ext cx="2909752" cy="3143250"/>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4940" t="87830" b="-13789"/>
          <a:stretch/>
        </p:blipFill>
        <p:spPr>
          <a:xfrm>
            <a:off x="-5476" y="5011684"/>
            <a:ext cx="6863475" cy="277600"/>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3F395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1" y="3350323"/>
            <a:ext cx="6221185" cy="871538"/>
          </a:xfrm>
          <a:prstGeom prst="rect">
            <a:avLst/>
          </a:prstGeom>
        </p:spPr>
        <p:txBody>
          <a:bodyPr anchor="b"/>
          <a:lstStyle>
            <a:lvl1pPr algn="l">
              <a:defRPr sz="27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342901" y="4425696"/>
            <a:ext cx="5829300" cy="426244"/>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52400" y="2746825"/>
            <a:ext cx="6259094" cy="1384995"/>
          </a:xfrm>
          <a:prstGeom prst="rect">
            <a:avLst/>
          </a:prstGeom>
          <a:noFill/>
        </p:spPr>
        <p:txBody>
          <a:bodyPr wrap="square" rtlCol="0">
            <a:spAutoFit/>
          </a:bodyPr>
          <a:lstStyle/>
          <a:p>
            <a:r>
              <a:rPr lang="en-US" sz="1200" dirty="0">
                <a:solidFill>
                  <a:srgbClr val="3F395F"/>
                </a:solidFill>
                <a:latin typeface="Calibri" panose="020F0502020204030204" pitchFamily="34" charset="0"/>
              </a:rPr>
              <a:t>For more information, contact CDC</a:t>
            </a:r>
            <a:br>
              <a:rPr lang="en-US" sz="1200" dirty="0">
                <a:solidFill>
                  <a:srgbClr val="3F395F"/>
                </a:solidFill>
                <a:latin typeface="Calibri" panose="020F0502020204030204" pitchFamily="34" charset="0"/>
              </a:rPr>
            </a:br>
            <a:r>
              <a:rPr lang="en-US" sz="1200" dirty="0">
                <a:solidFill>
                  <a:srgbClr val="3F395F"/>
                </a:solidFill>
                <a:latin typeface="Calibri" panose="020F0502020204030204" pitchFamily="34" charset="0"/>
              </a:rPr>
              <a:t>1-800-CDC-INFO (232-4636)</a:t>
            </a:r>
            <a:br>
              <a:rPr lang="en-US" sz="1200" dirty="0">
                <a:solidFill>
                  <a:srgbClr val="3F395F"/>
                </a:solidFill>
                <a:latin typeface="Calibri" panose="020F0502020204030204" pitchFamily="34" charset="0"/>
              </a:rPr>
            </a:br>
            <a:r>
              <a:rPr lang="en-US" sz="1200" dirty="0">
                <a:solidFill>
                  <a:srgbClr val="3F395F"/>
                </a:solidFill>
                <a:latin typeface="Calibri" panose="020F0502020204030204" pitchFamily="34" charset="0"/>
              </a:rPr>
              <a:t>TTY:  1-888-232-6348    www.cdc.gov</a:t>
            </a:r>
            <a:br>
              <a:rPr lang="en-US" sz="1200" dirty="0">
                <a:solidFill>
                  <a:srgbClr val="3F395F"/>
                </a:solidFill>
                <a:latin typeface="Calibri" panose="020F0502020204030204" pitchFamily="34" charset="0"/>
              </a:rPr>
            </a:br>
            <a:br>
              <a:rPr lang="en-US" sz="1200" dirty="0">
                <a:solidFill>
                  <a:srgbClr val="3F395F"/>
                </a:solidFill>
                <a:latin typeface="Calibri" panose="020F0502020204030204" pitchFamily="34" charset="0"/>
              </a:rPr>
            </a:br>
            <a:br>
              <a:rPr lang="en-US" sz="1200" dirty="0">
                <a:solidFill>
                  <a:srgbClr val="3F395F"/>
                </a:solidFill>
                <a:latin typeface="Calibri" panose="020F0502020204030204" pitchFamily="34" charset="0"/>
              </a:rPr>
            </a:br>
            <a:r>
              <a:rPr lang="en-US" sz="1200" dirty="0">
                <a:solidFill>
                  <a:srgbClr val="3F395F"/>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24880" b="14190"/>
          <a:stretch/>
        </p:blipFill>
        <p:spPr>
          <a:xfrm>
            <a:off x="0" y="4242097"/>
            <a:ext cx="6868950" cy="917636"/>
          </a:xfrm>
          <a:prstGeom prst="rect">
            <a:avLst/>
          </a:prstGeom>
        </p:spPr>
      </p:pic>
    </p:spTree>
    <p:extLst>
      <p:ext uri="{BB962C8B-B14F-4D97-AF65-F5344CB8AC3E}">
        <p14:creationId xmlns:p14="http://schemas.microsoft.com/office/powerpoint/2010/main" val="50285361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71488" y="1370013"/>
            <a:ext cx="5915025"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2" r:id="rId3"/>
    <p:sldLayoutId id="2147483823" r:id="rId4"/>
    <p:sldLayoutId id="2147483849" r:id="rId5"/>
  </p:sldLayoutIdLst>
  <p:transition>
    <p:fade/>
  </p:transition>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900" algn="ctr" rtl="0" fontAlgn="base">
        <a:spcBef>
          <a:spcPct val="0"/>
        </a:spcBef>
        <a:spcAft>
          <a:spcPct val="0"/>
        </a:spcAft>
        <a:defRPr sz="3300">
          <a:solidFill>
            <a:schemeClr val="tx1"/>
          </a:solidFill>
          <a:latin typeface="Myriad Web Pro" panose="020B0503030403020204" pitchFamily="34" charset="0"/>
        </a:defRPr>
      </a:lvl6pPr>
      <a:lvl7pPr marL="685800" algn="ctr" rtl="0" fontAlgn="base">
        <a:spcBef>
          <a:spcPct val="0"/>
        </a:spcBef>
        <a:spcAft>
          <a:spcPct val="0"/>
        </a:spcAft>
        <a:defRPr sz="3300">
          <a:solidFill>
            <a:schemeClr val="tx1"/>
          </a:solidFill>
          <a:latin typeface="Myriad Web Pro" panose="020B0503030403020204" pitchFamily="34" charset="0"/>
        </a:defRPr>
      </a:lvl7pPr>
      <a:lvl8pPr marL="1028700" algn="ctr" rtl="0" fontAlgn="base">
        <a:spcBef>
          <a:spcPct val="0"/>
        </a:spcBef>
        <a:spcAft>
          <a:spcPct val="0"/>
        </a:spcAft>
        <a:defRPr sz="3300">
          <a:solidFill>
            <a:schemeClr val="tx1"/>
          </a:solidFill>
          <a:latin typeface="Myriad Web Pro" panose="020B0503030403020204" pitchFamily="34" charset="0"/>
        </a:defRPr>
      </a:lvl8pPr>
      <a:lvl9pPr marL="1371600" algn="ctr" rtl="0" fontAlgn="base">
        <a:spcBef>
          <a:spcPct val="0"/>
        </a:spcBef>
        <a:spcAft>
          <a:spcPct val="0"/>
        </a:spcAft>
        <a:defRPr sz="3300">
          <a:solidFill>
            <a:schemeClr val="tx1"/>
          </a:solidFill>
          <a:latin typeface="Myriad Web Pro" panose="020B0503030403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rgbClr val="7F7F7F"/>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rgbClr val="7F7F7F"/>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altLang="en-US" dirty="0">
                <a:solidFill>
                  <a:srgbClr val="3F395F"/>
                </a:solidFill>
              </a:rPr>
              <a:t>Clear Writing and Successful Navigation of Feedback</a:t>
            </a:r>
            <a:endParaRPr lang="en-US" altLang="en-US" i="1" dirty="0">
              <a:solidFill>
                <a:srgbClr val="3F395F"/>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11" y="1418061"/>
            <a:ext cx="4430682" cy="2514711"/>
          </a:xfrm>
          <a:prstGeom prst="rect">
            <a:avLst/>
          </a:prstGeom>
        </p:spPr>
      </p:pic>
      <p:sp>
        <p:nvSpPr>
          <p:cNvPr id="6" name="Text Placeholder 5"/>
          <p:cNvSpPr>
            <a:spLocks noGrp="1"/>
          </p:cNvSpPr>
          <p:nvPr>
            <p:ph type="body" sz="quarter" idx="10"/>
          </p:nvPr>
        </p:nvSpPr>
        <p:spPr>
          <a:xfrm>
            <a:off x="342900" y="3445668"/>
            <a:ext cx="4800600" cy="971550"/>
          </a:xfrm>
        </p:spPr>
        <p:txBody>
          <a:bodyPr/>
          <a:lstStyle/>
          <a:p>
            <a:r>
              <a:rPr lang="en-US" b="1" dirty="0"/>
              <a:t>Charlotte K. Kent, PhD, MPH</a:t>
            </a:r>
          </a:p>
          <a:p>
            <a:r>
              <a:rPr lang="en-US" b="1" dirty="0"/>
              <a:t>Executive Editor, </a:t>
            </a:r>
            <a:r>
              <a:rPr lang="en-US" b="1" i="1" dirty="0"/>
              <a:t>MMWR</a:t>
            </a:r>
            <a:r>
              <a:rPr lang="en-US" b="1" dirty="0"/>
              <a:t> Series</a:t>
            </a:r>
          </a:p>
          <a:p>
            <a:endParaRPr lang="en-US" b="1" dirty="0"/>
          </a:p>
          <a:p>
            <a:r>
              <a:rPr lang="en-US" b="1" dirty="0"/>
              <a:t>2017 CSTE MMWR Intensive Writing Training Course</a:t>
            </a:r>
            <a:br>
              <a:rPr lang="en-US" b="1" dirty="0"/>
            </a:br>
            <a:r>
              <a:rPr lang="en-US" b="1" dirty="0"/>
              <a:t>May 1, 2017</a:t>
            </a:r>
          </a:p>
          <a:p>
            <a:endParaRPr lang="en-US" b="1" dirty="0"/>
          </a:p>
        </p:txBody>
      </p:sp>
      <p:pic>
        <p:nvPicPr>
          <p:cNvPr id="7172" name="Picture 6" descr="Logos of the United States Department of Health and Human Services and Centers for Disease Control and Preventio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 y="4307682"/>
            <a:ext cx="142875" cy="10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6148" y="2793074"/>
            <a:ext cx="2108511" cy="2157915"/>
          </a:xfrm>
          <a:prstGeom prst="rect">
            <a:avLst/>
          </a:prstGeom>
        </p:spPr>
      </p:pic>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2471" y="33253"/>
            <a:ext cx="6520545" cy="1280161"/>
          </a:xfrm>
        </p:spPr>
        <p:txBody>
          <a:bodyPr/>
          <a:lstStyle/>
          <a:p>
            <a:pPr>
              <a:lnSpc>
                <a:spcPct val="100000"/>
              </a:lnSpc>
              <a:spcBef>
                <a:spcPts val="0"/>
              </a:spcBef>
              <a:spcAft>
                <a:spcPts val="0"/>
              </a:spcAft>
            </a:pPr>
            <a:r>
              <a:rPr lang="en-US" sz="3200" dirty="0"/>
              <a:t>Full Report: Lead Paragraph</a:t>
            </a:r>
            <a:br>
              <a:rPr lang="en-US" sz="3200" dirty="0"/>
            </a:br>
            <a:r>
              <a:rPr lang="en-US" sz="2400" dirty="0"/>
              <a:t>Method of analysis—Who did what, using what data, and why? (continued)</a:t>
            </a:r>
          </a:p>
        </p:txBody>
      </p:sp>
      <p:sp>
        <p:nvSpPr>
          <p:cNvPr id="7" name="Content Placeholder 2"/>
          <p:cNvSpPr>
            <a:spLocks noGrp="1"/>
          </p:cNvSpPr>
          <p:nvPr>
            <p:ph type="body" sz="quarter" idx="10"/>
          </p:nvPr>
        </p:nvSpPr>
        <p:spPr>
          <a:xfrm>
            <a:off x="323922" y="1305100"/>
            <a:ext cx="6277642" cy="2981344"/>
          </a:xfrm>
        </p:spPr>
        <p:txBody>
          <a:bodyPr/>
          <a:lstStyle/>
          <a:p>
            <a:r>
              <a:rPr lang="en-US" sz="2400" dirty="0"/>
              <a:t>In these counties, medical examiner charts of opioid overdose decedents who died during October 1, 2014–March 31, 2015 were reviewed, and during April 2016, interviews were conducted with persons who used illicit opioids and witnessed or experienced an opioid overdose. </a:t>
            </a:r>
            <a:r>
              <a:rPr lang="en-US" sz="2400" dirty="0">
                <a:solidFill>
                  <a:srgbClr val="00B050"/>
                </a:solidFill>
              </a:rPr>
              <a:t>(WHAT DATA)</a:t>
            </a:r>
            <a:endParaRPr lang="en-US" sz="2400" dirty="0"/>
          </a:p>
        </p:txBody>
      </p:sp>
    </p:spTree>
    <p:extLst>
      <p:ext uri="{BB962C8B-B14F-4D97-AF65-F5344CB8AC3E}">
        <p14:creationId xmlns:p14="http://schemas.microsoft.com/office/powerpoint/2010/main" val="83077190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2471" y="33253"/>
            <a:ext cx="6520545" cy="1280161"/>
          </a:xfrm>
        </p:spPr>
        <p:txBody>
          <a:bodyPr/>
          <a:lstStyle/>
          <a:p>
            <a:pPr>
              <a:lnSpc>
                <a:spcPct val="100000"/>
              </a:lnSpc>
              <a:spcBef>
                <a:spcPts val="0"/>
              </a:spcBef>
              <a:spcAft>
                <a:spcPts val="0"/>
              </a:spcAft>
            </a:pPr>
            <a:r>
              <a:rPr lang="en-US" sz="3200" dirty="0"/>
              <a:t>Full Report: Lead Paragraph</a:t>
            </a:r>
            <a:br>
              <a:rPr lang="en-US" sz="3200" dirty="0"/>
            </a:br>
            <a:r>
              <a:rPr lang="en-US" sz="2400" dirty="0"/>
              <a:t>Key findings—Summarize 1 or 2 main results and any actions that resulted.</a:t>
            </a:r>
          </a:p>
        </p:txBody>
      </p:sp>
      <p:sp>
        <p:nvSpPr>
          <p:cNvPr id="7" name="Content Placeholder 2"/>
          <p:cNvSpPr>
            <a:spLocks noGrp="1"/>
          </p:cNvSpPr>
          <p:nvPr>
            <p:ph type="body" sz="quarter" idx="10"/>
          </p:nvPr>
        </p:nvSpPr>
        <p:spPr>
          <a:xfrm>
            <a:off x="323922" y="1305100"/>
            <a:ext cx="6277642" cy="2981344"/>
          </a:xfrm>
        </p:spPr>
        <p:txBody>
          <a:bodyPr/>
          <a:lstStyle/>
          <a:p>
            <a:r>
              <a:rPr lang="en-US" sz="2400" dirty="0"/>
              <a:t>Approximately two thirds of opioid overdose decedents tested positive for fentanyl on postmortem toxicology. Evidence for rapid progression of fentanyl overdose was common among both fatal and nonfatal overdoses. A majority of interview respondents reported successfully using multiple doses of naloxone, the antidote to opioid overdose, to reverse suspected fentanyl overdoses.</a:t>
            </a:r>
          </a:p>
        </p:txBody>
      </p:sp>
    </p:spTree>
    <p:extLst>
      <p:ext uri="{BB962C8B-B14F-4D97-AF65-F5344CB8AC3E}">
        <p14:creationId xmlns:p14="http://schemas.microsoft.com/office/powerpoint/2010/main" val="343320897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2471" y="631769"/>
            <a:ext cx="6520545" cy="1280161"/>
          </a:xfrm>
        </p:spPr>
        <p:txBody>
          <a:bodyPr/>
          <a:lstStyle/>
          <a:p>
            <a:pPr>
              <a:lnSpc>
                <a:spcPct val="100000"/>
              </a:lnSpc>
              <a:spcBef>
                <a:spcPts val="0"/>
              </a:spcBef>
              <a:spcAft>
                <a:spcPts val="0"/>
              </a:spcAft>
            </a:pPr>
            <a:r>
              <a:rPr lang="en-US" sz="3200" dirty="0"/>
              <a:t>Full Report: Lead Paragraph</a:t>
            </a:r>
            <a:br>
              <a:rPr lang="en-US" sz="3200" dirty="0"/>
            </a:br>
            <a:r>
              <a:rPr lang="en-US" sz="2400" dirty="0"/>
              <a:t>Public health message—what should be done by public health practitioners or, if relevant, by clinicians or the public?</a:t>
            </a:r>
          </a:p>
        </p:txBody>
      </p:sp>
      <p:sp>
        <p:nvSpPr>
          <p:cNvPr id="7" name="Content Placeholder 2"/>
          <p:cNvSpPr>
            <a:spLocks noGrp="1"/>
          </p:cNvSpPr>
          <p:nvPr>
            <p:ph type="body" sz="quarter" idx="10"/>
          </p:nvPr>
        </p:nvSpPr>
        <p:spPr>
          <a:xfrm>
            <a:off x="323922" y="2061559"/>
            <a:ext cx="6277642" cy="2981344"/>
          </a:xfrm>
        </p:spPr>
        <p:txBody>
          <a:bodyPr/>
          <a:lstStyle/>
          <a:p>
            <a:r>
              <a:rPr lang="en-US" sz="2400" dirty="0"/>
              <a:t>Expanding and enhancing existing opioid overdose education and prevention programs to include fentanyl-specific messaging and practices could help public health authorities mitigate adverse effects associated with overdoses, especially in communities affected by illicitly manufactured fentanyl.</a:t>
            </a:r>
          </a:p>
          <a:p>
            <a:endParaRPr lang="en-US" sz="2400" dirty="0"/>
          </a:p>
        </p:txBody>
      </p:sp>
    </p:spTree>
    <p:extLst>
      <p:ext uri="{BB962C8B-B14F-4D97-AF65-F5344CB8AC3E}">
        <p14:creationId xmlns:p14="http://schemas.microsoft.com/office/powerpoint/2010/main" val="400579871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Question 1:</a:t>
            </a:r>
          </a:p>
        </p:txBody>
      </p:sp>
      <p:sp>
        <p:nvSpPr>
          <p:cNvPr id="3" name="Text Placeholder 2"/>
          <p:cNvSpPr>
            <a:spLocks noGrp="1"/>
          </p:cNvSpPr>
          <p:nvPr>
            <p:ph type="body" sz="quarter" idx="10"/>
          </p:nvPr>
        </p:nvSpPr>
        <p:spPr/>
        <p:txBody>
          <a:bodyPr/>
          <a:lstStyle/>
          <a:p>
            <a:pPr marL="0" indent="0">
              <a:buNone/>
            </a:pPr>
            <a:r>
              <a:rPr lang="en-US" sz="2400" b="1" dirty="0"/>
              <a:t>Which of the following components of the lead paragraph of a Full Report is NOT repeated elsewhere in the report?</a:t>
            </a:r>
          </a:p>
          <a:p>
            <a:pPr marL="457200" indent="-457200">
              <a:buFont typeface="+mj-lt"/>
              <a:buAutoNum type="alphaLcPeriod"/>
            </a:pPr>
            <a:r>
              <a:rPr lang="en-US" sz="2400" b="1" dirty="0"/>
              <a:t>Background</a:t>
            </a:r>
          </a:p>
          <a:p>
            <a:pPr marL="457200" indent="-457200">
              <a:buFont typeface="+mj-lt"/>
              <a:buAutoNum type="alphaLcPeriod"/>
            </a:pPr>
            <a:r>
              <a:rPr lang="en-US" sz="2400" b="1" dirty="0"/>
              <a:t>Methods</a:t>
            </a:r>
          </a:p>
          <a:p>
            <a:pPr marL="457200" indent="-457200">
              <a:buFont typeface="+mj-lt"/>
              <a:buAutoNum type="alphaLcPeriod"/>
            </a:pPr>
            <a:r>
              <a:rPr lang="en-US" sz="2400" b="1" dirty="0"/>
              <a:t>Key findings</a:t>
            </a:r>
          </a:p>
          <a:p>
            <a:pPr marL="457200" indent="-457200">
              <a:buFont typeface="+mj-lt"/>
              <a:buAutoNum type="alphaLcPeriod"/>
            </a:pPr>
            <a:r>
              <a:rPr lang="en-US" sz="2400" b="1" dirty="0"/>
              <a:t>Public health message</a:t>
            </a:r>
          </a:p>
        </p:txBody>
      </p:sp>
    </p:spTree>
    <p:extLst>
      <p:ext uri="{BB962C8B-B14F-4D97-AF65-F5344CB8AC3E}">
        <p14:creationId xmlns:p14="http://schemas.microsoft.com/office/powerpoint/2010/main" val="364066731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Question 1:</a:t>
            </a:r>
          </a:p>
        </p:txBody>
      </p:sp>
      <p:sp>
        <p:nvSpPr>
          <p:cNvPr id="3" name="Text Placeholder 2"/>
          <p:cNvSpPr>
            <a:spLocks noGrp="1"/>
          </p:cNvSpPr>
          <p:nvPr>
            <p:ph type="body" sz="quarter" idx="10"/>
          </p:nvPr>
        </p:nvSpPr>
        <p:spPr/>
        <p:txBody>
          <a:bodyPr/>
          <a:lstStyle/>
          <a:p>
            <a:pPr marL="0" indent="0">
              <a:buNone/>
            </a:pPr>
            <a:r>
              <a:rPr lang="en-US" sz="2400" b="1" dirty="0"/>
              <a:t>Which of the following components of the lead paragraph of a Full Report is NOT repeated elsewhere in the report?</a:t>
            </a:r>
          </a:p>
          <a:p>
            <a:pPr marL="457200" indent="-457200">
              <a:buFont typeface="+mj-lt"/>
              <a:buAutoNum type="alphaLcPeriod"/>
            </a:pPr>
            <a:r>
              <a:rPr lang="en-US" sz="2400" b="1" dirty="0">
                <a:solidFill>
                  <a:srgbClr val="FF0000"/>
                </a:solidFill>
              </a:rPr>
              <a:t>Background</a:t>
            </a:r>
          </a:p>
          <a:p>
            <a:pPr marL="457200" indent="-457200">
              <a:buFont typeface="+mj-lt"/>
              <a:buAutoNum type="alphaLcPeriod"/>
            </a:pPr>
            <a:r>
              <a:rPr lang="en-US" sz="2400" b="1" dirty="0"/>
              <a:t>Methods</a:t>
            </a:r>
          </a:p>
          <a:p>
            <a:pPr marL="457200" indent="-457200">
              <a:buFont typeface="+mj-lt"/>
              <a:buAutoNum type="alphaLcPeriod"/>
            </a:pPr>
            <a:r>
              <a:rPr lang="en-US" sz="2400" b="1" dirty="0"/>
              <a:t>Key findings</a:t>
            </a:r>
          </a:p>
          <a:p>
            <a:pPr marL="457200" indent="-457200">
              <a:buFont typeface="+mj-lt"/>
              <a:buAutoNum type="alphaLcPeriod"/>
            </a:pPr>
            <a:r>
              <a:rPr lang="en-US" sz="2400" b="1" dirty="0"/>
              <a:t>Public health message</a:t>
            </a:r>
          </a:p>
        </p:txBody>
      </p:sp>
    </p:spTree>
    <p:extLst>
      <p:ext uri="{BB962C8B-B14F-4D97-AF65-F5344CB8AC3E}">
        <p14:creationId xmlns:p14="http://schemas.microsoft.com/office/powerpoint/2010/main" val="335820246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2471" y="-257693"/>
            <a:ext cx="6520545" cy="1280161"/>
          </a:xfrm>
        </p:spPr>
        <p:txBody>
          <a:bodyPr/>
          <a:lstStyle/>
          <a:p>
            <a:pPr>
              <a:lnSpc>
                <a:spcPct val="100000"/>
              </a:lnSpc>
              <a:spcBef>
                <a:spcPts val="0"/>
              </a:spcBef>
              <a:spcAft>
                <a:spcPts val="0"/>
              </a:spcAft>
            </a:pPr>
            <a:r>
              <a:rPr lang="en-US" sz="3200" dirty="0"/>
              <a:t>Outbreak Report: Lead Paragraph</a:t>
            </a:r>
            <a:br>
              <a:rPr lang="en-US" sz="3200" dirty="0"/>
            </a:br>
            <a:endParaRPr lang="en-US" sz="2400" dirty="0"/>
          </a:p>
        </p:txBody>
      </p:sp>
      <p:sp>
        <p:nvSpPr>
          <p:cNvPr id="7" name="Content Placeholder 2"/>
          <p:cNvSpPr>
            <a:spLocks noGrp="1"/>
          </p:cNvSpPr>
          <p:nvPr>
            <p:ph type="body" sz="quarter" idx="10"/>
          </p:nvPr>
        </p:nvSpPr>
        <p:spPr>
          <a:xfrm>
            <a:off x="323922" y="648389"/>
            <a:ext cx="6277642" cy="2981344"/>
          </a:xfrm>
        </p:spPr>
        <p:txBody>
          <a:bodyPr/>
          <a:lstStyle/>
          <a:p>
            <a:r>
              <a:rPr lang="en-US" sz="2400" dirty="0"/>
              <a:t>Serves as abstract in PubMed</a:t>
            </a:r>
          </a:p>
          <a:p>
            <a:r>
              <a:rPr lang="en-US" sz="2400" b="1" dirty="0"/>
              <a:t>Establish problem—</a:t>
            </a:r>
            <a:r>
              <a:rPr lang="en-US" sz="2400" dirty="0"/>
              <a:t>1‒3 sentences describing existence of outbreak.</a:t>
            </a:r>
          </a:p>
          <a:p>
            <a:r>
              <a:rPr lang="en-US" sz="2400" b="1" dirty="0"/>
              <a:t>Methods of investigation—</a:t>
            </a:r>
            <a:r>
              <a:rPr lang="en-US" sz="2400" dirty="0"/>
              <a:t>What done, when, and by whom?</a:t>
            </a:r>
          </a:p>
          <a:p>
            <a:r>
              <a:rPr lang="en-US" sz="2400" b="1" dirty="0"/>
              <a:t>Key findings—</a:t>
            </a:r>
            <a:r>
              <a:rPr lang="en-US" sz="2400" dirty="0"/>
              <a:t>Summarize 1 or 2 main results.</a:t>
            </a:r>
          </a:p>
          <a:p>
            <a:r>
              <a:rPr lang="en-US" sz="2400" b="1" dirty="0"/>
              <a:t>Public health response—</a:t>
            </a:r>
            <a:r>
              <a:rPr lang="en-US" sz="2400" dirty="0"/>
              <a:t>Actions taken to stem outbreak.</a:t>
            </a:r>
          </a:p>
          <a:p>
            <a:r>
              <a:rPr lang="en-US" sz="2400" b="1" dirty="0"/>
              <a:t>Public health message—</a:t>
            </a:r>
            <a:r>
              <a:rPr lang="en-US" sz="2400" dirty="0"/>
              <a:t>State implications and recommend actions in response to investigation.</a:t>
            </a:r>
          </a:p>
        </p:txBody>
      </p:sp>
    </p:spTree>
    <p:extLst>
      <p:ext uri="{BB962C8B-B14F-4D97-AF65-F5344CB8AC3E}">
        <p14:creationId xmlns:p14="http://schemas.microsoft.com/office/powerpoint/2010/main" val="386027766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808" y="249381"/>
            <a:ext cx="6748354" cy="227768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58" y="2503429"/>
            <a:ext cx="3641928" cy="2425567"/>
          </a:xfrm>
          <a:prstGeom prst="rect">
            <a:avLst/>
          </a:prstGeom>
        </p:spPr>
      </p:pic>
    </p:spTree>
    <p:extLst>
      <p:ext uri="{BB962C8B-B14F-4D97-AF65-F5344CB8AC3E}">
        <p14:creationId xmlns:p14="http://schemas.microsoft.com/office/powerpoint/2010/main" val="155428177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2471" y="33253"/>
            <a:ext cx="6520545" cy="1280161"/>
          </a:xfrm>
        </p:spPr>
        <p:txBody>
          <a:bodyPr/>
          <a:lstStyle/>
          <a:p>
            <a:pPr>
              <a:lnSpc>
                <a:spcPct val="100000"/>
              </a:lnSpc>
              <a:spcBef>
                <a:spcPts val="0"/>
              </a:spcBef>
              <a:spcAft>
                <a:spcPts val="0"/>
              </a:spcAft>
            </a:pPr>
            <a:r>
              <a:rPr lang="en-US" sz="3200" dirty="0"/>
              <a:t>Outbreak Report: Lead Paragraph</a:t>
            </a:r>
            <a:br>
              <a:rPr lang="en-US" sz="3200" dirty="0"/>
            </a:br>
            <a:r>
              <a:rPr lang="en-US" sz="2400" dirty="0"/>
              <a:t>Establish problem—1‒3 sentences describing existence of outbreak.</a:t>
            </a:r>
          </a:p>
        </p:txBody>
      </p:sp>
      <p:sp>
        <p:nvSpPr>
          <p:cNvPr id="7" name="Content Placeholder 2"/>
          <p:cNvSpPr>
            <a:spLocks noGrp="1"/>
          </p:cNvSpPr>
          <p:nvPr>
            <p:ph type="body" sz="quarter" idx="10"/>
          </p:nvPr>
        </p:nvSpPr>
        <p:spPr>
          <a:xfrm>
            <a:off x="323922" y="1263536"/>
            <a:ext cx="6277642" cy="2981344"/>
          </a:xfrm>
        </p:spPr>
        <p:txBody>
          <a:bodyPr/>
          <a:lstStyle/>
          <a:p>
            <a:r>
              <a:rPr lang="en-US" sz="2400" dirty="0"/>
              <a:t>On August 3, 2016, the Ohio Department of Health Laboratory reported to CDC that a respiratory specimen collected on July 28 from a male aged 13 years who attended an agricultural fair in </a:t>
            </a:r>
            <a:r>
              <a:rPr lang="en-US" sz="2400" u="sng" dirty="0"/>
              <a:t>Ohio</a:t>
            </a:r>
            <a:r>
              <a:rPr lang="en-US" sz="2400" dirty="0"/>
              <a:t> during July 22–29, 2016, and subsequently developed a respiratory illness, tested positive by real-time reverse transcription–polymerase chain reaction (</a:t>
            </a:r>
            <a:r>
              <a:rPr lang="en-US" sz="2400" dirty="0" err="1"/>
              <a:t>rRT</a:t>
            </a:r>
            <a:r>
              <a:rPr lang="en-US" sz="2400" dirty="0"/>
              <a:t>-PCR) for influenza A(H3N2) variant* (H3N2v).</a:t>
            </a:r>
          </a:p>
        </p:txBody>
      </p:sp>
    </p:spTree>
    <p:extLst>
      <p:ext uri="{BB962C8B-B14F-4D97-AF65-F5344CB8AC3E}">
        <p14:creationId xmlns:p14="http://schemas.microsoft.com/office/powerpoint/2010/main" val="292315510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2471" y="33253"/>
            <a:ext cx="6520545" cy="1280161"/>
          </a:xfrm>
        </p:spPr>
        <p:txBody>
          <a:bodyPr/>
          <a:lstStyle/>
          <a:p>
            <a:pPr>
              <a:lnSpc>
                <a:spcPct val="100000"/>
              </a:lnSpc>
              <a:spcBef>
                <a:spcPts val="0"/>
              </a:spcBef>
              <a:spcAft>
                <a:spcPts val="0"/>
              </a:spcAft>
            </a:pPr>
            <a:r>
              <a:rPr lang="en-US" sz="3200" dirty="0"/>
              <a:t>Outbreak Report: Lead Paragraph</a:t>
            </a:r>
            <a:br>
              <a:rPr lang="en-US" sz="3200" dirty="0"/>
            </a:br>
            <a:r>
              <a:rPr lang="en-US" sz="2400" dirty="0"/>
              <a:t>Establish problem—1‒3 sentences describing existence of outbreak. (continued)</a:t>
            </a:r>
          </a:p>
        </p:txBody>
      </p:sp>
      <p:sp>
        <p:nvSpPr>
          <p:cNvPr id="7" name="Content Placeholder 2"/>
          <p:cNvSpPr>
            <a:spLocks noGrp="1"/>
          </p:cNvSpPr>
          <p:nvPr>
            <p:ph type="body" sz="quarter" idx="10"/>
          </p:nvPr>
        </p:nvSpPr>
        <p:spPr>
          <a:xfrm>
            <a:off x="323922" y="1429790"/>
            <a:ext cx="6277642" cy="2981344"/>
          </a:xfrm>
        </p:spPr>
        <p:txBody>
          <a:bodyPr/>
          <a:lstStyle/>
          <a:p>
            <a:r>
              <a:rPr lang="en-US" sz="2400" dirty="0"/>
              <a:t>…The next day, CDC was notified of a child aged 9 years who was a swine exhibitor at an agricultural fair in </a:t>
            </a:r>
            <a:r>
              <a:rPr lang="en-US" sz="2400" u="sng" dirty="0"/>
              <a:t>Michigan</a:t>
            </a:r>
            <a:r>
              <a:rPr lang="en-US" sz="2400" dirty="0"/>
              <a:t> who became ill on July 29, 2016, and tested positive for H3N2v virus at the Michigan Department of Health and Human Services Laboratory.</a:t>
            </a:r>
          </a:p>
        </p:txBody>
      </p:sp>
    </p:spTree>
    <p:extLst>
      <p:ext uri="{BB962C8B-B14F-4D97-AF65-F5344CB8AC3E}">
        <p14:creationId xmlns:p14="http://schemas.microsoft.com/office/powerpoint/2010/main" val="147603413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2471" y="399014"/>
            <a:ext cx="6520545" cy="1280161"/>
          </a:xfrm>
        </p:spPr>
        <p:txBody>
          <a:bodyPr/>
          <a:lstStyle/>
          <a:p>
            <a:pPr>
              <a:lnSpc>
                <a:spcPct val="100000"/>
              </a:lnSpc>
              <a:spcBef>
                <a:spcPts val="0"/>
              </a:spcBef>
              <a:spcAft>
                <a:spcPts val="0"/>
              </a:spcAft>
            </a:pPr>
            <a:r>
              <a:rPr lang="en-US" sz="3200" dirty="0"/>
              <a:t>Outbreak Report: Lead Paragraph</a:t>
            </a:r>
            <a:br>
              <a:rPr lang="en-US" sz="3200" dirty="0"/>
            </a:br>
            <a:r>
              <a:rPr lang="en-US" sz="2400" dirty="0"/>
              <a:t>Methods of investigation—What done, when, and by whom?</a:t>
            </a:r>
            <a:br>
              <a:rPr lang="en-US" sz="2400" dirty="0"/>
            </a:br>
            <a:r>
              <a:rPr lang="en-US" sz="2400" dirty="0"/>
              <a:t>Key findings—Summarize 1 or 2 main results.</a:t>
            </a:r>
          </a:p>
        </p:txBody>
      </p:sp>
      <p:sp>
        <p:nvSpPr>
          <p:cNvPr id="7" name="Content Placeholder 2"/>
          <p:cNvSpPr>
            <a:spLocks noGrp="1"/>
          </p:cNvSpPr>
          <p:nvPr>
            <p:ph type="body" sz="quarter" idx="10"/>
          </p:nvPr>
        </p:nvSpPr>
        <p:spPr>
          <a:xfrm>
            <a:off x="323922" y="1770614"/>
            <a:ext cx="6277642" cy="2981344"/>
          </a:xfrm>
        </p:spPr>
        <p:txBody>
          <a:bodyPr/>
          <a:lstStyle/>
          <a:p>
            <a:r>
              <a:rPr lang="en-US" sz="2400" dirty="0"/>
              <a:t>Investigations by Michigan and Ohio health authorities identified 18 human infections linked to swine exhibits at agricultural fairs. </a:t>
            </a:r>
          </a:p>
        </p:txBody>
      </p:sp>
    </p:spTree>
    <p:extLst>
      <p:ext uri="{BB962C8B-B14F-4D97-AF65-F5344CB8AC3E}">
        <p14:creationId xmlns:p14="http://schemas.microsoft.com/office/powerpoint/2010/main" val="205510925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a:xfrm>
            <a:off x="211181" y="391885"/>
            <a:ext cx="6172200" cy="462894"/>
          </a:xfrm>
        </p:spPr>
        <p:txBody>
          <a:bodyPr/>
          <a:lstStyle/>
          <a:p>
            <a:r>
              <a:rPr lang="en-US" sz="3200" dirty="0"/>
              <a:t>Types of articles in </a:t>
            </a:r>
            <a:r>
              <a:rPr lang="en-US" sz="3200" i="1" dirty="0"/>
              <a:t>MMWR</a:t>
            </a:r>
            <a:r>
              <a:rPr lang="en-US" sz="3200" dirty="0"/>
              <a:t> Weekly</a:t>
            </a:r>
          </a:p>
        </p:txBody>
      </p:sp>
      <p:sp>
        <p:nvSpPr>
          <p:cNvPr id="7" name="Content Placeholder 2"/>
          <p:cNvSpPr>
            <a:spLocks noGrp="1"/>
          </p:cNvSpPr>
          <p:nvPr>
            <p:ph type="body" sz="quarter" idx="10"/>
          </p:nvPr>
        </p:nvSpPr>
        <p:spPr>
          <a:xfrm>
            <a:off x="323455" y="1076850"/>
            <a:ext cx="5947653" cy="2981344"/>
          </a:xfrm>
        </p:spPr>
        <p:txBody>
          <a:bodyPr/>
          <a:lstStyle/>
          <a:p>
            <a:r>
              <a:rPr lang="en-US" sz="2400" b="1" dirty="0"/>
              <a:t>Full Reports</a:t>
            </a:r>
          </a:p>
          <a:p>
            <a:r>
              <a:rPr lang="en-US" sz="2400" b="1" dirty="0"/>
              <a:t>Outbreak Reports</a:t>
            </a:r>
          </a:p>
          <a:p>
            <a:r>
              <a:rPr lang="en-US" sz="2400" b="1" dirty="0"/>
              <a:t>Notes from the Field</a:t>
            </a:r>
          </a:p>
          <a:p>
            <a:r>
              <a:rPr lang="en-US" sz="2400" dirty="0">
                <a:solidFill>
                  <a:schemeClr val="accent4">
                    <a:lumMod val="75000"/>
                  </a:schemeClr>
                </a:solidFill>
              </a:rPr>
              <a:t>Policy Notes</a:t>
            </a:r>
          </a:p>
          <a:p>
            <a:r>
              <a:rPr lang="en-US" sz="2400" dirty="0">
                <a:solidFill>
                  <a:schemeClr val="accent4">
                    <a:lumMod val="75000"/>
                  </a:schemeClr>
                </a:solidFill>
              </a:rPr>
              <a:t>Vital Signs</a:t>
            </a:r>
          </a:p>
          <a:p>
            <a:r>
              <a:rPr lang="en-US" sz="2400" dirty="0">
                <a:solidFill>
                  <a:schemeClr val="accent4">
                    <a:lumMod val="75000"/>
                  </a:schemeClr>
                </a:solidFill>
              </a:rPr>
              <a:t>CDC Grand Rounds</a:t>
            </a:r>
          </a:p>
          <a:p>
            <a:r>
              <a:rPr lang="en-US" sz="2400" dirty="0">
                <a:solidFill>
                  <a:schemeClr val="accent4">
                    <a:lumMod val="75000"/>
                  </a:schemeClr>
                </a:solidFill>
              </a:rPr>
              <a:t>Announcements</a:t>
            </a:r>
          </a:p>
          <a:p>
            <a:r>
              <a:rPr lang="en-US" sz="2400" dirty="0">
                <a:solidFill>
                  <a:schemeClr val="accent4">
                    <a:lumMod val="75000"/>
                  </a:schemeClr>
                </a:solidFill>
              </a:rPr>
              <a:t>QuickStats</a:t>
            </a:r>
          </a:p>
        </p:txBody>
      </p:sp>
    </p:spTree>
    <p:extLst>
      <p:ext uri="{BB962C8B-B14F-4D97-AF65-F5344CB8AC3E}">
        <p14:creationId xmlns:p14="http://schemas.microsoft.com/office/powerpoint/2010/main" val="374965352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2471" y="399014"/>
            <a:ext cx="6520545" cy="1280161"/>
          </a:xfrm>
        </p:spPr>
        <p:txBody>
          <a:bodyPr/>
          <a:lstStyle/>
          <a:p>
            <a:pPr>
              <a:lnSpc>
                <a:spcPct val="100000"/>
              </a:lnSpc>
              <a:spcBef>
                <a:spcPts val="0"/>
              </a:spcBef>
              <a:spcAft>
                <a:spcPts val="0"/>
              </a:spcAft>
            </a:pPr>
            <a:r>
              <a:rPr lang="en-US" sz="3200" dirty="0"/>
              <a:t>Outbreak Report: Lead Paragraph</a:t>
            </a:r>
            <a:br>
              <a:rPr lang="en-US" sz="3200" dirty="0"/>
            </a:br>
            <a:r>
              <a:rPr lang="en-US" sz="2400" dirty="0"/>
              <a:t>Public health response—Actions taken to stem outbreak.</a:t>
            </a:r>
            <a:br>
              <a:rPr lang="en-US" sz="2400" dirty="0"/>
            </a:br>
            <a:endParaRPr lang="en-US" sz="2400" dirty="0"/>
          </a:p>
        </p:txBody>
      </p:sp>
      <p:sp>
        <p:nvSpPr>
          <p:cNvPr id="7" name="Content Placeholder 2"/>
          <p:cNvSpPr>
            <a:spLocks noGrp="1"/>
          </p:cNvSpPr>
          <p:nvPr>
            <p:ph type="body" sz="quarter" idx="10"/>
          </p:nvPr>
        </p:nvSpPr>
        <p:spPr>
          <a:xfrm>
            <a:off x="323922" y="1770614"/>
            <a:ext cx="6277642" cy="2981344"/>
          </a:xfrm>
        </p:spPr>
        <p:txBody>
          <a:bodyPr/>
          <a:lstStyle/>
          <a:p>
            <a:endParaRPr lang="en-US" sz="2400" dirty="0"/>
          </a:p>
        </p:txBody>
      </p:sp>
    </p:spTree>
    <p:extLst>
      <p:ext uri="{BB962C8B-B14F-4D97-AF65-F5344CB8AC3E}">
        <p14:creationId xmlns:p14="http://schemas.microsoft.com/office/powerpoint/2010/main" val="271092921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2471" y="91441"/>
            <a:ext cx="6520545" cy="1280161"/>
          </a:xfrm>
        </p:spPr>
        <p:txBody>
          <a:bodyPr/>
          <a:lstStyle/>
          <a:p>
            <a:pPr>
              <a:lnSpc>
                <a:spcPct val="100000"/>
              </a:lnSpc>
              <a:spcBef>
                <a:spcPts val="0"/>
              </a:spcBef>
              <a:spcAft>
                <a:spcPts val="0"/>
              </a:spcAft>
            </a:pPr>
            <a:r>
              <a:rPr lang="en-US" sz="3200" dirty="0"/>
              <a:t>Outbreak Report: Lead Paragraph</a:t>
            </a:r>
            <a:br>
              <a:rPr lang="en-US" sz="3200" dirty="0"/>
            </a:br>
            <a:r>
              <a:rPr lang="en-US" sz="2400" dirty="0"/>
              <a:t>Public health message—State implications and recommend actions in response to investigation.</a:t>
            </a:r>
          </a:p>
        </p:txBody>
      </p:sp>
      <p:sp>
        <p:nvSpPr>
          <p:cNvPr id="7" name="Content Placeholder 2"/>
          <p:cNvSpPr>
            <a:spLocks noGrp="1"/>
          </p:cNvSpPr>
          <p:nvPr>
            <p:ph type="body" sz="quarter" idx="10"/>
          </p:nvPr>
        </p:nvSpPr>
        <p:spPr>
          <a:xfrm>
            <a:off x="323922" y="1679174"/>
            <a:ext cx="6277642" cy="2981344"/>
          </a:xfrm>
        </p:spPr>
        <p:txBody>
          <a:bodyPr/>
          <a:lstStyle/>
          <a:p>
            <a:r>
              <a:rPr lang="en-US" sz="2400" dirty="0"/>
              <a:t>To minimize transmission of influenza viruses from infected swine to visitors, agricultural fair organizers should consider prevention measures such as shortening the time swine are on the fairgrounds, isolating ill swine, maintaining a veterinarian on call, providing handwashing stations, and prohibiting food and beverages in animal barns. </a:t>
            </a:r>
          </a:p>
        </p:txBody>
      </p:sp>
    </p:spTree>
    <p:extLst>
      <p:ext uri="{BB962C8B-B14F-4D97-AF65-F5344CB8AC3E}">
        <p14:creationId xmlns:p14="http://schemas.microsoft.com/office/powerpoint/2010/main" val="6615233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2471" y="415639"/>
            <a:ext cx="6520545" cy="1280161"/>
          </a:xfrm>
        </p:spPr>
        <p:txBody>
          <a:bodyPr/>
          <a:lstStyle/>
          <a:p>
            <a:pPr>
              <a:lnSpc>
                <a:spcPct val="100000"/>
              </a:lnSpc>
              <a:spcBef>
                <a:spcPts val="0"/>
              </a:spcBef>
              <a:spcAft>
                <a:spcPts val="0"/>
              </a:spcAft>
            </a:pPr>
            <a:r>
              <a:rPr lang="en-US" sz="3200" dirty="0"/>
              <a:t>Outbreak Report: Lead Paragraph</a:t>
            </a:r>
            <a:br>
              <a:rPr lang="en-US" sz="3200" dirty="0"/>
            </a:br>
            <a:r>
              <a:rPr lang="en-US" sz="2400" dirty="0"/>
              <a:t>Public health message—State implications and recommend actions in response to investigation. (continued)</a:t>
            </a:r>
          </a:p>
        </p:txBody>
      </p:sp>
      <p:sp>
        <p:nvSpPr>
          <p:cNvPr id="7" name="Content Placeholder 2"/>
          <p:cNvSpPr>
            <a:spLocks noGrp="1"/>
          </p:cNvSpPr>
          <p:nvPr>
            <p:ph type="body" sz="quarter" idx="10"/>
          </p:nvPr>
        </p:nvSpPr>
        <p:spPr>
          <a:xfrm>
            <a:off x="323922" y="1695800"/>
            <a:ext cx="6277642" cy="2981344"/>
          </a:xfrm>
        </p:spPr>
        <p:txBody>
          <a:bodyPr/>
          <a:lstStyle/>
          <a:p>
            <a:r>
              <a:rPr lang="en-US" sz="2400" dirty="0"/>
              <a:t>Persons at high risk for influenza-associated complications should be discouraged from entering swine barns.</a:t>
            </a:r>
          </a:p>
        </p:txBody>
      </p:sp>
    </p:spTree>
    <p:extLst>
      <p:ext uri="{BB962C8B-B14F-4D97-AF65-F5344CB8AC3E}">
        <p14:creationId xmlns:p14="http://schemas.microsoft.com/office/powerpoint/2010/main" val="250154054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2471" y="0"/>
            <a:ext cx="6520545" cy="1280161"/>
          </a:xfrm>
        </p:spPr>
        <p:txBody>
          <a:bodyPr/>
          <a:lstStyle/>
          <a:p>
            <a:pPr>
              <a:lnSpc>
                <a:spcPct val="100000"/>
              </a:lnSpc>
              <a:spcBef>
                <a:spcPts val="0"/>
              </a:spcBef>
              <a:spcAft>
                <a:spcPts val="0"/>
              </a:spcAft>
            </a:pPr>
            <a:r>
              <a:rPr lang="en-US" sz="3200" dirty="0"/>
              <a:t>Full Reports and Outbreak Reports</a:t>
            </a:r>
            <a:br>
              <a:rPr lang="en-US" sz="3200" dirty="0"/>
            </a:br>
            <a:r>
              <a:rPr lang="en-US" sz="3200" dirty="0"/>
              <a:t>Summary Boxes</a:t>
            </a:r>
          </a:p>
        </p:txBody>
      </p:sp>
      <p:sp>
        <p:nvSpPr>
          <p:cNvPr id="7" name="Content Placeholder 2"/>
          <p:cNvSpPr>
            <a:spLocks noGrp="1"/>
          </p:cNvSpPr>
          <p:nvPr>
            <p:ph type="body" sz="quarter" idx="10"/>
          </p:nvPr>
        </p:nvSpPr>
        <p:spPr>
          <a:xfrm>
            <a:off x="323455" y="1338107"/>
            <a:ext cx="5947653" cy="2981344"/>
          </a:xfrm>
        </p:spPr>
        <p:txBody>
          <a:bodyPr/>
          <a:lstStyle/>
          <a:p>
            <a:r>
              <a:rPr lang="en-US" sz="2400" b="1" dirty="0"/>
              <a:t>What is already known on this topic?</a:t>
            </a:r>
          </a:p>
          <a:p>
            <a:r>
              <a:rPr lang="en-US" sz="2400" b="1" dirty="0"/>
              <a:t>What is added by this report?</a:t>
            </a:r>
          </a:p>
          <a:p>
            <a:r>
              <a:rPr lang="en-US" sz="2400" b="1" dirty="0"/>
              <a:t>What are the implications for public health practice?</a:t>
            </a:r>
          </a:p>
          <a:p>
            <a:endParaRPr lang="en-US" sz="2400" b="1" dirty="0"/>
          </a:p>
          <a:p>
            <a:r>
              <a:rPr lang="en-US" sz="2400" b="1" dirty="0"/>
              <a:t>1‒2 sentence response per question written in very clear style.</a:t>
            </a:r>
          </a:p>
        </p:txBody>
      </p:sp>
    </p:spTree>
    <p:extLst>
      <p:ext uri="{BB962C8B-B14F-4D97-AF65-F5344CB8AC3E}">
        <p14:creationId xmlns:p14="http://schemas.microsoft.com/office/powerpoint/2010/main" val="245143017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47896" y="116161"/>
            <a:ext cx="5178829" cy="4792310"/>
          </a:xfrm>
          <a:prstGeom prst="rect">
            <a:avLst/>
          </a:prstGeom>
        </p:spPr>
      </p:pic>
    </p:spTree>
    <p:extLst>
      <p:ext uri="{BB962C8B-B14F-4D97-AF65-F5344CB8AC3E}">
        <p14:creationId xmlns:p14="http://schemas.microsoft.com/office/powerpoint/2010/main" val="222917291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2470" y="-174171"/>
            <a:ext cx="6520545" cy="1280161"/>
          </a:xfrm>
        </p:spPr>
        <p:txBody>
          <a:bodyPr/>
          <a:lstStyle/>
          <a:p>
            <a:pPr>
              <a:lnSpc>
                <a:spcPct val="100000"/>
              </a:lnSpc>
              <a:spcBef>
                <a:spcPts val="0"/>
              </a:spcBef>
              <a:spcAft>
                <a:spcPts val="0"/>
              </a:spcAft>
            </a:pPr>
            <a:r>
              <a:rPr lang="en-US" sz="3200" dirty="0"/>
              <a:t>Requirements for </a:t>
            </a:r>
            <a:r>
              <a:rPr lang="en-US" sz="3200" i="1" dirty="0"/>
              <a:t>MMWR</a:t>
            </a:r>
            <a:r>
              <a:rPr lang="en-US" sz="3200" dirty="0"/>
              <a:t> Weekly Notes from the Field</a:t>
            </a:r>
          </a:p>
        </p:txBody>
      </p:sp>
      <p:sp>
        <p:nvSpPr>
          <p:cNvPr id="7" name="Content Placeholder 2"/>
          <p:cNvSpPr>
            <a:spLocks noGrp="1"/>
          </p:cNvSpPr>
          <p:nvPr>
            <p:ph type="body" sz="quarter" idx="10"/>
          </p:nvPr>
        </p:nvSpPr>
        <p:spPr>
          <a:xfrm>
            <a:off x="323921" y="1036321"/>
            <a:ext cx="6277642" cy="2981344"/>
          </a:xfrm>
        </p:spPr>
        <p:txBody>
          <a:bodyPr/>
          <a:lstStyle/>
          <a:p>
            <a:r>
              <a:rPr lang="en-US" sz="2400" b="1" dirty="0"/>
              <a:t>Abbreviated reports of ongoing or recent events of concern to the public health community</a:t>
            </a:r>
          </a:p>
          <a:p>
            <a:r>
              <a:rPr lang="en-US" sz="2400" b="1" dirty="0"/>
              <a:t>Early information, preliminary results, and other similarly incomplete information</a:t>
            </a:r>
          </a:p>
          <a:p>
            <a:r>
              <a:rPr lang="en-US" sz="2400" b="1" dirty="0"/>
              <a:t>Word limit: ~500 </a:t>
            </a:r>
          </a:p>
          <a:p>
            <a:r>
              <a:rPr lang="en-US" sz="2400" b="1" dirty="0"/>
              <a:t>Reference limit:  absolute minimum</a:t>
            </a:r>
          </a:p>
          <a:p>
            <a:r>
              <a:rPr lang="en-US" sz="2400" b="1" dirty="0"/>
              <a:t>Tables, Figures and Boxes: ≤1</a:t>
            </a:r>
          </a:p>
        </p:txBody>
      </p:sp>
    </p:spTree>
    <p:extLst>
      <p:ext uri="{BB962C8B-B14F-4D97-AF65-F5344CB8AC3E}">
        <p14:creationId xmlns:p14="http://schemas.microsoft.com/office/powerpoint/2010/main" val="77748438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142" y="166256"/>
            <a:ext cx="6726731" cy="2451624"/>
          </a:xfrm>
          <a:prstGeom prst="rect">
            <a:avLst/>
          </a:prstGeom>
        </p:spPr>
      </p:pic>
    </p:spTree>
    <p:extLst>
      <p:ext uri="{BB962C8B-B14F-4D97-AF65-F5344CB8AC3E}">
        <p14:creationId xmlns:p14="http://schemas.microsoft.com/office/powerpoint/2010/main" val="203109340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626" y="1013525"/>
            <a:ext cx="6781467" cy="186268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4764" y="3187046"/>
            <a:ext cx="2661025" cy="1772274"/>
          </a:xfrm>
          <a:prstGeom prst="rect">
            <a:avLst/>
          </a:prstGeom>
        </p:spPr>
      </p:pic>
    </p:spTree>
    <p:extLst>
      <p:ext uri="{BB962C8B-B14F-4D97-AF65-F5344CB8AC3E}">
        <p14:creationId xmlns:p14="http://schemas.microsoft.com/office/powerpoint/2010/main" val="88382115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Question 2:</a:t>
            </a:r>
          </a:p>
        </p:txBody>
      </p:sp>
      <p:sp>
        <p:nvSpPr>
          <p:cNvPr id="3" name="Text Placeholder 2"/>
          <p:cNvSpPr>
            <a:spLocks noGrp="1"/>
          </p:cNvSpPr>
          <p:nvPr>
            <p:ph type="body" sz="quarter" idx="10"/>
          </p:nvPr>
        </p:nvSpPr>
        <p:spPr/>
        <p:txBody>
          <a:bodyPr/>
          <a:lstStyle/>
          <a:p>
            <a:pPr marL="0" indent="0">
              <a:buNone/>
            </a:pPr>
            <a:r>
              <a:rPr lang="en-US" sz="2400" b="1" dirty="0"/>
              <a:t>You want to describe lead poisoning among refugee children during the last five years in your state. What type of report would you write?</a:t>
            </a:r>
          </a:p>
          <a:p>
            <a:pPr marL="457200" indent="-457200">
              <a:buFont typeface="+mj-lt"/>
              <a:buAutoNum type="alphaLcPeriod"/>
            </a:pPr>
            <a:r>
              <a:rPr lang="en-US" sz="2400" b="1" dirty="0"/>
              <a:t>Full Report</a:t>
            </a:r>
          </a:p>
          <a:p>
            <a:pPr marL="457200" indent="-457200">
              <a:buFont typeface="+mj-lt"/>
              <a:buAutoNum type="alphaLcPeriod"/>
            </a:pPr>
            <a:r>
              <a:rPr lang="en-US" sz="2400" b="1" dirty="0"/>
              <a:t>Outbreak Report</a:t>
            </a:r>
          </a:p>
          <a:p>
            <a:pPr marL="457200" indent="-457200">
              <a:buFont typeface="+mj-lt"/>
              <a:buAutoNum type="alphaLcPeriod"/>
            </a:pPr>
            <a:r>
              <a:rPr lang="en-US" sz="2400" b="1" dirty="0"/>
              <a:t>Notes from the Field</a:t>
            </a:r>
          </a:p>
        </p:txBody>
      </p:sp>
    </p:spTree>
    <p:extLst>
      <p:ext uri="{BB962C8B-B14F-4D97-AF65-F5344CB8AC3E}">
        <p14:creationId xmlns:p14="http://schemas.microsoft.com/office/powerpoint/2010/main" val="15317930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Question 2:</a:t>
            </a:r>
          </a:p>
        </p:txBody>
      </p:sp>
      <p:sp>
        <p:nvSpPr>
          <p:cNvPr id="3" name="Text Placeholder 2"/>
          <p:cNvSpPr>
            <a:spLocks noGrp="1"/>
          </p:cNvSpPr>
          <p:nvPr>
            <p:ph type="body" sz="quarter" idx="10"/>
          </p:nvPr>
        </p:nvSpPr>
        <p:spPr/>
        <p:txBody>
          <a:bodyPr/>
          <a:lstStyle/>
          <a:p>
            <a:pPr marL="0" indent="0">
              <a:buNone/>
            </a:pPr>
            <a:r>
              <a:rPr lang="en-US" sz="2400" b="1" dirty="0"/>
              <a:t>You want to describe lead poisoning among refugee children during the last five years in your state. What type of report would you write?</a:t>
            </a:r>
          </a:p>
          <a:p>
            <a:pPr marL="457200" indent="-457200">
              <a:buFont typeface="+mj-lt"/>
              <a:buAutoNum type="alphaLcPeriod"/>
            </a:pPr>
            <a:r>
              <a:rPr lang="en-US" sz="2400" b="1" dirty="0">
                <a:solidFill>
                  <a:srgbClr val="FF0000"/>
                </a:solidFill>
              </a:rPr>
              <a:t>Full Report</a:t>
            </a:r>
          </a:p>
          <a:p>
            <a:pPr marL="457200" indent="-457200">
              <a:buFont typeface="+mj-lt"/>
              <a:buAutoNum type="alphaLcPeriod"/>
            </a:pPr>
            <a:r>
              <a:rPr lang="en-US" sz="2400" b="1" dirty="0"/>
              <a:t>Outbreak Report</a:t>
            </a:r>
          </a:p>
          <a:p>
            <a:pPr marL="457200" indent="-457200">
              <a:buFont typeface="+mj-lt"/>
              <a:buAutoNum type="alphaLcPeriod"/>
            </a:pPr>
            <a:r>
              <a:rPr lang="en-US" sz="2400" b="1" dirty="0"/>
              <a:t>Notes from the Field</a:t>
            </a:r>
          </a:p>
        </p:txBody>
      </p:sp>
    </p:spTree>
    <p:extLst>
      <p:ext uri="{BB962C8B-B14F-4D97-AF65-F5344CB8AC3E}">
        <p14:creationId xmlns:p14="http://schemas.microsoft.com/office/powerpoint/2010/main" val="362293572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11181" y="391885"/>
            <a:ext cx="6172200" cy="462894"/>
          </a:xfrm>
        </p:spPr>
        <p:txBody>
          <a:bodyPr/>
          <a:lstStyle/>
          <a:p>
            <a:r>
              <a:rPr lang="en-US" sz="3200" dirty="0"/>
              <a:t>Criteria for Publication</a:t>
            </a:r>
          </a:p>
        </p:txBody>
      </p:sp>
      <p:sp>
        <p:nvSpPr>
          <p:cNvPr id="7" name="Content Placeholder 2"/>
          <p:cNvSpPr>
            <a:spLocks noGrp="1"/>
          </p:cNvSpPr>
          <p:nvPr>
            <p:ph type="body" sz="quarter" idx="10"/>
          </p:nvPr>
        </p:nvSpPr>
        <p:spPr>
          <a:xfrm>
            <a:off x="323455" y="1076850"/>
            <a:ext cx="5947653" cy="2981344"/>
          </a:xfrm>
        </p:spPr>
        <p:txBody>
          <a:bodyPr/>
          <a:lstStyle/>
          <a:p>
            <a:r>
              <a:rPr lang="en-US" sz="2400" b="1" dirty="0"/>
              <a:t>Appropriateness</a:t>
            </a:r>
          </a:p>
          <a:p>
            <a:r>
              <a:rPr lang="en-US" sz="2400" b="1" dirty="0"/>
              <a:t>Originality</a:t>
            </a:r>
          </a:p>
          <a:p>
            <a:r>
              <a:rPr lang="en-US" sz="2400" b="1" dirty="0"/>
              <a:t>Quality</a:t>
            </a:r>
          </a:p>
          <a:p>
            <a:r>
              <a:rPr lang="en-US" sz="2400" b="1" dirty="0"/>
              <a:t>Timeliness</a:t>
            </a:r>
          </a:p>
          <a:p>
            <a:r>
              <a:rPr lang="en-US" sz="2400" b="1" dirty="0"/>
              <a:t>Clarity</a:t>
            </a:r>
          </a:p>
          <a:p>
            <a:endParaRPr lang="en-US" sz="2400" b="1" dirty="0"/>
          </a:p>
          <a:p>
            <a:r>
              <a:rPr lang="en-US" sz="2400" b="1" dirty="0"/>
              <a:t>Generalist not specialist publication</a:t>
            </a:r>
          </a:p>
        </p:txBody>
      </p:sp>
    </p:spTree>
    <p:extLst>
      <p:ext uri="{BB962C8B-B14F-4D97-AF65-F5344CB8AC3E}">
        <p14:creationId xmlns:p14="http://schemas.microsoft.com/office/powerpoint/2010/main" val="172929977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11181" y="192379"/>
            <a:ext cx="6172200" cy="462894"/>
          </a:xfrm>
        </p:spPr>
        <p:txBody>
          <a:bodyPr/>
          <a:lstStyle/>
          <a:p>
            <a:r>
              <a:rPr lang="en-US" sz="3200" dirty="0"/>
              <a:t>Tips for Publishing in </a:t>
            </a:r>
            <a:r>
              <a:rPr lang="en-US" sz="3200" i="1" dirty="0"/>
              <a:t>MMWR</a:t>
            </a:r>
          </a:p>
        </p:txBody>
      </p:sp>
      <p:sp>
        <p:nvSpPr>
          <p:cNvPr id="7" name="Content Placeholder 2"/>
          <p:cNvSpPr>
            <a:spLocks noGrp="1"/>
          </p:cNvSpPr>
          <p:nvPr>
            <p:ph type="body" sz="quarter" idx="10"/>
          </p:nvPr>
        </p:nvSpPr>
        <p:spPr>
          <a:xfrm>
            <a:off x="323454" y="655273"/>
            <a:ext cx="5947653" cy="2981344"/>
          </a:xfrm>
        </p:spPr>
        <p:txBody>
          <a:bodyPr/>
          <a:lstStyle/>
          <a:p>
            <a:r>
              <a:rPr lang="en-US" sz="2400" b="1" dirty="0"/>
              <a:t>Read lots of </a:t>
            </a:r>
            <a:r>
              <a:rPr lang="en-US" sz="2400" b="1" i="1" dirty="0"/>
              <a:t>MMWR</a:t>
            </a:r>
            <a:r>
              <a:rPr lang="en-US" sz="2400" b="1" dirty="0"/>
              <a:t> reports  </a:t>
            </a:r>
          </a:p>
          <a:p>
            <a:pPr lvl="1"/>
            <a:r>
              <a:rPr lang="en-US" sz="2400" b="1" dirty="0"/>
              <a:t>Familiarize yourself with format, style, and types of articles accepted</a:t>
            </a:r>
          </a:p>
          <a:p>
            <a:r>
              <a:rPr lang="en-US" sz="2400" b="1" dirty="0"/>
              <a:t>Find an example article</a:t>
            </a:r>
          </a:p>
          <a:p>
            <a:r>
              <a:rPr lang="en-US" sz="2400" b="1" dirty="0"/>
              <a:t>Get feedback by giving a presentation on your study</a:t>
            </a:r>
          </a:p>
          <a:p>
            <a:r>
              <a:rPr lang="en-US" sz="2400" b="1" dirty="0"/>
              <a:t>Put yourself in the position of a reader </a:t>
            </a:r>
          </a:p>
          <a:p>
            <a:pPr lvl="1"/>
            <a:r>
              <a:rPr lang="en-US" sz="2400" b="1" dirty="0"/>
              <a:t>For </a:t>
            </a:r>
            <a:r>
              <a:rPr lang="en-US" sz="2400" b="1" i="1" dirty="0"/>
              <a:t>MMWR</a:t>
            </a:r>
            <a:r>
              <a:rPr lang="en-US" sz="2400" b="1" dirty="0"/>
              <a:t>, this should be a generalist, not a specialist</a:t>
            </a:r>
          </a:p>
        </p:txBody>
      </p:sp>
    </p:spTree>
    <p:extLst>
      <p:ext uri="{BB962C8B-B14F-4D97-AF65-F5344CB8AC3E}">
        <p14:creationId xmlns:p14="http://schemas.microsoft.com/office/powerpoint/2010/main" val="249653504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11181" y="391885"/>
            <a:ext cx="6172200" cy="462894"/>
          </a:xfrm>
        </p:spPr>
        <p:txBody>
          <a:bodyPr/>
          <a:lstStyle/>
          <a:p>
            <a:r>
              <a:rPr lang="en-US" sz="3200" dirty="0"/>
              <a:t>Common Errors</a:t>
            </a:r>
            <a:endParaRPr lang="en-US" sz="3200" i="1" dirty="0"/>
          </a:p>
        </p:txBody>
      </p:sp>
      <p:sp>
        <p:nvSpPr>
          <p:cNvPr id="7" name="Content Placeholder 2"/>
          <p:cNvSpPr>
            <a:spLocks noGrp="1"/>
          </p:cNvSpPr>
          <p:nvPr>
            <p:ph type="body" sz="quarter" idx="10"/>
          </p:nvPr>
        </p:nvSpPr>
        <p:spPr>
          <a:xfrm>
            <a:off x="323454" y="854779"/>
            <a:ext cx="5947653" cy="2981344"/>
          </a:xfrm>
        </p:spPr>
        <p:txBody>
          <a:bodyPr/>
          <a:lstStyle/>
          <a:p>
            <a:r>
              <a:rPr lang="en-US" sz="2400" b="1" dirty="0"/>
              <a:t>Failure to follow instructions for authors</a:t>
            </a:r>
          </a:p>
          <a:p>
            <a:r>
              <a:rPr lang="en-US" sz="2400" b="1" dirty="0"/>
              <a:t>Poor organization</a:t>
            </a:r>
          </a:p>
          <a:p>
            <a:r>
              <a:rPr lang="en-US" sz="2400" b="1" dirty="0"/>
              <a:t>Overly complex sentence structure</a:t>
            </a:r>
          </a:p>
          <a:p>
            <a:r>
              <a:rPr lang="en-US" sz="2400" b="1" dirty="0"/>
              <a:t>Meandering discussion</a:t>
            </a:r>
          </a:p>
          <a:p>
            <a:r>
              <a:rPr lang="en-US" sz="2400" b="1" dirty="0"/>
              <a:t>Use of jargon and too many acronyms</a:t>
            </a:r>
          </a:p>
          <a:p>
            <a:endParaRPr lang="en-US" sz="2400" b="1" dirty="0"/>
          </a:p>
          <a:p>
            <a:r>
              <a:rPr lang="en-US" sz="2400" b="1" dirty="0"/>
              <a:t>Use of first person (</a:t>
            </a:r>
            <a:r>
              <a:rPr lang="en-US" sz="2400" b="1" i="1" dirty="0"/>
              <a:t>MMWR </a:t>
            </a:r>
            <a:r>
              <a:rPr lang="en-US" sz="2400" b="1" dirty="0"/>
              <a:t>is considered the “voice of CDC”)</a:t>
            </a:r>
          </a:p>
        </p:txBody>
      </p:sp>
    </p:spTree>
    <p:extLst>
      <p:ext uri="{BB962C8B-B14F-4D97-AF65-F5344CB8AC3E}">
        <p14:creationId xmlns:p14="http://schemas.microsoft.com/office/powerpoint/2010/main" val="323895376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Question 3:</a:t>
            </a:r>
          </a:p>
        </p:txBody>
      </p:sp>
      <p:sp>
        <p:nvSpPr>
          <p:cNvPr id="3" name="Text Placeholder 2"/>
          <p:cNvSpPr>
            <a:spLocks noGrp="1"/>
          </p:cNvSpPr>
          <p:nvPr>
            <p:ph type="body" sz="quarter" idx="10"/>
          </p:nvPr>
        </p:nvSpPr>
        <p:spPr/>
        <p:txBody>
          <a:bodyPr/>
          <a:lstStyle/>
          <a:p>
            <a:pPr marL="0" indent="0">
              <a:buNone/>
            </a:pPr>
            <a:r>
              <a:rPr lang="en-US" sz="2400" b="1" dirty="0"/>
              <a:t>Which of the following is NOT a common error in writing for MMWR? </a:t>
            </a:r>
          </a:p>
          <a:p>
            <a:pPr marL="457200" indent="-457200">
              <a:buFont typeface="+mj-lt"/>
              <a:buAutoNum type="alphaLcPeriod"/>
            </a:pPr>
            <a:r>
              <a:rPr lang="en-US" sz="2400" b="1" dirty="0"/>
              <a:t>Failure to follow instructions for authors</a:t>
            </a:r>
          </a:p>
          <a:p>
            <a:pPr marL="457200" indent="-457200">
              <a:buFont typeface="+mj-lt"/>
              <a:buAutoNum type="alphaLcPeriod"/>
            </a:pPr>
            <a:r>
              <a:rPr lang="en-US" sz="2400" b="1" dirty="0"/>
              <a:t>Clear focus</a:t>
            </a:r>
          </a:p>
          <a:p>
            <a:pPr marL="457200" indent="-457200">
              <a:buFont typeface="+mj-lt"/>
              <a:buAutoNum type="alphaLcPeriod"/>
            </a:pPr>
            <a:r>
              <a:rPr lang="en-US" sz="2400" b="1" dirty="0"/>
              <a:t>Use of jargon</a:t>
            </a:r>
          </a:p>
          <a:p>
            <a:pPr marL="457200" indent="-457200">
              <a:buFont typeface="+mj-lt"/>
              <a:buAutoNum type="alphaLcPeriod"/>
            </a:pPr>
            <a:r>
              <a:rPr lang="en-US" sz="2400" b="1" dirty="0"/>
              <a:t>Use of first person</a:t>
            </a:r>
          </a:p>
        </p:txBody>
      </p:sp>
    </p:spTree>
    <p:extLst>
      <p:ext uri="{BB962C8B-B14F-4D97-AF65-F5344CB8AC3E}">
        <p14:creationId xmlns:p14="http://schemas.microsoft.com/office/powerpoint/2010/main" val="336185614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Question 3:</a:t>
            </a:r>
          </a:p>
        </p:txBody>
      </p:sp>
      <p:sp>
        <p:nvSpPr>
          <p:cNvPr id="3" name="Text Placeholder 2"/>
          <p:cNvSpPr>
            <a:spLocks noGrp="1"/>
          </p:cNvSpPr>
          <p:nvPr>
            <p:ph type="body" sz="quarter" idx="10"/>
          </p:nvPr>
        </p:nvSpPr>
        <p:spPr/>
        <p:txBody>
          <a:bodyPr/>
          <a:lstStyle/>
          <a:p>
            <a:pPr marL="0" indent="0">
              <a:buNone/>
            </a:pPr>
            <a:r>
              <a:rPr lang="en-US" sz="2400" b="1" dirty="0"/>
              <a:t>Which of the following is NOT a common error in writing for MMWR? </a:t>
            </a:r>
          </a:p>
          <a:p>
            <a:pPr marL="457200" indent="-457200">
              <a:buFont typeface="+mj-lt"/>
              <a:buAutoNum type="alphaLcPeriod"/>
            </a:pPr>
            <a:r>
              <a:rPr lang="en-US" sz="2400" b="1" dirty="0"/>
              <a:t>Failure to follow instructions for authors</a:t>
            </a:r>
          </a:p>
          <a:p>
            <a:pPr marL="457200" indent="-457200">
              <a:buFont typeface="+mj-lt"/>
              <a:buAutoNum type="alphaLcPeriod"/>
            </a:pPr>
            <a:r>
              <a:rPr lang="en-US" sz="2400" b="1" dirty="0">
                <a:solidFill>
                  <a:srgbClr val="FF0000"/>
                </a:solidFill>
              </a:rPr>
              <a:t>Clear focus</a:t>
            </a:r>
          </a:p>
          <a:p>
            <a:pPr marL="457200" indent="-457200">
              <a:buFont typeface="+mj-lt"/>
              <a:buAutoNum type="alphaLcPeriod"/>
            </a:pPr>
            <a:r>
              <a:rPr lang="en-US" sz="2400" b="1" dirty="0"/>
              <a:t>Use of jargon</a:t>
            </a:r>
          </a:p>
          <a:p>
            <a:pPr marL="457200" indent="-457200">
              <a:buFont typeface="+mj-lt"/>
              <a:buAutoNum type="alphaLcPeriod"/>
            </a:pPr>
            <a:r>
              <a:rPr lang="en-US" sz="2400" b="1" dirty="0"/>
              <a:t>Use of first person</a:t>
            </a:r>
          </a:p>
        </p:txBody>
      </p:sp>
    </p:spTree>
    <p:extLst>
      <p:ext uri="{BB962C8B-B14F-4D97-AF65-F5344CB8AC3E}">
        <p14:creationId xmlns:p14="http://schemas.microsoft.com/office/powerpoint/2010/main" val="362524974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1193" y="-863689"/>
            <a:ext cx="6323907" cy="2254588"/>
          </a:xfrm>
        </p:spPr>
        <p:txBody>
          <a:bodyPr/>
          <a:lstStyle/>
          <a:p>
            <a:pPr>
              <a:lnSpc>
                <a:spcPts val="3000"/>
              </a:lnSpc>
            </a:pPr>
            <a:r>
              <a:rPr lang="en-US" sz="3200" dirty="0"/>
              <a:t>Strategies to navigate </a:t>
            </a:r>
            <a:r>
              <a:rPr lang="en-US" sz="3200" i="1" dirty="0"/>
              <a:t>MMWR </a:t>
            </a:r>
            <a:r>
              <a:rPr lang="en-US" sz="3200" dirty="0"/>
              <a:t>submission, review, clearance, acceptance, and production</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1000" t="20094" r="9667" b="18497"/>
          <a:stretch/>
        </p:blipFill>
        <p:spPr>
          <a:xfrm>
            <a:off x="1011325" y="1486730"/>
            <a:ext cx="1910400" cy="3509553"/>
          </a:xfrm>
          <a:prstGeom prst="rect">
            <a:avLst/>
          </a:prstGeom>
        </p:spPr>
      </p:pic>
      <p:pic>
        <p:nvPicPr>
          <p:cNvPr id="10" name="Picture 9"/>
          <p:cNvPicPr>
            <a:picLocks noChangeAspect="1"/>
          </p:cNvPicPr>
          <p:nvPr/>
        </p:nvPicPr>
        <p:blipFill>
          <a:blip r:embed="rId4"/>
          <a:stretch>
            <a:fillRect/>
          </a:stretch>
        </p:blipFill>
        <p:spPr>
          <a:xfrm>
            <a:off x="3498349" y="1411915"/>
            <a:ext cx="1469978" cy="3575807"/>
          </a:xfrm>
          <a:prstGeom prst="rect">
            <a:avLst/>
          </a:prstGeom>
        </p:spPr>
      </p:pic>
    </p:spTree>
    <p:extLst>
      <p:ext uri="{BB962C8B-B14F-4D97-AF65-F5344CB8AC3E}">
        <p14:creationId xmlns:p14="http://schemas.microsoft.com/office/powerpoint/2010/main" val="274305678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6626" y="604225"/>
            <a:ext cx="6858000" cy="2878808"/>
          </a:xfrm>
          <a:prstGeom prst="rect">
            <a:avLst/>
          </a:prstGeom>
        </p:spPr>
      </p:pic>
      <p:sp>
        <p:nvSpPr>
          <p:cNvPr id="12" name="Rounded Rectangle 11"/>
          <p:cNvSpPr/>
          <p:nvPr/>
        </p:nvSpPr>
        <p:spPr>
          <a:xfrm>
            <a:off x="74817" y="2286000"/>
            <a:ext cx="1263534" cy="482138"/>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55306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6626" y="604225"/>
            <a:ext cx="6858000" cy="2878808"/>
          </a:xfrm>
          <a:prstGeom prst="rect">
            <a:avLst/>
          </a:prstGeom>
        </p:spPr>
      </p:pic>
      <p:sp>
        <p:nvSpPr>
          <p:cNvPr id="12" name="Rounded Rectangle 11"/>
          <p:cNvSpPr/>
          <p:nvPr/>
        </p:nvSpPr>
        <p:spPr>
          <a:xfrm>
            <a:off x="3208715" y="2527069"/>
            <a:ext cx="1529541" cy="523702"/>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962496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30752"/>
            <a:ext cx="6804221" cy="2933880"/>
          </a:xfrm>
          <a:prstGeom prst="rect">
            <a:avLst/>
          </a:prstGeom>
        </p:spPr>
      </p:pic>
    </p:spTree>
    <p:extLst>
      <p:ext uri="{BB962C8B-B14F-4D97-AF65-F5344CB8AC3E}">
        <p14:creationId xmlns:p14="http://schemas.microsoft.com/office/powerpoint/2010/main" val="139704102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11181" y="184855"/>
            <a:ext cx="6172200" cy="1273013"/>
          </a:xfrm>
        </p:spPr>
        <p:txBody>
          <a:bodyPr/>
          <a:lstStyle/>
          <a:p>
            <a:pPr>
              <a:lnSpc>
                <a:spcPts val="3000"/>
              </a:lnSpc>
            </a:pPr>
            <a:r>
              <a:rPr lang="en-US" sz="3200" dirty="0"/>
              <a:t>Science Editor Review</a:t>
            </a:r>
            <a:br>
              <a:rPr lang="en-US" sz="3200" dirty="0"/>
            </a:br>
            <a:r>
              <a:rPr lang="en-US" sz="3200" dirty="0"/>
              <a:t>Jacqueline Gindler, MD</a:t>
            </a:r>
            <a:br>
              <a:rPr lang="en-US" sz="3200" dirty="0"/>
            </a:br>
            <a:r>
              <a:rPr lang="en-US" sz="3200" dirty="0"/>
              <a:t>Editor, </a:t>
            </a:r>
            <a:r>
              <a:rPr lang="en-US" sz="3200" i="1" dirty="0"/>
              <a:t>MMWR </a:t>
            </a:r>
            <a:r>
              <a:rPr lang="en-US" sz="3200" dirty="0"/>
              <a:t>Weekly</a:t>
            </a:r>
            <a:endParaRPr lang="en-US" sz="3200" i="1" dirty="0"/>
          </a:p>
        </p:txBody>
      </p:sp>
      <p:sp>
        <p:nvSpPr>
          <p:cNvPr id="7" name="Content Placeholder 2"/>
          <p:cNvSpPr>
            <a:spLocks noGrp="1"/>
          </p:cNvSpPr>
          <p:nvPr>
            <p:ph type="body" sz="quarter" idx="10"/>
          </p:nvPr>
        </p:nvSpPr>
        <p:spPr>
          <a:xfrm>
            <a:off x="323454" y="1347107"/>
            <a:ext cx="5947653" cy="2981344"/>
          </a:xfrm>
        </p:spPr>
        <p:txBody>
          <a:bodyPr/>
          <a:lstStyle/>
          <a:p>
            <a:r>
              <a:rPr lang="en-US" sz="2400" b="1" dirty="0"/>
              <a:t>First series of reviews</a:t>
            </a:r>
          </a:p>
          <a:p>
            <a:pPr lvl="1"/>
            <a:r>
              <a:rPr lang="en-US" sz="2400" b="1" dirty="0"/>
              <a:t>Determines if we think will be of interest to our readers</a:t>
            </a:r>
          </a:p>
          <a:p>
            <a:pPr lvl="1"/>
            <a:r>
              <a:rPr lang="en-US" sz="2400" b="1" dirty="0"/>
              <a:t>If no CDC authors, prepares for review by CDC subject matters experts ‒ CDC Clearance</a:t>
            </a:r>
          </a:p>
          <a:p>
            <a:pPr lvl="1"/>
            <a:r>
              <a:rPr lang="en-US" sz="2400" b="1" dirty="0"/>
              <a:t>Usually comments to improve clarity and science from generalist perspective</a:t>
            </a:r>
          </a:p>
          <a:p>
            <a:r>
              <a:rPr lang="en-US" sz="2400" b="1" dirty="0"/>
              <a:t>Respond as you would for peer-review</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979" y="0"/>
            <a:ext cx="1322265" cy="1846247"/>
          </a:xfrm>
          <a:prstGeom prst="rect">
            <a:avLst/>
          </a:prstGeom>
        </p:spPr>
      </p:pic>
    </p:spTree>
    <p:extLst>
      <p:ext uri="{BB962C8B-B14F-4D97-AF65-F5344CB8AC3E}">
        <p14:creationId xmlns:p14="http://schemas.microsoft.com/office/powerpoint/2010/main" val="179663449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11181" y="-530038"/>
            <a:ext cx="6172200" cy="1273013"/>
          </a:xfrm>
        </p:spPr>
        <p:txBody>
          <a:bodyPr/>
          <a:lstStyle/>
          <a:p>
            <a:pPr>
              <a:lnSpc>
                <a:spcPts val="3000"/>
              </a:lnSpc>
            </a:pPr>
            <a:r>
              <a:rPr lang="en-US" sz="3200" dirty="0"/>
              <a:t>CDC Clearance</a:t>
            </a:r>
          </a:p>
        </p:txBody>
      </p:sp>
      <p:sp>
        <p:nvSpPr>
          <p:cNvPr id="7" name="Content Placeholder 2"/>
          <p:cNvSpPr>
            <a:spLocks noGrp="1"/>
          </p:cNvSpPr>
          <p:nvPr>
            <p:ph type="body" sz="quarter" idx="10"/>
          </p:nvPr>
        </p:nvSpPr>
        <p:spPr>
          <a:xfrm>
            <a:off x="323454" y="665465"/>
            <a:ext cx="5947653" cy="2981344"/>
          </a:xfrm>
        </p:spPr>
        <p:txBody>
          <a:bodyPr/>
          <a:lstStyle/>
          <a:p>
            <a:r>
              <a:rPr lang="en-US" sz="2400" b="1" dirty="0"/>
              <a:t>Outside authors are </a:t>
            </a:r>
            <a:r>
              <a:rPr lang="en-US" sz="2400" b="1" u="sng" dirty="0"/>
              <a:t>not</a:t>
            </a:r>
            <a:r>
              <a:rPr lang="en-US" sz="2400" b="1" dirty="0"/>
              <a:t> required to have a CDC coauthor to submit their report.</a:t>
            </a:r>
          </a:p>
          <a:p>
            <a:r>
              <a:rPr lang="en-US" sz="2400" b="1" i="1" dirty="0"/>
              <a:t>MMWR </a:t>
            </a:r>
            <a:r>
              <a:rPr lang="en-US" sz="2400" b="1" dirty="0"/>
              <a:t>only publishes reports that have been cleared according to CDC and </a:t>
            </a:r>
            <a:r>
              <a:rPr lang="en-US" sz="2400" b="1" i="1" dirty="0"/>
              <a:t>MMWR </a:t>
            </a:r>
            <a:r>
              <a:rPr lang="en-US" sz="2400" b="1" dirty="0"/>
              <a:t>policies. Prior to submission, reports should be cleared by:</a:t>
            </a:r>
          </a:p>
          <a:p>
            <a:pPr lvl="1"/>
            <a:r>
              <a:rPr lang="en-US" sz="2400" b="1" dirty="0"/>
              <a:t>Health departments involved in report (for states usually state epidemiologist)</a:t>
            </a:r>
          </a:p>
          <a:p>
            <a:pPr lvl="1"/>
            <a:r>
              <a:rPr lang="en-US" sz="2400" b="1" dirty="0"/>
              <a:t>Private or public sector organizations at which any named contributor is employed</a:t>
            </a:r>
          </a:p>
          <a:p>
            <a:endParaRPr lang="en-US" sz="2400" b="1" i="1" dirty="0"/>
          </a:p>
        </p:txBody>
      </p:sp>
    </p:spTree>
    <p:extLst>
      <p:ext uri="{BB962C8B-B14F-4D97-AF65-F5344CB8AC3E}">
        <p14:creationId xmlns:p14="http://schemas.microsoft.com/office/powerpoint/2010/main" val="197019835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2471" y="0"/>
            <a:ext cx="6520545" cy="1280161"/>
          </a:xfrm>
        </p:spPr>
        <p:txBody>
          <a:bodyPr/>
          <a:lstStyle/>
          <a:p>
            <a:pPr>
              <a:lnSpc>
                <a:spcPct val="100000"/>
              </a:lnSpc>
              <a:spcBef>
                <a:spcPts val="0"/>
              </a:spcBef>
              <a:spcAft>
                <a:spcPts val="0"/>
              </a:spcAft>
            </a:pPr>
            <a:r>
              <a:rPr lang="en-US" sz="3200" dirty="0"/>
              <a:t>Requirements for </a:t>
            </a:r>
            <a:r>
              <a:rPr lang="en-US" sz="3200" i="1" dirty="0"/>
              <a:t>MMWR</a:t>
            </a:r>
            <a:r>
              <a:rPr lang="en-US" sz="3200" dirty="0"/>
              <a:t> Weekly Full Report/Outbreak Report</a:t>
            </a:r>
          </a:p>
        </p:txBody>
      </p:sp>
      <p:sp>
        <p:nvSpPr>
          <p:cNvPr id="7" name="Content Placeholder 2"/>
          <p:cNvSpPr>
            <a:spLocks noGrp="1"/>
          </p:cNvSpPr>
          <p:nvPr>
            <p:ph type="body" sz="quarter" idx="10"/>
          </p:nvPr>
        </p:nvSpPr>
        <p:spPr>
          <a:xfrm>
            <a:off x="323922" y="1296786"/>
            <a:ext cx="6277642" cy="2981344"/>
          </a:xfrm>
        </p:spPr>
        <p:txBody>
          <a:bodyPr/>
          <a:lstStyle/>
          <a:p>
            <a:r>
              <a:rPr lang="en-US" sz="2400" b="1" dirty="0"/>
              <a:t>Word limit: ~1400 </a:t>
            </a:r>
          </a:p>
          <a:p>
            <a:r>
              <a:rPr lang="en-US" sz="2400" b="1" dirty="0"/>
              <a:t>No traditional demarcations except for “Discussion” (e.g., no “Methods” and “Results”)</a:t>
            </a:r>
          </a:p>
          <a:p>
            <a:r>
              <a:rPr lang="en-US" sz="2400" b="1" dirty="0"/>
              <a:t>Reference limit: ≤10 </a:t>
            </a:r>
          </a:p>
          <a:p>
            <a:r>
              <a:rPr lang="en-US" sz="2400" b="1" dirty="0"/>
              <a:t>Tables, Figures and Boxes: ≤3</a:t>
            </a:r>
          </a:p>
          <a:p>
            <a:r>
              <a:rPr lang="en-US" sz="2400" b="1" dirty="0"/>
              <a:t>Summary box</a:t>
            </a:r>
          </a:p>
        </p:txBody>
      </p:sp>
    </p:spTree>
    <p:extLst>
      <p:ext uri="{BB962C8B-B14F-4D97-AF65-F5344CB8AC3E}">
        <p14:creationId xmlns:p14="http://schemas.microsoft.com/office/powerpoint/2010/main" val="866168799"/>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11181" y="-621478"/>
            <a:ext cx="6172200" cy="1273013"/>
          </a:xfrm>
        </p:spPr>
        <p:txBody>
          <a:bodyPr/>
          <a:lstStyle/>
          <a:p>
            <a:pPr>
              <a:lnSpc>
                <a:spcPts val="3000"/>
              </a:lnSpc>
            </a:pPr>
            <a:r>
              <a:rPr lang="en-US" sz="3200" dirty="0"/>
              <a:t>Navigating CDC Clearance</a:t>
            </a:r>
          </a:p>
        </p:txBody>
      </p:sp>
      <p:sp>
        <p:nvSpPr>
          <p:cNvPr id="7" name="Content Placeholder 2"/>
          <p:cNvSpPr>
            <a:spLocks noGrp="1"/>
          </p:cNvSpPr>
          <p:nvPr>
            <p:ph type="body" sz="quarter" idx="10"/>
          </p:nvPr>
        </p:nvSpPr>
        <p:spPr>
          <a:xfrm>
            <a:off x="282634" y="748145"/>
            <a:ext cx="5988474" cy="4511334"/>
          </a:xfrm>
        </p:spPr>
        <p:txBody>
          <a:bodyPr/>
          <a:lstStyle/>
          <a:p>
            <a:r>
              <a:rPr lang="en-US" sz="2400" b="1" dirty="0"/>
              <a:t>Respond as you would for peer-review</a:t>
            </a:r>
          </a:p>
          <a:p>
            <a:r>
              <a:rPr lang="en-US" sz="2400" b="1" dirty="0"/>
              <a:t>Usually takes time (weeks to months)</a:t>
            </a:r>
          </a:p>
          <a:p>
            <a:r>
              <a:rPr lang="en-US" sz="2400" b="1" dirty="0"/>
              <a:t>Editor, </a:t>
            </a:r>
            <a:r>
              <a:rPr lang="en-US" sz="2400" b="1" i="1" dirty="0"/>
              <a:t>MMWR </a:t>
            </a:r>
            <a:r>
              <a:rPr lang="en-US" sz="2400" b="1" dirty="0"/>
              <a:t>Weekly will be your point of contact</a:t>
            </a:r>
          </a:p>
          <a:p>
            <a:r>
              <a:rPr lang="en-US" sz="2400" b="1" dirty="0"/>
              <a:t>Once cleared, your report can be </a:t>
            </a:r>
            <a:r>
              <a:rPr lang="en-US" sz="2400" b="1" u="sng" dirty="0"/>
              <a:t>provisionally</a:t>
            </a:r>
            <a:r>
              <a:rPr lang="en-US" sz="2400" b="1" dirty="0"/>
              <a:t> accepted</a:t>
            </a:r>
          </a:p>
          <a:p>
            <a:r>
              <a:rPr lang="en-US" sz="2400" b="1" dirty="0"/>
              <a:t>More reviews during production</a:t>
            </a:r>
          </a:p>
        </p:txBody>
      </p:sp>
    </p:spTree>
    <p:extLst>
      <p:ext uri="{BB962C8B-B14F-4D97-AF65-F5344CB8AC3E}">
        <p14:creationId xmlns:p14="http://schemas.microsoft.com/office/powerpoint/2010/main" val="169626182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2471" y="-598516"/>
            <a:ext cx="6520545" cy="1280161"/>
          </a:xfrm>
        </p:spPr>
        <p:txBody>
          <a:bodyPr/>
          <a:lstStyle/>
          <a:p>
            <a:pPr>
              <a:lnSpc>
                <a:spcPct val="100000"/>
              </a:lnSpc>
              <a:spcBef>
                <a:spcPts val="0"/>
              </a:spcBef>
              <a:spcAft>
                <a:spcPts val="0"/>
              </a:spcAft>
            </a:pPr>
            <a:r>
              <a:rPr lang="en-US" sz="3200" dirty="0"/>
              <a:t>Scheduling Report for Publication</a:t>
            </a:r>
          </a:p>
        </p:txBody>
      </p:sp>
      <p:sp>
        <p:nvSpPr>
          <p:cNvPr id="7" name="Content Placeholder 2"/>
          <p:cNvSpPr>
            <a:spLocks noGrp="1"/>
          </p:cNvSpPr>
          <p:nvPr>
            <p:ph type="body" sz="quarter" idx="10"/>
          </p:nvPr>
        </p:nvSpPr>
        <p:spPr>
          <a:xfrm>
            <a:off x="265733" y="3458096"/>
            <a:ext cx="6277642" cy="2981344"/>
          </a:xfrm>
        </p:spPr>
        <p:txBody>
          <a:bodyPr/>
          <a:lstStyle/>
          <a:p>
            <a:r>
              <a:rPr lang="en-US" sz="2400" b="1" dirty="0"/>
              <a:t>Doug Weatherwax – Team Lead</a:t>
            </a:r>
          </a:p>
          <a:p>
            <a:r>
              <a:rPr lang="en-US" sz="2400" b="1" dirty="0"/>
              <a:t>Corresponding author must be </a:t>
            </a:r>
            <a:r>
              <a:rPr lang="en-US" sz="2800" b="1" u="sng" dirty="0">
                <a:solidFill>
                  <a:srgbClr val="FF0000"/>
                </a:solidFill>
              </a:rPr>
              <a:t>readily</a:t>
            </a:r>
            <a:r>
              <a:rPr lang="en-US" sz="2400" b="1" dirty="0"/>
              <a:t> available during 5 days of production process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7889" y="906089"/>
            <a:ext cx="1707893" cy="2509288"/>
          </a:xfrm>
          <a:prstGeom prst="rect">
            <a:avLst/>
          </a:prstGeom>
        </p:spPr>
      </p:pic>
    </p:spTree>
    <p:extLst>
      <p:ext uri="{BB962C8B-B14F-4D97-AF65-F5344CB8AC3E}">
        <p14:creationId xmlns:p14="http://schemas.microsoft.com/office/powerpoint/2010/main" val="2913165611"/>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399FB7"/>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Text Placeholder 5"/>
          <p:cNvSpPr>
            <a:spLocks noGrp="1"/>
          </p:cNvSpPr>
          <p:nvPr>
            <p:ph type="body" idx="1"/>
          </p:nvPr>
        </p:nvSpPr>
        <p:spPr/>
        <p:txBody>
          <a:bodyPr/>
          <a:lstStyle/>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1184" y="898556"/>
            <a:ext cx="4419782" cy="3317870"/>
          </a:xfrm>
          <a:prstGeom prst="rect">
            <a:avLst/>
          </a:prstGeom>
        </p:spPr>
      </p:pic>
    </p:spTree>
    <p:extLst>
      <p:ext uri="{BB962C8B-B14F-4D97-AF65-F5344CB8AC3E}">
        <p14:creationId xmlns:p14="http://schemas.microsoft.com/office/powerpoint/2010/main" val="4008726660"/>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399FB7"/>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Text Placeholder 5"/>
          <p:cNvSpPr>
            <a:spLocks noGrp="1"/>
          </p:cNvSpPr>
          <p:nvPr>
            <p:ph type="body" idx="1"/>
          </p:nvPr>
        </p:nvSpPr>
        <p:spPr/>
        <p:txBody>
          <a:bodyPr/>
          <a:lstStyle/>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5755" y="793438"/>
            <a:ext cx="2350575" cy="3525863"/>
          </a:xfrm>
          <a:prstGeom prst="rect">
            <a:avLst/>
          </a:prstGeom>
        </p:spPr>
      </p:pic>
    </p:spTree>
    <p:extLst>
      <p:ext uri="{BB962C8B-B14F-4D97-AF65-F5344CB8AC3E}">
        <p14:creationId xmlns:p14="http://schemas.microsoft.com/office/powerpoint/2010/main" val="389416787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11181" y="59379"/>
            <a:ext cx="6172200" cy="462894"/>
          </a:xfrm>
        </p:spPr>
        <p:txBody>
          <a:bodyPr/>
          <a:lstStyle/>
          <a:p>
            <a:r>
              <a:rPr lang="en-US" sz="3200" dirty="0"/>
              <a:t>Review during production</a:t>
            </a:r>
            <a:endParaRPr lang="en-US" sz="3200" i="1" dirty="0"/>
          </a:p>
        </p:txBody>
      </p:sp>
      <p:sp>
        <p:nvSpPr>
          <p:cNvPr id="7" name="Content Placeholder 2"/>
          <p:cNvSpPr>
            <a:spLocks noGrp="1"/>
          </p:cNvSpPr>
          <p:nvPr>
            <p:ph type="body" sz="quarter" idx="10"/>
          </p:nvPr>
        </p:nvSpPr>
        <p:spPr>
          <a:xfrm>
            <a:off x="323454" y="522273"/>
            <a:ext cx="5947653" cy="2981344"/>
          </a:xfrm>
        </p:spPr>
        <p:txBody>
          <a:bodyPr/>
          <a:lstStyle/>
          <a:p>
            <a:r>
              <a:rPr lang="en-US" sz="2400" b="1" dirty="0"/>
              <a:t>Often CDC Director/other senior leaders</a:t>
            </a:r>
          </a:p>
          <a:p>
            <a:r>
              <a:rPr lang="en-US" sz="2400" b="1" dirty="0"/>
              <a:t>Office of the Associate Director of Science</a:t>
            </a:r>
          </a:p>
          <a:p>
            <a:r>
              <a:rPr lang="en-US" sz="2400" b="1" i="1" dirty="0"/>
              <a:t>MMWR </a:t>
            </a:r>
            <a:r>
              <a:rPr lang="en-US" sz="2400" b="1" dirty="0"/>
              <a:t>–</a:t>
            </a:r>
            <a:r>
              <a:rPr lang="en-US" sz="2400" b="1" i="1" dirty="0"/>
              <a:t> </a:t>
            </a:r>
            <a:r>
              <a:rPr lang="en-US" sz="2400" b="1" dirty="0"/>
              <a:t>Editor-in-Chief and Editor, Weekly</a:t>
            </a:r>
          </a:p>
          <a:p>
            <a:endParaRPr lang="en-US" sz="2400" b="1" dirty="0"/>
          </a:p>
          <a:p>
            <a:r>
              <a:rPr lang="en-US" sz="2400" b="1" dirty="0"/>
              <a:t>Level 1 (L1) – must address or clearly explain rationale for not doing so</a:t>
            </a:r>
          </a:p>
          <a:p>
            <a:r>
              <a:rPr lang="en-US" sz="2400" b="1" dirty="0"/>
              <a:t>L2 – if data supports then include, otherwise do not</a:t>
            </a:r>
          </a:p>
          <a:p>
            <a:r>
              <a:rPr lang="en-US" sz="2400" b="1" dirty="0"/>
              <a:t>L3 – I’m curious, but decision to include or not rests with authors</a:t>
            </a:r>
          </a:p>
          <a:p>
            <a:pPr marL="0" indent="0">
              <a:buNone/>
            </a:pPr>
            <a:endParaRPr lang="en-US" sz="2400" dirty="0"/>
          </a:p>
        </p:txBody>
      </p:sp>
    </p:spTree>
    <p:extLst>
      <p:ext uri="{BB962C8B-B14F-4D97-AF65-F5344CB8AC3E}">
        <p14:creationId xmlns:p14="http://schemas.microsoft.com/office/powerpoint/2010/main" val="95063922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2471" y="-631770"/>
            <a:ext cx="6520545" cy="1280161"/>
          </a:xfrm>
        </p:spPr>
        <p:txBody>
          <a:bodyPr/>
          <a:lstStyle/>
          <a:p>
            <a:pPr>
              <a:lnSpc>
                <a:spcPct val="100000"/>
              </a:lnSpc>
              <a:spcBef>
                <a:spcPts val="0"/>
              </a:spcBef>
              <a:spcAft>
                <a:spcPts val="0"/>
              </a:spcAft>
            </a:pPr>
            <a:r>
              <a:rPr lang="en-US" sz="3200" dirty="0"/>
              <a:t>Production – All times are Eastern</a:t>
            </a:r>
          </a:p>
        </p:txBody>
      </p:sp>
      <p:sp>
        <p:nvSpPr>
          <p:cNvPr id="2" name="Text Placeholder 1"/>
          <p:cNvSpPr>
            <a:spLocks noGrp="1"/>
          </p:cNvSpPr>
          <p:nvPr>
            <p:ph type="body" sz="quarter" idx="10"/>
          </p:nvPr>
        </p:nvSpPr>
        <p:spPr/>
        <p:txBody>
          <a:bodyPr/>
          <a:lstStyle/>
          <a:p>
            <a:pPr marL="0" indent="0">
              <a:buNone/>
            </a:pPr>
            <a:r>
              <a:rPr lang="en-US" sz="2000" b="1" u="sng" dirty="0"/>
              <a:t>FRIDAY</a:t>
            </a:r>
            <a:endParaRPr lang="en-US" sz="2000" dirty="0"/>
          </a:p>
          <a:p>
            <a:pPr marL="0" indent="0">
              <a:buNone/>
            </a:pPr>
            <a:r>
              <a:rPr lang="en-US" sz="2000" b="1" dirty="0"/>
              <a:t> </a:t>
            </a:r>
            <a:endParaRPr lang="en-US" sz="2000" dirty="0"/>
          </a:p>
          <a:p>
            <a:pPr marL="0" indent="0">
              <a:buNone/>
            </a:pPr>
            <a:r>
              <a:rPr lang="en-US" sz="2000" b="1" dirty="0"/>
              <a:t>9–10 am </a:t>
            </a:r>
            <a:r>
              <a:rPr lang="en-US" sz="2000" dirty="0"/>
              <a:t>Authors are sent questions, comments, and/or suggested edits from reviewers of the unedited draft.</a:t>
            </a:r>
          </a:p>
          <a:p>
            <a:pPr marL="0" indent="0">
              <a:buNone/>
            </a:pPr>
            <a:r>
              <a:rPr lang="en-US" sz="2000" dirty="0"/>
              <a:t> </a:t>
            </a:r>
          </a:p>
          <a:p>
            <a:pPr marL="0" indent="0">
              <a:buNone/>
            </a:pPr>
            <a:r>
              <a:rPr lang="en-US" sz="2000" dirty="0"/>
              <a:t>Any responses received by </a:t>
            </a:r>
            <a:r>
              <a:rPr lang="en-US" sz="2000" b="1" dirty="0"/>
              <a:t>12 pm</a:t>
            </a:r>
            <a:r>
              <a:rPr lang="en-US" sz="2000" dirty="0"/>
              <a:t> can be incorporated into FIRST PROOF.</a:t>
            </a:r>
          </a:p>
          <a:p>
            <a:pPr marL="0" indent="0">
              <a:buNone/>
            </a:pPr>
            <a:endParaRPr lang="en-US" sz="2000" dirty="0"/>
          </a:p>
          <a:p>
            <a:pPr marL="0" indent="0">
              <a:buNone/>
            </a:pPr>
            <a:r>
              <a:rPr lang="en-US" sz="2000" b="1" dirty="0"/>
              <a:t>By 4 pm	</a:t>
            </a:r>
            <a:r>
              <a:rPr lang="en-US" sz="2000" dirty="0"/>
              <a:t>Authors (and reviewers) are sent the FIRST PROOF and any supports (figures, tables, boxes). </a:t>
            </a:r>
          </a:p>
          <a:p>
            <a:pPr marL="0" indent="0">
              <a:buNone/>
            </a:pPr>
            <a:r>
              <a:rPr lang="en-US" sz="2000" b="1" dirty="0"/>
              <a:t> </a:t>
            </a:r>
            <a:endParaRPr lang="en-US" sz="2000" dirty="0"/>
          </a:p>
          <a:p>
            <a:endParaRPr lang="en-US" dirty="0"/>
          </a:p>
        </p:txBody>
      </p:sp>
    </p:spTree>
    <p:extLst>
      <p:ext uri="{BB962C8B-B14F-4D97-AF65-F5344CB8AC3E}">
        <p14:creationId xmlns:p14="http://schemas.microsoft.com/office/powerpoint/2010/main" val="3475582114"/>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2471" y="-631770"/>
            <a:ext cx="6520545" cy="1280161"/>
          </a:xfrm>
        </p:spPr>
        <p:txBody>
          <a:bodyPr/>
          <a:lstStyle/>
          <a:p>
            <a:pPr>
              <a:lnSpc>
                <a:spcPct val="100000"/>
              </a:lnSpc>
              <a:spcBef>
                <a:spcPts val="0"/>
              </a:spcBef>
              <a:spcAft>
                <a:spcPts val="0"/>
              </a:spcAft>
            </a:pPr>
            <a:r>
              <a:rPr lang="en-US" sz="3200" dirty="0"/>
              <a:t>Production – All times are Eastern</a:t>
            </a:r>
          </a:p>
        </p:txBody>
      </p:sp>
      <p:sp>
        <p:nvSpPr>
          <p:cNvPr id="2" name="Text Placeholder 1"/>
          <p:cNvSpPr>
            <a:spLocks noGrp="1"/>
          </p:cNvSpPr>
          <p:nvPr>
            <p:ph type="body" sz="quarter" idx="10"/>
          </p:nvPr>
        </p:nvSpPr>
        <p:spPr>
          <a:xfrm>
            <a:off x="342900" y="884555"/>
            <a:ext cx="6172200" cy="3341688"/>
          </a:xfrm>
        </p:spPr>
        <p:txBody>
          <a:bodyPr/>
          <a:lstStyle/>
          <a:p>
            <a:pPr marL="0" indent="0">
              <a:buNone/>
            </a:pPr>
            <a:r>
              <a:rPr lang="en-US" sz="2000" b="1" u="sng" dirty="0"/>
              <a:t>MONDAY</a:t>
            </a:r>
            <a:r>
              <a:rPr lang="en-US" sz="2000" u="sng" dirty="0"/>
              <a:t> </a:t>
            </a:r>
            <a:endParaRPr lang="en-US" sz="2000" dirty="0"/>
          </a:p>
          <a:p>
            <a:pPr marL="0" indent="0">
              <a:buNone/>
            </a:pPr>
            <a:r>
              <a:rPr lang="en-US" sz="2000" b="1" dirty="0"/>
              <a:t>8 am  </a:t>
            </a:r>
            <a:r>
              <a:rPr lang="en-US" sz="2000" dirty="0"/>
              <a:t>Deadline for authors to provide corrections or changes to FIRST PROOF. </a:t>
            </a:r>
          </a:p>
          <a:p>
            <a:pPr marL="0" indent="0">
              <a:buNone/>
            </a:pPr>
            <a:r>
              <a:rPr lang="en-US" sz="2000" b="1" dirty="0"/>
              <a:t>9–10 am	  </a:t>
            </a:r>
            <a:r>
              <a:rPr lang="en-US" sz="2000" dirty="0"/>
              <a:t>Authors are sent questions, comments, and/or suggested edits from reviewers.</a:t>
            </a:r>
          </a:p>
          <a:p>
            <a:pPr marL="0" indent="0">
              <a:buNone/>
            </a:pPr>
            <a:r>
              <a:rPr lang="en-US" sz="2000" dirty="0"/>
              <a:t> </a:t>
            </a:r>
          </a:p>
          <a:p>
            <a:pPr marL="0" indent="0">
              <a:buNone/>
            </a:pPr>
            <a:r>
              <a:rPr lang="en-US" sz="2000" dirty="0"/>
              <a:t>Any responses received by </a:t>
            </a:r>
            <a:r>
              <a:rPr lang="en-US" sz="2000" b="1" dirty="0"/>
              <a:t>12 pm</a:t>
            </a:r>
            <a:r>
              <a:rPr lang="en-US" sz="2000" dirty="0"/>
              <a:t> can be incorporated into SECOND PROOF.</a:t>
            </a:r>
          </a:p>
          <a:p>
            <a:pPr marL="0" indent="0">
              <a:buNone/>
            </a:pPr>
            <a:endParaRPr lang="en-US" sz="2000" b="1" dirty="0"/>
          </a:p>
          <a:p>
            <a:pPr marL="0" indent="0">
              <a:buNone/>
            </a:pPr>
            <a:r>
              <a:rPr lang="en-US" sz="2000" b="1" dirty="0"/>
              <a:t>12–2 pm  </a:t>
            </a:r>
            <a:r>
              <a:rPr lang="en-US" sz="2000" dirty="0"/>
              <a:t>Authors (and reviewers) are sent the SECOND PROOF. </a:t>
            </a:r>
          </a:p>
          <a:p>
            <a:pPr marL="0" indent="0">
              <a:buNone/>
            </a:pPr>
            <a:endParaRPr lang="en-US" sz="2000" dirty="0"/>
          </a:p>
        </p:txBody>
      </p:sp>
    </p:spTree>
    <p:extLst>
      <p:ext uri="{BB962C8B-B14F-4D97-AF65-F5344CB8AC3E}">
        <p14:creationId xmlns:p14="http://schemas.microsoft.com/office/powerpoint/2010/main" val="909433694"/>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2471" y="-631770"/>
            <a:ext cx="6520545" cy="1280161"/>
          </a:xfrm>
        </p:spPr>
        <p:txBody>
          <a:bodyPr/>
          <a:lstStyle/>
          <a:p>
            <a:pPr>
              <a:lnSpc>
                <a:spcPct val="100000"/>
              </a:lnSpc>
              <a:spcBef>
                <a:spcPts val="0"/>
              </a:spcBef>
              <a:spcAft>
                <a:spcPts val="0"/>
              </a:spcAft>
            </a:pPr>
            <a:r>
              <a:rPr lang="en-US" sz="3200" dirty="0"/>
              <a:t>Production – All times are Eastern</a:t>
            </a:r>
          </a:p>
        </p:txBody>
      </p:sp>
      <p:sp>
        <p:nvSpPr>
          <p:cNvPr id="2" name="Text Placeholder 1"/>
          <p:cNvSpPr>
            <a:spLocks noGrp="1"/>
          </p:cNvSpPr>
          <p:nvPr>
            <p:ph type="body" sz="quarter" idx="10"/>
          </p:nvPr>
        </p:nvSpPr>
        <p:spPr>
          <a:xfrm>
            <a:off x="342900" y="884555"/>
            <a:ext cx="6172200" cy="3341688"/>
          </a:xfrm>
        </p:spPr>
        <p:txBody>
          <a:bodyPr/>
          <a:lstStyle/>
          <a:p>
            <a:pPr marL="0" indent="0">
              <a:buNone/>
            </a:pPr>
            <a:r>
              <a:rPr lang="en-US" sz="2000" b="1" u="sng" dirty="0"/>
              <a:t>TUESDAY</a:t>
            </a:r>
            <a:r>
              <a:rPr lang="en-US" sz="2000" u="sng" dirty="0"/>
              <a:t> </a:t>
            </a:r>
            <a:endParaRPr lang="en-US" sz="2000" dirty="0"/>
          </a:p>
          <a:p>
            <a:pPr marL="0" indent="0">
              <a:buNone/>
            </a:pPr>
            <a:r>
              <a:rPr lang="en-US" sz="2000" b="1" dirty="0"/>
              <a:t> 8 am </a:t>
            </a:r>
            <a:r>
              <a:rPr lang="en-US" sz="2000" dirty="0"/>
              <a:t>Deadline for authors to provide corrections or changes to SECOND PROOF.</a:t>
            </a:r>
          </a:p>
          <a:p>
            <a:pPr marL="0" indent="0">
              <a:buNone/>
            </a:pPr>
            <a:r>
              <a:rPr lang="en-US" sz="2000" b="1" dirty="0"/>
              <a:t> 9–10 am </a:t>
            </a:r>
            <a:r>
              <a:rPr lang="en-US" sz="2000" dirty="0"/>
              <a:t>Authors are sent the FINAL PROOF with any additional questions, comments, and/or suggested edits from reviewers. </a:t>
            </a:r>
          </a:p>
          <a:p>
            <a:pPr marL="0" indent="0">
              <a:buNone/>
            </a:pPr>
            <a:endParaRPr lang="en-US" sz="2000" dirty="0"/>
          </a:p>
          <a:p>
            <a:pPr marL="0" indent="0">
              <a:buNone/>
            </a:pPr>
            <a:r>
              <a:rPr lang="en-US" sz="2000" dirty="0"/>
              <a:t> </a:t>
            </a:r>
            <a:r>
              <a:rPr lang="en-US" sz="2000" b="1" dirty="0">
                <a:solidFill>
                  <a:srgbClr val="FF0000"/>
                </a:solidFill>
              </a:rPr>
              <a:t>12 pm</a:t>
            </a:r>
            <a:r>
              <a:rPr lang="en-US" sz="2000" dirty="0">
                <a:solidFill>
                  <a:srgbClr val="FF0000"/>
                </a:solidFill>
              </a:rPr>
              <a:t> Deadline for authors to communicate any FINAL corrections or changes.</a:t>
            </a:r>
          </a:p>
          <a:p>
            <a:pPr marL="0" indent="0">
              <a:buNone/>
            </a:pPr>
            <a:r>
              <a:rPr lang="en-US" sz="2000" dirty="0">
                <a:solidFill>
                  <a:srgbClr val="FF0000"/>
                </a:solidFill>
              </a:rPr>
              <a:t> </a:t>
            </a:r>
          </a:p>
          <a:p>
            <a:pPr marL="0" indent="0">
              <a:buNone/>
            </a:pPr>
            <a:r>
              <a:rPr lang="en-US" sz="2000" dirty="0">
                <a:solidFill>
                  <a:srgbClr val="FF0000"/>
                </a:solidFill>
              </a:rPr>
              <a:t>Post-production of the issue begins.</a:t>
            </a:r>
          </a:p>
          <a:p>
            <a:pPr marL="0" indent="0">
              <a:buNone/>
            </a:pPr>
            <a:r>
              <a:rPr lang="en-US" sz="2000" b="1" dirty="0"/>
              <a:t> </a:t>
            </a:r>
            <a:endParaRPr lang="en-US" sz="2000" dirty="0"/>
          </a:p>
          <a:p>
            <a:pPr marL="0" indent="0">
              <a:buNone/>
            </a:pPr>
            <a:endParaRPr lang="en-US" sz="2000" dirty="0"/>
          </a:p>
        </p:txBody>
      </p:sp>
    </p:spTree>
    <p:extLst>
      <p:ext uri="{BB962C8B-B14F-4D97-AF65-F5344CB8AC3E}">
        <p14:creationId xmlns:p14="http://schemas.microsoft.com/office/powerpoint/2010/main" val="3012003505"/>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2471" y="-631770"/>
            <a:ext cx="6520545" cy="1280161"/>
          </a:xfrm>
        </p:spPr>
        <p:txBody>
          <a:bodyPr/>
          <a:lstStyle/>
          <a:p>
            <a:pPr>
              <a:lnSpc>
                <a:spcPct val="100000"/>
              </a:lnSpc>
              <a:spcBef>
                <a:spcPts val="0"/>
              </a:spcBef>
              <a:spcAft>
                <a:spcPts val="0"/>
              </a:spcAft>
            </a:pPr>
            <a:r>
              <a:rPr lang="en-US" sz="3200" dirty="0"/>
              <a:t>Production – All times are Eastern</a:t>
            </a:r>
          </a:p>
        </p:txBody>
      </p:sp>
      <p:sp>
        <p:nvSpPr>
          <p:cNvPr id="2" name="Text Placeholder 1"/>
          <p:cNvSpPr>
            <a:spLocks noGrp="1"/>
          </p:cNvSpPr>
          <p:nvPr>
            <p:ph type="body" sz="quarter" idx="10"/>
          </p:nvPr>
        </p:nvSpPr>
        <p:spPr>
          <a:xfrm>
            <a:off x="342900" y="884555"/>
            <a:ext cx="6172200" cy="3341688"/>
          </a:xfrm>
        </p:spPr>
        <p:txBody>
          <a:bodyPr/>
          <a:lstStyle/>
          <a:p>
            <a:pPr marL="0" indent="0">
              <a:buNone/>
            </a:pPr>
            <a:r>
              <a:rPr lang="en-US" sz="2000" b="1" u="sng" dirty="0"/>
              <a:t>WEDNESDAY </a:t>
            </a:r>
            <a:endParaRPr lang="en-US" sz="2000" dirty="0"/>
          </a:p>
          <a:p>
            <a:pPr marL="0" indent="0">
              <a:buNone/>
            </a:pPr>
            <a:r>
              <a:rPr lang="en-US" sz="2000" b="1" dirty="0"/>
              <a:t>By 4 pm</a:t>
            </a:r>
            <a:r>
              <a:rPr lang="en-US" sz="2000" dirty="0"/>
              <a:t>	An eBook (PDF) of the issue is released to the media, printer, and others, with contents </a:t>
            </a:r>
            <a:r>
              <a:rPr lang="en-US" sz="2000" b="1" u="sng" dirty="0"/>
              <a:t>embargoed</a:t>
            </a:r>
            <a:r>
              <a:rPr lang="en-US" sz="2000" dirty="0"/>
              <a:t> until the issue is posted online at </a:t>
            </a:r>
            <a:r>
              <a:rPr lang="en-US" sz="2000" b="1" dirty="0"/>
              <a:t>1 pm</a:t>
            </a:r>
            <a:r>
              <a:rPr lang="en-US" sz="2000" dirty="0"/>
              <a:t> Thursday. </a:t>
            </a:r>
          </a:p>
          <a:p>
            <a:pPr marL="0" indent="0">
              <a:buNone/>
            </a:pPr>
            <a:r>
              <a:rPr lang="en-US" sz="2000" dirty="0"/>
              <a:t>  </a:t>
            </a:r>
          </a:p>
          <a:p>
            <a:pPr marL="0" indent="0">
              <a:buNone/>
            </a:pPr>
            <a:r>
              <a:rPr lang="en-US" sz="2000" b="1" u="sng" dirty="0"/>
              <a:t>THURSDAY</a:t>
            </a:r>
            <a:endParaRPr lang="en-US" sz="2000" dirty="0"/>
          </a:p>
          <a:p>
            <a:pPr marL="0" indent="0">
              <a:buNone/>
            </a:pPr>
            <a:r>
              <a:rPr lang="en-US" sz="2000" b="1" dirty="0"/>
              <a:t>1 pm </a:t>
            </a:r>
            <a:r>
              <a:rPr lang="en-US" sz="2000" dirty="0"/>
              <a:t>E-mail distribution of issue to subscribers and online posting on the </a:t>
            </a:r>
            <a:r>
              <a:rPr lang="en-US" sz="2000" i="1" dirty="0"/>
              <a:t>MMWR</a:t>
            </a:r>
            <a:r>
              <a:rPr lang="en-US" sz="2000" dirty="0"/>
              <a:t> website.</a:t>
            </a:r>
          </a:p>
          <a:p>
            <a:pPr marL="0" indent="0">
              <a:buNone/>
            </a:pPr>
            <a:r>
              <a:rPr lang="en-US" sz="2000" dirty="0"/>
              <a:t> </a:t>
            </a:r>
          </a:p>
          <a:p>
            <a:pPr marL="0" indent="0">
              <a:buNone/>
            </a:pPr>
            <a:r>
              <a:rPr lang="en-US" sz="2000" b="1" dirty="0"/>
              <a:t> </a:t>
            </a:r>
            <a:endParaRPr lang="en-US" sz="2000" dirty="0"/>
          </a:p>
          <a:p>
            <a:pPr marL="0" indent="0">
              <a:buNone/>
            </a:pPr>
            <a:endParaRPr lang="en-US" sz="2000" dirty="0"/>
          </a:p>
        </p:txBody>
      </p:sp>
    </p:spTree>
    <p:extLst>
      <p:ext uri="{BB962C8B-B14F-4D97-AF65-F5344CB8AC3E}">
        <p14:creationId xmlns:p14="http://schemas.microsoft.com/office/powerpoint/2010/main" val="1123988453"/>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Question 5:</a:t>
            </a:r>
          </a:p>
        </p:txBody>
      </p:sp>
      <p:sp>
        <p:nvSpPr>
          <p:cNvPr id="3" name="Text Placeholder 2"/>
          <p:cNvSpPr>
            <a:spLocks noGrp="1"/>
          </p:cNvSpPr>
          <p:nvPr>
            <p:ph type="body" sz="quarter" idx="10"/>
          </p:nvPr>
        </p:nvSpPr>
        <p:spPr/>
        <p:txBody>
          <a:bodyPr/>
          <a:lstStyle/>
          <a:p>
            <a:pPr marL="0" indent="0">
              <a:buNone/>
            </a:pPr>
            <a:r>
              <a:rPr lang="en-US" sz="2400" b="1" dirty="0"/>
              <a:t>Which of the following is NOT true? </a:t>
            </a:r>
          </a:p>
          <a:p>
            <a:pPr marL="457200" indent="-457200">
              <a:buFont typeface="+mj-lt"/>
              <a:buAutoNum type="alphaLcPeriod"/>
            </a:pPr>
            <a:r>
              <a:rPr lang="en-US" sz="2400" b="1" dirty="0"/>
              <a:t>Usually CDC clearance takes at least a month. </a:t>
            </a:r>
          </a:p>
          <a:p>
            <a:pPr marL="457200" indent="-457200">
              <a:buFont typeface="+mj-lt"/>
              <a:buAutoNum type="alphaLcPeriod"/>
            </a:pPr>
            <a:r>
              <a:rPr lang="en-US" sz="2400" b="1" dirty="0"/>
              <a:t>There are multiple reviews by multiple CDC experts and leaders from submission through publication. </a:t>
            </a:r>
          </a:p>
          <a:p>
            <a:pPr marL="457200" indent="-457200">
              <a:buFont typeface="+mj-lt"/>
              <a:buAutoNum type="alphaLcPeriod"/>
            </a:pPr>
            <a:r>
              <a:rPr lang="en-US" sz="2400" b="1" dirty="0"/>
              <a:t>You must be readily available during the entire 9-day production process. </a:t>
            </a:r>
          </a:p>
        </p:txBody>
      </p:sp>
    </p:spTree>
    <p:extLst>
      <p:ext uri="{BB962C8B-B14F-4D97-AF65-F5344CB8AC3E}">
        <p14:creationId xmlns:p14="http://schemas.microsoft.com/office/powerpoint/2010/main" val="319582969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2471" y="-257693"/>
            <a:ext cx="6520545" cy="1280161"/>
          </a:xfrm>
        </p:spPr>
        <p:txBody>
          <a:bodyPr/>
          <a:lstStyle/>
          <a:p>
            <a:pPr>
              <a:lnSpc>
                <a:spcPct val="100000"/>
              </a:lnSpc>
              <a:spcBef>
                <a:spcPts val="0"/>
              </a:spcBef>
              <a:spcAft>
                <a:spcPts val="0"/>
              </a:spcAft>
            </a:pPr>
            <a:r>
              <a:rPr lang="en-US" sz="3200" dirty="0"/>
              <a:t>Full Report: Lead Paragraph</a:t>
            </a:r>
            <a:br>
              <a:rPr lang="en-US" sz="3200" dirty="0"/>
            </a:br>
            <a:endParaRPr lang="en-US" sz="2400" dirty="0"/>
          </a:p>
        </p:txBody>
      </p:sp>
      <p:sp>
        <p:nvSpPr>
          <p:cNvPr id="7" name="Content Placeholder 2"/>
          <p:cNvSpPr>
            <a:spLocks noGrp="1"/>
          </p:cNvSpPr>
          <p:nvPr>
            <p:ph type="body" sz="quarter" idx="10"/>
          </p:nvPr>
        </p:nvSpPr>
        <p:spPr>
          <a:xfrm>
            <a:off x="323922" y="997527"/>
            <a:ext cx="6277642" cy="2981344"/>
          </a:xfrm>
        </p:spPr>
        <p:txBody>
          <a:bodyPr/>
          <a:lstStyle/>
          <a:p>
            <a:r>
              <a:rPr lang="en-US" sz="2400" b="1" dirty="0"/>
              <a:t>Similar to both newspaper lead paragraph (who, what, when, where, why, and how?) and abstract in medical journal.</a:t>
            </a:r>
          </a:p>
          <a:p>
            <a:r>
              <a:rPr lang="en-US" sz="2400" b="1" dirty="0"/>
              <a:t>Serves as abstract in PubMed</a:t>
            </a:r>
          </a:p>
          <a:p>
            <a:r>
              <a:rPr lang="en-US" sz="2400" b="1" dirty="0"/>
              <a:t>Limited to 150–200 words</a:t>
            </a:r>
          </a:p>
          <a:p>
            <a:r>
              <a:rPr lang="en-US" sz="2400" b="1" dirty="0"/>
              <a:t>All information regarding methods, data sources, and results repeated elsewhere in report.</a:t>
            </a:r>
          </a:p>
        </p:txBody>
      </p:sp>
    </p:spTree>
    <p:extLst>
      <p:ext uri="{BB962C8B-B14F-4D97-AF65-F5344CB8AC3E}">
        <p14:creationId xmlns:p14="http://schemas.microsoft.com/office/powerpoint/2010/main" val="3163670949"/>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Question 5:</a:t>
            </a:r>
          </a:p>
        </p:txBody>
      </p:sp>
      <p:sp>
        <p:nvSpPr>
          <p:cNvPr id="3" name="Text Placeholder 2"/>
          <p:cNvSpPr>
            <a:spLocks noGrp="1"/>
          </p:cNvSpPr>
          <p:nvPr>
            <p:ph type="body" sz="quarter" idx="10"/>
          </p:nvPr>
        </p:nvSpPr>
        <p:spPr/>
        <p:txBody>
          <a:bodyPr/>
          <a:lstStyle/>
          <a:p>
            <a:pPr marL="0" indent="0">
              <a:buNone/>
            </a:pPr>
            <a:r>
              <a:rPr lang="en-US" sz="2400" b="1" dirty="0"/>
              <a:t>Which of the following is NOT true? </a:t>
            </a:r>
          </a:p>
          <a:p>
            <a:pPr marL="457200" indent="-457200">
              <a:buFont typeface="+mj-lt"/>
              <a:buAutoNum type="alphaLcPeriod"/>
            </a:pPr>
            <a:r>
              <a:rPr lang="en-US" sz="2400" b="1" dirty="0"/>
              <a:t>Usually CDC clearance takes at least a month. </a:t>
            </a:r>
          </a:p>
          <a:p>
            <a:pPr marL="457200" indent="-457200">
              <a:buFont typeface="+mj-lt"/>
              <a:buAutoNum type="alphaLcPeriod"/>
            </a:pPr>
            <a:r>
              <a:rPr lang="en-US" sz="2400" b="1" dirty="0"/>
              <a:t>There are multiple reviews by multiple CDC experts and leaders from submission through publication. </a:t>
            </a:r>
          </a:p>
          <a:p>
            <a:pPr marL="457200" indent="-457200">
              <a:buFont typeface="+mj-lt"/>
              <a:buAutoNum type="alphaLcPeriod"/>
            </a:pPr>
            <a:r>
              <a:rPr lang="en-US" sz="2400" b="1" dirty="0">
                <a:solidFill>
                  <a:srgbClr val="FF0000"/>
                </a:solidFill>
              </a:rPr>
              <a:t>You must be readily available during the entire 9-day production process. </a:t>
            </a:r>
          </a:p>
        </p:txBody>
      </p:sp>
    </p:spTree>
    <p:extLst>
      <p:ext uri="{BB962C8B-B14F-4D97-AF65-F5344CB8AC3E}">
        <p14:creationId xmlns:p14="http://schemas.microsoft.com/office/powerpoint/2010/main" val="3914320268"/>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11181" y="167443"/>
            <a:ext cx="6172200" cy="462894"/>
          </a:xfrm>
        </p:spPr>
        <p:txBody>
          <a:bodyPr/>
          <a:lstStyle/>
          <a:p>
            <a:r>
              <a:rPr lang="en-US" sz="3200" dirty="0"/>
              <a:t>Preparing for media</a:t>
            </a:r>
            <a:endParaRPr lang="en-US" sz="3200" i="1" dirty="0"/>
          </a:p>
        </p:txBody>
      </p:sp>
      <p:pic>
        <p:nvPicPr>
          <p:cNvPr id="2" name="Picture 1"/>
          <p:cNvPicPr>
            <a:picLocks noChangeAspect="1"/>
          </p:cNvPicPr>
          <p:nvPr/>
        </p:nvPicPr>
        <p:blipFill>
          <a:blip r:embed="rId3"/>
          <a:stretch>
            <a:fillRect/>
          </a:stretch>
        </p:blipFill>
        <p:spPr>
          <a:xfrm>
            <a:off x="3993572" y="167443"/>
            <a:ext cx="2648297" cy="1100891"/>
          </a:xfrm>
          <a:prstGeom prst="rect">
            <a:avLst/>
          </a:prstGeom>
        </p:spPr>
      </p:pic>
      <p:sp>
        <p:nvSpPr>
          <p:cNvPr id="7" name="Content Placeholder 2"/>
          <p:cNvSpPr>
            <a:spLocks noGrp="1"/>
          </p:cNvSpPr>
          <p:nvPr>
            <p:ph type="body" sz="quarter" idx="10"/>
          </p:nvPr>
        </p:nvSpPr>
        <p:spPr>
          <a:xfrm>
            <a:off x="323454" y="597085"/>
            <a:ext cx="5947653" cy="2981344"/>
          </a:xfrm>
        </p:spPr>
        <p:txBody>
          <a:bodyPr/>
          <a:lstStyle/>
          <a:p>
            <a:r>
              <a:rPr lang="en-US" sz="2400" b="1" dirty="0"/>
              <a:t>If CDC author</a:t>
            </a:r>
          </a:p>
          <a:p>
            <a:pPr lvl="1"/>
            <a:r>
              <a:rPr lang="en-US" sz="2400" b="1" dirty="0"/>
              <a:t>CDC might do press release</a:t>
            </a:r>
          </a:p>
          <a:p>
            <a:pPr lvl="1"/>
            <a:r>
              <a:rPr lang="en-US" sz="2400" b="1" dirty="0"/>
              <a:t>CDC program clears communication messages</a:t>
            </a:r>
          </a:p>
          <a:p>
            <a:pPr lvl="1"/>
            <a:r>
              <a:rPr lang="en-US" sz="2400" b="1" dirty="0"/>
              <a:t>Need to coordinate messaging with health department and other collaborators</a:t>
            </a:r>
          </a:p>
          <a:p>
            <a:r>
              <a:rPr lang="en-US" sz="2400" b="1" dirty="0"/>
              <a:t>If </a:t>
            </a:r>
            <a:r>
              <a:rPr lang="en-US" sz="2400" b="1" u="sng" dirty="0"/>
              <a:t>no</a:t>
            </a:r>
            <a:r>
              <a:rPr lang="en-US" sz="2400" b="1" dirty="0"/>
              <a:t> CDC authors</a:t>
            </a:r>
          </a:p>
          <a:p>
            <a:pPr lvl="1"/>
            <a:r>
              <a:rPr lang="en-US" sz="2400" b="1" dirty="0"/>
              <a:t>CDC will NOT do press release</a:t>
            </a:r>
          </a:p>
          <a:p>
            <a:pPr lvl="1"/>
            <a:r>
              <a:rPr lang="en-US" sz="2400" b="1" dirty="0"/>
              <a:t>Authors’ organizations responsible for communication with media</a:t>
            </a:r>
          </a:p>
          <a:p>
            <a:endParaRPr lang="en-US" sz="2400" b="1" i="1" dirty="0"/>
          </a:p>
          <a:p>
            <a:endParaRPr lang="en-US" sz="2400" b="1" i="1" dirty="0"/>
          </a:p>
          <a:p>
            <a:r>
              <a:rPr lang="en-US" sz="2400" b="1" i="1" dirty="0"/>
              <a:t>MMWR </a:t>
            </a:r>
            <a:endParaRPr lang="en-US" sz="2400" b="1" dirty="0"/>
          </a:p>
          <a:p>
            <a:endParaRPr lang="en-US" sz="2400" b="1" dirty="0"/>
          </a:p>
          <a:p>
            <a:r>
              <a:rPr lang="en-US" sz="2400" b="1" dirty="0"/>
              <a:t>Level 1 (L1) – must address or clearly explain rationale for not doing so. </a:t>
            </a:r>
          </a:p>
          <a:p>
            <a:r>
              <a:rPr lang="en-US" sz="2400" b="1" dirty="0"/>
              <a:t>L2 – if data supports then include, otherwise don’t.</a:t>
            </a:r>
          </a:p>
          <a:p>
            <a:r>
              <a:rPr lang="en-US" sz="2400" b="1" dirty="0"/>
              <a:t>L3 – I’m curious, but decision to include or not rests with authors.</a:t>
            </a:r>
          </a:p>
          <a:p>
            <a:pPr marL="0" indent="0">
              <a:buNone/>
            </a:pPr>
            <a:endParaRPr lang="en-US" sz="2400" dirty="0"/>
          </a:p>
        </p:txBody>
      </p:sp>
    </p:spTree>
    <p:extLst>
      <p:ext uri="{BB962C8B-B14F-4D97-AF65-F5344CB8AC3E}">
        <p14:creationId xmlns:p14="http://schemas.microsoft.com/office/powerpoint/2010/main" val="1797392010"/>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type="body" sz="quarter" idx="10"/>
          </p:nvPr>
        </p:nvSpPr>
        <p:spPr>
          <a:xfrm>
            <a:off x="323454" y="1544731"/>
            <a:ext cx="5947653" cy="2981344"/>
          </a:xfrm>
        </p:spPr>
        <p:txBody>
          <a:bodyPr/>
          <a:lstStyle/>
          <a:p>
            <a:r>
              <a:rPr lang="en-US" sz="2200" b="1" dirty="0"/>
              <a:t>Usually </a:t>
            </a:r>
            <a:r>
              <a:rPr lang="en-US" sz="2200" b="1" i="1" dirty="0"/>
              <a:t>MMWR </a:t>
            </a:r>
            <a:r>
              <a:rPr lang="en-US" sz="2200" b="1" dirty="0"/>
              <a:t>promotes reports on social media</a:t>
            </a:r>
          </a:p>
          <a:p>
            <a:r>
              <a:rPr lang="en-US" sz="2200" b="1" dirty="0"/>
              <a:t>Jamey Giddens – </a:t>
            </a:r>
            <a:r>
              <a:rPr lang="en-US" sz="2200" b="1" i="1" dirty="0"/>
              <a:t>MMWR</a:t>
            </a:r>
            <a:r>
              <a:rPr lang="en-US" sz="2200" b="1" dirty="0"/>
              <a:t> communications</a:t>
            </a:r>
          </a:p>
          <a:p>
            <a:r>
              <a:rPr lang="en-US" sz="2200" b="1" dirty="0"/>
              <a:t>Requires appropriate images for social media and web</a:t>
            </a:r>
          </a:p>
          <a:p>
            <a:r>
              <a:rPr lang="en-US" sz="2200" b="1" dirty="0"/>
              <a:t>Requires approved social media messages</a:t>
            </a:r>
          </a:p>
          <a:p>
            <a:r>
              <a:rPr lang="en-US" sz="2200" b="1" dirty="0"/>
              <a:t>Ideal to have images and messages ready before First Proof</a:t>
            </a:r>
          </a:p>
          <a:p>
            <a:pPr lvl="1"/>
            <a:endParaRPr lang="en-US" sz="2400" b="1" dirty="0"/>
          </a:p>
          <a:p>
            <a:endParaRPr lang="en-US" sz="2400" b="1" dirty="0"/>
          </a:p>
          <a:p>
            <a:pPr marL="0" indent="0">
              <a:buNone/>
            </a:pPr>
            <a:endParaRPr lang="en-US" sz="2400" dirty="0"/>
          </a:p>
        </p:txBody>
      </p:sp>
      <p:sp>
        <p:nvSpPr>
          <p:cNvPr id="4" name="Title 1"/>
          <p:cNvSpPr>
            <a:spLocks noGrp="1"/>
          </p:cNvSpPr>
          <p:nvPr>
            <p:ph type="title"/>
          </p:nvPr>
        </p:nvSpPr>
        <p:spPr>
          <a:xfrm>
            <a:off x="342900" y="205979"/>
            <a:ext cx="6172200" cy="857250"/>
          </a:xfrm>
        </p:spPr>
        <p:txBody>
          <a:bodyPr/>
          <a:lstStyle/>
          <a:p>
            <a:r>
              <a:rPr lang="en-US" sz="3200" i="1" dirty="0"/>
              <a:t>MMWR </a:t>
            </a:r>
            <a:r>
              <a:rPr lang="en-US" sz="3200" dirty="0"/>
              <a:t>and Social Media</a:t>
            </a:r>
            <a:endParaRPr lang="en-US" sz="3200" i="1" dirty="0"/>
          </a:p>
        </p:txBody>
      </p:sp>
    </p:spTree>
    <p:extLst>
      <p:ext uri="{BB962C8B-B14F-4D97-AF65-F5344CB8AC3E}">
        <p14:creationId xmlns:p14="http://schemas.microsoft.com/office/powerpoint/2010/main" val="3989255133"/>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 y="1"/>
            <a:ext cx="1845426" cy="964152"/>
          </a:xfrm>
          <a:prstGeom prst="rect">
            <a:avLst/>
          </a:prstGeom>
        </p:spPr>
      </p:pic>
      <p:pic>
        <p:nvPicPr>
          <p:cNvPr id="3" name="Picture 2"/>
          <p:cNvPicPr>
            <a:picLocks noChangeAspect="1"/>
          </p:cNvPicPr>
          <p:nvPr/>
        </p:nvPicPr>
        <p:blipFill>
          <a:blip r:embed="rId3"/>
          <a:stretch>
            <a:fillRect/>
          </a:stretch>
        </p:blipFill>
        <p:spPr>
          <a:xfrm>
            <a:off x="178516" y="1025927"/>
            <a:ext cx="6550361" cy="1351513"/>
          </a:xfrm>
          <a:prstGeom prst="rect">
            <a:avLst/>
          </a:prstGeom>
        </p:spPr>
      </p:pic>
    </p:spTree>
    <p:extLst>
      <p:ext uri="{BB962C8B-B14F-4D97-AF65-F5344CB8AC3E}">
        <p14:creationId xmlns:p14="http://schemas.microsoft.com/office/powerpoint/2010/main" val="3316171551"/>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 y="1"/>
            <a:ext cx="1845426" cy="964152"/>
          </a:xfrm>
          <a:prstGeom prst="rect">
            <a:avLst/>
          </a:prstGeom>
        </p:spPr>
      </p:pic>
      <p:pic>
        <p:nvPicPr>
          <p:cNvPr id="3" name="Picture 2"/>
          <p:cNvPicPr>
            <a:picLocks noChangeAspect="1"/>
          </p:cNvPicPr>
          <p:nvPr/>
        </p:nvPicPr>
        <p:blipFill>
          <a:blip r:embed="rId3"/>
          <a:stretch>
            <a:fillRect/>
          </a:stretch>
        </p:blipFill>
        <p:spPr>
          <a:xfrm>
            <a:off x="178516" y="1025927"/>
            <a:ext cx="6550361" cy="1351513"/>
          </a:xfrm>
          <a:prstGeom prst="rect">
            <a:avLst/>
          </a:prstGeom>
        </p:spPr>
      </p:pic>
      <p:pic>
        <p:nvPicPr>
          <p:cNvPr id="4" name="Picture 3"/>
          <p:cNvPicPr>
            <a:picLocks noChangeAspect="1"/>
          </p:cNvPicPr>
          <p:nvPr/>
        </p:nvPicPr>
        <p:blipFill>
          <a:blip r:embed="rId4"/>
          <a:stretch>
            <a:fillRect/>
          </a:stretch>
        </p:blipFill>
        <p:spPr>
          <a:xfrm>
            <a:off x="178516" y="2439214"/>
            <a:ext cx="5017867" cy="2561286"/>
          </a:xfrm>
          <a:prstGeom prst="rect">
            <a:avLst/>
          </a:prstGeom>
        </p:spPr>
      </p:pic>
    </p:spTree>
    <p:extLst>
      <p:ext uri="{BB962C8B-B14F-4D97-AF65-F5344CB8AC3E}">
        <p14:creationId xmlns:p14="http://schemas.microsoft.com/office/powerpoint/2010/main" val="2429733721"/>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5"/>
          <p:cNvSpPr txBox="1">
            <a:spLocks/>
          </p:cNvSpPr>
          <p:nvPr/>
        </p:nvSpPr>
        <p:spPr>
          <a:xfrm>
            <a:off x="211181" y="296090"/>
            <a:ext cx="6172200" cy="462894"/>
          </a:xfrm>
          <a:prstGeom prst="rect">
            <a:avLst/>
          </a:prstGeom>
        </p:spPr>
        <p:txBody>
          <a:bodyPr/>
          <a:lst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900" algn="ctr" rtl="0" fontAlgn="base">
              <a:spcBef>
                <a:spcPct val="0"/>
              </a:spcBef>
              <a:spcAft>
                <a:spcPct val="0"/>
              </a:spcAft>
              <a:defRPr sz="3300">
                <a:solidFill>
                  <a:schemeClr val="tx1"/>
                </a:solidFill>
                <a:latin typeface="Myriad Web Pro" panose="020B0503030403020204" pitchFamily="34" charset="0"/>
              </a:defRPr>
            </a:lvl6pPr>
            <a:lvl7pPr marL="685800" algn="ctr" rtl="0" fontAlgn="base">
              <a:spcBef>
                <a:spcPct val="0"/>
              </a:spcBef>
              <a:spcAft>
                <a:spcPct val="0"/>
              </a:spcAft>
              <a:defRPr sz="3300">
                <a:solidFill>
                  <a:schemeClr val="tx1"/>
                </a:solidFill>
                <a:latin typeface="Myriad Web Pro" panose="020B0503030403020204" pitchFamily="34" charset="0"/>
              </a:defRPr>
            </a:lvl7pPr>
            <a:lvl8pPr marL="1028700" algn="ctr" rtl="0" fontAlgn="base">
              <a:spcBef>
                <a:spcPct val="0"/>
              </a:spcBef>
              <a:spcAft>
                <a:spcPct val="0"/>
              </a:spcAft>
              <a:defRPr sz="3300">
                <a:solidFill>
                  <a:schemeClr val="tx1"/>
                </a:solidFill>
                <a:latin typeface="Myriad Web Pro" panose="020B0503030403020204" pitchFamily="34" charset="0"/>
              </a:defRPr>
            </a:lvl8pPr>
            <a:lvl9pPr marL="1371600" algn="ctr" rtl="0" fontAlgn="base">
              <a:spcBef>
                <a:spcPct val="0"/>
              </a:spcBef>
              <a:spcAft>
                <a:spcPct val="0"/>
              </a:spcAft>
              <a:defRPr sz="3300">
                <a:solidFill>
                  <a:schemeClr val="tx1"/>
                </a:solidFill>
                <a:latin typeface="Myriad Web Pro" panose="020B0503030403020204" pitchFamily="34" charset="0"/>
              </a:defRPr>
            </a:lvl9pPr>
          </a:lstStyle>
          <a:p>
            <a:r>
              <a:rPr lang="en-US" sz="3200" b="1" dirty="0">
                <a:solidFill>
                  <a:srgbClr val="3F395F"/>
                </a:solidFill>
                <a:latin typeface="Calibri" panose="020F0502020204030204" pitchFamily="34" charset="0"/>
              </a:rPr>
              <a:t>Questions</a:t>
            </a:r>
            <a:endParaRPr lang="en-US" sz="3200" b="1" i="1" dirty="0">
              <a:solidFill>
                <a:srgbClr val="3F395F"/>
              </a:solidFill>
              <a:latin typeface="Calibri" panose="020F0502020204030204" pitchFamily="34" charset="0"/>
            </a:endParaRPr>
          </a:p>
        </p:txBody>
      </p:sp>
      <p:sp>
        <p:nvSpPr>
          <p:cNvPr id="3" name="Content Placeholder 2"/>
          <p:cNvSpPr txBox="1">
            <a:spLocks/>
          </p:cNvSpPr>
          <p:nvPr/>
        </p:nvSpPr>
        <p:spPr>
          <a:xfrm>
            <a:off x="167168" y="1194413"/>
            <a:ext cx="6260226" cy="2981344"/>
          </a:xfrm>
          <a:prstGeom prst="rect">
            <a:avLst/>
          </a:prstGeom>
        </p:spPr>
        <p:txBody>
          <a:bodyPr/>
          <a:lstStyle>
            <a:lvl1pPr marL="257175" indent="-257175"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rgbClr val="7F7F7F"/>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rgbClr val="7F7F7F"/>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n-US" b="1" dirty="0">
                <a:solidFill>
                  <a:srgbClr val="3F395F"/>
                </a:solidFill>
              </a:rPr>
              <a:t>For more information please contact:</a:t>
            </a:r>
            <a:br>
              <a:rPr lang="en-US" sz="2800" b="1" dirty="0">
                <a:solidFill>
                  <a:srgbClr val="3F395F"/>
                </a:solidFill>
              </a:rPr>
            </a:br>
            <a:r>
              <a:rPr lang="en-US" b="1" dirty="0">
                <a:solidFill>
                  <a:srgbClr val="3F395F"/>
                </a:solidFill>
              </a:rPr>
              <a:t>Charlotte K. Kent, PhD, MPH</a:t>
            </a:r>
            <a:br>
              <a:rPr lang="en-US" b="1" dirty="0">
                <a:solidFill>
                  <a:srgbClr val="3F395F"/>
                </a:solidFill>
              </a:rPr>
            </a:br>
            <a:r>
              <a:rPr lang="en-US" b="1" dirty="0">
                <a:solidFill>
                  <a:srgbClr val="3F395F"/>
                </a:solidFill>
              </a:rPr>
              <a:t>cgk3@cdc.gov</a:t>
            </a:r>
            <a:br>
              <a:rPr lang="en-US" b="1" dirty="0">
                <a:solidFill>
                  <a:srgbClr val="3F395F"/>
                </a:solidFill>
              </a:rPr>
            </a:br>
            <a:endParaRPr lang="en-US" sz="2400" dirty="0">
              <a:solidFill>
                <a:srgbClr val="3F395F"/>
              </a:solidFill>
            </a:endParaRPr>
          </a:p>
        </p:txBody>
      </p:sp>
    </p:spTree>
    <p:extLst>
      <p:ext uri="{BB962C8B-B14F-4D97-AF65-F5344CB8AC3E}">
        <p14:creationId xmlns:p14="http://schemas.microsoft.com/office/powerpoint/2010/main" val="327887288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2471" y="-257693"/>
            <a:ext cx="6520545" cy="1280161"/>
          </a:xfrm>
        </p:spPr>
        <p:txBody>
          <a:bodyPr/>
          <a:lstStyle/>
          <a:p>
            <a:pPr>
              <a:lnSpc>
                <a:spcPct val="100000"/>
              </a:lnSpc>
              <a:spcBef>
                <a:spcPts val="0"/>
              </a:spcBef>
              <a:spcAft>
                <a:spcPts val="0"/>
              </a:spcAft>
            </a:pPr>
            <a:r>
              <a:rPr lang="en-US" sz="3200" dirty="0"/>
              <a:t>Full Report: Lead Paragraph </a:t>
            </a:r>
            <a:r>
              <a:rPr lang="en-US" sz="2000" dirty="0"/>
              <a:t>(continued)</a:t>
            </a:r>
            <a:br>
              <a:rPr lang="en-US" sz="3200" dirty="0"/>
            </a:br>
            <a:endParaRPr lang="en-US" sz="2400" dirty="0"/>
          </a:p>
        </p:txBody>
      </p:sp>
      <p:sp>
        <p:nvSpPr>
          <p:cNvPr id="7" name="Content Placeholder 2"/>
          <p:cNvSpPr>
            <a:spLocks noGrp="1"/>
          </p:cNvSpPr>
          <p:nvPr>
            <p:ph type="body" sz="quarter" idx="10"/>
          </p:nvPr>
        </p:nvSpPr>
        <p:spPr>
          <a:xfrm>
            <a:off x="323922" y="955965"/>
            <a:ext cx="6277642" cy="2981344"/>
          </a:xfrm>
        </p:spPr>
        <p:txBody>
          <a:bodyPr/>
          <a:lstStyle/>
          <a:p>
            <a:r>
              <a:rPr lang="en-US" sz="2400" b="1" dirty="0"/>
              <a:t>Background—</a:t>
            </a:r>
            <a:r>
              <a:rPr lang="en-US" sz="2400" dirty="0"/>
              <a:t>What is the problem? Why is this worth writing about?</a:t>
            </a:r>
          </a:p>
          <a:p>
            <a:r>
              <a:rPr lang="en-US" sz="2400" b="1" dirty="0"/>
              <a:t>Method of analysis—</a:t>
            </a:r>
            <a:r>
              <a:rPr lang="en-US" sz="2400" dirty="0"/>
              <a:t>Who did what, using what data, and why?</a:t>
            </a:r>
          </a:p>
          <a:p>
            <a:r>
              <a:rPr lang="en-US" sz="2400" b="1" dirty="0"/>
              <a:t>Key findings—</a:t>
            </a:r>
            <a:r>
              <a:rPr lang="en-US" sz="2400" dirty="0"/>
              <a:t>Summarize 1 or 2 main results and any actions that resulted.</a:t>
            </a:r>
          </a:p>
          <a:p>
            <a:r>
              <a:rPr lang="en-US" sz="2400" b="1" dirty="0"/>
              <a:t>Public health message—</a:t>
            </a:r>
            <a:r>
              <a:rPr lang="en-US" sz="2400" dirty="0"/>
              <a:t>What should be done by public health practitioners or, if relevant, by clinicians or the public?</a:t>
            </a:r>
          </a:p>
        </p:txBody>
      </p:sp>
    </p:spTree>
    <p:extLst>
      <p:ext uri="{BB962C8B-B14F-4D97-AF65-F5344CB8AC3E}">
        <p14:creationId xmlns:p14="http://schemas.microsoft.com/office/powerpoint/2010/main" val="272883965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4269" y="1002376"/>
            <a:ext cx="6695542" cy="158309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843" y="2942705"/>
            <a:ext cx="2863793" cy="1906384"/>
          </a:xfrm>
          <a:prstGeom prst="rect">
            <a:avLst/>
          </a:prstGeom>
        </p:spPr>
      </p:pic>
    </p:spTree>
    <p:extLst>
      <p:ext uri="{BB962C8B-B14F-4D97-AF65-F5344CB8AC3E}">
        <p14:creationId xmlns:p14="http://schemas.microsoft.com/office/powerpoint/2010/main" val="349066576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2471" y="33253"/>
            <a:ext cx="6520545" cy="1280161"/>
          </a:xfrm>
        </p:spPr>
        <p:txBody>
          <a:bodyPr/>
          <a:lstStyle/>
          <a:p>
            <a:pPr>
              <a:lnSpc>
                <a:spcPct val="100000"/>
              </a:lnSpc>
              <a:spcBef>
                <a:spcPts val="0"/>
              </a:spcBef>
              <a:spcAft>
                <a:spcPts val="0"/>
              </a:spcAft>
            </a:pPr>
            <a:r>
              <a:rPr lang="en-US" sz="3200" dirty="0"/>
              <a:t>Full Report: Lead Paragraph</a:t>
            </a:r>
            <a:br>
              <a:rPr lang="en-US" sz="3200" dirty="0"/>
            </a:br>
            <a:r>
              <a:rPr lang="en-US" sz="2400" dirty="0"/>
              <a:t>Background—What is the problem? Why is this worth writing about?</a:t>
            </a:r>
          </a:p>
        </p:txBody>
      </p:sp>
      <p:sp>
        <p:nvSpPr>
          <p:cNvPr id="7" name="Content Placeholder 2"/>
          <p:cNvSpPr>
            <a:spLocks noGrp="1"/>
          </p:cNvSpPr>
          <p:nvPr>
            <p:ph type="body" sz="quarter" idx="10"/>
          </p:nvPr>
        </p:nvSpPr>
        <p:spPr>
          <a:xfrm>
            <a:off x="323922" y="955965"/>
            <a:ext cx="6277642" cy="2981344"/>
          </a:xfrm>
        </p:spPr>
        <p:txBody>
          <a:bodyPr/>
          <a:lstStyle/>
          <a:p>
            <a:endParaRPr lang="en-US" sz="2400" dirty="0"/>
          </a:p>
          <a:p>
            <a:r>
              <a:rPr lang="en-US" sz="2400" dirty="0"/>
              <a:t>Opioid overdose deaths in Massachusetts increased 150% from 2012 to 2015 (</a:t>
            </a:r>
            <a:r>
              <a:rPr lang="en-US" sz="2400" i="1" dirty="0"/>
              <a:t>1</a:t>
            </a:r>
            <a:r>
              <a:rPr lang="en-US" sz="2400" dirty="0"/>
              <a:t>). The proportion of opioid overdose deaths in the state involving fentanyl, a synthetic, short-acting opioid with 50–100 times the potency of morphine, increased from 32% during 2013–2014 to 74% in the first half of 2016 (</a:t>
            </a:r>
            <a:r>
              <a:rPr lang="en-US" sz="2400" i="1" dirty="0"/>
              <a:t>1</a:t>
            </a:r>
            <a:r>
              <a:rPr lang="en-US" sz="2400" dirty="0"/>
              <a:t>–</a:t>
            </a:r>
            <a:r>
              <a:rPr lang="en-US" sz="2400" i="1" dirty="0"/>
              <a:t>3</a:t>
            </a:r>
            <a:r>
              <a:rPr lang="en-US" sz="2400" dirty="0"/>
              <a:t>).</a:t>
            </a:r>
          </a:p>
        </p:txBody>
      </p:sp>
    </p:spTree>
    <p:extLst>
      <p:ext uri="{BB962C8B-B14F-4D97-AF65-F5344CB8AC3E}">
        <p14:creationId xmlns:p14="http://schemas.microsoft.com/office/powerpoint/2010/main" val="195703415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2471" y="33253"/>
            <a:ext cx="6520545" cy="1280161"/>
          </a:xfrm>
        </p:spPr>
        <p:txBody>
          <a:bodyPr/>
          <a:lstStyle/>
          <a:p>
            <a:pPr>
              <a:lnSpc>
                <a:spcPct val="100000"/>
              </a:lnSpc>
              <a:spcBef>
                <a:spcPts val="0"/>
              </a:spcBef>
              <a:spcAft>
                <a:spcPts val="0"/>
              </a:spcAft>
            </a:pPr>
            <a:r>
              <a:rPr lang="en-US" sz="3200" dirty="0"/>
              <a:t>Full Report: Lead Paragraph</a:t>
            </a:r>
            <a:br>
              <a:rPr lang="en-US" sz="3200" dirty="0"/>
            </a:br>
            <a:r>
              <a:rPr lang="en-US" sz="2400" dirty="0"/>
              <a:t>Method of analysis—Who did what, using what data, and why?</a:t>
            </a:r>
          </a:p>
        </p:txBody>
      </p:sp>
      <p:sp>
        <p:nvSpPr>
          <p:cNvPr id="7" name="Content Placeholder 2"/>
          <p:cNvSpPr>
            <a:spLocks noGrp="1"/>
          </p:cNvSpPr>
          <p:nvPr>
            <p:ph type="body" sz="quarter" idx="10"/>
          </p:nvPr>
        </p:nvSpPr>
        <p:spPr>
          <a:xfrm>
            <a:off x="323922" y="1305100"/>
            <a:ext cx="6277642" cy="2981344"/>
          </a:xfrm>
        </p:spPr>
        <p:txBody>
          <a:bodyPr/>
          <a:lstStyle/>
          <a:p>
            <a:r>
              <a:rPr lang="en-US" sz="2400" dirty="0"/>
              <a:t>To guide overdose prevention and response activities </a:t>
            </a:r>
            <a:r>
              <a:rPr lang="en-US" sz="2400" dirty="0">
                <a:solidFill>
                  <a:srgbClr val="00B050"/>
                </a:solidFill>
              </a:rPr>
              <a:t>(WHY)</a:t>
            </a:r>
            <a:r>
              <a:rPr lang="en-US" sz="2400" dirty="0"/>
              <a:t>, in April 2016, the Massachusetts Department of Public Health and the Office of the Chief Medical Examiner collaborated with CDC </a:t>
            </a:r>
            <a:r>
              <a:rPr lang="en-US" sz="2400" dirty="0">
                <a:solidFill>
                  <a:srgbClr val="00B050"/>
                </a:solidFill>
              </a:rPr>
              <a:t>(WHO) </a:t>
            </a:r>
            <a:r>
              <a:rPr lang="en-US" sz="2400" dirty="0"/>
              <a:t>to investigate the characteristics of fentanyl overdose in three Massachusetts counties with high opioid overdose death rates. </a:t>
            </a:r>
          </a:p>
        </p:txBody>
      </p:sp>
    </p:spTree>
    <p:extLst>
      <p:ext uri="{BB962C8B-B14F-4D97-AF65-F5344CB8AC3E}">
        <p14:creationId xmlns:p14="http://schemas.microsoft.com/office/powerpoint/2010/main" val="2062365170"/>
      </p:ext>
    </p:extLst>
  </p:cSld>
  <p:clrMapOvr>
    <a:masterClrMapping/>
  </p:clrMapOvr>
  <p:transition>
    <p:fade/>
  </p:transition>
</p:sld>
</file>

<file path=ppt/theme/theme1.xml><?xml version="1.0" encoding="utf-8"?>
<a:theme xmlns:a="http://schemas.openxmlformats.org/drawingml/2006/main" name="NCEH_ATSDR_combined">
  <a:themeElements>
    <a:clrScheme name="Custom 1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3506</TotalTime>
  <Words>2205</Words>
  <Application>Microsoft Office PowerPoint</Application>
  <PresentationFormat>Custom</PresentationFormat>
  <Paragraphs>273</Paragraphs>
  <Slides>55</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Courier New</vt:lpstr>
      <vt:lpstr>Wingdings</vt:lpstr>
      <vt:lpstr>Myriad Web Pro</vt:lpstr>
      <vt:lpstr>NCEH_ATSDR_combined</vt:lpstr>
      <vt:lpstr>Clear Writing and Successful Navigation of Feedback</vt:lpstr>
      <vt:lpstr>Types of articles in MMWR Weekly</vt:lpstr>
      <vt:lpstr>Criteria for Publication</vt:lpstr>
      <vt:lpstr>Requirements for MMWR Weekly Full Report/Outbreak Report</vt:lpstr>
      <vt:lpstr>Full Report: Lead Paragraph </vt:lpstr>
      <vt:lpstr>Full Report: Lead Paragraph (continued) </vt:lpstr>
      <vt:lpstr>PowerPoint Presentation</vt:lpstr>
      <vt:lpstr>Full Report: Lead Paragraph Background—What is the problem? Why is this worth writing about?</vt:lpstr>
      <vt:lpstr>Full Report: Lead Paragraph Method of analysis—Who did what, using what data, and why?</vt:lpstr>
      <vt:lpstr>Full Report: Lead Paragraph Method of analysis—Who did what, using what data, and why? (continued)</vt:lpstr>
      <vt:lpstr>Full Report: Lead Paragraph Key findings—Summarize 1 or 2 main results and any actions that resulted.</vt:lpstr>
      <vt:lpstr>Full Report: Lead Paragraph Public health message—what should be done by public health practitioners or, if relevant, by clinicians or the public?</vt:lpstr>
      <vt:lpstr>Question 1:</vt:lpstr>
      <vt:lpstr>Question 1:</vt:lpstr>
      <vt:lpstr>Outbreak Report: Lead Paragraph </vt:lpstr>
      <vt:lpstr>PowerPoint Presentation</vt:lpstr>
      <vt:lpstr>Outbreak Report: Lead Paragraph Establish problem—1‒3 sentences describing existence of outbreak.</vt:lpstr>
      <vt:lpstr>Outbreak Report: Lead Paragraph Establish problem—1‒3 sentences describing existence of outbreak. (continued)</vt:lpstr>
      <vt:lpstr>Outbreak Report: Lead Paragraph Methods of investigation—What done, when, and by whom? Key findings—Summarize 1 or 2 main results.</vt:lpstr>
      <vt:lpstr>Outbreak Report: Lead Paragraph Public health response—Actions taken to stem outbreak. </vt:lpstr>
      <vt:lpstr>Outbreak Report: Lead Paragraph Public health message—State implications and recommend actions in response to investigation.</vt:lpstr>
      <vt:lpstr>Outbreak Report: Lead Paragraph Public health message—State implications and recommend actions in response to investigation. (continued)</vt:lpstr>
      <vt:lpstr>Full Reports and Outbreak Reports Summary Boxes</vt:lpstr>
      <vt:lpstr>PowerPoint Presentation</vt:lpstr>
      <vt:lpstr>Requirements for MMWR Weekly Notes from the Field</vt:lpstr>
      <vt:lpstr>PowerPoint Presentation</vt:lpstr>
      <vt:lpstr>PowerPoint Presentation</vt:lpstr>
      <vt:lpstr>Question 2:</vt:lpstr>
      <vt:lpstr>Question 2:</vt:lpstr>
      <vt:lpstr>Tips for Publishing in MMWR</vt:lpstr>
      <vt:lpstr>Common Errors</vt:lpstr>
      <vt:lpstr>Question 3:</vt:lpstr>
      <vt:lpstr>Question 3:</vt:lpstr>
      <vt:lpstr>Strategies to navigate MMWR submission, review, clearance, acceptance, and production</vt:lpstr>
      <vt:lpstr>PowerPoint Presentation</vt:lpstr>
      <vt:lpstr>PowerPoint Presentation</vt:lpstr>
      <vt:lpstr>PowerPoint Presentation</vt:lpstr>
      <vt:lpstr>Science Editor Review Jacqueline Gindler, MD Editor, MMWR Weekly</vt:lpstr>
      <vt:lpstr>CDC Clearance</vt:lpstr>
      <vt:lpstr>Navigating CDC Clearance</vt:lpstr>
      <vt:lpstr>Scheduling Report for Publication</vt:lpstr>
      <vt:lpstr>PowerPoint Presentation</vt:lpstr>
      <vt:lpstr>PowerPoint Presentation</vt:lpstr>
      <vt:lpstr>Review during production</vt:lpstr>
      <vt:lpstr>Production – All times are Eastern</vt:lpstr>
      <vt:lpstr>Production – All times are Eastern</vt:lpstr>
      <vt:lpstr>Production – All times are Eastern</vt:lpstr>
      <vt:lpstr>Production – All times are Eastern</vt:lpstr>
      <vt:lpstr>Question 5:</vt:lpstr>
      <vt:lpstr>Question 5:</vt:lpstr>
      <vt:lpstr>Preparing for media</vt:lpstr>
      <vt:lpstr>MMWR and Social Media</vt:lpstr>
      <vt:lpstr>PowerPoint Presentation</vt:lpstr>
      <vt:lpstr>PowerPoint Presentation</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bsmith</cp:lastModifiedBy>
  <cp:revision>301</cp:revision>
  <cp:lastPrinted>2017-05-01T14:20:07Z</cp:lastPrinted>
  <dcterms:created xsi:type="dcterms:W3CDTF">2011-03-17T17:43:16Z</dcterms:created>
  <dcterms:modified xsi:type="dcterms:W3CDTF">2017-05-04T18:34:40Z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