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13" r:id="rId1"/>
  </p:sldMasterIdLst>
  <p:notesMasterIdLst>
    <p:notesMasterId r:id="rId14"/>
  </p:notesMasterIdLst>
  <p:handoutMasterIdLst>
    <p:handoutMasterId r:id="rId15"/>
  </p:handoutMasterIdLst>
  <p:sldIdLst>
    <p:sldId id="256" r:id="rId2"/>
    <p:sldId id="291" r:id="rId3"/>
    <p:sldId id="265" r:id="rId4"/>
    <p:sldId id="278" r:id="rId5"/>
    <p:sldId id="276" r:id="rId6"/>
    <p:sldId id="288" r:id="rId7"/>
    <p:sldId id="272" r:id="rId8"/>
    <p:sldId id="273" r:id="rId9"/>
    <p:sldId id="293" r:id="rId10"/>
    <p:sldId id="292" r:id="rId11"/>
    <p:sldId id="275" r:id="rId12"/>
    <p:sldId id="263" r:id="rId13"/>
  </p:sldIdLst>
  <p:sldSz cx="9144000" cy="6858000" type="screen4x3"/>
  <p:notesSz cx="7010400" cy="92964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Myriad Web Pro" panose="020B0604020202020204" charset="0"/>
      <p:regular r:id="rId20"/>
      <p:bold r:id="rId21"/>
      <p: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layton, Rachel B. (CDC/OID/NCEZID)" initials="SRB(" lastIdx="1" clrIdx="0">
    <p:extLst/>
  </p:cmAuthor>
  <p:cmAuthor id="2" name="Jernigan, John A. (CDC/OID/NCEZID)" initials="JJA(" lastIdx="8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  <a:srgbClr val="000000"/>
    <a:srgbClr val="781D7E"/>
    <a:srgbClr val="006A71"/>
    <a:srgbClr val="8D8B00"/>
    <a:srgbClr val="8B3102"/>
    <a:srgbClr val="D953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4" autoAdjust="0"/>
    <p:restoredTop sz="86334" autoAdjust="0"/>
  </p:normalViewPr>
  <p:slideViewPr>
    <p:cSldViewPr snapToGrid="0">
      <p:cViewPr varScale="1">
        <p:scale>
          <a:sx n="123" d="100"/>
          <a:sy n="123" d="100"/>
        </p:scale>
        <p:origin x="-12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9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7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145" cy="465743"/>
          </a:xfrm>
          <a:prstGeom prst="rect">
            <a:avLst/>
          </a:prstGeom>
        </p:spPr>
        <p:txBody>
          <a:bodyPr vert="horz" lIns="88139" tIns="44070" rIns="88139" bIns="4407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734" y="0"/>
            <a:ext cx="3038145" cy="465743"/>
          </a:xfrm>
          <a:prstGeom prst="rect">
            <a:avLst/>
          </a:prstGeom>
        </p:spPr>
        <p:txBody>
          <a:bodyPr vert="horz" lIns="88139" tIns="44070" rIns="88139" bIns="44070" rtlCol="0"/>
          <a:lstStyle>
            <a:lvl1pPr algn="r">
              <a:defRPr sz="1200"/>
            </a:lvl1pPr>
          </a:lstStyle>
          <a:p>
            <a:fld id="{D6D8E3D8-BB08-4236-B0A9-A923EA83DD47}" type="datetimeFigureOut">
              <a:rPr lang="en-US" smtClean="0"/>
              <a:t>7/29/2015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0658"/>
            <a:ext cx="3038145" cy="465742"/>
          </a:xfrm>
          <a:prstGeom prst="rect">
            <a:avLst/>
          </a:prstGeom>
        </p:spPr>
        <p:txBody>
          <a:bodyPr vert="horz" lIns="88139" tIns="44070" rIns="88139" bIns="4407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734" y="8830658"/>
            <a:ext cx="3038145" cy="465742"/>
          </a:xfrm>
          <a:prstGeom prst="rect">
            <a:avLst/>
          </a:prstGeom>
        </p:spPr>
        <p:txBody>
          <a:bodyPr vert="horz" lIns="88139" tIns="44070" rIns="88139" bIns="44070" rtlCol="0" anchor="b"/>
          <a:lstStyle>
            <a:lvl1pPr algn="r">
              <a:defRPr sz="1200"/>
            </a:lvl1pPr>
          </a:lstStyle>
          <a:p>
            <a:fld id="{0BD35C1C-213D-4F0D-87B2-79A7D7A49D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7681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8145" cy="464205"/>
          </a:xfrm>
          <a:prstGeom prst="rect">
            <a:avLst/>
          </a:prstGeom>
        </p:spPr>
        <p:txBody>
          <a:bodyPr vert="horz" lIns="88139" tIns="44070" rIns="88139" bIns="4407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734" y="1"/>
            <a:ext cx="3038145" cy="464205"/>
          </a:xfrm>
          <a:prstGeom prst="rect">
            <a:avLst/>
          </a:prstGeom>
        </p:spPr>
        <p:txBody>
          <a:bodyPr vert="horz" lIns="88139" tIns="44070" rIns="88139" bIns="44070" rtlCol="0"/>
          <a:lstStyle>
            <a:lvl1pPr algn="r">
              <a:defRPr sz="1200"/>
            </a:lvl1pPr>
          </a:lstStyle>
          <a:p>
            <a:fld id="{89D8F3C2-1545-407C-9696-9FBD8A87D061}" type="datetimeFigureOut">
              <a:rPr lang="en-US" smtClean="0"/>
              <a:pPr/>
              <a:t>7/29/2015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8500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139" tIns="44070" rIns="88139" bIns="4407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345" y="4416099"/>
            <a:ext cx="5607711" cy="4182457"/>
          </a:xfrm>
          <a:prstGeom prst="rect">
            <a:avLst/>
          </a:prstGeom>
        </p:spPr>
        <p:txBody>
          <a:bodyPr vert="horz" lIns="88139" tIns="44070" rIns="88139" bIns="4407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0659"/>
            <a:ext cx="3038145" cy="464205"/>
          </a:xfrm>
          <a:prstGeom prst="rect">
            <a:avLst/>
          </a:prstGeom>
        </p:spPr>
        <p:txBody>
          <a:bodyPr vert="horz" lIns="88139" tIns="44070" rIns="88139" bIns="4407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734" y="8830659"/>
            <a:ext cx="3038145" cy="464205"/>
          </a:xfrm>
          <a:prstGeom prst="rect">
            <a:avLst/>
          </a:prstGeom>
        </p:spPr>
        <p:txBody>
          <a:bodyPr vert="horz" lIns="88139" tIns="44070" rIns="88139" bIns="44070" rtlCol="0" anchor="b"/>
          <a:lstStyle>
            <a:lvl1pPr algn="r">
              <a:defRPr sz="1200"/>
            </a:lvl1pPr>
          </a:lstStyle>
          <a:p>
            <a:fld id="{7E82054C-5FFB-4925-88B8-34BFE44764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083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134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1981200"/>
            <a:ext cx="8229600" cy="1676400"/>
          </a:xfrm>
          <a:prstGeom prst="rect">
            <a:avLst/>
          </a:prstGeom>
        </p:spPr>
        <p:txBody>
          <a:bodyPr/>
          <a:lstStyle>
            <a:lvl1pPr>
              <a:lnSpc>
                <a:spcPts val="3000"/>
              </a:lnSpc>
              <a:defRPr sz="2800" b="1" baseline="0">
                <a:solidFill>
                  <a:schemeClr val="bg1"/>
                </a:solidFill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bg2"/>
                </a:solidFill>
                <a:effectLst/>
                <a:latin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US" dirty="0" smtClean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371600" y="4267200"/>
            <a:ext cx="6400800" cy="1295400"/>
          </a:xfrm>
          <a:prstGeom prst="rect">
            <a:avLst/>
          </a:prstGeom>
        </p:spPr>
        <p:txBody>
          <a:bodyPr/>
          <a:lstStyle>
            <a:lvl1pPr algn="ctr">
              <a:lnSpc>
                <a:spcPts val="2000"/>
              </a:lnSpc>
              <a:buNone/>
              <a:defRPr sz="1800" baseline="0">
                <a:solidFill>
                  <a:schemeClr val="tx2"/>
                </a:solidFill>
                <a:latin typeface="Calibri" pitchFamily="34" charset="0"/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71600" y="2057400"/>
            <a:ext cx="6400800" cy="2057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1" baseline="0">
                <a:solidFill>
                  <a:schemeClr val="bg2"/>
                </a:solidFill>
                <a:effectLst/>
                <a:latin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US" dirty="0" smtClean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2800" b="1" baseline="0"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SzPct val="70000"/>
              <a:buFont typeface="Wingdings" pitchFamily="2" charset="2"/>
              <a:buChar char="§"/>
              <a:defRPr sz="2400" b="1" baseline="0">
                <a:solidFill>
                  <a:schemeClr val="bg2"/>
                </a:solidFill>
                <a:latin typeface="Calibri" pitchFamily="34" charset="0"/>
              </a:defRPr>
            </a:lvl1pPr>
            <a:lvl2pPr marL="742950" indent="-285750">
              <a:buClr>
                <a:schemeClr val="tx1"/>
              </a:buClr>
              <a:buSzPct val="100000"/>
              <a:buFont typeface="Arial" pitchFamily="34" charset="0"/>
              <a:buChar char="•"/>
              <a:defRPr sz="2000">
                <a:solidFill>
                  <a:schemeClr val="bg2"/>
                </a:solidFill>
              </a:defRPr>
            </a:lvl2pPr>
            <a:lvl3pPr marL="1143000" indent="-228600">
              <a:buClr>
                <a:schemeClr val="tx1"/>
              </a:buClr>
              <a:buSzPct val="100000"/>
              <a:buFont typeface="Courier New" pitchFamily="49" charset="0"/>
              <a:buChar char="o"/>
              <a:defRPr sz="180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0"/>
            <a:endParaRPr lang="en-US" dirty="0" smtClean="0"/>
          </a:p>
          <a:p>
            <a:pPr lvl="1"/>
            <a:endParaRPr lang="en-US" dirty="0" smtClean="0"/>
          </a:p>
          <a:p>
            <a:pPr lvl="2"/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57200" y="6019800"/>
            <a:ext cx="8229600" cy="381000"/>
          </a:xfrm>
          <a:prstGeom prst="rect">
            <a:avLst/>
          </a:prstGeom>
        </p:spPr>
        <p:txBody>
          <a:bodyPr anchor="b"/>
          <a:lstStyle>
            <a:lvl1pPr>
              <a:buNone/>
              <a:defRPr sz="11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* Citations, references, and credits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02959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ta Slide (for content heavy tables and charts)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2800" b="1" baseline="0">
                <a:solidFill>
                  <a:schemeClr val="bg1"/>
                </a:solidFill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bg1"/>
              </a:buClr>
              <a:buSzPct val="70000"/>
              <a:buFont typeface="Arial" pitchFamily="34" charset="0"/>
              <a:buChar char="•"/>
              <a:defRPr sz="2400" b="1" baseline="0">
                <a:solidFill>
                  <a:schemeClr val="bg2"/>
                </a:solidFill>
                <a:latin typeface="Calibri" pitchFamily="34" charset="0"/>
              </a:defRPr>
            </a:lvl1pPr>
            <a:lvl2pPr>
              <a:buClr>
                <a:schemeClr val="bg1"/>
              </a:buClr>
              <a:buSzPct val="100000"/>
              <a:buFont typeface="Wingdings" pitchFamily="2" charset="2"/>
              <a:buChar char="§"/>
              <a:defRPr sz="2000">
                <a:solidFill>
                  <a:schemeClr val="bg2"/>
                </a:solidFill>
              </a:defRPr>
            </a:lvl2pPr>
            <a:lvl3pPr>
              <a:buClr>
                <a:schemeClr val="bg1"/>
              </a:buClr>
              <a:buSzPct val="10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3pPr>
            <a:lvl4pPr>
              <a:buClr>
                <a:schemeClr val="bg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bg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5791200"/>
            <a:ext cx="8229600" cy="60960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1100"/>
              </a:lnSpc>
              <a:buNone/>
              <a:defRPr sz="1100" baseline="0">
                <a:solidFill>
                  <a:schemeClr val="tx2"/>
                </a:solidFill>
                <a:latin typeface="Calibri" pitchFamily="34" charset="0"/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*Citations and references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Bad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bg2"/>
                </a:solidFill>
                <a:effectLst/>
                <a:latin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US" dirty="0" smtClean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371600" y="4267200"/>
            <a:ext cx="6400800" cy="1295400"/>
          </a:xfrm>
          <a:prstGeom prst="rect">
            <a:avLst/>
          </a:prstGeom>
        </p:spPr>
        <p:txBody>
          <a:bodyPr/>
          <a:lstStyle>
            <a:lvl1pPr algn="ctr">
              <a:lnSpc>
                <a:spcPts val="2000"/>
              </a:lnSpc>
              <a:buNone/>
              <a:defRPr sz="1800" baseline="0">
                <a:solidFill>
                  <a:schemeClr val="tx2"/>
                </a:solidFill>
                <a:latin typeface="Calibri" pitchFamily="34" charset="0"/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1981200"/>
            <a:ext cx="8229600" cy="1676400"/>
          </a:xfrm>
          <a:prstGeom prst="rect">
            <a:avLst/>
          </a:prstGeom>
        </p:spPr>
        <p:txBody>
          <a:bodyPr/>
          <a:lstStyle>
            <a:lvl1pPr>
              <a:lnSpc>
                <a:spcPts val="3000"/>
              </a:lnSpc>
              <a:defRPr sz="2800" b="1" baseline="0">
                <a:solidFill>
                  <a:schemeClr val="bg1"/>
                </a:solidFill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Content Bad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2800" b="1" baseline="0">
                <a:solidFill>
                  <a:schemeClr val="bg1"/>
                </a:solidFill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bg1"/>
              </a:buClr>
              <a:buSzPct val="70000"/>
              <a:buFont typeface="Wingdings" pitchFamily="2" charset="2"/>
              <a:buChar char="§"/>
              <a:defRPr sz="2400" b="1" baseline="0">
                <a:solidFill>
                  <a:schemeClr val="bg2"/>
                </a:solidFill>
                <a:latin typeface="Calibri" pitchFamily="34" charset="0"/>
              </a:defRPr>
            </a:lvl1pPr>
            <a:lvl2pPr marL="742950" indent="-285750">
              <a:buClr>
                <a:schemeClr val="bg1"/>
              </a:buClr>
              <a:buSzPct val="100000"/>
              <a:buFont typeface="Arial" pitchFamily="34" charset="0"/>
              <a:buChar char="•"/>
              <a:defRPr sz="2000">
                <a:solidFill>
                  <a:schemeClr val="bg2"/>
                </a:solidFill>
              </a:defRPr>
            </a:lvl2pPr>
            <a:lvl3pPr marL="1143000" indent="-228600">
              <a:buClr>
                <a:schemeClr val="bg1"/>
              </a:buClr>
              <a:buSzPct val="100000"/>
              <a:buFont typeface="Courier New" pitchFamily="49" charset="0"/>
              <a:buChar char="o"/>
              <a:defRPr sz="1800">
                <a:solidFill>
                  <a:schemeClr val="bg2"/>
                </a:solidFill>
              </a:defRPr>
            </a:lvl3pPr>
            <a:lvl4pPr>
              <a:buClr>
                <a:schemeClr val="bg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bg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0"/>
            <a:endParaRPr lang="en-US" dirty="0" smtClean="0"/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pPr lvl="3"/>
            <a:endParaRPr lang="en-US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905000" y="5791200"/>
            <a:ext cx="6781800" cy="60960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1100"/>
              </a:lnSpc>
              <a:buNone/>
              <a:defRPr sz="1100" baseline="0">
                <a:solidFill>
                  <a:schemeClr val="tx2"/>
                </a:solidFill>
                <a:latin typeface="Calibri" pitchFamily="34" charset="0"/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*Citations and references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1273175"/>
            <a:ext cx="7772400" cy="136207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ts val="3800"/>
              </a:lnSpc>
              <a:defRPr sz="3600" b="1" cap="all" baseline="0">
                <a:solidFill>
                  <a:schemeClr val="bg1"/>
                </a:solidFill>
                <a:effectLst/>
                <a:latin typeface="Calibri" pitchFamily="34" charset="0"/>
              </a:defRPr>
            </a:lvl1pPr>
          </a:lstStyle>
          <a:p>
            <a:r>
              <a:rPr lang="en-US" dirty="0" smtClean="0"/>
              <a:t>Section Header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743200"/>
            <a:ext cx="7772400" cy="568325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ts val="2200"/>
              </a:lnSpc>
              <a:buNone/>
              <a:defRPr sz="2000" baseline="0">
                <a:solidFill>
                  <a:schemeClr val="bg2"/>
                </a:solidFill>
                <a:latin typeface="Calibri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Subhead</a:t>
            </a: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 baseline="0">
                <a:solidFill>
                  <a:schemeClr val="bg1"/>
                </a:solidFill>
                <a:effectLst/>
                <a:latin typeface="Calibri" pitchFamily="34" charset="0"/>
              </a:defRPr>
            </a:lvl1pPr>
          </a:lstStyle>
          <a:p>
            <a:r>
              <a:rPr lang="en-US" dirty="0" smtClean="0"/>
              <a:t>Header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518150"/>
          </a:xfrm>
          <a:prstGeom prst="rect">
            <a:avLst/>
          </a:prstGeom>
        </p:spPr>
        <p:txBody>
          <a:bodyPr anchor="ctr" anchorCtr="0"/>
          <a:lstStyle>
            <a:lvl1pPr marL="342900" indent="-342900">
              <a:buClr>
                <a:schemeClr val="bg1"/>
              </a:buClr>
              <a:buSzPct val="70000"/>
              <a:buFont typeface="Wingdings" pitchFamily="2" charset="2"/>
              <a:buChar char="§"/>
              <a:defRPr sz="2400" b="1">
                <a:solidFill>
                  <a:schemeClr val="bg2"/>
                </a:solidFill>
                <a:latin typeface="Calibri" pitchFamily="34" charset="0"/>
              </a:defRPr>
            </a:lvl1pPr>
            <a:lvl2pPr>
              <a:buClr>
                <a:schemeClr val="bg1"/>
              </a:buClr>
              <a:buSzPct val="100000"/>
              <a:buFont typeface="Wingdings" pitchFamily="2" charset="2"/>
              <a:buChar char="§"/>
              <a:defRPr sz="2000">
                <a:solidFill>
                  <a:schemeClr val="bg2"/>
                </a:solidFill>
              </a:defRPr>
            </a:lvl2pPr>
            <a:lvl3pPr>
              <a:buClr>
                <a:schemeClr val="bg1"/>
              </a:buClr>
              <a:buSzPct val="10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3pPr>
            <a:lvl4pPr>
              <a:buClr>
                <a:schemeClr val="bg1"/>
              </a:buClr>
              <a:buSzPct val="70000"/>
              <a:buFont typeface="Courier New" pitchFamily="49" charset="0"/>
              <a:buChar char="o"/>
              <a:defRPr sz="1800">
                <a:solidFill>
                  <a:schemeClr val="bg2"/>
                </a:solidFill>
              </a:defRPr>
            </a:lvl4pPr>
            <a:lvl5pPr>
              <a:buClr>
                <a:schemeClr val="bg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1435101"/>
            <a:ext cx="3008313" cy="43560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>
                <a:solidFill>
                  <a:schemeClr val="bg2"/>
                </a:solidFill>
                <a:latin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Paragraph of type</a:t>
            </a: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5791200"/>
            <a:ext cx="8229600" cy="60960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1100"/>
              </a:lnSpc>
              <a:buNone/>
              <a:defRPr sz="1100" baseline="0">
                <a:solidFill>
                  <a:schemeClr val="tx2"/>
                </a:solidFill>
                <a:latin typeface="Calibri" pitchFamily="34" charset="0"/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*Citations and references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 baseline="0">
                <a:solidFill>
                  <a:schemeClr val="bg1"/>
                </a:solidFill>
                <a:effectLst/>
                <a:latin typeface="Calibri" pitchFamily="34" charset="0"/>
              </a:defRPr>
            </a:lvl1pPr>
          </a:lstStyle>
          <a:p>
            <a:r>
              <a:rPr lang="en-US" dirty="0" smtClean="0"/>
              <a:t>Photo Title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ln w="25400">
            <a:solidFill>
              <a:schemeClr val="bg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effectLst/>
                <a:latin typeface="Calibri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>
                <a:solidFill>
                  <a:schemeClr val="bg2"/>
                </a:solidFill>
                <a:latin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Caption or credits for photo</a:t>
            </a: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981200"/>
            <a:ext cx="6400800" cy="2057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1" baseline="0">
                <a:solidFill>
                  <a:schemeClr val="bg2"/>
                </a:solidFill>
                <a:effectLst/>
                <a:latin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US" dirty="0" smtClean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 baseline="0">
                <a:solidFill>
                  <a:schemeClr val="bg1"/>
                </a:solidFill>
                <a:effectLst/>
                <a:latin typeface="Calibri" pitchFamily="34" charset="0"/>
              </a:defRPr>
            </a:lvl1pPr>
          </a:lstStyle>
          <a:p>
            <a:r>
              <a:rPr lang="en-US" dirty="0" smtClean="0"/>
              <a:t>Header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518150"/>
          </a:xfrm>
          <a:prstGeom prst="rect">
            <a:avLst/>
          </a:prstGeom>
        </p:spPr>
        <p:txBody>
          <a:bodyPr anchor="ctr" anchorCtr="0"/>
          <a:lstStyle>
            <a:lvl1pPr marL="342900" indent="-342900">
              <a:buClr>
                <a:schemeClr val="bg1"/>
              </a:buClr>
              <a:buSzPct val="70000"/>
              <a:buFont typeface="Arial" pitchFamily="34" charset="0"/>
              <a:buChar char="•"/>
              <a:defRPr sz="2400" b="1">
                <a:solidFill>
                  <a:schemeClr val="bg2"/>
                </a:solidFill>
                <a:latin typeface="Calibri" pitchFamily="34" charset="0"/>
              </a:defRPr>
            </a:lvl1pPr>
            <a:lvl2pPr>
              <a:buClr>
                <a:schemeClr val="bg1"/>
              </a:buClr>
              <a:buSzPct val="100000"/>
              <a:buFont typeface="Wingdings" pitchFamily="2" charset="2"/>
              <a:buChar char="§"/>
              <a:defRPr sz="2000">
                <a:solidFill>
                  <a:schemeClr val="bg2"/>
                </a:solidFill>
              </a:defRPr>
            </a:lvl2pPr>
            <a:lvl3pPr>
              <a:buClr>
                <a:schemeClr val="bg1"/>
              </a:buClr>
              <a:buSzPct val="10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3pPr>
            <a:lvl4pPr>
              <a:buClr>
                <a:schemeClr val="bg1"/>
              </a:buClr>
              <a:buSzPct val="70000"/>
              <a:buFont typeface="Courier New" pitchFamily="49" charset="0"/>
              <a:buChar char="o"/>
              <a:defRPr sz="1800">
                <a:solidFill>
                  <a:schemeClr val="bg2"/>
                </a:solidFill>
              </a:defRPr>
            </a:lvl4pPr>
            <a:lvl5pPr>
              <a:buClr>
                <a:schemeClr val="bg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1435101"/>
            <a:ext cx="3008313" cy="43560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>
                <a:solidFill>
                  <a:schemeClr val="bg2"/>
                </a:solidFill>
                <a:latin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Paragraph of type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5791200"/>
            <a:ext cx="8229600" cy="60960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1100"/>
              </a:lnSpc>
              <a:buNone/>
              <a:defRPr sz="1100" baseline="0">
                <a:solidFill>
                  <a:schemeClr val="tx2"/>
                </a:solidFill>
                <a:latin typeface="Calibri" pitchFamily="34" charset="0"/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*Citations and references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4" r:id="rId9"/>
    <p:sldLayoutId id="2147483725" r:id="rId10"/>
    <p:sldLayoutId id="2147483726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cdc.gov/drugresistance/solutions-initiative/index.html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338754"/>
            <a:ext cx="8229600" cy="2423746"/>
          </a:xfrm>
        </p:spPr>
        <p:txBody>
          <a:bodyPr/>
          <a:lstStyle/>
          <a:p>
            <a:r>
              <a:rPr lang="en-US" dirty="0" smtClean="0">
                <a:solidFill>
                  <a:srgbClr val="FFC000"/>
                </a:solidFill>
                <a:latin typeface="Calibri" pitchFamily="34" charset="0"/>
              </a:rPr>
              <a:t>Making Health Care Safer</a:t>
            </a:r>
            <a:br>
              <a:rPr lang="en-US" dirty="0" smtClean="0">
                <a:solidFill>
                  <a:srgbClr val="FFC000"/>
                </a:solidFill>
                <a:latin typeface="Calibri" pitchFamily="34" charset="0"/>
              </a:rPr>
            </a:br>
            <a:r>
              <a:rPr lang="en-US" sz="2400" dirty="0"/>
              <a:t>Stop Spread of Antibiotic Resistance</a:t>
            </a:r>
            <a:br>
              <a:rPr lang="en-US" sz="2400" dirty="0"/>
            </a:br>
            <a:r>
              <a:rPr lang="en-US" dirty="0" smtClean="0">
                <a:solidFill>
                  <a:srgbClr val="FFC000"/>
                </a:solidFill>
                <a:latin typeface="Calibri" pitchFamily="34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Calibri" pitchFamily="34" charset="0"/>
              </a:rPr>
            </a:br>
            <a:r>
              <a:rPr lang="en-US" dirty="0">
                <a:solidFill>
                  <a:srgbClr val="FFC000"/>
                </a:solidFill>
              </a:rPr>
              <a:t/>
            </a:r>
            <a:br>
              <a:rPr lang="en-US" dirty="0">
                <a:solidFill>
                  <a:srgbClr val="FFC000"/>
                </a:solidFill>
              </a:rPr>
            </a:br>
            <a:r>
              <a:rPr lang="en-US" dirty="0" smtClean="0">
                <a:solidFill>
                  <a:srgbClr val="FFC000"/>
                </a:solidFill>
                <a:latin typeface="Calibri" pitchFamily="34" charset="0"/>
              </a:rPr>
              <a:t>Estimated Effects of Coordinated Action to Reduce Antibiotic-Resistant Infections in Health Care Facilities — United States</a:t>
            </a:r>
            <a:endParaRPr lang="en-US" dirty="0">
              <a:solidFill>
                <a:srgbClr val="FFC000"/>
              </a:solidFill>
              <a:latin typeface="Calibr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>
              <a:latin typeface="Calibri" pitchFamily="34" charset="0"/>
            </a:endParaRPr>
          </a:p>
          <a:p>
            <a:endParaRPr lang="en-US" dirty="0" smtClean="0">
              <a:latin typeface="Calibri" pitchFamily="34" charset="0"/>
            </a:endParaRPr>
          </a:p>
        </p:txBody>
      </p:sp>
      <p:pic>
        <p:nvPicPr>
          <p:cNvPr id="7" name="Picture 6" descr="Logos of the United States Department of Health and Human Services and Centers for Disease Control and Prevention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400" y="6515100"/>
            <a:ext cx="190500" cy="190500"/>
          </a:xfrm>
          <a:prstGeom prst="rect">
            <a:avLst/>
          </a:prstGeom>
        </p:spPr>
      </p:pic>
      <p:sp>
        <p:nvSpPr>
          <p:cNvPr id="8" name="Text Placeholder 5"/>
          <p:cNvSpPr txBox="1">
            <a:spLocks/>
          </p:cNvSpPr>
          <p:nvPr/>
        </p:nvSpPr>
        <p:spPr>
          <a:xfrm>
            <a:off x="2143125" y="6260667"/>
            <a:ext cx="5124450" cy="24490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000" kern="1200" baseline="0">
                <a:solidFill>
                  <a:schemeClr val="bg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0000"/>
                </a:solidFill>
              </a:rPr>
              <a:t>National Center for Emerging and Zoonotic Infectious Diseases</a:t>
            </a:r>
          </a:p>
        </p:txBody>
      </p:sp>
      <p:sp>
        <p:nvSpPr>
          <p:cNvPr id="9" name="Text Placeholder 6"/>
          <p:cNvSpPr txBox="1">
            <a:spLocks/>
          </p:cNvSpPr>
          <p:nvPr/>
        </p:nvSpPr>
        <p:spPr>
          <a:xfrm>
            <a:off x="2143125" y="6442202"/>
            <a:ext cx="2444750" cy="2286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000" kern="1200" baseline="0">
                <a:solidFill>
                  <a:schemeClr val="bg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333333"/>
                </a:solidFill>
              </a:rPr>
              <a:t>Division of Healthcare Quality Promotion</a:t>
            </a:r>
            <a:endParaRPr lang="en-US" dirty="0">
              <a:solidFill>
                <a:srgbClr val="333333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238" y="609743"/>
            <a:ext cx="3809524" cy="114285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53798"/>
          </a:xfrm>
        </p:spPr>
        <p:txBody>
          <a:bodyPr/>
          <a:lstStyle/>
          <a:p>
            <a:r>
              <a:rPr lang="en-US" dirty="0"/>
              <a:t>What Can Be </a:t>
            </a:r>
            <a:r>
              <a:rPr lang="en-US" dirty="0" smtClean="0"/>
              <a:t>Done? </a:t>
            </a:r>
            <a:br>
              <a:rPr lang="en-US" dirty="0" smtClean="0"/>
            </a:br>
            <a:r>
              <a:rPr lang="en-US" dirty="0" smtClean="0"/>
              <a:t>The </a:t>
            </a:r>
            <a:r>
              <a:rPr lang="en-US" dirty="0"/>
              <a:t>Federal government </a:t>
            </a:r>
            <a:r>
              <a:rPr lang="en-US" dirty="0" smtClean="0"/>
              <a:t>is: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1564"/>
            <a:ext cx="5489120" cy="4479637"/>
          </a:xfrm>
        </p:spPr>
        <p:txBody>
          <a:bodyPr/>
          <a:lstStyle/>
          <a:p>
            <a:pPr lvl="0"/>
            <a:r>
              <a:rPr lang="en-US" sz="1800" dirty="0" smtClean="0"/>
              <a:t>Implementing </a:t>
            </a:r>
            <a:r>
              <a:rPr lang="en-US" sz="1800" dirty="0"/>
              <a:t>activities across all government agencies to address the National Action Plan for Combating Antibiotic-Resistant Bacteria. </a:t>
            </a:r>
            <a:endParaRPr lang="en-US" sz="1800" dirty="0" smtClean="0"/>
          </a:p>
          <a:p>
            <a:pPr lvl="0"/>
            <a:r>
              <a:rPr lang="en-US" sz="1800" dirty="0" smtClean="0"/>
              <a:t>For </a:t>
            </a:r>
            <a:r>
              <a:rPr lang="en-US" sz="1800" dirty="0"/>
              <a:t>example, CDC is:</a:t>
            </a:r>
          </a:p>
          <a:p>
            <a:pPr lvl="1"/>
            <a:r>
              <a:rPr lang="en-US" sz="1600" dirty="0"/>
              <a:t>Protecting more people by tracking outbreaks, monitoring antibiotic use and resistance, improving prescribing, and preventing infections through investment in State HAI/Antibiotic Resistance Protect Programs, as described in the President’s proposed FY16 budget. </a:t>
            </a:r>
            <a:r>
              <a:rPr lang="en-US" sz="1600" dirty="0" smtClean="0"/>
              <a:t> </a:t>
            </a:r>
          </a:p>
          <a:p>
            <a:pPr marL="738188" lvl="1" indent="0">
              <a:buNone/>
            </a:pPr>
            <a:r>
              <a:rPr lang="en-US" sz="1100" u="sng" dirty="0" smtClean="0">
                <a:hlinkClick r:id="rId2"/>
              </a:rPr>
              <a:t>www.cdc.gov/drugresistance/solutions-initiative/index.html</a:t>
            </a:r>
            <a:r>
              <a:rPr lang="en-US" sz="1100" dirty="0" smtClean="0"/>
              <a:t> </a:t>
            </a:r>
          </a:p>
          <a:p>
            <a:pPr lvl="1"/>
            <a:r>
              <a:rPr lang="en-US" sz="1600" dirty="0" smtClean="0"/>
              <a:t>Supporting health departments, health care facilities, health care networks, and professional and quality improvement organizations to track and respond to data about HAIs and antibiotic-resistant infections.</a:t>
            </a:r>
            <a:br>
              <a:rPr lang="en-US" sz="1600" dirty="0" smtClean="0"/>
            </a:br>
            <a:endParaRPr lang="en-US" sz="1600" dirty="0" smtClean="0"/>
          </a:p>
          <a:p>
            <a:endParaRPr lang="en-US" sz="1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8801" y="1452419"/>
            <a:ext cx="2835519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0122758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Acknowledgements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515350" cy="4800599"/>
          </a:xfrm>
        </p:spPr>
        <p:txBody>
          <a:bodyPr numCol="3"/>
          <a:lstStyle/>
          <a:p>
            <a:pPr marL="0" indent="0">
              <a:buNone/>
            </a:pPr>
            <a:r>
              <a:rPr lang="en-US" sz="1800" dirty="0" smtClean="0">
                <a:solidFill>
                  <a:schemeClr val="bg1"/>
                </a:solidFill>
              </a:rPr>
              <a:t>10-Facility Model Team</a:t>
            </a:r>
          </a:p>
          <a:p>
            <a:r>
              <a:rPr lang="en-US" sz="1800" dirty="0" smtClean="0"/>
              <a:t>Damon Toth</a:t>
            </a:r>
          </a:p>
          <a:p>
            <a:r>
              <a:rPr lang="en-US" sz="1800" dirty="0" smtClean="0"/>
              <a:t>Windy Tanner</a:t>
            </a:r>
          </a:p>
          <a:p>
            <a:r>
              <a:rPr lang="en-US" sz="1800" dirty="0" smtClean="0"/>
              <a:t>Karim Khader</a:t>
            </a:r>
          </a:p>
          <a:p>
            <a:r>
              <a:rPr lang="en-US" sz="1800" dirty="0" smtClean="0"/>
              <a:t>Kevin Brown</a:t>
            </a:r>
          </a:p>
          <a:p>
            <a:r>
              <a:rPr lang="en-US" sz="1800" dirty="0" smtClean="0"/>
              <a:t>William Ray</a:t>
            </a:r>
          </a:p>
          <a:p>
            <a:r>
              <a:rPr lang="en-US" sz="1800" dirty="0" smtClean="0"/>
              <a:t>Michael Rubin</a:t>
            </a:r>
          </a:p>
          <a:p>
            <a:r>
              <a:rPr lang="en-US" sz="1800" dirty="0" smtClean="0"/>
              <a:t>Matthew Samore</a:t>
            </a:r>
          </a:p>
          <a:p>
            <a:pPr marL="0" indent="0">
              <a:buNone/>
            </a:pPr>
            <a:endParaRPr lang="en-US" sz="18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18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18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18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18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18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1800" dirty="0" smtClean="0">
                <a:solidFill>
                  <a:schemeClr val="bg1"/>
                </a:solidFill>
              </a:rPr>
              <a:t>OC Model Team</a:t>
            </a:r>
            <a:endParaRPr lang="en-US" sz="1800" dirty="0">
              <a:solidFill>
                <a:schemeClr val="bg1"/>
              </a:solidFill>
            </a:endParaRPr>
          </a:p>
          <a:p>
            <a:r>
              <a:rPr lang="en-US" sz="1800" dirty="0" smtClean="0"/>
              <a:t>Bruce Y. Lee</a:t>
            </a:r>
          </a:p>
          <a:p>
            <a:r>
              <a:rPr lang="en-US" sz="1800" dirty="0" smtClean="0"/>
              <a:t>Sarah M. Bartsch</a:t>
            </a:r>
          </a:p>
          <a:p>
            <a:r>
              <a:rPr lang="en-US" sz="1800" dirty="0" smtClean="0"/>
              <a:t>Kim Wong</a:t>
            </a:r>
          </a:p>
          <a:p>
            <a:r>
              <a:rPr lang="en-US" sz="1800" dirty="0" smtClean="0"/>
              <a:t>James A. </a:t>
            </a:r>
            <a:r>
              <a:rPr lang="en-US" sz="1800" dirty="0" err="1" smtClean="0"/>
              <a:t>McKinnell</a:t>
            </a:r>
            <a:endParaRPr lang="en-US" sz="1800" dirty="0" smtClean="0"/>
          </a:p>
          <a:p>
            <a:r>
              <a:rPr lang="en-US" sz="1800" dirty="0" smtClean="0"/>
              <a:t>Loren G. Miller</a:t>
            </a:r>
          </a:p>
          <a:p>
            <a:r>
              <a:rPr lang="en-US" sz="1800" dirty="0" smtClean="0"/>
              <a:t>Diane S. Kim</a:t>
            </a:r>
          </a:p>
          <a:p>
            <a:r>
              <a:rPr lang="en-US" sz="1800" dirty="0" err="1" smtClean="0"/>
              <a:t>Chenghua</a:t>
            </a:r>
            <a:r>
              <a:rPr lang="en-US" sz="1800" dirty="0" smtClean="0"/>
              <a:t> Cao</a:t>
            </a:r>
          </a:p>
          <a:p>
            <a:r>
              <a:rPr lang="en-US" sz="1800" dirty="0" smtClean="0"/>
              <a:t>Nathan T.B. Stone</a:t>
            </a:r>
          </a:p>
          <a:p>
            <a:r>
              <a:rPr lang="en-US" sz="1800" dirty="0" smtClean="0"/>
              <a:t>Susan S. Huang</a:t>
            </a:r>
          </a:p>
          <a:p>
            <a:pPr marL="0" indent="0">
              <a:buNone/>
            </a:pPr>
            <a:endParaRPr lang="en-US" sz="18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18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18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18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1800" dirty="0" smtClean="0">
                <a:solidFill>
                  <a:schemeClr val="bg1"/>
                </a:solidFill>
              </a:rPr>
              <a:t>CDC</a:t>
            </a:r>
          </a:p>
          <a:p>
            <a:r>
              <a:rPr lang="en-US" sz="1800" dirty="0" smtClean="0"/>
              <a:t>Rachel Slayton</a:t>
            </a:r>
          </a:p>
          <a:p>
            <a:r>
              <a:rPr lang="en-US" sz="1800" dirty="0" smtClean="0"/>
              <a:t>Lacey Avery</a:t>
            </a:r>
          </a:p>
          <a:p>
            <a:r>
              <a:rPr lang="en-US" sz="1800" dirty="0"/>
              <a:t>Nicole Coffin</a:t>
            </a:r>
          </a:p>
          <a:p>
            <a:r>
              <a:rPr lang="en-US" sz="1800" dirty="0" smtClean="0"/>
              <a:t>Alexander Kallen</a:t>
            </a:r>
          </a:p>
          <a:p>
            <a:r>
              <a:rPr lang="en-US" sz="1800" dirty="0" smtClean="0"/>
              <a:t>Scott Fridkin</a:t>
            </a:r>
          </a:p>
          <a:p>
            <a:r>
              <a:rPr lang="en-US" sz="1800" dirty="0" smtClean="0"/>
              <a:t>John Jernigan</a:t>
            </a:r>
          </a:p>
          <a:p>
            <a:endParaRPr lang="en-US" sz="1800" dirty="0" smtClean="0"/>
          </a:p>
          <a:p>
            <a:endParaRPr lang="en-US" sz="1800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18733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idx="4294967295"/>
          </p:nvPr>
        </p:nvSpPr>
        <p:spPr>
          <a:xfrm>
            <a:off x="381000" y="2332037"/>
            <a:ext cx="8229600" cy="411163"/>
          </a:xfrm>
          <a:prstGeom prst="rect">
            <a:avLst/>
          </a:prstGeom>
        </p:spPr>
        <p:txBody>
          <a:bodyPr/>
          <a:lstStyle/>
          <a:p>
            <a:pPr rtl="0" eaLnBrk="1" latinLnBrk="0" hangingPunct="1"/>
            <a:r>
              <a:rPr lang="en-US" sz="2800" b="1" kern="1200" baseline="0" dirty="0" smtClean="0">
                <a:solidFill>
                  <a:schemeClr val="bg2"/>
                </a:solidFill>
                <a:latin typeface="Calibri" pitchFamily="34" charset="0"/>
                <a:ea typeface="+mn-ea"/>
                <a:cs typeface="+mn-cs"/>
              </a:rPr>
              <a:t>Questions?</a:t>
            </a:r>
            <a:endParaRPr lang="en-US" dirty="0">
              <a:latin typeface="Calibri" pitchFamily="34" charset="0"/>
            </a:endParaRPr>
          </a:p>
        </p:txBody>
      </p:sp>
      <p:pic>
        <p:nvPicPr>
          <p:cNvPr id="8" name="Picture 7" descr="Logos of the United States Department of Health and Human Services and Centers for Disease Control and Prevention&#10;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6515100"/>
            <a:ext cx="190500" cy="190500"/>
          </a:xfrm>
          <a:prstGeom prst="rect">
            <a:avLst/>
          </a:prstGeom>
        </p:spPr>
      </p:pic>
      <p:sp>
        <p:nvSpPr>
          <p:cNvPr id="10" name="Subtitle 4"/>
          <p:cNvSpPr>
            <a:spLocks noGrp="1"/>
          </p:cNvSpPr>
          <p:nvPr>
            <p:ph type="subTitle" idx="1"/>
          </p:nvPr>
        </p:nvSpPr>
        <p:spPr>
          <a:xfrm>
            <a:off x="1371600" y="3733800"/>
            <a:ext cx="6400800" cy="2057400"/>
          </a:xfrm>
        </p:spPr>
        <p:txBody>
          <a:bodyPr/>
          <a:lstStyle/>
          <a:p>
            <a:pPr algn="l"/>
            <a:r>
              <a:rPr lang="en-US" sz="1200" dirty="0" smtClean="0">
                <a:latin typeface="Calibri" pitchFamily="34" charset="0"/>
              </a:rPr>
              <a:t>For more information please contact Centers for Disease Control and Prevention</a:t>
            </a:r>
          </a:p>
          <a:p>
            <a:pPr lvl="0" algn="l"/>
            <a:endParaRPr lang="en-US" sz="1200" b="0" dirty="0" smtClean="0">
              <a:latin typeface="Calibri" pitchFamily="34" charset="0"/>
            </a:endParaRPr>
          </a:p>
          <a:p>
            <a:pPr lvl="0" algn="l"/>
            <a:r>
              <a:rPr lang="en-US" sz="1200" b="0" dirty="0" smtClean="0">
                <a:latin typeface="Calibri" pitchFamily="34" charset="0"/>
              </a:rPr>
              <a:t>1600 Clifton Road NE,  Atlanta,  GA  30333</a:t>
            </a:r>
          </a:p>
          <a:p>
            <a:pPr lvl="0" algn="l"/>
            <a:r>
              <a:rPr lang="en-US" sz="1200" b="0" dirty="0" smtClean="0">
                <a:latin typeface="Calibri" pitchFamily="34" charset="0"/>
              </a:rPr>
              <a:t>Telephone: 1-800-CDC-INFO (232-4636)/TTY: 1-888-232-6348</a:t>
            </a:r>
          </a:p>
          <a:p>
            <a:pPr lvl="0" algn="l"/>
            <a:r>
              <a:rPr lang="en-US" sz="1200" b="0" dirty="0">
                <a:latin typeface="Calibri" pitchFamily="34" charset="0"/>
              </a:rPr>
              <a:t>Visit: www.cdc.gov | Contact CDC at: 1-800-CDC-INFO or www.cdc.gov/info</a:t>
            </a:r>
          </a:p>
          <a:p>
            <a:pPr lvl="0" algn="l"/>
            <a:endParaRPr lang="en-US" sz="1200" b="0" dirty="0" smtClean="0">
              <a:latin typeface="Calibri" pitchFamily="34" charset="0"/>
            </a:endParaRPr>
          </a:p>
          <a:p>
            <a:pPr lvl="0" algn="l"/>
            <a:r>
              <a:rPr lang="en-US" sz="900" b="0" dirty="0" smtClean="0">
                <a:latin typeface="Calibri" pitchFamily="34" charset="0"/>
              </a:rPr>
              <a:t>The findings and conclusions in this report are those of the authors and do not necessarily represent the official position of the Centers for Disease Control and Prevention.</a:t>
            </a:r>
          </a:p>
        </p:txBody>
      </p:sp>
      <p:sp>
        <p:nvSpPr>
          <p:cNvPr id="11" name="Text Placeholder 5"/>
          <p:cNvSpPr txBox="1">
            <a:spLocks/>
          </p:cNvSpPr>
          <p:nvPr/>
        </p:nvSpPr>
        <p:spPr>
          <a:xfrm>
            <a:off x="2143125" y="6260667"/>
            <a:ext cx="5124450" cy="24490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000" kern="1200" baseline="0">
                <a:solidFill>
                  <a:schemeClr val="bg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0000"/>
                </a:solidFill>
              </a:rPr>
              <a:t>National Center for Emerging and Zoonotic Infectious Diseases</a:t>
            </a:r>
          </a:p>
        </p:txBody>
      </p:sp>
      <p:sp>
        <p:nvSpPr>
          <p:cNvPr id="12" name="Text Placeholder 6"/>
          <p:cNvSpPr txBox="1">
            <a:spLocks/>
          </p:cNvSpPr>
          <p:nvPr/>
        </p:nvSpPr>
        <p:spPr>
          <a:xfrm>
            <a:off x="2143125" y="6442202"/>
            <a:ext cx="2444750" cy="2286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000" kern="1200" baseline="0">
                <a:solidFill>
                  <a:schemeClr val="bg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333333"/>
                </a:solidFill>
              </a:rPr>
              <a:t>Division of Healthcare Quality Promotion</a:t>
            </a:r>
            <a:endParaRPr lang="en-US" dirty="0">
              <a:solidFill>
                <a:srgbClr val="333333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31673"/>
          </a:xfrm>
        </p:spPr>
        <p:txBody>
          <a:bodyPr/>
          <a:lstStyle/>
          <a:p>
            <a:r>
              <a:rPr lang="en-US" dirty="0" smtClean="0"/>
              <a:t>Working together to stop spread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The spread of drug-resistant infections and </a:t>
            </a:r>
            <a:r>
              <a:rPr lang="en-US" sz="2000" i="1" dirty="0" smtClean="0"/>
              <a:t>Clostridium difficile</a:t>
            </a:r>
            <a:r>
              <a:rPr lang="en-US" sz="2000" dirty="0" smtClean="0"/>
              <a:t> </a:t>
            </a:r>
            <a:r>
              <a:rPr lang="en-US" sz="2000" i="1" dirty="0" smtClean="0"/>
              <a:t>(C. difficile)</a:t>
            </a:r>
            <a:r>
              <a:rPr lang="en-US" sz="2000" dirty="0" smtClean="0"/>
              <a:t> will increase without immediate, nationwide improvements in infection control and antibiotic prescribing. </a:t>
            </a:r>
          </a:p>
          <a:p>
            <a:pPr lvl="0"/>
            <a:r>
              <a:rPr lang="en-US" sz="2000" dirty="0" smtClean="0"/>
              <a:t>Infections </a:t>
            </a:r>
            <a:r>
              <a:rPr lang="en-US" sz="2000" dirty="0"/>
              <a:t>and antibiotic use in one facility affect other facilities because of patient transfers.</a:t>
            </a:r>
          </a:p>
          <a:p>
            <a:pPr lvl="0"/>
            <a:r>
              <a:rPr lang="en-US" sz="2000" dirty="0">
                <a:solidFill>
                  <a:schemeClr val="bg1"/>
                </a:solidFill>
              </a:rPr>
              <a:t>Public health leadership </a:t>
            </a:r>
            <a:r>
              <a:rPr lang="en-US" sz="2000" dirty="0"/>
              <a:t>is critical so that facilities are alerted to data about resistant infections, </a:t>
            </a:r>
            <a:r>
              <a:rPr lang="en-US" sz="2000" i="1" dirty="0"/>
              <a:t>C. difficile</a:t>
            </a:r>
            <a:r>
              <a:rPr lang="en-US" sz="2000" dirty="0"/>
              <a:t>, or outbreaks in the area, and can target effective prevention strategies.</a:t>
            </a:r>
          </a:p>
          <a:p>
            <a:r>
              <a:rPr lang="en-US" sz="2000" dirty="0"/>
              <a:t>When </a:t>
            </a:r>
            <a:r>
              <a:rPr lang="en-US" sz="2000" dirty="0" smtClean="0">
                <a:solidFill>
                  <a:schemeClr val="bg1"/>
                </a:solidFill>
              </a:rPr>
              <a:t>health care facilities</a:t>
            </a:r>
            <a:r>
              <a:rPr lang="en-US" sz="2000" dirty="0" smtClean="0"/>
              <a:t> </a:t>
            </a:r>
            <a:r>
              <a:rPr lang="en-US" sz="2000" dirty="0"/>
              <a:t>are alerted to increased threat levels, they can </a:t>
            </a:r>
            <a:r>
              <a:rPr lang="en-US" sz="2000" dirty="0" smtClean="0"/>
              <a:t>take additional infection control actions so that patients </a:t>
            </a:r>
            <a:r>
              <a:rPr lang="en-US" sz="2000" dirty="0"/>
              <a:t>are better protected</a:t>
            </a:r>
            <a:r>
              <a:rPr lang="en-US" sz="2000" dirty="0" smtClean="0"/>
              <a:t>.</a:t>
            </a:r>
            <a:r>
              <a:rPr lang="en-US" sz="2000" dirty="0"/>
              <a:t> </a:t>
            </a:r>
            <a:endParaRPr lang="en-US" sz="2000" dirty="0" smtClean="0"/>
          </a:p>
          <a:p>
            <a:pPr lvl="0"/>
            <a:endParaRPr lang="en-US" sz="2000" dirty="0"/>
          </a:p>
          <a:p>
            <a:endParaRPr lang="en-US" sz="2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443513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2738"/>
            <a:ext cx="8229600" cy="1143000"/>
          </a:xfrm>
        </p:spPr>
        <p:txBody>
          <a:bodyPr/>
          <a:lstStyle/>
          <a:p>
            <a:r>
              <a:rPr lang="en-US" dirty="0"/>
              <a:t>Can we quantify the potential impact of </a:t>
            </a:r>
            <a:r>
              <a:rPr lang="en-US" dirty="0" smtClean="0"/>
              <a:t>replicating in the US the successful reduction of antimicrobial resistant infections seen in other countries?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1" y="1600201"/>
            <a:ext cx="8543924" cy="4752974"/>
          </a:xfrm>
        </p:spPr>
        <p:txBody>
          <a:bodyPr/>
          <a:lstStyle/>
          <a:p>
            <a:r>
              <a:rPr lang="en-US" sz="2000" dirty="0" smtClean="0"/>
              <a:t>Similar methods to “Antibiotic Resistance Threats in the United States,2013”</a:t>
            </a:r>
          </a:p>
          <a:p>
            <a:r>
              <a:rPr lang="en-US" sz="2000" dirty="0" smtClean="0"/>
              <a:t>Estimates included 4 particularly problematic HAIs</a:t>
            </a:r>
          </a:p>
          <a:p>
            <a:pPr lvl="1"/>
            <a:r>
              <a:rPr lang="en-US" sz="1800" dirty="0" smtClean="0"/>
              <a:t>CRE, multidrug-resistant </a:t>
            </a:r>
            <a:r>
              <a:rPr lang="en-US" sz="1800" i="1" dirty="0" smtClean="0"/>
              <a:t>Pseudomonas aeruginosa</a:t>
            </a:r>
            <a:r>
              <a:rPr lang="en-US" sz="1800" dirty="0" smtClean="0"/>
              <a:t>, invasive Methicillin-resistant </a:t>
            </a:r>
            <a:r>
              <a:rPr lang="en-US" sz="1800" i="1" dirty="0" smtClean="0"/>
              <a:t>Staphylococcus aureus </a:t>
            </a:r>
            <a:r>
              <a:rPr lang="en-US" sz="1800" dirty="0" smtClean="0"/>
              <a:t>(MRSA), &amp; </a:t>
            </a:r>
            <a:r>
              <a:rPr lang="en-US" sz="1800" i="1" dirty="0" smtClean="0"/>
              <a:t>Clostridium difficile </a:t>
            </a:r>
            <a:r>
              <a:rPr lang="en-US" sz="1800" dirty="0" smtClean="0"/>
              <a:t>Infections (CDI)</a:t>
            </a:r>
            <a:endParaRPr lang="en-US" sz="1800" dirty="0"/>
          </a:p>
          <a:p>
            <a:r>
              <a:rPr lang="en-US" sz="2000" dirty="0" smtClean="0"/>
              <a:t>Data sources</a:t>
            </a:r>
          </a:p>
          <a:p>
            <a:pPr lvl="1"/>
            <a:r>
              <a:rPr lang="en-US" sz="1800" dirty="0" smtClean="0"/>
              <a:t>Emerging Infections Program (EIP)</a:t>
            </a:r>
          </a:p>
          <a:p>
            <a:pPr lvl="2"/>
            <a:r>
              <a:rPr lang="en-US" sz="1600" dirty="0" smtClean="0"/>
              <a:t>Prevalence survey burden </a:t>
            </a:r>
          </a:p>
          <a:p>
            <a:pPr lvl="2"/>
            <a:r>
              <a:rPr lang="en-US" sz="1600" dirty="0" smtClean="0"/>
              <a:t>Mortality estimates</a:t>
            </a:r>
          </a:p>
          <a:p>
            <a:pPr lvl="1"/>
            <a:r>
              <a:rPr lang="en-US" sz="1800" dirty="0" smtClean="0"/>
              <a:t>National Healthcare Safety Network (NHSN) </a:t>
            </a:r>
          </a:p>
          <a:p>
            <a:pPr lvl="2"/>
            <a:r>
              <a:rPr lang="en-US" sz="1600" dirty="0" smtClean="0"/>
              <a:t>Percentage resistant</a:t>
            </a:r>
          </a:p>
          <a:p>
            <a:pPr lvl="1"/>
            <a:r>
              <a:rPr lang="en-US" sz="1800" dirty="0" smtClean="0"/>
              <a:t>U.S. Census Bureau </a:t>
            </a:r>
          </a:p>
          <a:p>
            <a:pPr lvl="2"/>
            <a:r>
              <a:rPr lang="en-US" sz="1600" dirty="0" smtClean="0"/>
              <a:t>Population projections</a:t>
            </a:r>
          </a:p>
          <a:p>
            <a:pPr lvl="1"/>
            <a:r>
              <a:rPr lang="en-US" sz="1800" dirty="0" smtClean="0"/>
              <a:t>Published literature</a:t>
            </a:r>
          </a:p>
          <a:p>
            <a:pPr lvl="2"/>
            <a:r>
              <a:rPr lang="en-US" sz="1600" dirty="0" smtClean="0"/>
              <a:t>Mortality estimates	</a:t>
            </a:r>
          </a:p>
          <a:p>
            <a:pPr lvl="2"/>
            <a:r>
              <a:rPr lang="en-US" sz="1600" dirty="0" smtClean="0"/>
              <a:t>Potential effect size of national interventions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66315" t="10450" r="15627" b="16640"/>
          <a:stretch/>
        </p:blipFill>
        <p:spPr>
          <a:xfrm>
            <a:off x="6206015" y="3219451"/>
            <a:ext cx="216646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0692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 there an advantage to using a regional approach for </a:t>
            </a:r>
            <a:r>
              <a:rPr lang="en-US" dirty="0" smtClean="0"/>
              <a:t>CRE </a:t>
            </a:r>
            <a:r>
              <a:rPr lang="en-US" dirty="0"/>
              <a:t>prevention across a healthcare network?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57200" y="2719388"/>
            <a:ext cx="3232273" cy="1978025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85751" y="5999164"/>
            <a:ext cx="8562974" cy="523874"/>
          </a:xfrm>
        </p:spPr>
        <p:txBody>
          <a:bodyPr/>
          <a:lstStyle/>
          <a:p>
            <a:r>
              <a:rPr lang="en-US" sz="1050" dirty="0"/>
              <a:t>Lee BY, </a:t>
            </a:r>
            <a:r>
              <a:rPr lang="en-US" sz="1050" dirty="0" err="1"/>
              <a:t>McGlone</a:t>
            </a:r>
            <a:r>
              <a:rPr lang="en-US" sz="1050" dirty="0"/>
              <a:t> SM, Song Y, Avery TR, Eubank S, Chang CC, et al. Social network analysis of patient sharing among hospitals in Orange County, California. American journal of public health. 2011 Apr;101(4):707-13. PubMed PMID: 21330578. </a:t>
            </a:r>
            <a:r>
              <a:rPr lang="en-US" sz="1050" dirty="0" err="1"/>
              <a:t>Pubmed</a:t>
            </a:r>
            <a:r>
              <a:rPr lang="en-US" sz="1050" dirty="0"/>
              <a:t> Central PMCID: 3052345</a:t>
            </a:r>
            <a:r>
              <a:rPr lang="en-US" sz="1050" dirty="0" smtClean="0"/>
              <a:t>.</a:t>
            </a:r>
          </a:p>
          <a:p>
            <a:r>
              <a:rPr lang="en-US" sz="1050" dirty="0"/>
              <a:t>Simmering JE, </a:t>
            </a:r>
            <a:r>
              <a:rPr lang="en-US" sz="1050" dirty="0" err="1"/>
              <a:t>Polgreen</a:t>
            </a:r>
            <a:r>
              <a:rPr lang="en-US" sz="1050" dirty="0"/>
              <a:t> LA, Campbell DR, Cavanaugh JE, </a:t>
            </a:r>
            <a:r>
              <a:rPr lang="en-US" sz="1050" dirty="0" err="1"/>
              <a:t>Polgreen</a:t>
            </a:r>
            <a:r>
              <a:rPr lang="en-US" sz="1050" dirty="0"/>
              <a:t> PM. Hospital Transfer Network Structure as a Risk Factor for Clostridium difficile Infection. Infection control and hospital epidemiology. 2015 Jun 15:1-7. PubMed PMID: 26072907</a:t>
            </a:r>
            <a:r>
              <a:rPr lang="en-US" sz="1050" dirty="0" smtClean="0"/>
              <a:t>.</a:t>
            </a:r>
            <a:endParaRPr lang="en-US" sz="1050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3822700" y="1435101"/>
            <a:ext cx="4864099" cy="41910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bg1"/>
              </a:buClr>
              <a:buSzPct val="70000"/>
              <a:buFont typeface="Arial" pitchFamily="34" charset="0"/>
              <a:buChar char="•"/>
              <a:defRPr sz="2400" b="1" kern="1200" baseline="0">
                <a:solidFill>
                  <a:schemeClr val="bg2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itchFamily="2" charset="2"/>
              <a:buChar char="§"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bg1"/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bg1"/>
              </a:buClr>
              <a:buSzPct val="70000"/>
              <a:buFont typeface="Courier New" pitchFamily="49" charset="0"/>
              <a:buChar char="o"/>
              <a:defRPr sz="18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bg1"/>
              </a:buClr>
              <a:buSzPct val="70000"/>
              <a:buFont typeface="Arial" pitchFamily="34" charset="0"/>
              <a:buChar char="•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Inpatients frequently move back and forth between  hospitals, long term acute care facilities, and nursing homes in the region through readmission and </a:t>
            </a:r>
            <a:r>
              <a:rPr lang="en-US" sz="2000" dirty="0" smtClean="0"/>
              <a:t>transfer</a:t>
            </a:r>
          </a:p>
          <a:p>
            <a:pPr lvl="1"/>
            <a:r>
              <a:rPr lang="en-US" sz="1600" dirty="0" smtClean="0"/>
              <a:t>In Orange County, CA, 29% of patients had multiple hospital admissions within 365 days </a:t>
            </a:r>
          </a:p>
          <a:p>
            <a:r>
              <a:rPr lang="en-US" sz="2000" dirty="0"/>
              <a:t>Connectedness of hospitals through patient sharing was a risk factor for the number of facility-wide Clostridium difficile infections in a recent </a:t>
            </a:r>
            <a:r>
              <a:rPr lang="en-US" sz="2000" dirty="0" smtClean="0"/>
              <a:t>study</a:t>
            </a:r>
          </a:p>
          <a:p>
            <a:r>
              <a:rPr lang="en-US" sz="2000" dirty="0" smtClean="0"/>
              <a:t>Antibiotic resistance is a regional problem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960380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Methods: </a:t>
            </a:r>
            <a:r>
              <a:rPr lang="en-US" dirty="0"/>
              <a:t>Estimating effect of a coordinated </a:t>
            </a:r>
            <a:r>
              <a:rPr lang="en-US" dirty="0" smtClean="0"/>
              <a:t>approach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Developed two complementary agent-based models</a:t>
            </a:r>
          </a:p>
          <a:p>
            <a:pPr lvl="1"/>
            <a:r>
              <a:rPr lang="en-US" dirty="0" smtClean="0"/>
              <a:t>Model 1: 10-facility model based upon VA data</a:t>
            </a:r>
          </a:p>
          <a:p>
            <a:pPr lvl="1"/>
            <a:r>
              <a:rPr lang="en-US" dirty="0" smtClean="0"/>
              <a:t>Model 2: 102-facility model of Orange County, California </a:t>
            </a:r>
          </a:p>
          <a:p>
            <a:r>
              <a:rPr lang="en-US" dirty="0" smtClean="0"/>
              <a:t>Simulated the spread of CRE among patients in</a:t>
            </a:r>
          </a:p>
          <a:p>
            <a:pPr lvl="1"/>
            <a:r>
              <a:rPr lang="en-US" dirty="0" smtClean="0"/>
              <a:t>Acute care hospitals</a:t>
            </a:r>
          </a:p>
          <a:p>
            <a:pPr lvl="1"/>
            <a:r>
              <a:rPr lang="en-US" dirty="0" smtClean="0"/>
              <a:t>Long-term acute care hospitals (LTACs)</a:t>
            </a:r>
          </a:p>
          <a:p>
            <a:pPr lvl="1"/>
            <a:r>
              <a:rPr lang="en-US" dirty="0" smtClean="0"/>
              <a:t>Free-standing nursing homes</a:t>
            </a:r>
          </a:p>
          <a:p>
            <a:r>
              <a:rPr lang="en-US" dirty="0" smtClean="0"/>
              <a:t>Models parameterized and calibrated with real-world data</a:t>
            </a:r>
          </a:p>
          <a:p>
            <a:pPr lvl="1"/>
            <a:r>
              <a:rPr lang="en-US" b="1" dirty="0" smtClean="0"/>
              <a:t>Model 1:  </a:t>
            </a:r>
            <a:r>
              <a:rPr lang="en-US" dirty="0" smtClean="0"/>
              <a:t>Clinical studies on CRE testing, incidence, and prevalence;  VA administrative data</a:t>
            </a:r>
          </a:p>
          <a:p>
            <a:pPr lvl="1"/>
            <a:r>
              <a:rPr lang="en-US" b="1" dirty="0" smtClean="0"/>
              <a:t>Model 2:  </a:t>
            </a:r>
            <a:r>
              <a:rPr lang="en-US" dirty="0" smtClean="0"/>
              <a:t>Clinical </a:t>
            </a:r>
            <a:r>
              <a:rPr lang="en-US" dirty="0"/>
              <a:t>studies on CRE testing, incidence, and prevalence</a:t>
            </a:r>
            <a:r>
              <a:rPr lang="en-US" dirty="0" smtClean="0"/>
              <a:t>;  California State Inpatient Database; </a:t>
            </a:r>
            <a:r>
              <a:rPr lang="en-US" dirty="0"/>
              <a:t>CMS administrative data</a:t>
            </a:r>
            <a:r>
              <a:rPr 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74852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Methods: Key Model Scenarios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chemeClr val="tx2"/>
                </a:solidFill>
              </a:rPr>
              <a:t>Infection control activity currently in common use (Common Approach)</a:t>
            </a:r>
          </a:p>
          <a:p>
            <a:pPr lvl="1"/>
            <a:r>
              <a:rPr lang="en-US" sz="1800" dirty="0" smtClean="0">
                <a:solidFill>
                  <a:schemeClr val="tx2"/>
                </a:solidFill>
              </a:rPr>
              <a:t>Clinical cultures and contact precautions</a:t>
            </a:r>
          </a:p>
          <a:p>
            <a:r>
              <a:rPr lang="en-US" sz="2000" dirty="0" smtClean="0">
                <a:solidFill>
                  <a:schemeClr val="tx2"/>
                </a:solidFill>
              </a:rPr>
              <a:t>Augmented efforts implemented independently at individual subsets of facilities (Independent Efforts)</a:t>
            </a:r>
          </a:p>
          <a:p>
            <a:pPr lvl="1"/>
            <a:r>
              <a:rPr lang="en-US" sz="1800" dirty="0" smtClean="0">
                <a:solidFill>
                  <a:schemeClr val="tx2"/>
                </a:solidFill>
              </a:rPr>
              <a:t>Subset of hospitals begin CRE testing once a facility- specific trigger is reached</a:t>
            </a:r>
          </a:p>
          <a:p>
            <a:pPr lvl="1"/>
            <a:r>
              <a:rPr lang="en-US" sz="1800" dirty="0" smtClean="0">
                <a:solidFill>
                  <a:schemeClr val="tx2"/>
                </a:solidFill>
              </a:rPr>
              <a:t>Improved use of contact precautions</a:t>
            </a:r>
          </a:p>
          <a:p>
            <a:pPr lvl="1"/>
            <a:r>
              <a:rPr lang="en-US" sz="1800" dirty="0" smtClean="0">
                <a:solidFill>
                  <a:schemeClr val="tx2"/>
                </a:solidFill>
              </a:rPr>
              <a:t>Improved recordkeeping of CRE positive patients on readmission</a:t>
            </a:r>
          </a:p>
          <a:p>
            <a:r>
              <a:rPr lang="en-US" sz="2000" dirty="0" smtClean="0">
                <a:solidFill>
                  <a:schemeClr val="tx2"/>
                </a:solidFill>
              </a:rPr>
              <a:t>Coordinated augmented approach across a health care network (Coordinated approach) </a:t>
            </a:r>
          </a:p>
          <a:p>
            <a:pPr lvl="1"/>
            <a:r>
              <a:rPr lang="en-US" sz="1800" dirty="0" smtClean="0">
                <a:solidFill>
                  <a:schemeClr val="tx2"/>
                </a:solidFill>
              </a:rPr>
              <a:t>All hospitals begin </a:t>
            </a:r>
            <a:r>
              <a:rPr lang="en-US" sz="1800" dirty="0">
                <a:solidFill>
                  <a:schemeClr val="tx2"/>
                </a:solidFill>
              </a:rPr>
              <a:t>CRE testing once a </a:t>
            </a:r>
            <a:r>
              <a:rPr lang="en-US" sz="1800" dirty="0" smtClean="0">
                <a:solidFill>
                  <a:schemeClr val="tx2"/>
                </a:solidFill>
              </a:rPr>
              <a:t>network-wide trigger </a:t>
            </a:r>
            <a:r>
              <a:rPr lang="en-US" sz="1800" dirty="0">
                <a:solidFill>
                  <a:schemeClr val="tx2"/>
                </a:solidFill>
              </a:rPr>
              <a:t>is reached</a:t>
            </a:r>
          </a:p>
          <a:p>
            <a:pPr lvl="1"/>
            <a:r>
              <a:rPr lang="en-US" sz="1800" dirty="0">
                <a:solidFill>
                  <a:schemeClr val="tx2"/>
                </a:solidFill>
              </a:rPr>
              <a:t>Improved use of contact precautions</a:t>
            </a:r>
          </a:p>
          <a:p>
            <a:pPr lvl="1"/>
            <a:r>
              <a:rPr lang="en-US" sz="1800" dirty="0"/>
              <a:t>Improved recordkeeping of CRE positive patients on </a:t>
            </a:r>
            <a:r>
              <a:rPr lang="en-US" sz="1800" dirty="0" smtClean="0"/>
              <a:t>readmission and transfer to other facilities</a:t>
            </a:r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722984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2738"/>
            <a:ext cx="8229600" cy="1143000"/>
          </a:xfrm>
        </p:spPr>
        <p:txBody>
          <a:bodyPr/>
          <a:lstStyle/>
          <a:p>
            <a:r>
              <a:rPr lang="en-US" dirty="0"/>
              <a:t>Projected regional prevalence of CRE over a 5-year period under three different intervention scenarios </a:t>
            </a:r>
            <a:r>
              <a:rPr lang="en-US" dirty="0">
                <a:solidFill>
                  <a:srgbClr val="FFC000"/>
                </a:solidFill>
              </a:rPr>
              <a:t>— 10 facility model, United States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6273" t="24330" r="2083" b="26138"/>
          <a:stretch/>
        </p:blipFill>
        <p:spPr>
          <a:xfrm>
            <a:off x="1711619" y="1600200"/>
            <a:ext cx="5720761" cy="41910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2960540" y="1866900"/>
            <a:ext cx="2424260" cy="954107"/>
            <a:chOff x="2960540" y="1866900"/>
            <a:chExt cx="2424260" cy="954107"/>
          </a:xfrm>
        </p:grpSpPr>
        <p:sp>
          <p:nvSpPr>
            <p:cNvPr id="6" name="Rectangle 5"/>
            <p:cNvSpPr/>
            <p:nvPr/>
          </p:nvSpPr>
          <p:spPr>
            <a:xfrm>
              <a:off x="3086100" y="1930400"/>
              <a:ext cx="2298700" cy="635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960540" y="1866900"/>
              <a:ext cx="237490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333333"/>
                  </a:solidFill>
                </a:rPr>
                <a:t>Common Approach</a:t>
              </a:r>
            </a:p>
            <a:p>
              <a:r>
                <a:rPr lang="en-US" sz="1400" dirty="0" smtClean="0">
                  <a:solidFill>
                    <a:srgbClr val="333333"/>
                  </a:solidFill>
                </a:rPr>
                <a:t>Independent Efforts</a:t>
              </a:r>
            </a:p>
            <a:p>
              <a:r>
                <a:rPr lang="en-US" sz="1400" dirty="0" smtClean="0">
                  <a:solidFill>
                    <a:srgbClr val="333333"/>
                  </a:solidFill>
                </a:rPr>
                <a:t>Coordinated Approach</a:t>
              </a:r>
            </a:p>
            <a:p>
              <a:endParaRPr lang="en-US" sz="1400" dirty="0">
                <a:solidFill>
                  <a:srgbClr val="33333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1359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2738"/>
            <a:ext cx="8229600" cy="1143000"/>
          </a:xfrm>
        </p:spPr>
        <p:txBody>
          <a:bodyPr/>
          <a:lstStyle/>
          <a:p>
            <a:r>
              <a:rPr lang="en-US" dirty="0"/>
              <a:t>Projected countywide prevalence of CRE over a 15-year period under three different intervention scenarios </a:t>
            </a:r>
            <a:r>
              <a:rPr lang="en-US" dirty="0">
                <a:solidFill>
                  <a:srgbClr val="FFC000"/>
                </a:solidFill>
              </a:rPr>
              <a:t>— Orange County, California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4166" t="26121" r="20024" b="17099"/>
          <a:stretch/>
        </p:blipFill>
        <p:spPr>
          <a:xfrm>
            <a:off x="1596467" y="1600200"/>
            <a:ext cx="5951066" cy="419100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3062140" y="1879600"/>
            <a:ext cx="2411560" cy="954107"/>
            <a:chOff x="3062140" y="1879600"/>
            <a:chExt cx="2411560" cy="954107"/>
          </a:xfrm>
        </p:grpSpPr>
        <p:sp>
          <p:nvSpPr>
            <p:cNvPr id="6" name="Rectangle 5"/>
            <p:cNvSpPr/>
            <p:nvPr/>
          </p:nvSpPr>
          <p:spPr>
            <a:xfrm>
              <a:off x="3175000" y="1930400"/>
              <a:ext cx="2298700" cy="7112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062140" y="1879600"/>
              <a:ext cx="237490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333333"/>
                  </a:solidFill>
                </a:rPr>
                <a:t>Common Approach</a:t>
              </a:r>
            </a:p>
            <a:p>
              <a:r>
                <a:rPr lang="en-US" sz="1400" dirty="0" smtClean="0">
                  <a:solidFill>
                    <a:srgbClr val="333333"/>
                  </a:solidFill>
                </a:rPr>
                <a:t>Independent Efforts</a:t>
              </a:r>
            </a:p>
            <a:p>
              <a:r>
                <a:rPr lang="en-US" sz="1400" dirty="0" smtClean="0">
                  <a:solidFill>
                    <a:srgbClr val="333333"/>
                  </a:solidFill>
                </a:rPr>
                <a:t>Coordinated Approach</a:t>
              </a:r>
            </a:p>
            <a:p>
              <a:endParaRPr lang="en-US" sz="1400" dirty="0">
                <a:solidFill>
                  <a:srgbClr val="33333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74492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Can Be Done</a:t>
            </a:r>
            <a:r>
              <a:rPr lang="en-US" dirty="0" smtClean="0"/>
              <a:t>?</a:t>
            </a:r>
            <a:br>
              <a:rPr lang="en-US" dirty="0" smtClean="0"/>
            </a:br>
            <a:r>
              <a:rPr lang="en-US" dirty="0"/>
              <a:t>State and local health departments </a:t>
            </a:r>
            <a:r>
              <a:rPr lang="en-US" dirty="0" smtClean="0"/>
              <a:t>can: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Identify the health care facilities in the area and how they are connected. Know their infection prevention and antibiotic stewardship activities. </a:t>
            </a:r>
          </a:p>
          <a:p>
            <a:pPr lvl="0"/>
            <a:r>
              <a:rPr lang="en-US" dirty="0"/>
              <a:t>Dedicate staff to improve connections and coordination with health care facilities in the area. </a:t>
            </a:r>
          </a:p>
          <a:p>
            <a:pPr lvl="0"/>
            <a:r>
              <a:rPr lang="en-US" dirty="0"/>
              <a:t>Work with CDC to use data for action to better prevent infections and improve antibiotic use in health care settings.</a:t>
            </a:r>
          </a:p>
          <a:p>
            <a:pPr lvl="0"/>
            <a:r>
              <a:rPr lang="en-US" dirty="0"/>
              <a:t>Know the antibiotic resistance threats in the area and state. 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201292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Theme1">
  <a:themeElements>
    <a:clrScheme name="CDC OD Dark PPT Colors">
      <a:dk1>
        <a:srgbClr val="0F56DC"/>
      </a:dk1>
      <a:lt1>
        <a:srgbClr val="FFC000"/>
      </a:lt1>
      <a:dk2>
        <a:srgbClr val="FFFFFF"/>
      </a:dk2>
      <a:lt2>
        <a:srgbClr val="FFFFFF"/>
      </a:lt2>
      <a:accent1>
        <a:srgbClr val="4983F2"/>
      </a:accent1>
      <a:accent2>
        <a:srgbClr val="007D57"/>
      </a:accent2>
      <a:accent3>
        <a:srgbClr val="9A3B26"/>
      </a:accent3>
      <a:accent4>
        <a:srgbClr val="7F7F7F"/>
      </a:accent4>
      <a:accent5>
        <a:srgbClr val="0F56DC"/>
      </a:accent5>
      <a:accent6>
        <a:srgbClr val="002060"/>
      </a:accent6>
      <a:hlink>
        <a:srgbClr val="FFC000"/>
      </a:hlink>
      <a:folHlink>
        <a:srgbClr val="3077FF"/>
      </a:folHlink>
    </a:clrScheme>
    <a:fontScheme name="CDC Myriad Web Pro">
      <a:majorFont>
        <a:latin typeface="Myriad Web Pro"/>
        <a:ea typeface=""/>
        <a:cs typeface=""/>
      </a:majorFont>
      <a:minorFont>
        <a:latin typeface="Myriad Web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8232</TotalTime>
  <Words>976</Words>
  <Application>Microsoft Office PowerPoint</Application>
  <PresentationFormat>On-screen Show (4:3)</PresentationFormat>
  <Paragraphs>119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Wingdings</vt:lpstr>
      <vt:lpstr>Myriad Web Pro</vt:lpstr>
      <vt:lpstr>Courier New</vt:lpstr>
      <vt:lpstr>Theme1</vt:lpstr>
      <vt:lpstr>Making Health Care Safer Stop Spread of Antibiotic Resistance   Estimated Effects of Coordinated Action to Reduce Antibiotic-Resistant Infections in Health Care Facilities — United States</vt:lpstr>
      <vt:lpstr>Working together to stop spread</vt:lpstr>
      <vt:lpstr>Can we quantify the potential impact of replicating in the US the successful reduction of antimicrobial resistant infections seen in other countries?</vt:lpstr>
      <vt:lpstr>Is there an advantage to using a regional approach for CRE prevention across a healthcare network?</vt:lpstr>
      <vt:lpstr>Methods: Estimating effect of a coordinated approach </vt:lpstr>
      <vt:lpstr>Methods: Key Model Scenarios</vt:lpstr>
      <vt:lpstr>Projected regional prevalence of CRE over a 5-year period under three different intervention scenarios — 10 facility model, United States</vt:lpstr>
      <vt:lpstr>Projected countywide prevalence of CRE over a 15-year period under three different intervention scenarios — Orange County, California</vt:lpstr>
      <vt:lpstr>What Can Be Done? State and local health departments can: </vt:lpstr>
      <vt:lpstr>What Can Be Done?  The Federal government is:</vt:lpstr>
      <vt:lpstr>Acknowledgements</vt:lpstr>
      <vt:lpstr>Questions?</vt:lpstr>
    </vt:vector>
  </TitlesOfParts>
  <Company>CDC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CDC Presentation</dc:title>
  <dc:creator>Centers for Disease Control and Prevention</dc:creator>
  <cp:lastModifiedBy>Brett Smith</cp:lastModifiedBy>
  <cp:revision>118</cp:revision>
  <cp:lastPrinted>2015-07-17T12:34:33Z</cp:lastPrinted>
  <dcterms:created xsi:type="dcterms:W3CDTF">2011-03-17T17:43:16Z</dcterms:created>
  <dcterms:modified xsi:type="dcterms:W3CDTF">2015-07-29T12:26:57Z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