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808" r:id="rId1"/>
    <p:sldMasterId id="2147483824" r:id="rId2"/>
  </p:sldMasterIdLst>
  <p:notesMasterIdLst>
    <p:notesMasterId r:id="rId14"/>
  </p:notesMasterIdLst>
  <p:handoutMasterIdLst>
    <p:handoutMasterId r:id="rId15"/>
  </p:handoutMasterIdLst>
  <p:sldIdLst>
    <p:sldId id="257" r:id="rId3"/>
    <p:sldId id="425" r:id="rId4"/>
    <p:sldId id="426" r:id="rId5"/>
    <p:sldId id="454" r:id="rId6"/>
    <p:sldId id="455" r:id="rId7"/>
    <p:sldId id="445" r:id="rId8"/>
    <p:sldId id="451" r:id="rId9"/>
    <p:sldId id="452" r:id="rId10"/>
    <p:sldId id="441" r:id="rId11"/>
    <p:sldId id="453" r:id="rId12"/>
    <p:sldId id="421" r:id="rId13"/>
  </p:sldIdLst>
  <p:sldSz cx="9144000" cy="5143500" type="screen16x9"/>
  <p:notesSz cx="7010400" cy="9296400"/>
  <p:embeddedFontLst>
    <p:embeddedFont>
      <p:font typeface="Myriad Web Pro" panose="020B0604020202020204" charset="0"/>
      <p:regular r:id="rId16"/>
      <p:bold r:id="rId17"/>
      <p:italic r:id="rId18"/>
    </p:embeddedFont>
    <p:embeddedFont>
      <p:font typeface="Times" panose="02020603050405020304" pitchFamily="18" charset="0"/>
      <p:regular r:id="rId19"/>
      <p:bold r:id="rId20"/>
      <p:italic r:id="rId21"/>
      <p:bold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ＭＳ Ｐゴシック" panose="020B0600070205080204" pitchFamily="34" charset="-128"/>
      <p:regular r:id="rId27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1pPr>
    <a:lvl2pPr marL="457189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2pPr>
    <a:lvl3pPr marL="91437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3pPr>
    <a:lvl4pPr marL="1371566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4pPr>
    <a:lvl5pPr marL="1828754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5pPr>
    <a:lvl6pPr marL="2285943" algn="l" defTabSz="914378" rtl="0" eaLnBrk="1" latinLnBrk="0" hangingPunct="1"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6pPr>
    <a:lvl7pPr marL="2743132" algn="l" defTabSz="914378" rtl="0" eaLnBrk="1" latinLnBrk="0" hangingPunct="1"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7pPr>
    <a:lvl8pPr marL="3200320" algn="l" defTabSz="914378" rtl="0" eaLnBrk="1" latinLnBrk="0" hangingPunct="1"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8pPr>
    <a:lvl9pPr marL="3657509" algn="l" defTabSz="914378" rtl="0" eaLnBrk="1" latinLnBrk="0" hangingPunct="1"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rew Blakeman" initials="DB" lastIdx="91" clrIdx="0"/>
  <p:cmAuthor id="1" name="Frieden, Thomas (Tom) (CDC/OD)" initials="FT((" lastIdx="24" clrIdx="1"/>
  <p:cmAuthor id="2" name="CDC OD" initials="" lastIdx="19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66AF"/>
    <a:srgbClr val="000000"/>
    <a:srgbClr val="EFA1E9"/>
    <a:srgbClr val="BC2324"/>
    <a:srgbClr val="37426B"/>
    <a:srgbClr val="15284F"/>
    <a:srgbClr val="14294F"/>
    <a:srgbClr val="EAF7F8"/>
    <a:srgbClr val="2EA834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5113" autoAdjust="0"/>
  </p:normalViewPr>
  <p:slideViewPr>
    <p:cSldViewPr snapToGrid="0">
      <p:cViewPr varScale="1">
        <p:scale>
          <a:sx n="115" d="100"/>
          <a:sy n="115" d="100"/>
        </p:scale>
        <p:origin x="102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8" d="100"/>
        <a:sy n="11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1.xml"/><Relationship Id="rId21" Type="http://schemas.openxmlformats.org/officeDocument/2006/relationships/font" Target="fonts/font6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9.fntdata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23" Type="http://schemas.openxmlformats.org/officeDocument/2006/relationships/font" Target="fonts/font8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font" Target="fonts/font4.fntdata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cdc.gov\private\M116\dpl9\2016\Conference\LHHS%20Appropriations%20Drift%20Chart%20(1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7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188-4FC7-95E5-B8D124345A13}"/>
              </c:ext>
            </c:extLst>
          </c:dPt>
          <c:dPt>
            <c:idx val="15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188-4FC7-95E5-B8D124345A1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'Appn Drift'!$A$3:$A$24</c:f>
              <c:strCache>
                <c:ptCount val="22"/>
                <c:pt idx="0">
                  <c:v>FY 2016</c:v>
                </c:pt>
                <c:pt idx="1">
                  <c:v>FY 2015</c:v>
                </c:pt>
                <c:pt idx="2">
                  <c:v>FY 2014</c:v>
                </c:pt>
                <c:pt idx="3">
                  <c:v>FY 2013</c:v>
                </c:pt>
                <c:pt idx="4">
                  <c:v>FY 2012</c:v>
                </c:pt>
                <c:pt idx="5">
                  <c:v>FY 2011</c:v>
                </c:pt>
                <c:pt idx="6">
                  <c:v>FY 2010</c:v>
                </c:pt>
                <c:pt idx="7">
                  <c:v>FY 2009</c:v>
                </c:pt>
                <c:pt idx="8">
                  <c:v>FY  2008</c:v>
                </c:pt>
                <c:pt idx="9">
                  <c:v>FY 2007</c:v>
                </c:pt>
                <c:pt idx="10">
                  <c:v>FY 2006</c:v>
                </c:pt>
                <c:pt idx="11">
                  <c:v>FY 2005</c:v>
                </c:pt>
                <c:pt idx="12">
                  <c:v>FY 2004</c:v>
                </c:pt>
                <c:pt idx="13">
                  <c:v>FY 2003</c:v>
                </c:pt>
                <c:pt idx="14">
                  <c:v>FY 2002</c:v>
                </c:pt>
                <c:pt idx="15">
                  <c:v>FY 2001</c:v>
                </c:pt>
                <c:pt idx="16">
                  <c:v>FY 2000</c:v>
                </c:pt>
                <c:pt idx="17">
                  <c:v>FY 1999</c:v>
                </c:pt>
                <c:pt idx="18">
                  <c:v>FY 1998</c:v>
                </c:pt>
                <c:pt idx="19">
                  <c:v>FY 1997</c:v>
                </c:pt>
                <c:pt idx="20">
                  <c:v>FY 1996</c:v>
                </c:pt>
                <c:pt idx="21">
                  <c:v>FY 1995</c:v>
                </c:pt>
              </c:strCache>
            </c:strRef>
          </c:cat>
          <c:val>
            <c:numRef>
              <c:f>'Appn Drift'!$B$3:$B$24</c:f>
              <c:numCache>
                <c:formatCode>General</c:formatCode>
                <c:ptCount val="22"/>
                <c:pt idx="0">
                  <c:v>79</c:v>
                </c:pt>
                <c:pt idx="1">
                  <c:v>77</c:v>
                </c:pt>
                <c:pt idx="2">
                  <c:v>109</c:v>
                </c:pt>
                <c:pt idx="3">
                  <c:v>177</c:v>
                </c:pt>
                <c:pt idx="4">
                  <c:v>84</c:v>
                </c:pt>
                <c:pt idx="5">
                  <c:v>195</c:v>
                </c:pt>
                <c:pt idx="6">
                  <c:v>77</c:v>
                </c:pt>
                <c:pt idx="7">
                  <c:v>162</c:v>
                </c:pt>
                <c:pt idx="8">
                  <c:v>87</c:v>
                </c:pt>
                <c:pt idx="9">
                  <c:v>138</c:v>
                </c:pt>
                <c:pt idx="10">
                  <c:v>91</c:v>
                </c:pt>
                <c:pt idx="11">
                  <c:v>69</c:v>
                </c:pt>
                <c:pt idx="12">
                  <c:v>115</c:v>
                </c:pt>
                <c:pt idx="13">
                  <c:v>143</c:v>
                </c:pt>
                <c:pt idx="14">
                  <c:v>102</c:v>
                </c:pt>
                <c:pt idx="15">
                  <c:v>82</c:v>
                </c:pt>
                <c:pt idx="16">
                  <c:v>60</c:v>
                </c:pt>
                <c:pt idx="17">
                  <c:v>21</c:v>
                </c:pt>
                <c:pt idx="18">
                  <c:v>44</c:v>
                </c:pt>
                <c:pt idx="19">
                  <c:v>0</c:v>
                </c:pt>
                <c:pt idx="20">
                  <c:v>209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188-4FC7-95E5-B8D124345A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9"/>
        <c:axId val="369812696"/>
        <c:axId val="369812304"/>
      </c:barChart>
      <c:catAx>
        <c:axId val="3698126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9812304"/>
        <c:crosses val="autoZero"/>
        <c:auto val="1"/>
        <c:lblAlgn val="ctr"/>
        <c:lblOffset val="100"/>
        <c:noMultiLvlLbl val="0"/>
      </c:catAx>
      <c:valAx>
        <c:axId val="369812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Days late (Sept 30 to bill/CR signing)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9812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FE4-4679-9034-8161E4EAFBD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FE4-4679-9034-8161E4EAFBD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FE4-4679-9034-8161E4EAFBD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CFE4-4679-9034-8161E4EAFBD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CFE4-4679-9034-8161E4EAFBD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CFE4-4679-9034-8161E4EAFBD4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CFE4-4679-9034-8161E4EAFBD4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CFE4-4679-9034-8161E4EAFBD4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CFE4-4679-9034-8161E4EAFBD4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3-CFE4-4679-9034-8161E4EAFBD4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5-CFE4-4679-9034-8161E4EAFBD4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7-CFE4-4679-9034-8161E4EAFBD4}"/>
              </c:ext>
            </c:extLst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9-CFE4-4679-9034-8161E4EAFBD4}"/>
              </c:ext>
            </c:extLst>
          </c:dPt>
          <c:dPt>
            <c:idx val="13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B-CFE4-4679-9034-8161E4EAFBD4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CFE4-4679-9034-8161E4EAFBD4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CFE4-4679-9034-8161E4EAFBD4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CFE4-4679-9034-8161E4EAFBD4}"/>
                </c:ext>
              </c:extLst>
            </c:dLbl>
            <c:dLbl>
              <c:idx val="3"/>
              <c:layout>
                <c:manualLayout>
                  <c:x val="1.9161676646706587E-2"/>
                  <c:y val="-1.855830954796439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FE4-4679-9034-8161E4EAFBD4}"/>
                </c:ext>
              </c:extLst>
            </c:dLbl>
            <c:dLbl>
              <c:idx val="4"/>
              <c:layout>
                <c:manualLayout>
                  <c:x val="-3.1936127744510976E-3"/>
                  <c:y val="-7.881774214268921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5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FE4-4679-9034-8161E4EAFBD4}"/>
                </c:ext>
              </c:extLst>
            </c:dLbl>
            <c:dLbl>
              <c:idx val="5"/>
              <c:layout>
                <c:manualLayout>
                  <c:x val="0"/>
                  <c:y val="1.313629035711470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FE4-4679-9034-8161E4EAFBD4}"/>
                </c:ext>
              </c:extLst>
            </c:dLbl>
            <c:dLbl>
              <c:idx val="6"/>
              <c:layout>
                <c:manualLayout>
                  <c:x val="-6.706586826347305E-2"/>
                  <c:y val="3.940887107134412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1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CFE4-4679-9034-8161E4EAFBD4}"/>
                </c:ext>
              </c:extLst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2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F-CFE4-4679-9034-8161E4EAFBD4}"/>
                </c:ext>
              </c:extLst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3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1-CFE4-4679-9034-8161E4EAFBD4}"/>
                </c:ext>
              </c:extLst>
            </c:dLbl>
            <c:dLbl>
              <c:idx val="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4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3-CFE4-4679-9034-8161E4EAFBD4}"/>
                </c:ext>
              </c:extLst>
            </c:dLbl>
            <c:dLbl>
              <c:idx val="1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5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5-CFE4-4679-9034-8161E4EAFBD4}"/>
                </c:ext>
              </c:extLst>
            </c:dLbl>
            <c:dLbl>
              <c:idx val="11"/>
              <c:layout>
                <c:manualLayout>
                  <c:x val="-9.5808383233532933E-3"/>
                  <c:y val="8.384480129222224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6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CFE4-4679-9034-8161E4EAFBD4}"/>
                </c:ext>
              </c:extLst>
            </c:dLbl>
            <c:dLbl>
              <c:idx val="1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1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9-CFE4-4679-9034-8161E4EAFBD4}"/>
                </c:ext>
              </c:extLst>
            </c:dLbl>
            <c:dLbl>
              <c:idx val="13"/>
              <c:layout>
                <c:manualLayout>
                  <c:x val="5.4291417165668605E-2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2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CFE4-4679-9034-8161E4EAFBD4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Sheet1!$A$3:$A$16</c:f>
              <c:strCache>
                <c:ptCount val="14"/>
                <c:pt idx="0">
                  <c:v>Antiobiotic Resistance - $160.000</c:v>
                </c:pt>
                <c:pt idx="1">
                  <c:v>Lab Safety and Quality -$8.000</c:v>
                </c:pt>
                <c:pt idx="2">
                  <c:v>Emerging and Zoonotic Core Activities - $29.840</c:v>
                </c:pt>
                <c:pt idx="3">
                  <c:v>Vector-borne Diseases - $26.410</c:v>
                </c:pt>
                <c:pt idx="4">
                  <c:v>Lyme Disease - $10.663</c:v>
                </c:pt>
                <c:pt idx="5">
                  <c:v>Prion Disease - $6.000</c:v>
                </c:pt>
                <c:pt idx="6">
                  <c:v>Chronic Fatigue Syndrome - $5.400</c:v>
                </c:pt>
                <c:pt idx="7">
                  <c:v>Emerging Infectious Diseases - $147.000</c:v>
                </c:pt>
                <c:pt idx="8">
                  <c:v>Food Safety - $52.000</c:v>
                </c:pt>
                <c:pt idx="9">
                  <c:v>National HealthCare Safety Network - $21.000</c:v>
                </c:pt>
                <c:pt idx="10">
                  <c:v>Quarantine - $31.572</c:v>
                </c:pt>
                <c:pt idx="11">
                  <c:v>Advanced Molecular Detection (AMD) - $30.000</c:v>
                </c:pt>
                <c:pt idx="12">
                  <c:v>Epi and Lab Capacity Program (PPHF) - $40.000</c:v>
                </c:pt>
                <c:pt idx="13">
                  <c:v>Healthcare-Associated Infections (PPHF) - $12.000</c:v>
                </c:pt>
              </c:strCache>
            </c:strRef>
          </c:cat>
          <c:val>
            <c:numRef>
              <c:f>Sheet1!$D$3:$D$16</c:f>
              <c:numCache>
                <c:formatCode>_("$"* #,##0.00_);_("$"* \(#,##0.00\);_("$"* "-"??_);_(@_)</c:formatCode>
                <c:ptCount val="14"/>
                <c:pt idx="0">
                  <c:v>160000</c:v>
                </c:pt>
                <c:pt idx="1">
                  <c:v>8000</c:v>
                </c:pt>
                <c:pt idx="2">
                  <c:v>29840</c:v>
                </c:pt>
                <c:pt idx="3">
                  <c:v>26410</c:v>
                </c:pt>
                <c:pt idx="4">
                  <c:v>10663</c:v>
                </c:pt>
                <c:pt idx="5">
                  <c:v>6000</c:v>
                </c:pt>
                <c:pt idx="6">
                  <c:v>5400</c:v>
                </c:pt>
                <c:pt idx="7">
                  <c:v>147000</c:v>
                </c:pt>
                <c:pt idx="8">
                  <c:v>52000</c:v>
                </c:pt>
                <c:pt idx="9">
                  <c:v>21000</c:v>
                </c:pt>
                <c:pt idx="10">
                  <c:v>31572</c:v>
                </c:pt>
                <c:pt idx="11">
                  <c:v>30000</c:v>
                </c:pt>
                <c:pt idx="12">
                  <c:v>40000</c:v>
                </c:pt>
                <c:pt idx="13">
                  <c:v>12000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CFE4-4679-9034-8161E4EAFBD4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79B175-3283-4A80-B52F-00F756984F92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1F25FBC-02ED-45D1-9A3B-7AF5DA59D41F}">
      <dgm:prSet phldrT="[Text]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dirty="0"/>
            <a:t>CDC</a:t>
          </a:r>
        </a:p>
        <a:p>
          <a:r>
            <a:rPr lang="en-US" b="1" dirty="0"/>
            <a:t>Priorities</a:t>
          </a:r>
        </a:p>
      </dgm:t>
    </dgm:pt>
    <dgm:pt modelId="{B9795D23-420C-464D-A37C-73976635605A}" type="parTrans" cxnId="{40437521-22AC-4D11-8449-26629E26C634}">
      <dgm:prSet/>
      <dgm:spPr/>
      <dgm:t>
        <a:bodyPr/>
        <a:lstStyle/>
        <a:p>
          <a:endParaRPr lang="en-US"/>
        </a:p>
      </dgm:t>
    </dgm:pt>
    <dgm:pt modelId="{346B05D5-1A9D-40C5-B5F0-3BF65D0C45EA}" type="sibTrans" cxnId="{40437521-22AC-4D11-8449-26629E26C634}">
      <dgm:prSet>
        <dgm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6D83ADAF-E511-4397-A12D-1C0E24A22427}">
      <dgm:prSet phldrT="[Text]"/>
      <dgm:spPr>
        <a:solidFill>
          <a:schemeClr val="accent1"/>
        </a:solidFill>
      </dgm:spPr>
      <dgm:t>
        <a:bodyPr/>
        <a:lstStyle/>
        <a:p>
          <a:r>
            <a:rPr lang="en-US" dirty="0"/>
            <a:t>HHS Submission</a:t>
          </a:r>
        </a:p>
      </dgm:t>
    </dgm:pt>
    <dgm:pt modelId="{F92029A5-A6E2-432B-89C8-16FD6508090A}" type="parTrans" cxnId="{96A5C700-4049-435B-B5DB-A97F48B7AD47}">
      <dgm:prSet/>
      <dgm:spPr/>
      <dgm:t>
        <a:bodyPr/>
        <a:lstStyle/>
        <a:p>
          <a:endParaRPr lang="en-US"/>
        </a:p>
      </dgm:t>
    </dgm:pt>
    <dgm:pt modelId="{634B5B0B-2491-49FB-930E-693942B59BB4}" type="sibTrans" cxnId="{96A5C700-4049-435B-B5DB-A97F48B7AD47}">
      <dgm:prSet>
        <dgm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C9F025CF-20A5-41D7-B15C-DF59B48D6D8C}">
      <dgm:prSet phldrT="[Text]"/>
      <dgm:spPr/>
      <dgm:t>
        <a:bodyPr/>
        <a:lstStyle/>
        <a:p>
          <a:r>
            <a:rPr lang="en-US" dirty="0"/>
            <a:t>OMB Submission</a:t>
          </a:r>
        </a:p>
      </dgm:t>
    </dgm:pt>
    <dgm:pt modelId="{46ECC81C-BBA8-441B-83D6-DEDEFCCA2073}" type="parTrans" cxnId="{1717A0B9-9F46-435E-A2FF-C81EDC7767A4}">
      <dgm:prSet/>
      <dgm:spPr/>
      <dgm:t>
        <a:bodyPr/>
        <a:lstStyle/>
        <a:p>
          <a:endParaRPr lang="en-US"/>
        </a:p>
      </dgm:t>
    </dgm:pt>
    <dgm:pt modelId="{3D115A2D-47EE-4029-8AF0-52C273B55BB2}" type="sibTrans" cxnId="{1717A0B9-9F46-435E-A2FF-C81EDC7767A4}">
      <dgm:prSet>
        <dgm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C701AEA1-598C-4903-8ECC-66A279F4A417}">
      <dgm:prSet phldrT="[Text]"/>
      <dgm:spPr/>
      <dgm:t>
        <a:bodyPr/>
        <a:lstStyle/>
        <a:p>
          <a:r>
            <a:rPr lang="en-US" dirty="0"/>
            <a:t>President’s Budget</a:t>
          </a:r>
        </a:p>
      </dgm:t>
    </dgm:pt>
    <dgm:pt modelId="{03F75FC5-E143-4AE8-A9FE-F7FA464159FB}" type="parTrans" cxnId="{42CE3A30-27F6-45C8-8DD3-3D51617E18B7}">
      <dgm:prSet/>
      <dgm:spPr/>
      <dgm:t>
        <a:bodyPr/>
        <a:lstStyle/>
        <a:p>
          <a:endParaRPr lang="en-US"/>
        </a:p>
      </dgm:t>
    </dgm:pt>
    <dgm:pt modelId="{860F2F29-22CD-4E2B-A4B3-2B5F202C82D1}" type="sibTrans" cxnId="{42CE3A30-27F6-45C8-8DD3-3D51617E18B7}">
      <dgm:prSet>
        <dgm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7F73ADEE-B88C-4663-8878-45D5C8A09576}">
      <dgm:prSet phldrT="[Text]"/>
      <dgm:spPr/>
      <dgm:t>
        <a:bodyPr/>
        <a:lstStyle/>
        <a:p>
          <a:r>
            <a:rPr lang="en-US" dirty="0"/>
            <a:t>Execution/</a:t>
          </a:r>
        </a:p>
        <a:p>
          <a:r>
            <a:rPr lang="en-US" dirty="0"/>
            <a:t>Reporting</a:t>
          </a:r>
        </a:p>
      </dgm:t>
    </dgm:pt>
    <dgm:pt modelId="{A2CEA428-5CC9-43CA-893B-26CFC6083790}" type="parTrans" cxnId="{6E32416C-C0D2-4194-8582-E5DC5E472048}">
      <dgm:prSet/>
      <dgm:spPr/>
      <dgm:t>
        <a:bodyPr/>
        <a:lstStyle/>
        <a:p>
          <a:endParaRPr lang="en-US"/>
        </a:p>
      </dgm:t>
    </dgm:pt>
    <dgm:pt modelId="{33FFB9D4-6FA1-4279-A4D1-6B518EB4228C}" type="sibTrans" cxnId="{6E32416C-C0D2-4194-8582-E5DC5E472048}">
      <dgm:prSet>
        <dgm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dgm:style>
      </dgm:prSet>
      <dgm:spPr>
        <a:ln/>
      </dgm:spPr>
      <dgm:t>
        <a:bodyPr/>
        <a:lstStyle/>
        <a:p>
          <a:endParaRPr lang="en-US" sz="2400"/>
        </a:p>
      </dgm:t>
    </dgm:pt>
    <dgm:pt modelId="{FF2EA6C7-F0B1-4873-85EA-044FC4123A47}">
      <dgm:prSet phldrT="[Text]"/>
      <dgm:spPr/>
      <dgm:t>
        <a:bodyPr/>
        <a:lstStyle/>
        <a:p>
          <a:r>
            <a:rPr lang="en-US" dirty="0"/>
            <a:t>Congressional Appropriations</a:t>
          </a:r>
        </a:p>
      </dgm:t>
    </dgm:pt>
    <dgm:pt modelId="{04771426-9F8F-4263-97EF-9D2F2957672A}" type="parTrans" cxnId="{BD542A2E-5C3A-44F9-A095-E6587898412A}">
      <dgm:prSet/>
      <dgm:spPr/>
      <dgm:t>
        <a:bodyPr/>
        <a:lstStyle/>
        <a:p>
          <a:endParaRPr lang="en-US"/>
        </a:p>
      </dgm:t>
    </dgm:pt>
    <dgm:pt modelId="{9C17268D-51D5-4190-A3D8-E68AB6253E59}" type="sibTrans" cxnId="{BD542A2E-5C3A-44F9-A095-E6587898412A}">
      <dgm:prSet>
        <dgm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958AAF24-1D48-4FC4-A3D3-19202EC29683}" type="pres">
      <dgm:prSet presAssocID="{7179B175-3283-4A80-B52F-00F756984F92}" presName="cycle" presStyleCnt="0">
        <dgm:presLayoutVars>
          <dgm:dir/>
          <dgm:resizeHandles val="exact"/>
        </dgm:presLayoutVars>
      </dgm:prSet>
      <dgm:spPr/>
    </dgm:pt>
    <dgm:pt modelId="{D7C3B2FF-1E66-4DA3-BE94-771A4610655E}" type="pres">
      <dgm:prSet presAssocID="{01F25FBC-02ED-45D1-9A3B-7AF5DA59D41F}" presName="node" presStyleLbl="node1" presStyleIdx="0" presStyleCnt="6">
        <dgm:presLayoutVars>
          <dgm:bulletEnabled val="1"/>
        </dgm:presLayoutVars>
      </dgm:prSet>
      <dgm:spPr/>
    </dgm:pt>
    <dgm:pt modelId="{571C5B69-D98C-4E52-96A1-ECB3513EF0D5}" type="pres">
      <dgm:prSet presAssocID="{01F25FBC-02ED-45D1-9A3B-7AF5DA59D41F}" presName="spNode" presStyleCnt="0"/>
      <dgm:spPr/>
    </dgm:pt>
    <dgm:pt modelId="{DBFC0C68-3115-417E-A7AC-9A82E85A0EA6}" type="pres">
      <dgm:prSet presAssocID="{346B05D5-1A9D-40C5-B5F0-3BF65D0C45EA}" presName="sibTrans" presStyleLbl="sibTrans1D1" presStyleIdx="0" presStyleCnt="6"/>
      <dgm:spPr/>
    </dgm:pt>
    <dgm:pt modelId="{34787463-C286-410E-9B9E-761FDE39F02C}" type="pres">
      <dgm:prSet presAssocID="{6D83ADAF-E511-4397-A12D-1C0E24A22427}" presName="node" presStyleLbl="node1" presStyleIdx="1" presStyleCnt="6" custRadScaleRad="98767" custRadScaleInc="11970">
        <dgm:presLayoutVars>
          <dgm:bulletEnabled val="1"/>
        </dgm:presLayoutVars>
      </dgm:prSet>
      <dgm:spPr/>
    </dgm:pt>
    <dgm:pt modelId="{B06B42AF-18FA-441D-A141-5F95D7CF8935}" type="pres">
      <dgm:prSet presAssocID="{6D83ADAF-E511-4397-A12D-1C0E24A22427}" presName="spNode" presStyleCnt="0"/>
      <dgm:spPr/>
    </dgm:pt>
    <dgm:pt modelId="{3B95D023-4E7C-4F61-909B-9C5E03468BE6}" type="pres">
      <dgm:prSet presAssocID="{634B5B0B-2491-49FB-930E-693942B59BB4}" presName="sibTrans" presStyleLbl="sibTrans1D1" presStyleIdx="1" presStyleCnt="6"/>
      <dgm:spPr/>
    </dgm:pt>
    <dgm:pt modelId="{861314FA-C9B6-4212-8882-62F4C6565CBE}" type="pres">
      <dgm:prSet presAssocID="{C9F025CF-20A5-41D7-B15C-DF59B48D6D8C}" presName="node" presStyleLbl="node1" presStyleIdx="2" presStyleCnt="6">
        <dgm:presLayoutVars>
          <dgm:bulletEnabled val="1"/>
        </dgm:presLayoutVars>
      </dgm:prSet>
      <dgm:spPr/>
    </dgm:pt>
    <dgm:pt modelId="{E4B71672-EA72-4424-BDEA-E93818CEAA1E}" type="pres">
      <dgm:prSet presAssocID="{C9F025CF-20A5-41D7-B15C-DF59B48D6D8C}" presName="spNode" presStyleCnt="0"/>
      <dgm:spPr/>
    </dgm:pt>
    <dgm:pt modelId="{A8872399-0B38-493C-91E5-7577EDE62520}" type="pres">
      <dgm:prSet presAssocID="{3D115A2D-47EE-4029-8AF0-52C273B55BB2}" presName="sibTrans" presStyleLbl="sibTrans1D1" presStyleIdx="2" presStyleCnt="6"/>
      <dgm:spPr/>
    </dgm:pt>
    <dgm:pt modelId="{3D8B4E78-A2B1-4457-8649-F594736EFEF5}" type="pres">
      <dgm:prSet presAssocID="{C701AEA1-598C-4903-8ECC-66A279F4A417}" presName="node" presStyleLbl="node1" presStyleIdx="3" presStyleCnt="6">
        <dgm:presLayoutVars>
          <dgm:bulletEnabled val="1"/>
        </dgm:presLayoutVars>
      </dgm:prSet>
      <dgm:spPr/>
    </dgm:pt>
    <dgm:pt modelId="{9F2CBC0A-D3A8-4AB2-AAE5-245231CA2DA2}" type="pres">
      <dgm:prSet presAssocID="{C701AEA1-598C-4903-8ECC-66A279F4A417}" presName="spNode" presStyleCnt="0"/>
      <dgm:spPr/>
    </dgm:pt>
    <dgm:pt modelId="{4EFF58CA-64EE-412B-8CC8-517B70920080}" type="pres">
      <dgm:prSet presAssocID="{860F2F29-22CD-4E2B-A4B3-2B5F202C82D1}" presName="sibTrans" presStyleLbl="sibTrans1D1" presStyleIdx="3" presStyleCnt="6"/>
      <dgm:spPr/>
    </dgm:pt>
    <dgm:pt modelId="{A9D78C71-53FD-4613-B37E-9B5B5EE76919}" type="pres">
      <dgm:prSet presAssocID="{FF2EA6C7-F0B1-4873-85EA-044FC4123A47}" presName="node" presStyleLbl="node1" presStyleIdx="4" presStyleCnt="6">
        <dgm:presLayoutVars>
          <dgm:bulletEnabled val="1"/>
        </dgm:presLayoutVars>
      </dgm:prSet>
      <dgm:spPr/>
    </dgm:pt>
    <dgm:pt modelId="{2BAE4738-8908-46FE-BE20-7DC4AB806B82}" type="pres">
      <dgm:prSet presAssocID="{FF2EA6C7-F0B1-4873-85EA-044FC4123A47}" presName="spNode" presStyleCnt="0"/>
      <dgm:spPr/>
    </dgm:pt>
    <dgm:pt modelId="{7AA58629-5F3B-4198-B992-22C3220EB3B3}" type="pres">
      <dgm:prSet presAssocID="{9C17268D-51D5-4190-A3D8-E68AB6253E59}" presName="sibTrans" presStyleLbl="sibTrans1D1" presStyleIdx="4" presStyleCnt="6"/>
      <dgm:spPr/>
    </dgm:pt>
    <dgm:pt modelId="{AC72CE1E-639A-43C4-8931-2C268082497A}" type="pres">
      <dgm:prSet presAssocID="{7F73ADEE-B88C-4663-8878-45D5C8A09576}" presName="node" presStyleLbl="node1" presStyleIdx="5" presStyleCnt="6">
        <dgm:presLayoutVars>
          <dgm:bulletEnabled val="1"/>
        </dgm:presLayoutVars>
      </dgm:prSet>
      <dgm:spPr/>
    </dgm:pt>
    <dgm:pt modelId="{EAA92AE5-E5E8-4106-8AAF-6444C61229FD}" type="pres">
      <dgm:prSet presAssocID="{7F73ADEE-B88C-4663-8878-45D5C8A09576}" presName="spNode" presStyleCnt="0"/>
      <dgm:spPr/>
    </dgm:pt>
    <dgm:pt modelId="{4A4CE07D-DF89-429C-B339-282F32A40E75}" type="pres">
      <dgm:prSet presAssocID="{33FFB9D4-6FA1-4279-A4D1-6B518EB4228C}" presName="sibTrans" presStyleLbl="sibTrans1D1" presStyleIdx="5" presStyleCnt="6"/>
      <dgm:spPr/>
    </dgm:pt>
  </dgm:ptLst>
  <dgm:cxnLst>
    <dgm:cxn modelId="{2D4098F3-403D-42AA-8BF2-E0F0BEB334EE}" type="presOf" srcId="{01F25FBC-02ED-45D1-9A3B-7AF5DA59D41F}" destId="{D7C3B2FF-1E66-4DA3-BE94-771A4610655E}" srcOrd="0" destOrd="0" presId="urn:microsoft.com/office/officeart/2005/8/layout/cycle5"/>
    <dgm:cxn modelId="{96A5C700-4049-435B-B5DB-A97F48B7AD47}" srcId="{7179B175-3283-4A80-B52F-00F756984F92}" destId="{6D83ADAF-E511-4397-A12D-1C0E24A22427}" srcOrd="1" destOrd="0" parTransId="{F92029A5-A6E2-432B-89C8-16FD6508090A}" sibTransId="{634B5B0B-2491-49FB-930E-693942B59BB4}"/>
    <dgm:cxn modelId="{6090939A-E75F-4932-8C5D-50EBA0214200}" type="presOf" srcId="{346B05D5-1A9D-40C5-B5F0-3BF65D0C45EA}" destId="{DBFC0C68-3115-417E-A7AC-9A82E85A0EA6}" srcOrd="0" destOrd="0" presId="urn:microsoft.com/office/officeart/2005/8/layout/cycle5"/>
    <dgm:cxn modelId="{A89EF082-CB0E-4B64-A6D2-0820C15121A5}" type="presOf" srcId="{3D115A2D-47EE-4029-8AF0-52C273B55BB2}" destId="{A8872399-0B38-493C-91E5-7577EDE62520}" srcOrd="0" destOrd="0" presId="urn:microsoft.com/office/officeart/2005/8/layout/cycle5"/>
    <dgm:cxn modelId="{42CE3A30-27F6-45C8-8DD3-3D51617E18B7}" srcId="{7179B175-3283-4A80-B52F-00F756984F92}" destId="{C701AEA1-598C-4903-8ECC-66A279F4A417}" srcOrd="3" destOrd="0" parTransId="{03F75FC5-E143-4AE8-A9FE-F7FA464159FB}" sibTransId="{860F2F29-22CD-4E2B-A4B3-2B5F202C82D1}"/>
    <dgm:cxn modelId="{0DBD5E47-5FDA-45DC-AC78-B80FC2B5B3BD}" type="presOf" srcId="{C701AEA1-598C-4903-8ECC-66A279F4A417}" destId="{3D8B4E78-A2B1-4457-8649-F594736EFEF5}" srcOrd="0" destOrd="0" presId="urn:microsoft.com/office/officeart/2005/8/layout/cycle5"/>
    <dgm:cxn modelId="{46EF275F-0EC7-4F70-8D3F-E6A1E263DA8F}" type="presOf" srcId="{9C17268D-51D5-4190-A3D8-E68AB6253E59}" destId="{7AA58629-5F3B-4198-B992-22C3220EB3B3}" srcOrd="0" destOrd="0" presId="urn:microsoft.com/office/officeart/2005/8/layout/cycle5"/>
    <dgm:cxn modelId="{FAF9D57C-604E-49AF-9614-C27FD431782B}" type="presOf" srcId="{7179B175-3283-4A80-B52F-00F756984F92}" destId="{958AAF24-1D48-4FC4-A3D3-19202EC29683}" srcOrd="0" destOrd="0" presId="urn:microsoft.com/office/officeart/2005/8/layout/cycle5"/>
    <dgm:cxn modelId="{40437521-22AC-4D11-8449-26629E26C634}" srcId="{7179B175-3283-4A80-B52F-00F756984F92}" destId="{01F25FBC-02ED-45D1-9A3B-7AF5DA59D41F}" srcOrd="0" destOrd="0" parTransId="{B9795D23-420C-464D-A37C-73976635605A}" sibTransId="{346B05D5-1A9D-40C5-B5F0-3BF65D0C45EA}"/>
    <dgm:cxn modelId="{71F3F367-5F4C-4D6F-94F7-CF5C0A2B97DD}" type="presOf" srcId="{860F2F29-22CD-4E2B-A4B3-2B5F202C82D1}" destId="{4EFF58CA-64EE-412B-8CC8-517B70920080}" srcOrd="0" destOrd="0" presId="urn:microsoft.com/office/officeart/2005/8/layout/cycle5"/>
    <dgm:cxn modelId="{6E32416C-C0D2-4194-8582-E5DC5E472048}" srcId="{7179B175-3283-4A80-B52F-00F756984F92}" destId="{7F73ADEE-B88C-4663-8878-45D5C8A09576}" srcOrd="5" destOrd="0" parTransId="{A2CEA428-5CC9-43CA-893B-26CFC6083790}" sibTransId="{33FFB9D4-6FA1-4279-A4D1-6B518EB4228C}"/>
    <dgm:cxn modelId="{1717A0B9-9F46-435E-A2FF-C81EDC7767A4}" srcId="{7179B175-3283-4A80-B52F-00F756984F92}" destId="{C9F025CF-20A5-41D7-B15C-DF59B48D6D8C}" srcOrd="2" destOrd="0" parTransId="{46ECC81C-BBA8-441B-83D6-DEDEFCCA2073}" sibTransId="{3D115A2D-47EE-4029-8AF0-52C273B55BB2}"/>
    <dgm:cxn modelId="{BD542A2E-5C3A-44F9-A095-E6587898412A}" srcId="{7179B175-3283-4A80-B52F-00F756984F92}" destId="{FF2EA6C7-F0B1-4873-85EA-044FC4123A47}" srcOrd="4" destOrd="0" parTransId="{04771426-9F8F-4263-97EF-9D2F2957672A}" sibTransId="{9C17268D-51D5-4190-A3D8-E68AB6253E59}"/>
    <dgm:cxn modelId="{CF46AB4A-9574-4C17-B76C-731EC8E2DC2A}" type="presOf" srcId="{C9F025CF-20A5-41D7-B15C-DF59B48D6D8C}" destId="{861314FA-C9B6-4212-8882-62F4C6565CBE}" srcOrd="0" destOrd="0" presId="urn:microsoft.com/office/officeart/2005/8/layout/cycle5"/>
    <dgm:cxn modelId="{334F1A08-A6ED-4C65-8784-6EB25F44304C}" type="presOf" srcId="{33FFB9D4-6FA1-4279-A4D1-6B518EB4228C}" destId="{4A4CE07D-DF89-429C-B339-282F32A40E75}" srcOrd="0" destOrd="0" presId="urn:microsoft.com/office/officeart/2005/8/layout/cycle5"/>
    <dgm:cxn modelId="{1E323434-71FB-4D9D-917D-6B9B652CF160}" type="presOf" srcId="{7F73ADEE-B88C-4663-8878-45D5C8A09576}" destId="{AC72CE1E-639A-43C4-8931-2C268082497A}" srcOrd="0" destOrd="0" presId="urn:microsoft.com/office/officeart/2005/8/layout/cycle5"/>
    <dgm:cxn modelId="{7AFC9355-27A5-4626-B69C-EB92618FC681}" type="presOf" srcId="{6D83ADAF-E511-4397-A12D-1C0E24A22427}" destId="{34787463-C286-410E-9B9E-761FDE39F02C}" srcOrd="0" destOrd="0" presId="urn:microsoft.com/office/officeart/2005/8/layout/cycle5"/>
    <dgm:cxn modelId="{1AF84984-B3B9-4A06-ACE5-FDC60E549439}" type="presOf" srcId="{634B5B0B-2491-49FB-930E-693942B59BB4}" destId="{3B95D023-4E7C-4F61-909B-9C5E03468BE6}" srcOrd="0" destOrd="0" presId="urn:microsoft.com/office/officeart/2005/8/layout/cycle5"/>
    <dgm:cxn modelId="{803ACC51-868D-420D-97C1-A18F193550EB}" type="presOf" srcId="{FF2EA6C7-F0B1-4873-85EA-044FC4123A47}" destId="{A9D78C71-53FD-4613-B37E-9B5B5EE76919}" srcOrd="0" destOrd="0" presId="urn:microsoft.com/office/officeart/2005/8/layout/cycle5"/>
    <dgm:cxn modelId="{09EAFF37-7F4B-42D8-9A05-FCAA6CD0F54C}" type="presParOf" srcId="{958AAF24-1D48-4FC4-A3D3-19202EC29683}" destId="{D7C3B2FF-1E66-4DA3-BE94-771A4610655E}" srcOrd="0" destOrd="0" presId="urn:microsoft.com/office/officeart/2005/8/layout/cycle5"/>
    <dgm:cxn modelId="{9B35375F-FCE6-4432-9A40-E51A078EB78B}" type="presParOf" srcId="{958AAF24-1D48-4FC4-A3D3-19202EC29683}" destId="{571C5B69-D98C-4E52-96A1-ECB3513EF0D5}" srcOrd="1" destOrd="0" presId="urn:microsoft.com/office/officeart/2005/8/layout/cycle5"/>
    <dgm:cxn modelId="{63D86B4B-381D-4BA2-9EB1-0F8752EF5386}" type="presParOf" srcId="{958AAF24-1D48-4FC4-A3D3-19202EC29683}" destId="{DBFC0C68-3115-417E-A7AC-9A82E85A0EA6}" srcOrd="2" destOrd="0" presId="urn:microsoft.com/office/officeart/2005/8/layout/cycle5"/>
    <dgm:cxn modelId="{C8556433-67C4-4BEB-8A7D-AC6D02CC851F}" type="presParOf" srcId="{958AAF24-1D48-4FC4-A3D3-19202EC29683}" destId="{34787463-C286-410E-9B9E-761FDE39F02C}" srcOrd="3" destOrd="0" presId="urn:microsoft.com/office/officeart/2005/8/layout/cycle5"/>
    <dgm:cxn modelId="{36F83EFA-32C6-4A91-B8D2-9CCD8A667106}" type="presParOf" srcId="{958AAF24-1D48-4FC4-A3D3-19202EC29683}" destId="{B06B42AF-18FA-441D-A141-5F95D7CF8935}" srcOrd="4" destOrd="0" presId="urn:microsoft.com/office/officeart/2005/8/layout/cycle5"/>
    <dgm:cxn modelId="{F46A9E07-D199-4532-AED9-8C193CB803C6}" type="presParOf" srcId="{958AAF24-1D48-4FC4-A3D3-19202EC29683}" destId="{3B95D023-4E7C-4F61-909B-9C5E03468BE6}" srcOrd="5" destOrd="0" presId="urn:microsoft.com/office/officeart/2005/8/layout/cycle5"/>
    <dgm:cxn modelId="{721C1A5B-79A4-469B-B90A-93ACF465A72A}" type="presParOf" srcId="{958AAF24-1D48-4FC4-A3D3-19202EC29683}" destId="{861314FA-C9B6-4212-8882-62F4C6565CBE}" srcOrd="6" destOrd="0" presId="urn:microsoft.com/office/officeart/2005/8/layout/cycle5"/>
    <dgm:cxn modelId="{F1740079-58F1-42FE-AC89-62C1C3778436}" type="presParOf" srcId="{958AAF24-1D48-4FC4-A3D3-19202EC29683}" destId="{E4B71672-EA72-4424-BDEA-E93818CEAA1E}" srcOrd="7" destOrd="0" presId="urn:microsoft.com/office/officeart/2005/8/layout/cycle5"/>
    <dgm:cxn modelId="{CF7BB2CB-2349-46EE-9170-0CBD5288FF59}" type="presParOf" srcId="{958AAF24-1D48-4FC4-A3D3-19202EC29683}" destId="{A8872399-0B38-493C-91E5-7577EDE62520}" srcOrd="8" destOrd="0" presId="urn:microsoft.com/office/officeart/2005/8/layout/cycle5"/>
    <dgm:cxn modelId="{4D54EE12-70DB-4238-B5C0-5381152E64D6}" type="presParOf" srcId="{958AAF24-1D48-4FC4-A3D3-19202EC29683}" destId="{3D8B4E78-A2B1-4457-8649-F594736EFEF5}" srcOrd="9" destOrd="0" presId="urn:microsoft.com/office/officeart/2005/8/layout/cycle5"/>
    <dgm:cxn modelId="{91DDFD43-D1F5-48A1-B283-BB0F5623E297}" type="presParOf" srcId="{958AAF24-1D48-4FC4-A3D3-19202EC29683}" destId="{9F2CBC0A-D3A8-4AB2-AAE5-245231CA2DA2}" srcOrd="10" destOrd="0" presId="urn:microsoft.com/office/officeart/2005/8/layout/cycle5"/>
    <dgm:cxn modelId="{FB9A96AF-0E27-4833-8AB5-4349C4176386}" type="presParOf" srcId="{958AAF24-1D48-4FC4-A3D3-19202EC29683}" destId="{4EFF58CA-64EE-412B-8CC8-517B70920080}" srcOrd="11" destOrd="0" presId="urn:microsoft.com/office/officeart/2005/8/layout/cycle5"/>
    <dgm:cxn modelId="{70B6205D-D8BB-4872-9F82-CD8CA291931A}" type="presParOf" srcId="{958AAF24-1D48-4FC4-A3D3-19202EC29683}" destId="{A9D78C71-53FD-4613-B37E-9B5B5EE76919}" srcOrd="12" destOrd="0" presId="urn:microsoft.com/office/officeart/2005/8/layout/cycle5"/>
    <dgm:cxn modelId="{A3F864C8-FA40-4A1F-8626-F43A94103987}" type="presParOf" srcId="{958AAF24-1D48-4FC4-A3D3-19202EC29683}" destId="{2BAE4738-8908-46FE-BE20-7DC4AB806B82}" srcOrd="13" destOrd="0" presId="urn:microsoft.com/office/officeart/2005/8/layout/cycle5"/>
    <dgm:cxn modelId="{C918C5DA-57D1-4DAB-93DF-994B8DDB43D1}" type="presParOf" srcId="{958AAF24-1D48-4FC4-A3D3-19202EC29683}" destId="{7AA58629-5F3B-4198-B992-22C3220EB3B3}" srcOrd="14" destOrd="0" presId="urn:microsoft.com/office/officeart/2005/8/layout/cycle5"/>
    <dgm:cxn modelId="{5C2844D6-F7BF-4B37-908B-D73F9B2989B9}" type="presParOf" srcId="{958AAF24-1D48-4FC4-A3D3-19202EC29683}" destId="{AC72CE1E-639A-43C4-8931-2C268082497A}" srcOrd="15" destOrd="0" presId="urn:microsoft.com/office/officeart/2005/8/layout/cycle5"/>
    <dgm:cxn modelId="{D5FA3182-B04F-40D3-A569-94369DB87A6B}" type="presParOf" srcId="{958AAF24-1D48-4FC4-A3D3-19202EC29683}" destId="{EAA92AE5-E5E8-4106-8AAF-6444C61229FD}" srcOrd="16" destOrd="0" presId="urn:microsoft.com/office/officeart/2005/8/layout/cycle5"/>
    <dgm:cxn modelId="{BF2E2E50-D2B0-4DF3-B95A-243E1DFAE9D6}" type="presParOf" srcId="{958AAF24-1D48-4FC4-A3D3-19202EC29683}" destId="{4A4CE07D-DF89-429C-B339-282F32A40E75}" srcOrd="17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C3B2FF-1E66-4DA3-BE94-771A4610655E}">
      <dsp:nvSpPr>
        <dsp:cNvPr id="0" name=""/>
        <dsp:cNvSpPr/>
      </dsp:nvSpPr>
      <dsp:spPr>
        <a:xfrm>
          <a:off x="2453623" y="2143"/>
          <a:ext cx="937499" cy="609374"/>
        </a:xfrm>
        <a:prstGeom prst="roundRect">
          <a:avLst/>
        </a:prstGeom>
        <a:solidFill>
          <a:schemeClr val="accent1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/>
            <a:t>CDC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/>
            <a:t>Priorities</a:t>
          </a:r>
        </a:p>
      </dsp:txBody>
      <dsp:txXfrm>
        <a:off x="2483370" y="31890"/>
        <a:ext cx="878005" cy="549880"/>
      </dsp:txXfrm>
    </dsp:sp>
    <dsp:sp modelId="{DBFC0C68-3115-417E-A7AC-9A82E85A0EA6}">
      <dsp:nvSpPr>
        <dsp:cNvPr id="0" name=""/>
        <dsp:cNvSpPr/>
      </dsp:nvSpPr>
      <dsp:spPr>
        <a:xfrm>
          <a:off x="1451602" y="294117"/>
          <a:ext cx="2870942" cy="2870942"/>
        </a:xfrm>
        <a:custGeom>
          <a:avLst/>
          <a:gdLst/>
          <a:ahLst/>
          <a:cxnLst/>
          <a:rect l="0" t="0" r="0" b="0"/>
          <a:pathLst>
            <a:path>
              <a:moveTo>
                <a:pt x="2067289" y="146524"/>
              </a:moveTo>
              <a:arcTo wR="1435471" hR="1435471" stAng="17766796" swAng="1016914"/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  <a:tailEnd type="arrow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6"/>
        </a:lnRef>
        <a:fillRef idx="0">
          <a:schemeClr val="accent6"/>
        </a:fillRef>
        <a:effectRef idx="1">
          <a:schemeClr val="accent6"/>
        </a:effectRef>
        <a:fontRef idx="minor">
          <a:schemeClr val="tx1"/>
        </a:fontRef>
      </dsp:style>
    </dsp:sp>
    <dsp:sp modelId="{34787463-C286-410E-9B9E-761FDE39F02C}">
      <dsp:nvSpPr>
        <dsp:cNvPr id="0" name=""/>
        <dsp:cNvSpPr/>
      </dsp:nvSpPr>
      <dsp:spPr>
        <a:xfrm>
          <a:off x="3709988" y="780635"/>
          <a:ext cx="937499" cy="609374"/>
        </a:xfrm>
        <a:prstGeom prst="round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HHS Submission</a:t>
          </a:r>
        </a:p>
      </dsp:txBody>
      <dsp:txXfrm>
        <a:off x="3739735" y="810382"/>
        <a:ext cx="878005" cy="549880"/>
      </dsp:txXfrm>
    </dsp:sp>
    <dsp:sp modelId="{3B95D023-4E7C-4F61-909B-9C5E03468BE6}">
      <dsp:nvSpPr>
        <dsp:cNvPr id="0" name=""/>
        <dsp:cNvSpPr/>
      </dsp:nvSpPr>
      <dsp:spPr>
        <a:xfrm>
          <a:off x="1477412" y="339841"/>
          <a:ext cx="2870942" cy="2870942"/>
        </a:xfrm>
        <a:custGeom>
          <a:avLst/>
          <a:gdLst/>
          <a:ahLst/>
          <a:cxnLst/>
          <a:rect l="0" t="0" r="0" b="0"/>
          <a:pathLst>
            <a:path>
              <a:moveTo>
                <a:pt x="2851419" y="1199529"/>
              </a:moveTo>
              <a:arcTo wR="1435471" hR="1435471" stAng="21032377" swAng="1122165"/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  <a:tailEnd type="arrow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6"/>
        </a:lnRef>
        <a:fillRef idx="0">
          <a:schemeClr val="accent6"/>
        </a:fillRef>
        <a:effectRef idx="1">
          <a:schemeClr val="accent6"/>
        </a:effectRef>
        <a:fontRef idx="minor">
          <a:schemeClr val="tx1"/>
        </a:fontRef>
      </dsp:style>
    </dsp:sp>
    <dsp:sp modelId="{861314FA-C9B6-4212-8882-62F4C6565CBE}">
      <dsp:nvSpPr>
        <dsp:cNvPr id="0" name=""/>
        <dsp:cNvSpPr/>
      </dsp:nvSpPr>
      <dsp:spPr>
        <a:xfrm>
          <a:off x="3696777" y="2155350"/>
          <a:ext cx="937499" cy="6093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OMB Submission</a:t>
          </a:r>
        </a:p>
      </dsp:txBody>
      <dsp:txXfrm>
        <a:off x="3726524" y="2185097"/>
        <a:ext cx="878005" cy="549880"/>
      </dsp:txXfrm>
    </dsp:sp>
    <dsp:sp modelId="{A8872399-0B38-493C-91E5-7577EDE62520}">
      <dsp:nvSpPr>
        <dsp:cNvPr id="0" name=""/>
        <dsp:cNvSpPr/>
      </dsp:nvSpPr>
      <dsp:spPr>
        <a:xfrm>
          <a:off x="1486901" y="306831"/>
          <a:ext cx="2870942" cy="2870942"/>
        </a:xfrm>
        <a:custGeom>
          <a:avLst/>
          <a:gdLst/>
          <a:ahLst/>
          <a:cxnLst/>
          <a:rect l="0" t="0" r="0" b="0"/>
          <a:pathLst>
            <a:path>
              <a:moveTo>
                <a:pt x="2348909" y="2542814"/>
              </a:moveTo>
              <a:arcTo wR="1435471" hR="1435471" stAng="3028863" swAng="923839"/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  <a:tailEnd type="arrow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6"/>
        </a:lnRef>
        <a:fillRef idx="0">
          <a:schemeClr val="accent6"/>
        </a:fillRef>
        <a:effectRef idx="1">
          <a:schemeClr val="accent6"/>
        </a:effectRef>
        <a:fontRef idx="minor">
          <a:schemeClr val="tx1"/>
        </a:fontRef>
      </dsp:style>
    </dsp:sp>
    <dsp:sp modelId="{3D8B4E78-A2B1-4457-8649-F594736EFEF5}">
      <dsp:nvSpPr>
        <dsp:cNvPr id="0" name=""/>
        <dsp:cNvSpPr/>
      </dsp:nvSpPr>
      <dsp:spPr>
        <a:xfrm>
          <a:off x="2453623" y="2873086"/>
          <a:ext cx="937499" cy="6093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President’s Budget</a:t>
          </a:r>
        </a:p>
      </dsp:txBody>
      <dsp:txXfrm>
        <a:off x="2483370" y="2902833"/>
        <a:ext cx="878005" cy="549880"/>
      </dsp:txXfrm>
    </dsp:sp>
    <dsp:sp modelId="{4EFF58CA-64EE-412B-8CC8-517B70920080}">
      <dsp:nvSpPr>
        <dsp:cNvPr id="0" name=""/>
        <dsp:cNvSpPr/>
      </dsp:nvSpPr>
      <dsp:spPr>
        <a:xfrm>
          <a:off x="1486901" y="306831"/>
          <a:ext cx="2870942" cy="2870942"/>
        </a:xfrm>
        <a:custGeom>
          <a:avLst/>
          <a:gdLst/>
          <a:ahLst/>
          <a:cxnLst/>
          <a:rect l="0" t="0" r="0" b="0"/>
          <a:pathLst>
            <a:path>
              <a:moveTo>
                <a:pt x="848829" y="2745597"/>
              </a:moveTo>
              <a:arcTo wR="1435471" hR="1435471" stAng="6847299" swAng="923839"/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  <a:tailEnd type="arrow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6"/>
        </a:lnRef>
        <a:fillRef idx="0">
          <a:schemeClr val="accent6"/>
        </a:fillRef>
        <a:effectRef idx="1">
          <a:schemeClr val="accent6"/>
        </a:effectRef>
        <a:fontRef idx="minor">
          <a:schemeClr val="tx1"/>
        </a:fontRef>
      </dsp:style>
    </dsp:sp>
    <dsp:sp modelId="{A9D78C71-53FD-4613-B37E-9B5B5EE76919}">
      <dsp:nvSpPr>
        <dsp:cNvPr id="0" name=""/>
        <dsp:cNvSpPr/>
      </dsp:nvSpPr>
      <dsp:spPr>
        <a:xfrm>
          <a:off x="1210468" y="2155350"/>
          <a:ext cx="937499" cy="6093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Congressional Appropriations</a:t>
          </a:r>
        </a:p>
      </dsp:txBody>
      <dsp:txXfrm>
        <a:off x="1240215" y="2185097"/>
        <a:ext cx="878005" cy="549880"/>
      </dsp:txXfrm>
    </dsp:sp>
    <dsp:sp modelId="{7AA58629-5F3B-4198-B992-22C3220EB3B3}">
      <dsp:nvSpPr>
        <dsp:cNvPr id="0" name=""/>
        <dsp:cNvSpPr/>
      </dsp:nvSpPr>
      <dsp:spPr>
        <a:xfrm>
          <a:off x="1486901" y="306831"/>
          <a:ext cx="2870942" cy="2870942"/>
        </a:xfrm>
        <a:custGeom>
          <a:avLst/>
          <a:gdLst/>
          <a:ahLst/>
          <a:cxnLst/>
          <a:rect l="0" t="0" r="0" b="0"/>
          <a:pathLst>
            <a:path>
              <a:moveTo>
                <a:pt x="22369" y="1687904"/>
              </a:moveTo>
              <a:arcTo wR="1435471" hR="1435471" stAng="10192300" swAng="1215400"/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  <a:tailEnd type="arrow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6"/>
        </a:lnRef>
        <a:fillRef idx="0">
          <a:schemeClr val="accent6"/>
        </a:fillRef>
        <a:effectRef idx="1">
          <a:schemeClr val="accent6"/>
        </a:effectRef>
        <a:fontRef idx="minor">
          <a:schemeClr val="tx1"/>
        </a:fontRef>
      </dsp:style>
    </dsp:sp>
    <dsp:sp modelId="{AC72CE1E-639A-43C4-8931-2C268082497A}">
      <dsp:nvSpPr>
        <dsp:cNvPr id="0" name=""/>
        <dsp:cNvSpPr/>
      </dsp:nvSpPr>
      <dsp:spPr>
        <a:xfrm>
          <a:off x="1210468" y="719879"/>
          <a:ext cx="937499" cy="6093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Execution/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Reporting</a:t>
          </a:r>
        </a:p>
      </dsp:txBody>
      <dsp:txXfrm>
        <a:off x="1240215" y="749626"/>
        <a:ext cx="878005" cy="549880"/>
      </dsp:txXfrm>
    </dsp:sp>
    <dsp:sp modelId="{4A4CE07D-DF89-429C-B339-282F32A40E75}">
      <dsp:nvSpPr>
        <dsp:cNvPr id="0" name=""/>
        <dsp:cNvSpPr/>
      </dsp:nvSpPr>
      <dsp:spPr>
        <a:xfrm>
          <a:off x="1486901" y="306831"/>
          <a:ext cx="2870942" cy="2870942"/>
        </a:xfrm>
        <a:custGeom>
          <a:avLst/>
          <a:gdLst/>
          <a:ahLst/>
          <a:cxnLst/>
          <a:rect l="0" t="0" r="0" b="0"/>
          <a:pathLst>
            <a:path>
              <a:moveTo>
                <a:pt x="522032" y="328128"/>
              </a:moveTo>
              <a:arcTo wR="1435471" hR="1435471" stAng="13828863" swAng="923839"/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  <a:tailEnd type="arrow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6"/>
        </a:lnRef>
        <a:fillRef idx="0">
          <a:schemeClr val="accent6"/>
        </a:fillRef>
        <a:effectRef idx="1">
          <a:schemeClr val="accent6"/>
        </a:effectRef>
        <a:fontRef idx="minor">
          <a:schemeClr val="tx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79B662-B551-4A1D-945E-8F909553F614}" type="datetimeFigureOut">
              <a:rPr lang="en-US" smtClean="0"/>
              <a:t>4/21/2017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09D563-CA80-48E1-AE32-9089F6B689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2002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8145" cy="464205"/>
          </a:xfrm>
          <a:prstGeom prst="rect">
            <a:avLst/>
          </a:prstGeom>
        </p:spPr>
        <p:txBody>
          <a:bodyPr vert="horz" lIns="88139" tIns="44070" rIns="88139" bIns="4407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734" y="1"/>
            <a:ext cx="3038145" cy="464205"/>
          </a:xfrm>
          <a:prstGeom prst="rect">
            <a:avLst/>
          </a:prstGeom>
        </p:spPr>
        <p:txBody>
          <a:bodyPr vert="horz" lIns="88139" tIns="44070" rIns="88139" bIns="4407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3C03299-4BB1-4AD2-828F-715F084383AD}" type="datetimeFigureOut">
              <a:rPr lang="en-US"/>
              <a:pPr>
                <a:defRPr/>
              </a:pPr>
              <a:t>4/21/2017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8500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139" tIns="44070" rIns="88139" bIns="4407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345" y="4416099"/>
            <a:ext cx="5607711" cy="4182457"/>
          </a:xfrm>
          <a:prstGeom prst="rect">
            <a:avLst/>
          </a:prstGeom>
        </p:spPr>
        <p:txBody>
          <a:bodyPr vert="horz" lIns="88139" tIns="44070" rIns="88139" bIns="4407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0659"/>
            <a:ext cx="3038145" cy="464205"/>
          </a:xfrm>
          <a:prstGeom prst="rect">
            <a:avLst/>
          </a:prstGeom>
        </p:spPr>
        <p:txBody>
          <a:bodyPr vert="horz" lIns="88139" tIns="44070" rIns="88139" bIns="4407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734" y="8830659"/>
            <a:ext cx="3038145" cy="464205"/>
          </a:xfrm>
          <a:prstGeom prst="rect">
            <a:avLst/>
          </a:prstGeom>
        </p:spPr>
        <p:txBody>
          <a:bodyPr vert="horz" lIns="88139" tIns="44070" rIns="88139" bIns="4407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B38CAEC-4554-485B-9189-C45C7447A4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5838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8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1pPr>
            <a:lvl2pPr marL="716130" indent="-275434"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2pPr>
            <a:lvl3pPr marL="1101738" indent="-220348"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3pPr>
            <a:lvl4pPr marL="1542433" indent="-220348"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4pPr>
            <a:lvl5pPr marL="1983128" indent="-220348"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5pPr>
            <a:lvl6pPr marL="2423823" indent="-22034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6pPr>
            <a:lvl7pPr marL="2864518" indent="-22034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7pPr>
            <a:lvl8pPr marL="3305213" indent="-22034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8pPr>
            <a:lvl9pPr marL="3745908" indent="-22034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F084AA2-EDF3-41B6-9BD5-4D1331E35CE7}" type="slidenum">
              <a:rPr lang="en-US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512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881">
              <a:defRPr sz="2400">
                <a:solidFill>
                  <a:schemeClr val="tx1"/>
                </a:solidFill>
                <a:latin typeface="Times"/>
              </a:defRPr>
            </a:lvl1pPr>
            <a:lvl2pPr marL="740573" indent="-284836" defTabSz="928881">
              <a:defRPr sz="2400">
                <a:solidFill>
                  <a:schemeClr val="tx1"/>
                </a:solidFill>
                <a:latin typeface="Times"/>
              </a:defRPr>
            </a:lvl2pPr>
            <a:lvl3pPr marL="1139342" indent="-227868" defTabSz="928881">
              <a:defRPr sz="2400">
                <a:solidFill>
                  <a:schemeClr val="tx1"/>
                </a:solidFill>
                <a:latin typeface="Times"/>
              </a:defRPr>
            </a:lvl3pPr>
            <a:lvl4pPr marL="1595079" indent="-227868" defTabSz="928881">
              <a:defRPr sz="2400">
                <a:solidFill>
                  <a:schemeClr val="tx1"/>
                </a:solidFill>
                <a:latin typeface="Times"/>
              </a:defRPr>
            </a:lvl4pPr>
            <a:lvl5pPr marL="2050816" indent="-227868" defTabSz="928881">
              <a:defRPr sz="2400">
                <a:solidFill>
                  <a:schemeClr val="tx1"/>
                </a:solidFill>
                <a:latin typeface="Times"/>
              </a:defRPr>
            </a:lvl5pPr>
            <a:lvl6pPr marL="2506553" indent="-227868" defTabSz="928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/>
              </a:defRPr>
            </a:lvl6pPr>
            <a:lvl7pPr marL="2962290" indent="-227868" defTabSz="928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/>
              </a:defRPr>
            </a:lvl7pPr>
            <a:lvl8pPr marL="3418027" indent="-227868" defTabSz="928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/>
              </a:defRPr>
            </a:lvl8pPr>
            <a:lvl9pPr marL="3873764" indent="-227868" defTabSz="928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/>
              </a:defRPr>
            </a:lvl9pPr>
          </a:lstStyle>
          <a:p>
            <a:fld id="{3EB62C2A-9066-495B-AB3F-DAB4146952C0}" type="slidenum">
              <a:rPr lang="en-US" sz="1200">
                <a:solidFill>
                  <a:prstClr val="black"/>
                </a:solidFill>
              </a:rPr>
              <a:pPr/>
              <a:t>4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dirty="0"/>
              <a:t>Talk about timing of 2018 and 2019.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493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1816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7590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4216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7951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014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2824"/>
          <a:stretch/>
        </p:blipFill>
        <p:spPr>
          <a:xfrm>
            <a:off x="2" y="1"/>
            <a:ext cx="9157648" cy="940526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956742"/>
            <a:ext cx="8229600" cy="866834"/>
          </a:xfrm>
          <a:prstGeom prst="rect">
            <a:avLst/>
          </a:prstGeom>
        </p:spPr>
        <p:txBody>
          <a:bodyPr lIns="91438" tIns="45719" rIns="91438" bIns="45719"/>
          <a:lstStyle>
            <a:lvl1pPr algn="l">
              <a:lnSpc>
                <a:spcPts val="3000"/>
              </a:lnSpc>
              <a:defRPr sz="2800" b="1" baseline="0">
                <a:solidFill>
                  <a:srgbClr val="0039A6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457200" y="2061700"/>
            <a:ext cx="6400800" cy="3429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baseline="0">
                <a:solidFill>
                  <a:srgbClr val="0039A6"/>
                </a:solidFill>
                <a:effectLst/>
                <a:latin typeface="Calibri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7200" y="2876702"/>
            <a:ext cx="6400800" cy="97155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000"/>
              </a:lnSpc>
              <a:buNone/>
              <a:defRPr sz="1800" baseline="0">
                <a:solidFill>
                  <a:srgbClr val="0039A6"/>
                </a:solidFill>
                <a:latin typeface="Calibri" pitchFamily="34" charset="0"/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457200" y="90153"/>
            <a:ext cx="6903076" cy="36933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b="1" dirty="0">
                <a:solidFill>
                  <a:schemeClr val="tx2">
                    <a:lumMod val="95000"/>
                  </a:schemeClr>
                </a:solidFill>
                <a:latin typeface="Calibri" panose="020F0502020204030204" pitchFamily="34" charset="0"/>
              </a:rPr>
              <a:t>Centers for Disease Control and Prevention</a:t>
            </a:r>
          </a:p>
        </p:txBody>
      </p:sp>
    </p:spTree>
    <p:extLst>
      <p:ext uri="{BB962C8B-B14F-4D97-AF65-F5344CB8AC3E}">
        <p14:creationId xmlns:p14="http://schemas.microsoft.com/office/powerpoint/2010/main" val="3298130443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or_background">
    <p:bg>
      <p:bgPr>
        <a:solidFill>
          <a:srgbClr val="0E66AF">
            <a:alpha val="7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350323"/>
            <a:ext cx="8294913" cy="871538"/>
          </a:xfrm>
          <a:prstGeom prst="rect">
            <a:avLst/>
          </a:prstGeom>
        </p:spPr>
        <p:txBody>
          <a:bodyPr anchor="b"/>
          <a:lstStyle>
            <a:lvl1pPr algn="l">
              <a:defRPr sz="3600" b="1" baseline="0">
                <a:solidFill>
                  <a:schemeClr val="bg2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457201" y="4425696"/>
            <a:ext cx="7772400" cy="426244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ts val="2200"/>
              </a:lnSpc>
              <a:buNone/>
              <a:defRPr sz="2000" baseline="0">
                <a:solidFill>
                  <a:schemeClr val="bg2"/>
                </a:solidFill>
                <a:latin typeface="Calibri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2732059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_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40"/>
          <a:stretch/>
        </p:blipFill>
        <p:spPr>
          <a:xfrm>
            <a:off x="26504" y="4245417"/>
            <a:ext cx="9144000" cy="883169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27218" y="3412067"/>
            <a:ext cx="66393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695E4A"/>
                </a:solidFill>
                <a:latin typeface="Calibri" panose="020F0502020204030204" pitchFamily="34" charset="0"/>
              </a:rPr>
              <a:t>For more information, contact CDC</a:t>
            </a:r>
            <a:br>
              <a:rPr lang="en-US" sz="1200" dirty="0">
                <a:solidFill>
                  <a:srgbClr val="695E4A"/>
                </a:solidFill>
                <a:latin typeface="Calibri" panose="020F0502020204030204" pitchFamily="34" charset="0"/>
              </a:rPr>
            </a:br>
            <a:r>
              <a:rPr lang="en-US" sz="1200" dirty="0">
                <a:solidFill>
                  <a:srgbClr val="695E4A"/>
                </a:solidFill>
                <a:latin typeface="Calibri" panose="020F0502020204030204" pitchFamily="34" charset="0"/>
              </a:rPr>
              <a:t>1-800-CDC-INFO (232-4636)</a:t>
            </a:r>
            <a:br>
              <a:rPr lang="en-US" sz="1200" dirty="0">
                <a:solidFill>
                  <a:srgbClr val="695E4A"/>
                </a:solidFill>
                <a:latin typeface="Calibri" panose="020F0502020204030204" pitchFamily="34" charset="0"/>
              </a:rPr>
            </a:br>
            <a:r>
              <a:rPr lang="en-US" sz="1200" dirty="0">
                <a:solidFill>
                  <a:srgbClr val="695E4A"/>
                </a:solidFill>
                <a:latin typeface="Calibri" panose="020F0502020204030204" pitchFamily="34" charset="0"/>
              </a:rPr>
              <a:t>TTY:  1-888-232-6348    </a:t>
            </a:r>
            <a:r>
              <a:rPr lang="en-US" sz="1200" dirty="0" err="1">
                <a:solidFill>
                  <a:srgbClr val="695E4A"/>
                </a:solidFill>
                <a:latin typeface="Calibri" panose="020F0502020204030204" pitchFamily="34" charset="0"/>
              </a:rPr>
              <a:t>www.cdc.gov</a:t>
            </a:r>
            <a:endParaRPr lang="en-US" sz="1200" dirty="0">
              <a:solidFill>
                <a:srgbClr val="695E4A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300271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Data Slide (for content heavy tables and char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3000"/>
              </a:lnSpc>
              <a:defRPr sz="2800" b="1" baseline="0">
                <a:solidFill>
                  <a:srgbClr val="D9531E"/>
                </a:solidFill>
                <a:effectLst/>
                <a:latin typeface="Calibri" pitchFamily="34" charset="0"/>
              </a:defRPr>
            </a:lvl1pPr>
          </a:lstStyle>
          <a:p>
            <a:r>
              <a:rPr lang="en-US" dirty="0"/>
              <a:t>Bottom band: NCEZID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508"/>
          <a:stretch/>
        </p:blipFill>
        <p:spPr>
          <a:xfrm>
            <a:off x="0" y="5019310"/>
            <a:ext cx="9144000" cy="124190"/>
          </a:xfrm>
          <a:prstGeom prst="rect">
            <a:avLst/>
          </a:prstGeom>
        </p:spPr>
      </p:pic>
      <p:sp>
        <p:nvSpPr>
          <p:cNvPr id="7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7200" y="1158875"/>
            <a:ext cx="8229600" cy="3341688"/>
          </a:xfrm>
        </p:spPr>
        <p:txBody>
          <a:bodyPr/>
          <a:lstStyle>
            <a:lvl1pPr marL="342900" indent="-342900">
              <a:buClr>
                <a:srgbClr val="E25423"/>
              </a:buClr>
              <a:buFont typeface="Wingdings" panose="05000000000000000000" pitchFamily="2" charset="2"/>
              <a:buChar char="§"/>
              <a:defRPr sz="2000">
                <a:solidFill>
                  <a:schemeClr val="accent4">
                    <a:lumMod val="75000"/>
                  </a:schemeClr>
                </a:solidFill>
              </a:defRPr>
            </a:lvl1pPr>
            <a:lvl2pPr>
              <a:buClr>
                <a:srgbClr val="8D8B00"/>
              </a:buClr>
              <a:defRPr sz="20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buClr>
                <a:srgbClr val="006A71"/>
              </a:buClr>
              <a:defRPr sz="20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 sz="2000"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 sz="2000">
                <a:solidFill>
                  <a:schemeClr val="accent4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742201250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SLIDE_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lIns="91438" tIns="45719" rIns="91438" bIns="45719" anchor="b" anchorCtr="0"/>
          <a:lstStyle>
            <a:lvl1pPr algn="l">
              <a:lnSpc>
                <a:spcPts val="3000"/>
              </a:lnSpc>
              <a:defRPr sz="2800" b="1" baseline="0">
                <a:solidFill>
                  <a:srgbClr val="005DAA"/>
                </a:solidFill>
                <a:effectLst/>
                <a:latin typeface="Calibri" pitchFamily="34" charset="0"/>
              </a:defRPr>
            </a:lvl1pPr>
          </a:lstStyle>
          <a:p>
            <a:r>
              <a:rPr lang="en-US" dirty="0"/>
              <a:t>Bottom band: OD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742" b="-5052"/>
          <a:stretch/>
        </p:blipFill>
        <p:spPr>
          <a:xfrm>
            <a:off x="6439" y="5018218"/>
            <a:ext cx="9144001" cy="186744"/>
          </a:xfrm>
          <a:prstGeom prst="rect">
            <a:avLst/>
          </a:prstGeom>
        </p:spPr>
      </p:pic>
      <p:sp>
        <p:nvSpPr>
          <p:cNvPr id="5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7200" y="1158875"/>
            <a:ext cx="8229600" cy="3341688"/>
          </a:xfrm>
        </p:spPr>
        <p:txBody>
          <a:bodyPr/>
          <a:lstStyle>
            <a:lvl1pPr marL="342892" indent="-342892">
              <a:buClr>
                <a:srgbClr val="005DAA"/>
              </a:buClr>
              <a:buFont typeface="Wingdings" panose="05000000000000000000" pitchFamily="2" charset="2"/>
              <a:buChar char="§"/>
              <a:defRPr sz="2000">
                <a:solidFill>
                  <a:schemeClr val="accent4">
                    <a:lumMod val="75000"/>
                  </a:schemeClr>
                </a:solidFill>
              </a:defRPr>
            </a:lvl1pPr>
            <a:lvl2pPr>
              <a:buClr>
                <a:srgbClr val="532E63"/>
              </a:buClr>
              <a:defRPr sz="20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buClr>
                <a:srgbClr val="9A3B26"/>
              </a:buClr>
              <a:defRPr sz="20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 sz="2000"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 sz="2000">
                <a:solidFill>
                  <a:schemeClr val="accent4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828527430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SLIDE 2 column_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lIns="91438" tIns="45719" rIns="91438" bIns="45719" anchor="b" anchorCtr="0"/>
          <a:lstStyle>
            <a:lvl1pPr algn="l">
              <a:lnSpc>
                <a:spcPts val="3000"/>
              </a:lnSpc>
              <a:defRPr sz="2800" b="1" baseline="0">
                <a:solidFill>
                  <a:srgbClr val="005DAB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200151"/>
            <a:ext cx="3879669" cy="3143250"/>
          </a:xfrm>
          <a:prstGeom prst="rect">
            <a:avLst/>
          </a:prstGeom>
        </p:spPr>
        <p:txBody>
          <a:bodyPr/>
          <a:lstStyle>
            <a:lvl1pPr marL="342892" indent="-342892">
              <a:buClr>
                <a:srgbClr val="541900"/>
              </a:buClr>
              <a:buSzPct val="70000"/>
              <a:buFont typeface="Wingdings" panose="05000000000000000000" pitchFamily="2" charset="2"/>
              <a:buChar char="§"/>
              <a:defRPr sz="2400" b="1" baseline="0">
                <a:solidFill>
                  <a:srgbClr val="000000"/>
                </a:solidFill>
                <a:latin typeface="Calibri" pitchFamily="34" charset="0"/>
              </a:defRPr>
            </a:lvl1pPr>
            <a:lvl2pPr marL="742931" indent="-285743">
              <a:buClr>
                <a:srgbClr val="005984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buClrTx/>
              <a:buSzPct val="100000"/>
              <a:buFont typeface="Arial" pitchFamily="34" charset="0"/>
              <a:buChar char="•"/>
              <a:defRPr sz="18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2"/>
            <a:endParaRPr lang="en-US" dirty="0"/>
          </a:p>
          <a:p>
            <a:pPr lvl="0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 userDrawn="1">
            <p:ph idx="10"/>
          </p:nvPr>
        </p:nvSpPr>
        <p:spPr>
          <a:xfrm>
            <a:off x="4807132" y="1200151"/>
            <a:ext cx="3879669" cy="3143250"/>
          </a:xfrm>
          <a:prstGeom prst="rect">
            <a:avLst/>
          </a:prstGeom>
        </p:spPr>
        <p:txBody>
          <a:bodyPr/>
          <a:lstStyle>
            <a:lvl1pPr marL="342892" indent="-342892">
              <a:buClr>
                <a:srgbClr val="541900"/>
              </a:buClr>
              <a:buSzPct val="70000"/>
              <a:buFont typeface="Wingdings" panose="05000000000000000000" pitchFamily="2" charset="2"/>
              <a:buChar char="§"/>
              <a:defRPr sz="2400" b="1" baseline="0">
                <a:solidFill>
                  <a:srgbClr val="000000"/>
                </a:solidFill>
                <a:latin typeface="Calibri" pitchFamily="34" charset="0"/>
              </a:defRPr>
            </a:lvl1pPr>
            <a:lvl2pPr marL="742931" indent="-285743">
              <a:buClr>
                <a:srgbClr val="005984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buClrTx/>
              <a:buSzPct val="100000"/>
              <a:buFont typeface="Arial" pitchFamily="34" charset="0"/>
              <a:buChar char="•"/>
              <a:defRPr sz="18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2"/>
            <a:endParaRPr lang="en-US" dirty="0"/>
          </a:p>
          <a:p>
            <a:pPr lvl="0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44"/>
          <a:stretch/>
        </p:blipFill>
        <p:spPr>
          <a:xfrm>
            <a:off x="0" y="5039853"/>
            <a:ext cx="9144000" cy="112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51043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or_background">
    <p:bg>
      <p:bgPr>
        <a:solidFill>
          <a:srgbClr val="0E66AF">
            <a:alpha val="7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3350323"/>
            <a:ext cx="8294913" cy="871538"/>
          </a:xfrm>
          <a:prstGeom prst="rect">
            <a:avLst/>
          </a:prstGeom>
        </p:spPr>
        <p:txBody>
          <a:bodyPr lIns="91438" tIns="45719" rIns="91438" bIns="45719" anchor="b"/>
          <a:lstStyle>
            <a:lvl1pPr algn="l">
              <a:defRPr sz="3600" b="1" baseline="0">
                <a:solidFill>
                  <a:schemeClr val="bg2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457201" y="4425696"/>
            <a:ext cx="7772400" cy="426244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ts val="2200"/>
              </a:lnSpc>
              <a:buNone/>
              <a:defRPr sz="2000" baseline="0">
                <a:solidFill>
                  <a:schemeClr val="bg2"/>
                </a:solidFill>
                <a:latin typeface="Calibri" pitchFamily="34" charset="0"/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09606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_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40"/>
          <a:stretch/>
        </p:blipFill>
        <p:spPr>
          <a:xfrm>
            <a:off x="26504" y="4245418"/>
            <a:ext cx="9144000" cy="883169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27219" y="3412068"/>
            <a:ext cx="6639341" cy="64632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sz="1200" dirty="0">
                <a:solidFill>
                  <a:srgbClr val="695E4A"/>
                </a:solidFill>
                <a:latin typeface="Calibri" panose="020F0502020204030204" pitchFamily="34" charset="0"/>
              </a:rPr>
              <a:t>For more information, contact CDC</a:t>
            </a:r>
            <a:br>
              <a:rPr lang="en-US" sz="1200" dirty="0">
                <a:solidFill>
                  <a:srgbClr val="695E4A"/>
                </a:solidFill>
                <a:latin typeface="Calibri" panose="020F0502020204030204" pitchFamily="34" charset="0"/>
              </a:rPr>
            </a:br>
            <a:r>
              <a:rPr lang="en-US" sz="1200" dirty="0">
                <a:solidFill>
                  <a:srgbClr val="695E4A"/>
                </a:solidFill>
                <a:latin typeface="Calibri" panose="020F0502020204030204" pitchFamily="34" charset="0"/>
              </a:rPr>
              <a:t>1-800-CDC-INFO (232-4636)</a:t>
            </a:r>
            <a:br>
              <a:rPr lang="en-US" sz="1200" dirty="0">
                <a:solidFill>
                  <a:srgbClr val="695E4A"/>
                </a:solidFill>
                <a:latin typeface="Calibri" panose="020F0502020204030204" pitchFamily="34" charset="0"/>
              </a:rPr>
            </a:br>
            <a:r>
              <a:rPr lang="en-US" sz="1200" dirty="0">
                <a:solidFill>
                  <a:srgbClr val="695E4A"/>
                </a:solidFill>
                <a:latin typeface="Calibri" panose="020F0502020204030204" pitchFamily="34" charset="0"/>
              </a:rPr>
              <a:t>TTY:  1-888-232-6348    </a:t>
            </a:r>
            <a:r>
              <a:rPr lang="en-US" sz="1200" dirty="0" err="1">
                <a:solidFill>
                  <a:srgbClr val="695E4A"/>
                </a:solidFill>
                <a:latin typeface="Calibri" panose="020F0502020204030204" pitchFamily="34" charset="0"/>
              </a:rPr>
              <a:t>www.cdc.gov</a:t>
            </a:r>
            <a:endParaRPr lang="en-US" sz="1200" dirty="0">
              <a:solidFill>
                <a:srgbClr val="695E4A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842956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0" y="352964"/>
            <a:ext cx="8337550" cy="273844"/>
          </a:xfrm>
          <a:prstGeom prst="rect">
            <a:avLst/>
          </a:prstGeom>
        </p:spPr>
        <p:txBody>
          <a:bodyPr/>
          <a:lstStyle>
            <a:lvl1pPr>
              <a:defRPr sz="165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15003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2824"/>
          <a:stretch/>
        </p:blipFill>
        <p:spPr>
          <a:xfrm>
            <a:off x="1" y="0"/>
            <a:ext cx="9157648" cy="940526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956741"/>
            <a:ext cx="8229600" cy="866834"/>
          </a:xfrm>
          <a:prstGeom prst="rect">
            <a:avLst/>
          </a:prstGeom>
        </p:spPr>
        <p:txBody>
          <a:bodyPr/>
          <a:lstStyle>
            <a:lvl1pPr algn="l">
              <a:lnSpc>
                <a:spcPts val="3000"/>
              </a:lnSpc>
              <a:defRPr sz="2800" b="1" baseline="0">
                <a:solidFill>
                  <a:srgbClr val="0039A6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457200" y="2061700"/>
            <a:ext cx="6400800" cy="3429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baseline="0">
                <a:solidFill>
                  <a:srgbClr val="0039A6"/>
                </a:solidFill>
                <a:effectLst/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7200" y="2876702"/>
            <a:ext cx="6400800" cy="97155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000"/>
              </a:lnSpc>
              <a:buNone/>
              <a:defRPr sz="1800" baseline="0">
                <a:solidFill>
                  <a:srgbClr val="0039A6"/>
                </a:solidFill>
                <a:latin typeface="Calibri" pitchFamily="34" charset="0"/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457200" y="90152"/>
            <a:ext cx="6903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FFFF">
                    <a:lumMod val="95000"/>
                  </a:srgbClr>
                </a:solidFill>
                <a:latin typeface="Calibri" panose="020F0502020204030204" pitchFamily="34" charset="0"/>
              </a:rPr>
              <a:t>Centers for Disease Control and Prevention</a:t>
            </a:r>
          </a:p>
        </p:txBody>
      </p:sp>
    </p:spTree>
    <p:extLst>
      <p:ext uri="{BB962C8B-B14F-4D97-AF65-F5344CB8AC3E}">
        <p14:creationId xmlns:p14="http://schemas.microsoft.com/office/powerpoint/2010/main" val="1396580475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SLIDE_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3000"/>
              </a:lnSpc>
              <a:defRPr sz="2800" b="1" baseline="0">
                <a:solidFill>
                  <a:srgbClr val="005DAA"/>
                </a:solidFill>
                <a:effectLst/>
                <a:latin typeface="Calibri" pitchFamily="34" charset="0"/>
              </a:defRPr>
            </a:lvl1pPr>
          </a:lstStyle>
          <a:p>
            <a:r>
              <a:rPr lang="en-US" dirty="0"/>
              <a:t>Bottom band: OD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742" b="-5052"/>
          <a:stretch/>
        </p:blipFill>
        <p:spPr>
          <a:xfrm>
            <a:off x="6438" y="5018218"/>
            <a:ext cx="9144001" cy="186744"/>
          </a:xfrm>
          <a:prstGeom prst="rect">
            <a:avLst/>
          </a:prstGeom>
        </p:spPr>
      </p:pic>
      <p:sp>
        <p:nvSpPr>
          <p:cNvPr id="5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7200" y="1158875"/>
            <a:ext cx="8229600" cy="3341688"/>
          </a:xfrm>
        </p:spPr>
        <p:txBody>
          <a:bodyPr/>
          <a:lstStyle>
            <a:lvl1pPr marL="342900" indent="-342900">
              <a:buClr>
                <a:srgbClr val="005DAA"/>
              </a:buClr>
              <a:buFont typeface="Wingdings" panose="05000000000000000000" pitchFamily="2" charset="2"/>
              <a:buChar char="§"/>
              <a:defRPr sz="2000">
                <a:solidFill>
                  <a:schemeClr val="accent4">
                    <a:lumMod val="75000"/>
                  </a:schemeClr>
                </a:solidFill>
              </a:defRPr>
            </a:lvl1pPr>
            <a:lvl2pPr>
              <a:buClr>
                <a:srgbClr val="532E63"/>
              </a:buClr>
              <a:defRPr sz="20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buClr>
                <a:srgbClr val="9A3B26"/>
              </a:buClr>
              <a:defRPr sz="20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 sz="2000"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 sz="2000">
                <a:solidFill>
                  <a:schemeClr val="accent4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76012328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SLIDE 2 column_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3000"/>
              </a:lnSpc>
              <a:defRPr sz="2800" b="1" baseline="0">
                <a:solidFill>
                  <a:srgbClr val="005DAB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3879669" cy="314325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541900"/>
              </a:buClr>
              <a:buSzPct val="70000"/>
              <a:buFont typeface="Wingdings" panose="05000000000000000000" pitchFamily="2" charset="2"/>
              <a:buChar char="§"/>
              <a:defRPr sz="2400" b="1" baseline="0">
                <a:solidFill>
                  <a:srgbClr val="000000"/>
                </a:solidFill>
                <a:latin typeface="Calibri" pitchFamily="34" charset="0"/>
              </a:defRPr>
            </a:lvl1pPr>
            <a:lvl2pPr marL="742950" indent="-285750">
              <a:buClr>
                <a:srgbClr val="005984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buClrTx/>
              <a:buSzPct val="100000"/>
              <a:buFont typeface="Arial" pitchFamily="34" charset="0"/>
              <a:buChar char="•"/>
              <a:defRPr sz="18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2"/>
            <a:endParaRPr lang="en-US" dirty="0"/>
          </a:p>
          <a:p>
            <a:pPr lvl="0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 userDrawn="1">
            <p:ph idx="10"/>
          </p:nvPr>
        </p:nvSpPr>
        <p:spPr>
          <a:xfrm>
            <a:off x="4807131" y="1200151"/>
            <a:ext cx="3879669" cy="314325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541900"/>
              </a:buClr>
              <a:buSzPct val="70000"/>
              <a:buFont typeface="Wingdings" panose="05000000000000000000" pitchFamily="2" charset="2"/>
              <a:buChar char="§"/>
              <a:defRPr sz="2400" b="1" baseline="0">
                <a:solidFill>
                  <a:srgbClr val="000000"/>
                </a:solidFill>
                <a:latin typeface="Calibri" pitchFamily="34" charset="0"/>
              </a:defRPr>
            </a:lvl1pPr>
            <a:lvl2pPr marL="742950" indent="-285750">
              <a:buClr>
                <a:srgbClr val="005984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buClrTx/>
              <a:buSzPct val="100000"/>
              <a:buFont typeface="Arial" pitchFamily="34" charset="0"/>
              <a:buChar char="•"/>
              <a:defRPr sz="18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2"/>
            <a:endParaRPr lang="en-US" dirty="0"/>
          </a:p>
          <a:p>
            <a:pPr lvl="0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44"/>
          <a:stretch/>
        </p:blipFill>
        <p:spPr>
          <a:xfrm>
            <a:off x="0" y="5039853"/>
            <a:ext cx="9144000" cy="112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889901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69961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5" r:id="rId3"/>
    <p:sldLayoutId id="2147483823" r:id="rId4"/>
    <p:sldLayoutId id="2147483822" r:id="rId5"/>
    <p:sldLayoutId id="2147483838" r:id="rId6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5pPr>
      <a:lvl6pPr marL="457189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6pPr>
      <a:lvl7pPr marL="91437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7pPr>
      <a:lvl8pPr marL="137156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8pPr>
      <a:lvl9pPr marL="1828754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9pPr>
    </p:titleStyle>
    <p:bodyStyle>
      <a:lvl1pPr marL="342892" indent="-3428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rgbClr val="7F7F7F"/>
          </a:solidFill>
          <a:latin typeface="Calibri" panose="020F0502020204030204" pitchFamily="34" charset="0"/>
          <a:ea typeface="+mn-ea"/>
          <a:cs typeface="+mn-cs"/>
        </a:defRPr>
      </a:lvl1pPr>
      <a:lvl2pPr marL="742931" indent="-28574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rgbClr val="7F7F7F"/>
          </a:solidFill>
          <a:latin typeface="Calibri" panose="020F0502020204030204" pitchFamily="34" charset="0"/>
          <a:ea typeface="+mn-ea"/>
          <a:cs typeface="+mn-cs"/>
        </a:defRPr>
      </a:lvl2pPr>
      <a:lvl3pPr marL="1142972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7F7F7F"/>
          </a:solidFill>
          <a:latin typeface="Calibri" panose="020F0502020204030204" pitchFamily="34" charset="0"/>
          <a:ea typeface="+mn-ea"/>
          <a:cs typeface="+mn-cs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7F7F7F"/>
          </a:solidFill>
          <a:latin typeface="Calibri" panose="020F0502020204030204" pitchFamily="34" charset="0"/>
          <a:ea typeface="+mn-ea"/>
          <a:cs typeface="+mn-cs"/>
        </a:defRPr>
      </a:lvl4pPr>
      <a:lvl5pPr marL="2057348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rgbClr val="7F7F7F"/>
          </a:solidFill>
          <a:latin typeface="Calibri" panose="020F0502020204030204" pitchFamily="34" charset="0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6490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7" r:id="rId6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rgbClr val="7F7F7F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rgbClr val="7F7F7F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7F7F7F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7F7F7F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rgbClr val="7F7F7F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dirty="0">
                <a:solidFill>
                  <a:srgbClr val="0E66AF"/>
                </a:solidFill>
              </a:rPr>
              <a:t>CDC’s Budget Structure &amp; Process: Implications for ELC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57199" y="2061700"/>
            <a:ext cx="7595191" cy="342900"/>
          </a:xfrm>
        </p:spPr>
        <p:txBody>
          <a:bodyPr/>
          <a:lstStyle/>
          <a:p>
            <a:r>
              <a:rPr lang="en-US" kern="0" dirty="0">
                <a:solidFill>
                  <a:srgbClr val="0E66AF"/>
                </a:solidFill>
                <a:latin typeface="Calibri"/>
                <a:ea typeface="ＭＳ Ｐゴシック" pitchFamily="34" charset="-128"/>
                <a:cs typeface="Calibri"/>
              </a:rPr>
              <a:t>Debra Lubar, PhD</a:t>
            </a:r>
            <a:endParaRPr lang="en-US" dirty="0">
              <a:solidFill>
                <a:srgbClr val="0E66AF"/>
              </a:solidFill>
              <a:latin typeface="Calibri"/>
              <a:cs typeface="Calibri"/>
            </a:endParaRPr>
          </a:p>
          <a:p>
            <a:pPr lvl="0"/>
            <a:r>
              <a:rPr lang="en-US" dirty="0">
                <a:solidFill>
                  <a:srgbClr val="0E66AF"/>
                </a:solidFill>
                <a:latin typeface="Calibri"/>
                <a:cs typeface="Calibri"/>
              </a:rPr>
              <a:t>Deputy Director for Management &amp; Operations</a:t>
            </a:r>
          </a:p>
          <a:p>
            <a:pPr lvl="0"/>
            <a:r>
              <a:rPr lang="en-US" dirty="0">
                <a:solidFill>
                  <a:srgbClr val="0E66AF"/>
                </a:solidFill>
                <a:latin typeface="Calibri"/>
                <a:cs typeface="Calibri"/>
              </a:rPr>
              <a:t>National Center for Emerging and Zoonotic Infectious Diseases</a:t>
            </a:r>
          </a:p>
          <a:p>
            <a:pPr lvl="0"/>
            <a:r>
              <a:rPr lang="en-US" kern="0" dirty="0">
                <a:solidFill>
                  <a:srgbClr val="0E66AF"/>
                </a:solidFill>
                <a:latin typeface="Calibri"/>
                <a:ea typeface="ＭＳ Ｐゴシック" pitchFamily="34" charset="-128"/>
                <a:cs typeface="Calibri"/>
              </a:rPr>
              <a:t>Centers for Disease Control and Prevention</a:t>
            </a:r>
          </a:p>
          <a:p>
            <a:pPr lvl="0"/>
            <a:endParaRPr lang="en-US" kern="0" dirty="0">
              <a:solidFill>
                <a:srgbClr val="0E66AF"/>
              </a:solidFill>
              <a:latin typeface="Calibri"/>
              <a:ea typeface="ＭＳ Ｐゴシック" pitchFamily="34" charset="-128"/>
            </a:endParaRPr>
          </a:p>
          <a:p>
            <a:pPr lvl="0"/>
            <a:endParaRPr lang="en-US" kern="0" dirty="0">
              <a:solidFill>
                <a:srgbClr val="0E66AF"/>
              </a:solidFill>
              <a:latin typeface="Calibri"/>
              <a:ea typeface="ＭＳ Ｐゴシック" pitchFamily="34" charset="-128"/>
            </a:endParaRPr>
          </a:p>
          <a:p>
            <a:pPr lvl="0"/>
            <a:r>
              <a:rPr lang="en-US" kern="0" dirty="0">
                <a:solidFill>
                  <a:srgbClr val="0E66AF"/>
                </a:solidFill>
                <a:latin typeface="Calibri"/>
                <a:ea typeface="ＭＳ Ｐゴシック" pitchFamily="34" charset="-128"/>
              </a:rPr>
              <a:t>www.cdc.gov/ncezid</a:t>
            </a:r>
            <a:endParaRPr lang="en-US" dirty="0">
              <a:solidFill>
                <a:srgbClr val="0E66AF"/>
              </a:solidFill>
            </a:endParaRPr>
          </a:p>
          <a:p>
            <a:endParaRPr lang="en-US" dirty="0">
              <a:solidFill>
                <a:srgbClr val="0E66AF"/>
              </a:solidFill>
            </a:endParaRPr>
          </a:p>
        </p:txBody>
      </p:sp>
      <p:pic>
        <p:nvPicPr>
          <p:cNvPr id="7172" name="Picture 6" descr="Logos of the United States Department of Health and Human Services and Centers for Disease Control and Preventio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886326"/>
            <a:ext cx="19050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2782635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FY 18 Outlook for Emerging &amp; Zoonotic Infectious Diseases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6">
                    <a:lumMod val="90000"/>
                    <a:lumOff val="10000"/>
                  </a:schemeClr>
                </a:solidFill>
                <a:latin typeface="TT159t00"/>
              </a:rPr>
              <a:t>Future of Prevention &amp; Public Health Fund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6">
                    <a:lumMod val="90000"/>
                    <a:lumOff val="10000"/>
                  </a:schemeClr>
                </a:solidFill>
                <a:latin typeface="TT159t00"/>
              </a:rPr>
              <a:t>Transition of emergency response supplemental funds for Zika and Ebola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6">
                    <a:lumMod val="90000"/>
                    <a:lumOff val="10000"/>
                  </a:schemeClr>
                </a:solidFill>
                <a:latin typeface="TT159t00"/>
              </a:rPr>
              <a:t>Transition of GHSA supplemental funds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6">
                    <a:lumMod val="90000"/>
                    <a:lumOff val="10000"/>
                  </a:schemeClr>
                </a:solidFill>
                <a:latin typeface="TT159t00"/>
              </a:rPr>
              <a:t>New administration priorities, atypical formulation process</a:t>
            </a:r>
          </a:p>
          <a:p>
            <a:pPr>
              <a:lnSpc>
                <a:spcPct val="150000"/>
              </a:lnSpc>
            </a:pPr>
            <a:endParaRPr lang="en-US" dirty="0">
              <a:solidFill>
                <a:schemeClr val="accent6">
                  <a:lumMod val="90000"/>
                  <a:lumOff val="10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5385685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62"/>
          <a:stretch/>
        </p:blipFill>
        <p:spPr>
          <a:xfrm>
            <a:off x="0" y="4239802"/>
            <a:ext cx="9144000" cy="8867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1"/>
          <a:stretch/>
        </p:blipFill>
        <p:spPr>
          <a:xfrm>
            <a:off x="2864699" y="341952"/>
            <a:ext cx="3430801" cy="2722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315223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90589"/>
            <a:ext cx="8229600" cy="857250"/>
          </a:xfrm>
        </p:spPr>
        <p:txBody>
          <a:bodyPr/>
          <a:lstStyle/>
          <a:p>
            <a:r>
              <a:rPr lang="en-US" dirty="0"/>
              <a:t>CDC Budget Structure (It’s complicated)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1011" y="1126401"/>
            <a:ext cx="5225590" cy="3541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45564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028" y="-118582"/>
            <a:ext cx="7423943" cy="5262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7101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736" y="316632"/>
            <a:ext cx="4800600" cy="742950"/>
          </a:xfrm>
        </p:spPr>
        <p:txBody>
          <a:bodyPr/>
          <a:lstStyle/>
          <a:p>
            <a:pPr algn="ctr" eaLnBrk="1" hangingPunct="1"/>
            <a:r>
              <a:rPr lang="en-US" sz="2400" b="1" dirty="0"/>
              <a:t>Phases of The Federal Budget: </a:t>
            </a:r>
            <a:br>
              <a:rPr lang="en-US" sz="2400" b="1" dirty="0"/>
            </a:br>
            <a:r>
              <a:rPr lang="en-US" sz="2400" b="1" dirty="0"/>
              <a:t>FY 2019</a:t>
            </a:r>
            <a:br>
              <a:rPr lang="en-US" sz="2400" b="1" dirty="0"/>
            </a:br>
            <a:endParaRPr lang="en-US" sz="2400" b="1" dirty="0"/>
          </a:p>
        </p:txBody>
      </p:sp>
      <p:graphicFrame>
        <p:nvGraphicFramePr>
          <p:cNvPr id="5" name="Diagram 4"/>
          <p:cNvGraphicFramePr/>
          <p:nvPr>
            <p:extLst/>
          </p:nvPr>
        </p:nvGraphicFramePr>
        <p:xfrm>
          <a:off x="1594022" y="1149178"/>
          <a:ext cx="5844746" cy="34846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427893" y="2038773"/>
            <a:ext cx="10310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</a:rPr>
              <a:t>June 2017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27893" y="3444240"/>
            <a:ext cx="1020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</a:rPr>
              <a:t>Sept 2017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06127" y="4723379"/>
            <a:ext cx="9494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</a:rPr>
              <a:t>Feb 2018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73846" y="3444240"/>
            <a:ext cx="9396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</a:rPr>
              <a:t>Oct 2018</a:t>
            </a:r>
          </a:p>
        </p:txBody>
      </p:sp>
    </p:spTree>
    <p:extLst>
      <p:ext uri="{BB962C8B-B14F-4D97-AF65-F5344CB8AC3E}">
        <p14:creationId xmlns:p14="http://schemas.microsoft.com/office/powerpoint/2010/main" val="92688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/>
          <p:cNvGraphicFramePr>
            <a:graphicFrameLocks/>
          </p:cNvGraphicFramePr>
          <p:nvPr>
            <p:extLst/>
          </p:nvPr>
        </p:nvGraphicFramePr>
        <p:xfrm>
          <a:off x="650788" y="922638"/>
          <a:ext cx="7661189" cy="3880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64757"/>
            <a:ext cx="8686800" cy="857250"/>
          </a:xfrm>
        </p:spPr>
        <p:txBody>
          <a:bodyPr/>
          <a:lstStyle/>
          <a:p>
            <a:r>
              <a:rPr lang="en-US" dirty="0"/>
              <a:t>LHHS Short-Term Continuing Resolution Length</a:t>
            </a:r>
            <a:br>
              <a:rPr lang="en-US" dirty="0"/>
            </a:b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10725716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857250"/>
          </a:xfrm>
        </p:spPr>
        <p:txBody>
          <a:bodyPr/>
          <a:lstStyle/>
          <a:p>
            <a:r>
              <a:rPr lang="en-US" dirty="0"/>
              <a:t>RECENT CDC EMERGING &amp; ZOONOTIC INFECTIOUS DISEASE BUDGET PRIORITIES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62046" y="648906"/>
            <a:ext cx="8981954" cy="3341688"/>
          </a:xfrm>
        </p:spPr>
        <p:txBody>
          <a:bodyPr/>
          <a:lstStyle/>
          <a:p>
            <a:pPr>
              <a:lnSpc>
                <a:spcPct val="2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Advanced Molecular Detection</a:t>
            </a:r>
          </a:p>
          <a:p>
            <a:pPr>
              <a:lnSpc>
                <a:spcPct val="2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Antibiotic Resistance</a:t>
            </a:r>
          </a:p>
          <a:p>
            <a:pPr>
              <a:lnSpc>
                <a:spcPct val="2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Ebola Response</a:t>
            </a:r>
          </a:p>
          <a:p>
            <a:pPr>
              <a:lnSpc>
                <a:spcPct val="2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Zika Response</a:t>
            </a:r>
          </a:p>
          <a:p>
            <a:pPr>
              <a:lnSpc>
                <a:spcPct val="2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Global Health Security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4372114" y="1337284"/>
            <a:ext cx="4065304" cy="3533973"/>
            <a:chOff x="8644856" y="3922543"/>
            <a:chExt cx="3314474" cy="2858346"/>
          </a:xfrm>
        </p:grpSpPr>
        <p:pic>
          <p:nvPicPr>
            <p:cNvPr id="9" name="Picture 1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82753" y="3922543"/>
              <a:ext cx="2784580" cy="197732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10" name="TextBox 9"/>
            <p:cNvSpPr txBox="1"/>
            <p:nvPr/>
          </p:nvSpPr>
          <p:spPr>
            <a:xfrm>
              <a:off x="8644856" y="5857559"/>
              <a:ext cx="331447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002060"/>
                  </a:solidFill>
                </a:rPr>
                <a:t>Epidemiology and Laboratory Capacity for Infectious Diseases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03954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492369"/>
          </a:xfrm>
        </p:spPr>
        <p:txBody>
          <a:bodyPr/>
          <a:lstStyle/>
          <a:p>
            <a:r>
              <a:rPr lang="en-US" dirty="0">
                <a:solidFill>
                  <a:srgbClr val="005DAA"/>
                </a:solidFill>
              </a:rPr>
              <a:t>NCEZID FY16 v. FY17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456680" y="492364"/>
          <a:ext cx="7978392" cy="4290657"/>
        </p:xfrm>
        <a:graphic>
          <a:graphicData uri="http://schemas.openxmlformats.org/drawingml/2006/table">
            <a:tbl>
              <a:tblPr firstRow="1" firstCol="1" bandRow="1"/>
              <a:tblGrid>
                <a:gridCol w="35445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7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779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103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Budget Activity/Description (dollars in millions)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17" marR="51217" marT="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FY16 Operating Plan</a:t>
                      </a:r>
                      <a:endParaRPr lang="en-US" sz="120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FY17 President's Budget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FY 2017 PB +/- FY 2016 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9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Emerging and Zoonotic Infectious Diseases</a:t>
                      </a:r>
                      <a:endParaRPr lang="en-US" sz="120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17" marR="51217" marT="0" marB="0" anchor="ctr">
                    <a:lnL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$579.885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$629.485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+$49.600</a:t>
                      </a:r>
                      <a:endParaRPr lang="en-US" sz="120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17" marR="51217" marT="0" marB="0" anchor="ctr">
                    <a:lnL>
                      <a:noFill/>
                    </a:lnL>
                    <a:lnR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9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Antibiotic Resistance</a:t>
                      </a:r>
                      <a:endParaRPr lang="en-US" sz="120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17" marR="51217" marT="0" marB="0" anchor="ctr">
                    <a:lnL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$160.000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$200.000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+$40.000</a:t>
                      </a:r>
                      <a:endParaRPr lang="en-US" sz="120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17" marR="51217" marT="0" marB="0" anchor="ctr">
                    <a:lnL>
                      <a:noFill/>
                    </a:lnL>
                    <a:lnR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9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Lab Safety and Quality</a:t>
                      </a:r>
                      <a:endParaRPr lang="en-US" sz="120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17" marR="51217" marT="0" marB="0" anchor="ctr">
                    <a:lnL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$8.000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$8.000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$0.000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9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Emerging and Zoonotic Core Activities</a:t>
                      </a:r>
                      <a:endParaRPr lang="en-US" sz="120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17" marR="51217" marT="0" marB="0" anchor="ctr">
                    <a:lnL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$29.840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$29.840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$0.000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9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Vector-borne Diseases</a:t>
                      </a:r>
                      <a:endParaRPr lang="en-US" sz="120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17" marR="51217" marT="0" marB="0" anchor="ctr">
                    <a:lnL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$26.410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$26.410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$0.000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9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Lyme Disease</a:t>
                      </a:r>
                      <a:endParaRPr lang="en-US" sz="120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17" marR="51217" marT="0" marB="0" anchor="ctr">
                    <a:lnL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$10.663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$10.663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$0.000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79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Prion Disease</a:t>
                      </a:r>
                      <a:endParaRPr lang="en-US" sz="120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17" marR="51217" marT="0" marB="0" anchor="ctr">
                    <a:lnL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$6.000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$6.000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$0.000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79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Chronic Fatigue Syndrome</a:t>
                      </a:r>
                      <a:endParaRPr lang="en-US" sz="120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17" marR="51217" marT="0" marB="0" anchor="ctr">
                    <a:lnL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$5.400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$0.000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($5.400)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79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Emerging Infectious Diseases</a:t>
                      </a:r>
                      <a:endParaRPr lang="en-US" sz="120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17" marR="51217" marT="0" marB="0" anchor="ctr">
                    <a:lnL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$147.000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$147.000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$0.000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79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Food Safety</a:t>
                      </a:r>
                      <a:endParaRPr lang="en-US" sz="120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17" marR="51217" marT="0" marB="0" anchor="ctr">
                    <a:lnL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$52.000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$52.000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$0.000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79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National HealthCare Safety Network</a:t>
                      </a:r>
                      <a:endParaRPr lang="en-US" sz="120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17" marR="51217" marT="0" marB="0" anchor="ctr">
                    <a:lnL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$21.000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$21.000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$0.000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79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Quarantine</a:t>
                      </a:r>
                      <a:endParaRPr lang="en-US" sz="120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17" marR="51217" marT="0" marB="0" anchor="ctr">
                    <a:lnL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$31.572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$46.572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+$15.000</a:t>
                      </a:r>
                      <a:endParaRPr lang="en-US" sz="120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17" marR="51217" marT="0" marB="0" anchor="ctr">
                    <a:lnL>
                      <a:noFill/>
                    </a:lnL>
                    <a:lnR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79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Advanced Molecular Detection (AMD)</a:t>
                      </a:r>
                      <a:endParaRPr lang="en-US" sz="120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17" marR="51217" marT="0" marB="0" anchor="ctr">
                    <a:lnL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$30.000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$30.000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$0.000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79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Epi and Lab</a:t>
                      </a:r>
                      <a:r>
                        <a:rPr lang="en-US" sz="1200" b="1" baseline="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Capacity Program (PPHF)</a:t>
                      </a:r>
                      <a:endParaRPr lang="en-US" sz="120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17" marR="51217" marT="0" marB="0" anchor="ctr">
                    <a:lnL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$40.000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$40.000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$0.000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79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Healthcare-Associated</a:t>
                      </a:r>
                      <a:r>
                        <a:rPr lang="en-US" sz="1200" b="1" baseline="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Infections </a:t>
                      </a:r>
                      <a:r>
                        <a:rPr lang="en-US" sz="1200" b="1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(PPHF)</a:t>
                      </a:r>
                      <a:endParaRPr lang="en-US" sz="120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17" marR="51217" marT="0" marB="0" anchor="ctr">
                    <a:lnL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$12.000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$12.000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$0.000</a:t>
                      </a:r>
                    </a:p>
                  </a:txBody>
                  <a:tcPr marL="51217" marR="51217" marT="0" marB="0" anchor="ctr">
                    <a:lnL>
                      <a:noFill/>
                    </a:lnL>
                    <a:lnR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393831" y="4804931"/>
            <a:ext cx="61897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000" i="1" dirty="0">
                <a:solidFill>
                  <a:srgbClr val="002060"/>
                </a:solidFill>
              </a:rPr>
              <a:t>Does not include CDC’s </a:t>
            </a:r>
            <a:r>
              <a:rPr lang="en-US" sz="1000" i="1" dirty="0" err="1">
                <a:solidFill>
                  <a:srgbClr val="002060"/>
                </a:solidFill>
              </a:rPr>
              <a:t>zika</a:t>
            </a:r>
            <a:r>
              <a:rPr lang="en-US" sz="1000" i="1" dirty="0">
                <a:solidFill>
                  <a:srgbClr val="002060"/>
                </a:solidFill>
              </a:rPr>
              <a:t>-related supplemental funding which totaled $394 million for FY 2016 and 2017</a:t>
            </a:r>
          </a:p>
        </p:txBody>
      </p:sp>
    </p:spTree>
    <p:extLst>
      <p:ext uri="{BB962C8B-B14F-4D97-AF65-F5344CB8AC3E}">
        <p14:creationId xmlns:p14="http://schemas.microsoft.com/office/powerpoint/2010/main" val="4208972502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-94596"/>
            <a:ext cx="8182303" cy="614855"/>
          </a:xfrm>
        </p:spPr>
        <p:txBody>
          <a:bodyPr/>
          <a:lstStyle/>
          <a:p>
            <a:r>
              <a:rPr lang="en-US" dirty="0">
                <a:solidFill>
                  <a:srgbClr val="005DAA"/>
                </a:solidFill>
              </a:rPr>
              <a:t>NCEZID FY 2016 Operating Plan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520259"/>
            <a:ext cx="1274885" cy="292541"/>
          </a:xfrm>
          <a:prstGeom prst="rect">
            <a:avLst/>
          </a:prstGeom>
        </p:spPr>
        <p:txBody>
          <a:bodyPr anchor="b" anchorCtr="0"/>
          <a:lstStyle>
            <a:lvl1pPr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sz="2800" b="1" kern="1200" baseline="0">
                <a:solidFill>
                  <a:srgbClr val="D9531E"/>
                </a:solidFill>
                <a:effectLst/>
                <a:latin typeface="Calibri" pitchFamily="34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panose="020B0503030403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panose="020B0503030403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panose="020B0503030403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panose="020B0503030403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panose="020B0503030403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panose="020B0503030403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panose="020B0503030403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panose="020B0503030403020204" pitchFamily="34" charset="0"/>
              </a:defRPr>
            </a:lvl9pPr>
          </a:lstStyle>
          <a:p>
            <a:r>
              <a:rPr lang="en-US" sz="1100" i="1" dirty="0"/>
              <a:t>Dollars in millions</a:t>
            </a:r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/>
          </p:nvPr>
        </p:nvGraphicFramePr>
        <p:xfrm>
          <a:off x="595312" y="520260"/>
          <a:ext cx="7953375" cy="45441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649308" y="3956374"/>
            <a:ext cx="14946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100" i="1" dirty="0">
                <a:solidFill>
                  <a:srgbClr val="002060"/>
                </a:solidFill>
              </a:rPr>
              <a:t>Chart does not include CDC’s Zika-related supplemental funding which totaled $394 million for FY 2016 and 2017</a:t>
            </a:r>
          </a:p>
        </p:txBody>
      </p:sp>
    </p:spTree>
    <p:extLst>
      <p:ext uri="{BB962C8B-B14F-4D97-AF65-F5344CB8AC3E}">
        <p14:creationId xmlns:p14="http://schemas.microsoft.com/office/powerpoint/2010/main" val="1795705631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FY 17 Outlook for Emerging &amp; Zoonotic Infectious Diseases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6">
                    <a:lumMod val="90000"/>
                    <a:lumOff val="10000"/>
                  </a:schemeClr>
                </a:solidFill>
                <a:latin typeface="TT159t00"/>
              </a:rPr>
              <a:t>House bill cuts Emerging Infectious Disease by -$22 million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6">
                    <a:lumMod val="90000"/>
                    <a:lumOff val="10000"/>
                  </a:schemeClr>
                </a:solidFill>
                <a:latin typeface="TT159t00"/>
              </a:rPr>
              <a:t>House bill eliminates Chronic Fatigue Syndrome, -$5.4 million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6">
                    <a:lumMod val="90000"/>
                    <a:lumOff val="10000"/>
                  </a:schemeClr>
                </a:solidFill>
                <a:latin typeface="TT159t00"/>
              </a:rPr>
              <a:t>No support for President’s Request for +$15 million for Global Migration &amp; Quarantine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6">
                    <a:lumMod val="90000"/>
                    <a:lumOff val="10000"/>
                  </a:schemeClr>
                </a:solidFill>
                <a:latin typeface="TT159t00"/>
              </a:rPr>
              <a:t>+$3 million for Antibiotic Resistance in Senate bill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6">
                    <a:lumMod val="90000"/>
                    <a:lumOff val="10000"/>
                  </a:schemeClr>
                </a:solidFill>
                <a:latin typeface="TT159t00"/>
              </a:rPr>
              <a:t>Senate bill cuts food safety by -$4 million</a:t>
            </a:r>
            <a:endParaRPr lang="en-US" dirty="0">
              <a:solidFill>
                <a:schemeClr val="accent6">
                  <a:lumMod val="90000"/>
                  <a:lumOff val="10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704881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NCEH_ATSDR_combined">
  <a:themeElements>
    <a:clrScheme name="CDC OD Dark PPT Colors">
      <a:dk1>
        <a:srgbClr val="0F56DC"/>
      </a:dk1>
      <a:lt1>
        <a:srgbClr val="FFC000"/>
      </a:lt1>
      <a:dk2>
        <a:srgbClr val="FFFFFF"/>
      </a:dk2>
      <a:lt2>
        <a:srgbClr val="FFFFFF"/>
      </a:lt2>
      <a:accent1>
        <a:srgbClr val="4983F2"/>
      </a:accent1>
      <a:accent2>
        <a:srgbClr val="007D57"/>
      </a:accent2>
      <a:accent3>
        <a:srgbClr val="9A3B26"/>
      </a:accent3>
      <a:accent4>
        <a:srgbClr val="7F7F7F"/>
      </a:accent4>
      <a:accent5>
        <a:srgbClr val="0F56DC"/>
      </a:accent5>
      <a:accent6>
        <a:srgbClr val="002060"/>
      </a:accent6>
      <a:hlink>
        <a:srgbClr val="FFC000"/>
      </a:hlink>
      <a:folHlink>
        <a:srgbClr val="3077FF"/>
      </a:folHlink>
    </a:clrScheme>
    <a:fontScheme name="CDC Myriad Web Pro">
      <a:majorFont>
        <a:latin typeface="Myriad Web Pro"/>
        <a:ea typeface=""/>
        <a:cs typeface=""/>
      </a:majorFont>
      <a:minorFont>
        <a:latin typeface="Myriad Web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solidFill>
              <a:srgbClr val="000000"/>
            </a:solidFill>
            <a:latin typeface="Calibri" panose="020F050202020403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NCEH_ATSDR_combined">
  <a:themeElements>
    <a:clrScheme name="CDC OD Dark PPT Colors">
      <a:dk1>
        <a:srgbClr val="0F56DC"/>
      </a:dk1>
      <a:lt1>
        <a:srgbClr val="FFC000"/>
      </a:lt1>
      <a:dk2>
        <a:srgbClr val="FFFFFF"/>
      </a:dk2>
      <a:lt2>
        <a:srgbClr val="FFFFFF"/>
      </a:lt2>
      <a:accent1>
        <a:srgbClr val="4983F2"/>
      </a:accent1>
      <a:accent2>
        <a:srgbClr val="007D57"/>
      </a:accent2>
      <a:accent3>
        <a:srgbClr val="9A3B26"/>
      </a:accent3>
      <a:accent4>
        <a:srgbClr val="7F7F7F"/>
      </a:accent4>
      <a:accent5>
        <a:srgbClr val="0F56DC"/>
      </a:accent5>
      <a:accent6>
        <a:srgbClr val="002060"/>
      </a:accent6>
      <a:hlink>
        <a:srgbClr val="FFC000"/>
      </a:hlink>
      <a:folHlink>
        <a:srgbClr val="3077FF"/>
      </a:folHlink>
    </a:clrScheme>
    <a:fontScheme name="CDC Myriad Web Pro">
      <a:majorFont>
        <a:latin typeface="Myriad Web Pro"/>
        <a:ea typeface=""/>
        <a:cs typeface=""/>
      </a:majorFont>
      <a:minorFont>
        <a:latin typeface="Myriad Web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solidFill>
              <a:srgbClr val="000000"/>
            </a:solidFill>
            <a:latin typeface="Calibri" panose="020F0502020204030204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12001</TotalTime>
  <Words>436</Words>
  <Application>Microsoft Office PowerPoint</Application>
  <PresentationFormat>On-screen Show (16:9)</PresentationFormat>
  <Paragraphs>119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Myriad Web Pro</vt:lpstr>
      <vt:lpstr>Times</vt:lpstr>
      <vt:lpstr>Calibri</vt:lpstr>
      <vt:lpstr>Courier New</vt:lpstr>
      <vt:lpstr>TT159t00</vt:lpstr>
      <vt:lpstr>Times New Roman</vt:lpstr>
      <vt:lpstr>Wingdings</vt:lpstr>
      <vt:lpstr>ＭＳ Ｐゴシック</vt:lpstr>
      <vt:lpstr>Arial</vt:lpstr>
      <vt:lpstr>NCEH_ATSDR_combined</vt:lpstr>
      <vt:lpstr>1_NCEH_ATSDR_combined</vt:lpstr>
      <vt:lpstr>CDC’s Budget Structure &amp; Process: Implications for ELC</vt:lpstr>
      <vt:lpstr>CDC Budget Structure (It’s complicated)</vt:lpstr>
      <vt:lpstr>PowerPoint Presentation</vt:lpstr>
      <vt:lpstr>Phases of The Federal Budget:  FY 2019 </vt:lpstr>
      <vt:lpstr>LHHS Short-Term Continuing Resolution Length </vt:lpstr>
      <vt:lpstr>RECENT CDC EMERGING &amp; ZOONOTIC INFECTIOUS DISEASE BUDGET PRIORITIES</vt:lpstr>
      <vt:lpstr>NCEZID FY16 v. FY17</vt:lpstr>
      <vt:lpstr>NCEZID FY 2016 Operating Plan</vt:lpstr>
      <vt:lpstr>FY 17 Outlook for Emerging &amp; Zoonotic Infectious Diseases</vt:lpstr>
      <vt:lpstr>FY 18 Outlook for Emerging &amp; Zoonotic Infectious Diseases</vt:lpstr>
      <vt:lpstr>PowerPoint Presentation</vt:lpstr>
    </vt:vector>
  </TitlesOfParts>
  <Company>CDC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CDC Presentation</dc:title>
  <dc:creator>Centers for Disease Control and Prevention</dc:creator>
  <cp:lastModifiedBy>Jeremy Arieh</cp:lastModifiedBy>
  <cp:revision>521</cp:revision>
  <cp:lastPrinted>2016-07-22T17:32:05Z</cp:lastPrinted>
  <dcterms:created xsi:type="dcterms:W3CDTF">2016-02-08T19:25:47Z</dcterms:created>
  <dcterms:modified xsi:type="dcterms:W3CDTF">2017-04-21T18:32:55Z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