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3.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4.xml" ContentType="application/vnd.openxmlformats-officedocument.presentationml.comments+xml"/>
  <Override PartName="/ppt/notesSlides/notesSlide12.xml" ContentType="application/vnd.openxmlformats-officedocument.presentationml.notesSlide+xml"/>
  <Override PartName="/ppt/comments/comment5.xml" ContentType="application/vnd.openxmlformats-officedocument.presentationml.comments+xml"/>
  <Override PartName="/ppt/notesSlides/notesSlide13.xml" ContentType="application/vnd.openxmlformats-officedocument.presentationml.notesSlide+xml"/>
  <Override PartName="/ppt/comments/comment6.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omments/comment7.xml" ContentType="application/vnd.openxmlformats-officedocument.presentationml.comments+xml"/>
  <Override PartName="/ppt/notesSlides/notesSlide16.xml" ContentType="application/vnd.openxmlformats-officedocument.presentationml.notesSlide+xml"/>
  <Override PartName="/ppt/comments/comment8.xml" ContentType="application/vnd.openxmlformats-officedocument.presentationml.comments+xml"/>
  <Override PartName="/ppt/comments/comment9.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2" r:id="rId1"/>
  </p:sldMasterIdLst>
  <p:notesMasterIdLst>
    <p:notesMasterId r:id="rId27"/>
  </p:notesMasterIdLst>
  <p:sldIdLst>
    <p:sldId id="258" r:id="rId2"/>
    <p:sldId id="301" r:id="rId3"/>
    <p:sldId id="294" r:id="rId4"/>
    <p:sldId id="272" r:id="rId5"/>
    <p:sldId id="293" r:id="rId6"/>
    <p:sldId id="273" r:id="rId7"/>
    <p:sldId id="292" r:id="rId8"/>
    <p:sldId id="290" r:id="rId9"/>
    <p:sldId id="299" r:id="rId10"/>
    <p:sldId id="275" r:id="rId11"/>
    <p:sldId id="285" r:id="rId12"/>
    <p:sldId id="286" r:id="rId13"/>
    <p:sldId id="287" r:id="rId14"/>
    <p:sldId id="288" r:id="rId15"/>
    <p:sldId id="289" r:id="rId16"/>
    <p:sldId id="291" r:id="rId17"/>
    <p:sldId id="296" r:id="rId18"/>
    <p:sldId id="277" r:id="rId19"/>
    <p:sldId id="305" r:id="rId20"/>
    <p:sldId id="300" r:id="rId21"/>
    <p:sldId id="297" r:id="rId22"/>
    <p:sldId id="278" r:id="rId23"/>
    <p:sldId id="304" r:id="rId24"/>
    <p:sldId id="260" r:id="rId25"/>
    <p:sldId id="303"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had McCoull" initials="CM" lastIdx="2" clrIdx="6">
    <p:extLst>
      <p:ext uri="{19B8F6BF-5375-455C-9EA6-DF929625EA0E}">
        <p15:presenceInfo xmlns:p15="http://schemas.microsoft.com/office/powerpoint/2012/main" userId="S-1-5-21-1960408961-1326574676-725345543-5666" providerId="AD"/>
      </p:ext>
    </p:extLst>
  </p:cmAuthor>
  <p:cmAuthor id="1" name="Jennifer Lemmings" initials="JL" lastIdx="2" clrIdx="0">
    <p:extLst/>
  </p:cmAuthor>
  <p:cmAuthor id="2" name="Meredith Lichtenstein" initials="ML" lastIdx="1" clrIdx="1">
    <p:extLst/>
  </p:cmAuthor>
  <p:cmAuthor id="3" name="Guest" initials="Gu" lastIdx="4" clrIdx="2"/>
  <p:cmAuthor id="4" name="McLaughlin, Joseph B" initials="MJB" lastIdx="10" clrIdx="3"/>
  <p:cmAuthor id="5" name="Jeff Engel" initials="JE" lastIdx="4" clrIdx="4">
    <p:extLst>
      <p:ext uri="{19B8F6BF-5375-455C-9EA6-DF929625EA0E}">
        <p15:presenceInfo xmlns:p15="http://schemas.microsoft.com/office/powerpoint/2012/main" userId="Jeff Engel" providerId="None"/>
      </p:ext>
    </p:extLst>
  </p:cmAuthor>
  <p:cmAuthor id="6" name="CM" initials="CM" lastIdx="8"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F5D232"/>
    <a:srgbClr val="1B3473"/>
    <a:srgbClr val="101957"/>
    <a:srgbClr val="152754"/>
    <a:srgbClr val="585543"/>
    <a:srgbClr val="E5E5E6"/>
    <a:srgbClr val="858C93"/>
    <a:srgbClr val="7DAED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2998" autoAdjust="0"/>
  </p:normalViewPr>
  <p:slideViewPr>
    <p:cSldViewPr snapToGrid="0" snapToObjects="1">
      <p:cViewPr varScale="1">
        <p:scale>
          <a:sx n="107" d="100"/>
          <a:sy n="107" d="100"/>
        </p:scale>
        <p:origin x="1734" y="108"/>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robinson\Desktop\state%20of%20cste%20P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a:t>CSTE</a:t>
            </a:r>
            <a:r>
              <a:rPr lang="en-US" b="1" baseline="0"/>
              <a:t> Revenues by Area </a:t>
            </a:r>
          </a:p>
          <a:p>
            <a:pPr>
              <a:defRPr b="1"/>
            </a:pPr>
            <a:r>
              <a:rPr lang="en-US" sz="1100" b="0" baseline="0"/>
              <a:t>Year Ending 2015</a:t>
            </a:r>
            <a:endParaRPr lang="en-US" sz="1100" b="0"/>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39328799803427"/>
          <c:y val="0.10872865207916552"/>
          <c:w val="0.74987741474844383"/>
          <c:h val="0.8339678655032986"/>
        </c:manualLayout>
      </c:layout>
      <c:barChart>
        <c:barDir val="bar"/>
        <c:grouping val="clustered"/>
        <c:varyColors val="0"/>
        <c:ser>
          <c:idx val="0"/>
          <c:order val="0"/>
          <c:spPr>
            <a:solidFill>
              <a:schemeClr val="accent1"/>
            </a:solidFill>
            <a:ln>
              <a:noFill/>
            </a:ln>
            <a:effectLst/>
          </c:spPr>
          <c:invertIfNegative val="0"/>
          <c:cat>
            <c:strRef>
              <c:f>Sheet1!$L$4:$L$13</c:f>
              <c:strCache>
                <c:ptCount val="10"/>
                <c:pt idx="0">
                  <c:v>NASPHV</c:v>
                </c:pt>
                <c:pt idx="1">
                  <c:v>Oral Health</c:v>
                </c:pt>
                <c:pt idx="2">
                  <c:v>Preparedness</c:v>
                </c:pt>
                <c:pt idx="3">
                  <c:v>Chronic Diseases</c:v>
                </c:pt>
                <c:pt idx="4">
                  <c:v>Environmental</c:v>
                </c:pt>
                <c:pt idx="5">
                  <c:v>Maternal and Child Health</c:v>
                </c:pt>
                <c:pt idx="6">
                  <c:v>Epi and Surveillance</c:v>
                </c:pt>
                <c:pt idx="7">
                  <c:v>SHINE</c:v>
                </c:pt>
                <c:pt idx="8">
                  <c:v>Applied Epi</c:v>
                </c:pt>
                <c:pt idx="9">
                  <c:v>Infectious Diseases</c:v>
                </c:pt>
              </c:strCache>
            </c:strRef>
          </c:cat>
          <c:val>
            <c:numRef>
              <c:f>Sheet1!$M$4:$M$13</c:f>
              <c:numCache>
                <c:formatCode>_("$"* #,##0.00_);_("$"* \(#,##0.00\);_("$"* "-"??_);_(@_)</c:formatCode>
                <c:ptCount val="10"/>
                <c:pt idx="0">
                  <c:v>16068.41</c:v>
                </c:pt>
                <c:pt idx="1">
                  <c:v>23490.99</c:v>
                </c:pt>
                <c:pt idx="2">
                  <c:v>60896.36</c:v>
                </c:pt>
                <c:pt idx="3">
                  <c:v>90251.68</c:v>
                </c:pt>
                <c:pt idx="4">
                  <c:v>292533.84999999998</c:v>
                </c:pt>
                <c:pt idx="5">
                  <c:v>529269.16</c:v>
                </c:pt>
                <c:pt idx="6">
                  <c:v>2418145.89</c:v>
                </c:pt>
                <c:pt idx="7">
                  <c:v>2631706.79</c:v>
                </c:pt>
                <c:pt idx="8">
                  <c:v>2917659.69</c:v>
                </c:pt>
                <c:pt idx="9">
                  <c:v>4398253.71</c:v>
                </c:pt>
              </c:numCache>
            </c:numRef>
          </c:val>
          <c:extLst>
            <c:ext xmlns:c16="http://schemas.microsoft.com/office/drawing/2014/chart" uri="{C3380CC4-5D6E-409C-BE32-E72D297353CC}">
              <c16:uniqueId val="{00000000-E9F6-4E3D-8987-F2F3A4FACEA5}"/>
            </c:ext>
          </c:extLst>
        </c:ser>
        <c:dLbls>
          <c:showLegendKey val="0"/>
          <c:showVal val="0"/>
          <c:showCatName val="0"/>
          <c:showSerName val="0"/>
          <c:showPercent val="0"/>
          <c:showBubbleSize val="0"/>
        </c:dLbls>
        <c:gapWidth val="182"/>
        <c:axId val="149764144"/>
        <c:axId val="151832960"/>
      </c:barChart>
      <c:catAx>
        <c:axId val="1497641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51832960"/>
        <c:crosses val="autoZero"/>
        <c:auto val="1"/>
        <c:lblAlgn val="l"/>
        <c:lblOffset val="100"/>
        <c:noMultiLvlLbl val="0"/>
      </c:catAx>
      <c:valAx>
        <c:axId val="151832960"/>
        <c:scaling>
          <c:orientation val="minMax"/>
          <c:max val="4500000"/>
          <c:min val="0"/>
        </c:scaling>
        <c:delete val="0"/>
        <c:axPos val="b"/>
        <c:majorGridlines>
          <c:spPr>
            <a:ln w="9525" cap="flat" cmpd="sng" algn="ctr">
              <a:solidFill>
                <a:schemeClr val="tx1">
                  <a:lumMod val="15000"/>
                  <a:lumOff val="85000"/>
                </a:schemeClr>
              </a:solidFill>
              <a:round/>
            </a:ln>
            <a:effectLst/>
          </c:spPr>
        </c:majorGridlines>
        <c:numFmt formatCode="_(&quot;$&quot;* #,##0_);_(&quot;$&quot;* \(#,##0\);_(&quot;$&quot;* &quot;-&quot;_);_(@_)" sourceLinked="0"/>
        <c:majorTickMark val="none"/>
        <c:minorTickMark val="in"/>
        <c:tickLblPos val="nextTo"/>
        <c:spPr>
          <a:noFill/>
          <a:ln>
            <a:solidFill>
              <a:sysClr val="windowText" lastClr="000000">
                <a:lumMod val="25000"/>
                <a:lumOff val="75000"/>
              </a:sys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764144"/>
        <c:crosses val="autoZero"/>
        <c:crossBetween val="between"/>
        <c:majorUnit val="50000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4" dt="2016-06-02T15:09:13.038" idx="8">
    <p:pos x="2779" y="1014"/>
    <p:text>Are there any CSTE stock photos that we can add to this slide?</p:text>
  </p:cm>
  <p:cm authorId="6" dt="2016-06-03T12:19:48.011" idx="2">
    <p:pos x="2875" y="1110"/>
    <p:text>Added.</p:text>
  </p:cm>
</p:cmLst>
</file>

<file path=ppt/comments/comment2.xml><?xml version="1.0" encoding="utf-8"?>
<p:cmLst xmlns:a="http://schemas.openxmlformats.org/drawingml/2006/main" xmlns:r="http://schemas.openxmlformats.org/officeDocument/2006/relationships" xmlns:p="http://schemas.openxmlformats.org/presentationml/2006/main">
  <p:cm authorId="4" dt="2016-06-02T15:11:50.963" idx="9">
    <p:pos x="2663" y="1728"/>
    <p:text>Can we add a photo of the graduating class on this slide?</p:text>
  </p:cm>
  <p:cm authorId="6" dt="2016-06-03T12:19:32.924" idx="1">
    <p:pos x="2759" y="1824"/>
    <p:text>Added.</p:text>
  </p:cm>
</p:cmLst>
</file>

<file path=ppt/comments/comment3.xml><?xml version="1.0" encoding="utf-8"?>
<p:cmLst xmlns:a="http://schemas.openxmlformats.org/drawingml/2006/main" xmlns:r="http://schemas.openxmlformats.org/officeDocument/2006/relationships" xmlns:p="http://schemas.openxmlformats.org/presentationml/2006/main">
  <p:cm authorId="4" dt="2016-06-02T13:28:59.130" idx="1">
    <p:pos x="4962" y="2491"/>
    <p:text>Where are these available?</p:text>
  </p:cm>
  <p:cm authorId="6" dt="2016-06-03T12:52:22.771" idx="3">
    <p:pos x="5058" y="2587"/>
    <p:text>Joe, It will be posted sometime in the next few weeks on the Substance Abuse page of www.cste.org: http://www.cste.org/members/group.aspx?id=87616. I've indicated this in the text here.
I didn't change the text color back to black yet.</p:text>
  </p:cm>
</p:cmLst>
</file>

<file path=ppt/comments/comment4.xml><?xml version="1.0" encoding="utf-8"?>
<p:cmLst xmlns:a="http://schemas.openxmlformats.org/drawingml/2006/main" xmlns:r="http://schemas.openxmlformats.org/officeDocument/2006/relationships" xmlns:p="http://schemas.openxmlformats.org/presentationml/2006/main">
  <p:cm authorId="4" dt="2016-06-02T14:26:18.201" idx="2">
    <p:pos x="5543" y="3395"/>
    <p:text>Who are the members?  Is there a charter or work plan that I can see?</p:text>
  </p:cm>
  <p:cm authorId="5" dt="2016-06-03T11:23:28.186" idx="1">
    <p:pos x="5543" y="3491"/>
    <p:text>CORHA established in Fall, 2015. Co-led by ASTHO and CSTE with CDC</p:text>
    <p:extLst>
      <p:ext uri="{C676402C-5697-4E1C-873F-D02D1690AC5C}">
        <p15:threadingInfo xmlns:p15="http://schemas.microsoft.com/office/powerpoint/2012/main" timeZoneBias="240">
          <p15:parentCm authorId="4" idx="2"/>
        </p15:threadingInfo>
      </p:ext>
    </p:extLst>
  </p:cm>
  <p:cm authorId="5" dt="2016-06-03T11:30:05.232" idx="3">
    <p:pos x="5543" y="3587"/>
    <p:text>I will send the strategic map to you on separate email</p:text>
    <p:extLst>
      <p:ext uri="{C676402C-5697-4E1C-873F-D02D1690AC5C}">
        <p15:threadingInfo xmlns:p15="http://schemas.microsoft.com/office/powerpoint/2012/main" timeZoneBias="240">
          <p15:parentCm authorId="4" idx="2"/>
        </p15:threadingInf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4" dt="2016-06-02T14:31:31.767" idx="3">
    <p:pos x="5305" y="2269"/>
    <p:text>This is not making sense to me.  Can I see the tool?</p:text>
  </p:cm>
  <p:cm authorId="4" dt="2016-06-02T14:50:39.798" idx="4">
    <p:pos x="4653" y="3138"/>
    <p:text>Are thise accurate?</p:text>
  </p:cm>
  <p:cm authorId="5" dt="2016-06-03T11:34:00.835" idx="4">
    <p:pos x="4653" y="3234"/>
    <p:text>yes...how much detail? We have weekly NMI partner calls with CDC, APHL, and IT vendors. ArboNet MMG nearly ready.</p:text>
    <p:extLst>
      <p:ext uri="{C676402C-5697-4E1C-873F-D02D1690AC5C}">
        <p15:threadingInfo xmlns:p15="http://schemas.microsoft.com/office/powerpoint/2012/main" timeZoneBias="240">
          <p15:parentCm authorId="4" idx="4"/>
        </p15:threadingInfo>
      </p:ext>
    </p:extLst>
  </p:cm>
  <p:cm authorId="6" dt="2016-06-03T12:31:51.230" idx="4">
    <p:pos x="5401" y="2365"/>
    <p:text>I've contacted Janet Hui to ask her to follow up with Jeff and me. We'll forward the information as soon as we can.</p:text>
  </p:cm>
</p:cmLst>
</file>

<file path=ppt/comments/comment6.xml><?xml version="1.0" encoding="utf-8"?>
<p:cmLst xmlns:a="http://schemas.openxmlformats.org/drawingml/2006/main" xmlns:r="http://schemas.openxmlformats.org/officeDocument/2006/relationships" xmlns:p="http://schemas.openxmlformats.org/presentationml/2006/main">
  <p:cm authorId="4" dt="2016-06-02T14:52:49.099" idx="5">
    <p:pos x="5891" y="1296"/>
    <p:text>Legends need to be in larger font</p:text>
  </p:cm>
  <p:cm authorId="6" dt="2016-06-03T12:36:12.451" idx="5">
    <p:pos x="5987" y="1392"/>
    <p:text>I've separated the graphics into two slides to increase font size</p:text>
  </p:cm>
</p:cmLst>
</file>

<file path=ppt/comments/comment7.xml><?xml version="1.0" encoding="utf-8"?>
<p:cmLst xmlns:a="http://schemas.openxmlformats.org/drawingml/2006/main" xmlns:r="http://schemas.openxmlformats.org/officeDocument/2006/relationships" xmlns:p="http://schemas.openxmlformats.org/presentationml/2006/main">
  <p:cm authorId="4" dt="2016-06-02T14:53:15.614" idx="6">
    <p:pos x="5709" y="762"/>
    <p:text>This figure looks a little hazy </p:text>
  </p:cm>
  <p:cm authorId="7" dt="2016-06-03T15:33:41.301" idx="2">
    <p:pos x="5709" y="858"/>
    <p:text>Updated with a sharper, scalable version</p:text>
    <p:extLst>
      <p:ext uri="{C676402C-5697-4E1C-873F-D02D1690AC5C}">
        <p15:threadingInfo xmlns:p15="http://schemas.microsoft.com/office/powerpoint/2012/main" timeZoneBias="240">
          <p15:parentCm authorId="4" idx="6"/>
        </p15:threadingInfo>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4" dt="2016-06-02T14:54:32.919" idx="7">
    <p:pos x="5680" y="842"/>
    <p:text>Please increase the legend's font size </p:text>
  </p:cm>
  <p:cm authorId="6" dt="2016-06-03T12:47:13.600" idx="6">
    <p:pos x="5776" y="938"/>
    <p:text>Corrected.</p:text>
  </p:cm>
</p:cmLst>
</file>

<file path=ppt/comments/comment9.xml><?xml version="1.0" encoding="utf-8"?>
<p:cmLst xmlns:a="http://schemas.openxmlformats.org/drawingml/2006/main" xmlns:r="http://schemas.openxmlformats.org/officeDocument/2006/relationships" xmlns:p="http://schemas.openxmlformats.org/presentationml/2006/main">
  <p:cm authorId="6" dt="2016-06-03T12:59:47.803" idx="8">
    <p:pos x="10" y="10"/>
    <p:text>Great slide!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CABFB1-AD0B-479E-990F-8094D7422C41}" type="datetimeFigureOut">
              <a:rPr lang="en-US"/>
              <a:pPr/>
              <a:t>6/7/2016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019055-B035-47EB-A61B-CCF138B8AA5C}" type="slidenum">
              <a:rPr lang="en-US"/>
              <a:pPr/>
              <a:t>‹#›</a:t>
            </a:fld>
            <a:endParaRPr lang="en-US"/>
          </a:p>
        </p:txBody>
      </p:sp>
    </p:spTree>
    <p:extLst>
      <p:ext uri="{BB962C8B-B14F-4D97-AF65-F5344CB8AC3E}">
        <p14:creationId xmlns:p14="http://schemas.microsoft.com/office/powerpoint/2010/main" val="3776751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hinefellows.org/aphif-2/"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019055-B035-47EB-A61B-CCF138B8AA5C}" type="slidenum">
              <a:rPr lang="en-US"/>
              <a:pPr/>
              <a:t>1</a:t>
            </a:fld>
            <a:endParaRPr lang="en-US"/>
          </a:p>
        </p:txBody>
      </p:sp>
    </p:spTree>
    <p:extLst>
      <p:ext uri="{BB962C8B-B14F-4D97-AF65-F5344CB8AC3E}">
        <p14:creationId xmlns:p14="http://schemas.microsoft.com/office/powerpoint/2010/main" val="3975667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-CSTE was embedded in the</a:t>
            </a:r>
            <a:r>
              <a:rPr lang="en-US" baseline="0" dirty="0" smtClean="0"/>
              <a:t> CDC EOC; improved communication among our members</a:t>
            </a:r>
          </a:p>
          <a:p>
            <a:endParaRPr lang="en-US" baseline="0" dirty="0" smtClean="0"/>
          </a:p>
          <a:p>
            <a:r>
              <a:rPr lang="en-US" baseline="0" dirty="0" smtClean="0"/>
              <a:t>-Implementation activities for CIFOR: webinars, training grants  </a:t>
            </a:r>
          </a:p>
          <a:p>
            <a:endParaRPr lang="en-US" baseline="0" dirty="0" smtClean="0"/>
          </a:p>
          <a:p>
            <a:r>
              <a:rPr lang="en-US" baseline="0" dirty="0" smtClean="0"/>
              <a:t>-Educated youth:  states applied for grants to educate 4H middle school kids about zoonotic </a:t>
            </a:r>
            <a:r>
              <a:rPr lang="en-US" baseline="0" dirty="0" err="1" smtClean="0"/>
              <a:t>disaseases</a:t>
            </a:r>
            <a:endParaRPr lang="en-US" baseline="0" dirty="0" smtClean="0"/>
          </a:p>
          <a:p>
            <a:endParaRPr lang="en-US" baseline="0" dirty="0" smtClean="0"/>
          </a:p>
          <a:p>
            <a:r>
              <a:rPr lang="en-US" baseline="0" dirty="0" smtClean="0"/>
              <a:t>-Flu Near You:  empowering the public to report their ILI data to </a:t>
            </a:r>
            <a:r>
              <a:rPr lang="en-US" baseline="0" dirty="0" err="1" smtClean="0"/>
              <a:t>Scoll</a:t>
            </a:r>
            <a:r>
              <a:rPr lang="en-US" baseline="0" dirty="0" smtClean="0"/>
              <a:t> via a smartphone app</a:t>
            </a:r>
          </a:p>
          <a:p>
            <a:endParaRPr lang="en-US" baseline="0" dirty="0" smtClean="0"/>
          </a:p>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a:pPr/>
              <a:t>14</a:t>
            </a:fld>
            <a:endParaRPr lang="en-US"/>
          </a:p>
        </p:txBody>
      </p:sp>
    </p:spTree>
    <p:extLst>
      <p:ext uri="{BB962C8B-B14F-4D97-AF65-F5344CB8AC3E}">
        <p14:creationId xmlns:p14="http://schemas.microsoft.com/office/powerpoint/2010/main" val="2415894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-Check to see if the toolkit is available</a:t>
            </a:r>
          </a:p>
          <a:p>
            <a:endParaRPr lang="en-US" dirty="0" smtClean="0"/>
          </a:p>
          <a:p>
            <a:r>
              <a:rPr lang="en-US" dirty="0" smtClean="0"/>
              <a:t>-the Council is </a:t>
            </a:r>
            <a:r>
              <a:rPr lang="en-US" dirty="0" err="1" smtClean="0"/>
              <a:t>cochaired</a:t>
            </a:r>
            <a:r>
              <a:rPr lang="en-US" dirty="0" smtClean="0"/>
              <a:t> by ASTHO and CSTE;</a:t>
            </a:r>
            <a:r>
              <a:rPr lang="en-US" baseline="0" dirty="0" smtClean="0"/>
              <a:t> funded by CSTE; HAI coordinators are on it</a:t>
            </a:r>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a:pPr/>
              <a:t>15</a:t>
            </a:fld>
            <a:endParaRPr lang="en-US"/>
          </a:p>
        </p:txBody>
      </p:sp>
    </p:spTree>
    <p:extLst>
      <p:ext uri="{BB962C8B-B14F-4D97-AF65-F5344CB8AC3E}">
        <p14:creationId xmlns:p14="http://schemas.microsoft.com/office/powerpoint/2010/main" val="346471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019055-B035-47EB-A61B-CCF138B8AA5C}" type="slidenum">
              <a:rPr lang="en-US"/>
              <a:pPr/>
              <a:t>16</a:t>
            </a:fld>
            <a:endParaRPr lang="en-US"/>
          </a:p>
        </p:txBody>
      </p:sp>
    </p:spTree>
    <p:extLst>
      <p:ext uri="{BB962C8B-B14F-4D97-AF65-F5344CB8AC3E}">
        <p14:creationId xmlns:p14="http://schemas.microsoft.com/office/powerpoint/2010/main" val="3618657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019055-B035-47EB-A61B-CCF138B8AA5C}" type="slidenum">
              <a:rPr lang="en-US"/>
              <a:pPr/>
              <a:t>18</a:t>
            </a:fld>
            <a:endParaRPr lang="en-US"/>
          </a:p>
        </p:txBody>
      </p:sp>
    </p:spTree>
    <p:extLst>
      <p:ext uri="{BB962C8B-B14F-4D97-AF65-F5344CB8AC3E}">
        <p14:creationId xmlns:p14="http://schemas.microsoft.com/office/powerpoint/2010/main" val="1874786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019055-B035-47EB-A61B-CCF138B8AA5C}" type="slidenum">
              <a:rPr lang="en-US"/>
              <a:pPr/>
              <a:t>19</a:t>
            </a:fld>
            <a:endParaRPr lang="en-US"/>
          </a:p>
        </p:txBody>
      </p:sp>
    </p:spTree>
    <p:extLst>
      <p:ext uri="{BB962C8B-B14F-4D97-AF65-F5344CB8AC3E}">
        <p14:creationId xmlns:p14="http://schemas.microsoft.com/office/powerpoint/2010/main" val="1874786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a:pPr/>
              <a:t>20</a:t>
            </a:fld>
            <a:endParaRPr lang="en-US"/>
          </a:p>
        </p:txBody>
      </p:sp>
    </p:spTree>
    <p:extLst>
      <p:ext uri="{BB962C8B-B14F-4D97-AF65-F5344CB8AC3E}">
        <p14:creationId xmlns:p14="http://schemas.microsoft.com/office/powerpoint/2010/main" val="29057125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smtClean="0"/>
              <a:pPr/>
              <a:t>21</a:t>
            </a:fld>
            <a:endParaRPr lang="en-US"/>
          </a:p>
        </p:txBody>
      </p:sp>
    </p:spTree>
    <p:extLst>
      <p:ext uri="{BB962C8B-B14F-4D97-AF65-F5344CB8AC3E}">
        <p14:creationId xmlns:p14="http://schemas.microsoft.com/office/powerpoint/2010/main" val="2396264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smtClean="0"/>
              <a:pPr/>
              <a:t>3</a:t>
            </a:fld>
            <a:endParaRPr lang="en-US"/>
          </a:p>
        </p:txBody>
      </p:sp>
    </p:spTree>
    <p:extLst>
      <p:ext uri="{BB962C8B-B14F-4D97-AF65-F5344CB8AC3E}">
        <p14:creationId xmlns:p14="http://schemas.microsoft.com/office/powerpoint/2010/main" val="1726604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Associate</a:t>
            </a:r>
            <a:r>
              <a:rPr lang="en-US" baseline="0" dirty="0" smtClean="0"/>
              <a:t> members:  federal </a:t>
            </a:r>
            <a:r>
              <a:rPr lang="en-US" baseline="0" dirty="0" err="1" smtClean="0"/>
              <a:t>govt</a:t>
            </a:r>
            <a:r>
              <a:rPr lang="en-US" baseline="0" dirty="0" smtClean="0"/>
              <a:t> workers and academics</a:t>
            </a:r>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smtClean="0"/>
              <a:pPr/>
              <a:t>5</a:t>
            </a:fld>
            <a:endParaRPr lang="en-US"/>
          </a:p>
        </p:txBody>
      </p:sp>
    </p:spTree>
    <p:extLst>
      <p:ext uri="{BB962C8B-B14F-4D97-AF65-F5344CB8AC3E}">
        <p14:creationId xmlns:p14="http://schemas.microsoft.com/office/powerpoint/2010/main" val="2473582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Dropped down</a:t>
            </a:r>
            <a:r>
              <a:rPr lang="en-US" baseline="0" dirty="0" smtClean="0"/>
              <a:t> to 19 fellows due to budget cuts in workforce—we can only commit to what we can fund on a 2-year basis</a:t>
            </a:r>
          </a:p>
          <a:p>
            <a:endParaRPr lang="en-US" baseline="0" dirty="0" smtClean="0"/>
          </a:p>
          <a:p>
            <a:r>
              <a:rPr lang="en-US" baseline="0" dirty="0" smtClean="0"/>
              <a:t>The reason why the class was so large last year was b/c we had a significant supplemental in Ebola money to pay for HAI fellows (from DHQP)</a:t>
            </a:r>
          </a:p>
          <a:p>
            <a:r>
              <a:rPr lang="en-US" baseline="0" dirty="0" smtClean="0"/>
              <a:t>-this money will need to be all spent in 2017</a:t>
            </a:r>
          </a:p>
          <a:p>
            <a:endParaRPr lang="en-US" baseline="0" dirty="0" smtClean="0"/>
          </a:p>
          <a:p>
            <a:r>
              <a:rPr lang="en-US" baseline="0" dirty="0" smtClean="0"/>
              <a:t>Scientific Writing Assessment (survey of CSTE membership)—identified gaps and needs </a:t>
            </a:r>
          </a:p>
        </p:txBody>
      </p:sp>
      <p:sp>
        <p:nvSpPr>
          <p:cNvPr id="4" name="Slide Number Placeholder 3"/>
          <p:cNvSpPr>
            <a:spLocks noGrp="1"/>
          </p:cNvSpPr>
          <p:nvPr>
            <p:ph type="sldNum" sz="quarter" idx="10"/>
          </p:nvPr>
        </p:nvSpPr>
        <p:spPr/>
        <p:txBody>
          <a:bodyPr/>
          <a:lstStyle/>
          <a:p>
            <a:fld id="{DA019055-B035-47EB-A61B-CCF138B8AA5C}" type="slidenum">
              <a:rPr lang="en-US" smtClean="0"/>
              <a:pPr/>
              <a:t>8</a:t>
            </a:fld>
            <a:endParaRPr lang="en-US"/>
          </a:p>
        </p:txBody>
      </p:sp>
    </p:spTree>
    <p:extLst>
      <p:ext uri="{BB962C8B-B14F-4D97-AF65-F5344CB8AC3E}">
        <p14:creationId xmlns:p14="http://schemas.microsoft.com/office/powerpoint/2010/main" val="2171408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smtClean="0">
                <a:solidFill>
                  <a:srgbClr val="575757"/>
                </a:solidFill>
                <a:effectLst/>
                <a:latin typeface="Lato"/>
              </a:rPr>
              <a:t>Project SHINE Fellowships</a:t>
            </a:r>
            <a:r>
              <a:rPr lang="en-US" b="0" i="0" dirty="0" smtClean="0">
                <a:solidFill>
                  <a:srgbClr val="575757"/>
                </a:solidFill>
                <a:effectLst/>
                <a:latin typeface="Lato"/>
              </a:rPr>
              <a:t> </a:t>
            </a:r>
          </a:p>
          <a:p>
            <a:pPr algn="l"/>
            <a:r>
              <a:rPr lang="en-US" b="0" i="0" u="sng" dirty="0" smtClean="0">
                <a:solidFill>
                  <a:srgbClr val="6A97C4"/>
                </a:solidFill>
                <a:effectLst/>
                <a:latin typeface="Lato"/>
                <a:hlinkClick r:id="rId3"/>
              </a:rPr>
              <a:t>Applied Public Health Informatics Fellowship (APHIF)</a:t>
            </a:r>
            <a:endParaRPr lang="en-US" b="0" i="0" u="sng" dirty="0" smtClean="0">
              <a:solidFill>
                <a:srgbClr val="6A97C4"/>
              </a:solidFill>
              <a:effectLst/>
              <a:latin typeface="Lato"/>
            </a:endParaRPr>
          </a:p>
          <a:p>
            <a:pPr algn="l"/>
            <a:r>
              <a:rPr lang="en-US" b="0" i="0" dirty="0" smtClean="0">
                <a:solidFill>
                  <a:srgbClr val="575757"/>
                </a:solidFill>
                <a:effectLst/>
                <a:latin typeface="Lato"/>
              </a:rPr>
              <a:t>APHIF was established in 2012 to train recent graduates in the expanding field of applied public health informatics. The goal of the fellowship is to provide a high-quality training experience for the fellow while providing service to the host agency and to secure long-term career placement for fellows at the state or local level. Fellows receive one year of on-the-job training at a local or state health agency under the guidance of experienced mentors. Funded by NCIRD (to work on IZ registries)</a:t>
            </a:r>
          </a:p>
          <a:p>
            <a:pPr algn="l"/>
            <a:endParaRPr lang="en-US" b="0" i="0" u="sng" dirty="0" smtClean="0">
              <a:solidFill>
                <a:srgbClr val="575757"/>
              </a:solidFill>
              <a:effectLst/>
              <a:latin typeface="Lato"/>
              <a:hlinkClick r:id="rId3"/>
            </a:endParaRPr>
          </a:p>
          <a:p>
            <a:pPr algn="l"/>
            <a:r>
              <a:rPr lang="en-US" b="0" i="0" u="sng" dirty="0" smtClean="0">
                <a:solidFill>
                  <a:srgbClr val="6A97C4"/>
                </a:solidFill>
                <a:effectLst/>
                <a:latin typeface="Lato"/>
                <a:hlinkClick r:id="rId3"/>
              </a:rPr>
              <a:t>Health Systems Integration Program (HSIP)</a:t>
            </a:r>
            <a:endParaRPr lang="en-US" b="0" i="0" u="sng" dirty="0" smtClean="0">
              <a:solidFill>
                <a:srgbClr val="6A97C4"/>
              </a:solidFill>
              <a:effectLst/>
              <a:latin typeface="Lato"/>
            </a:endParaRPr>
          </a:p>
          <a:p>
            <a:pPr algn="l"/>
            <a:r>
              <a:rPr lang="en-US" b="0" i="0" dirty="0" smtClean="0">
                <a:solidFill>
                  <a:srgbClr val="575757"/>
                </a:solidFill>
                <a:effectLst/>
                <a:latin typeface="Lato"/>
              </a:rPr>
              <a:t>HSIP aims to place public health professionals at state, tribal, local, and territorial health departments. In pursuit of improved outcomes in population health, there is a need for more effective collaboration between public health and primary care. Fellows engage in activities that address: 1) community epidemiologic surveillance to support community health needs assessments, 2) the public health interface and use of electronic health records, and 3) lessons learned from successful public health and primary care professional partnerships. </a:t>
            </a:r>
          </a:p>
          <a:p>
            <a:pPr algn="l"/>
            <a:endParaRPr lang="en-US" b="0" i="0" u="sng" dirty="0" smtClean="0">
              <a:solidFill>
                <a:srgbClr val="575757"/>
              </a:solidFill>
              <a:effectLst/>
              <a:latin typeface="Lato"/>
              <a:hlinkClick r:id="rId3"/>
            </a:endParaRPr>
          </a:p>
          <a:p>
            <a:pPr algn="l"/>
            <a:r>
              <a:rPr lang="en-US" b="0" i="0" u="sng" dirty="0" smtClean="0">
                <a:solidFill>
                  <a:srgbClr val="6A97C4"/>
                </a:solidFill>
                <a:effectLst/>
                <a:latin typeface="Lato"/>
                <a:hlinkClick r:id="rId3"/>
              </a:rPr>
              <a:t>Informatics—Training in Place (I-TIPP)</a:t>
            </a:r>
            <a:endParaRPr lang="en-US" b="0" i="0" u="sng" dirty="0" smtClean="0">
              <a:solidFill>
                <a:srgbClr val="6A97C4"/>
              </a:solidFill>
              <a:effectLst/>
              <a:latin typeface="Lato"/>
            </a:endParaRPr>
          </a:p>
          <a:p>
            <a:pPr algn="l"/>
            <a:r>
              <a:rPr lang="en-US" b="0" i="0" dirty="0" smtClean="0">
                <a:solidFill>
                  <a:srgbClr val="575757"/>
                </a:solidFill>
                <a:effectLst/>
                <a:latin typeface="Lato"/>
              </a:rPr>
              <a:t>I-TIPP is an innovative approach to bring relevant on-the-job training to state, tribal, local, and territorial health department staff. “Training in place” is defined as the systematic approach to deliver an applied training curriculum in the workplace. I-TIPP aims to train members of the existing workforce while they remain employed at their current health department. Delivered over a one-year period, this program is designed for individuals with an interest in public health informatics, providing an overview of various topics within public health informatics with a particular emphasis on meaningful use (MU) and surveillance system improvement. </a:t>
            </a:r>
          </a:p>
          <a:p>
            <a:pPr algn="l"/>
            <a:r>
              <a:rPr lang="en-US" b="0" i="0" dirty="0" smtClean="0">
                <a:solidFill>
                  <a:srgbClr val="575757"/>
                </a:solidFill>
                <a:effectLst/>
                <a:latin typeface="Lato"/>
              </a:rPr>
              <a:t>-Only $10k/fellow</a:t>
            </a:r>
          </a:p>
          <a:p>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smtClean="0"/>
              <a:pPr/>
              <a:t>9</a:t>
            </a:fld>
            <a:endParaRPr lang="en-US"/>
          </a:p>
        </p:txBody>
      </p:sp>
    </p:spTree>
    <p:extLst>
      <p:ext uri="{BB962C8B-B14F-4D97-AF65-F5344CB8AC3E}">
        <p14:creationId xmlns:p14="http://schemas.microsoft.com/office/powerpoint/2010/main" val="1032048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aseline="0" dirty="0" smtClean="0"/>
              <a:t>A lot of the AMCHP $ is used to convene the MCH Epi community</a:t>
            </a:r>
          </a:p>
          <a:p>
            <a:pPr marL="228600" indent="-228600">
              <a:buAutoNum type="arabicPeriod"/>
            </a:pPr>
            <a:r>
              <a:rPr lang="en-US" baseline="0" dirty="0" smtClean="0"/>
              <a:t>The </a:t>
            </a:r>
            <a:r>
              <a:rPr lang="en-US" baseline="0" dirty="0" err="1" smtClean="0"/>
              <a:t>Westat</a:t>
            </a:r>
            <a:r>
              <a:rPr lang="en-US" baseline="0" dirty="0" smtClean="0"/>
              <a:t> $ is being used to do a diabetes project, using existing data sources in states to better understand DM morbidity</a:t>
            </a:r>
          </a:p>
          <a:p>
            <a:pPr marL="228600" indent="-228600">
              <a:buAutoNum type="arabicPeriod"/>
            </a:pPr>
            <a:r>
              <a:rPr lang="en-US" baseline="0" dirty="0" smtClean="0"/>
              <a:t>Unfortunately CSTE was defunded for oral health in 2015</a:t>
            </a:r>
          </a:p>
          <a:p>
            <a:pPr marL="228600" indent="-228600">
              <a:buAutoNum type="arabicPeriod"/>
            </a:pPr>
            <a:r>
              <a:rPr lang="en-US" baseline="0" dirty="0" smtClean="0"/>
              <a:t>The chronic disease guidance document is being developed by a contractor, </a:t>
            </a:r>
          </a:p>
          <a:p>
            <a:pPr marL="228600" indent="-228600">
              <a:buAutoNum type="arabicPeriod"/>
            </a:pPr>
            <a:endParaRPr lang="en-US"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a:pPr/>
              <a:t>10</a:t>
            </a:fld>
            <a:endParaRPr lang="en-US"/>
          </a:p>
        </p:txBody>
      </p:sp>
    </p:spTree>
    <p:extLst>
      <p:ext uri="{BB962C8B-B14F-4D97-AF65-F5344CB8AC3E}">
        <p14:creationId xmlns:p14="http://schemas.microsoft.com/office/powerpoint/2010/main" val="343239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-SCALE:  GIS</a:t>
            </a:r>
            <a:r>
              <a:rPr lang="en-US" baseline="0" dirty="0" smtClean="0"/>
              <a:t> assessment to determine the impact of geographic location on longevity</a:t>
            </a:r>
          </a:p>
          <a:p>
            <a:r>
              <a:rPr lang="en-US" baseline="0" dirty="0" smtClean="0"/>
              <a:t>-Race/ethnicity assessment:  questionnaire sent out to select states</a:t>
            </a:r>
            <a:endParaRPr lang="en-US" dirty="0"/>
          </a:p>
        </p:txBody>
      </p:sp>
      <p:sp>
        <p:nvSpPr>
          <p:cNvPr id="4" name="Slide Number Placeholder 3"/>
          <p:cNvSpPr>
            <a:spLocks noGrp="1"/>
          </p:cNvSpPr>
          <p:nvPr>
            <p:ph type="sldNum" sz="quarter" idx="10"/>
          </p:nvPr>
        </p:nvSpPr>
        <p:spPr/>
        <p:txBody>
          <a:bodyPr/>
          <a:lstStyle/>
          <a:p>
            <a:fld id="{DA019055-B035-47EB-A61B-CCF138B8AA5C}" type="slidenum">
              <a:rPr lang="en-US"/>
              <a:pPr/>
              <a:t>11</a:t>
            </a:fld>
            <a:endParaRPr lang="en-US"/>
          </a:p>
        </p:txBody>
      </p:sp>
    </p:spTree>
    <p:extLst>
      <p:ext uri="{BB962C8B-B14F-4D97-AF65-F5344CB8AC3E}">
        <p14:creationId xmlns:p14="http://schemas.microsoft.com/office/powerpoint/2010/main" val="1277940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019055-B035-47EB-A61B-CCF138B8AA5C}" type="slidenum">
              <a:rPr lang="en-US"/>
              <a:pPr/>
              <a:t>12</a:t>
            </a:fld>
            <a:endParaRPr lang="en-US"/>
          </a:p>
        </p:txBody>
      </p:sp>
    </p:spTree>
    <p:extLst>
      <p:ext uri="{BB962C8B-B14F-4D97-AF65-F5344CB8AC3E}">
        <p14:creationId xmlns:p14="http://schemas.microsoft.com/office/powerpoint/2010/main" val="4217195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019055-B035-47EB-A61B-CCF138B8AA5C}" type="slidenum">
              <a:rPr lang="en-US"/>
              <a:pPr/>
              <a:t>13</a:t>
            </a:fld>
            <a:endParaRPr lang="en-US"/>
          </a:p>
        </p:txBody>
      </p:sp>
    </p:spTree>
    <p:extLst>
      <p:ext uri="{BB962C8B-B14F-4D97-AF65-F5344CB8AC3E}">
        <p14:creationId xmlns:p14="http://schemas.microsoft.com/office/powerpoint/2010/main" val="2788120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1F749BE-A819-9644-9DCF-8BEBE3FB30D1}"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3395846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F749BE-A819-9644-9DCF-8BEBE3FB30D1}"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2938514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F749BE-A819-9644-9DCF-8BEBE3FB30D1}"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1313448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F749BE-A819-9644-9DCF-8BEBE3FB30D1}"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985627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F749BE-A819-9644-9DCF-8BEBE3FB30D1}"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2702071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F749BE-A819-9644-9DCF-8BEBE3FB30D1}" type="datetimeFigureOut">
              <a:rPr lang="en-US" smtClean="0"/>
              <a:pPr/>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3491305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F749BE-A819-9644-9DCF-8BEBE3FB30D1}" type="datetimeFigureOut">
              <a:rPr lang="en-US" smtClean="0"/>
              <a:pPr/>
              <a:t>6/7/2016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380171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F749BE-A819-9644-9DCF-8BEBE3FB30D1}" type="datetimeFigureOut">
              <a:rPr lang="en-US" smtClean="0"/>
              <a:pPr/>
              <a:t>6/7/2016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188212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F749BE-A819-9644-9DCF-8BEBE3FB30D1}" type="datetimeFigureOut">
              <a:rPr lang="en-US" smtClean="0"/>
              <a:pPr/>
              <a:t>6/7/2016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3315208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F749BE-A819-9644-9DCF-8BEBE3FB30D1}" type="datetimeFigureOut">
              <a:rPr lang="en-US" smtClean="0"/>
              <a:pPr/>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4040387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F749BE-A819-9644-9DCF-8BEBE3FB30D1}" type="datetimeFigureOut">
              <a:rPr lang="en-US" smtClean="0"/>
              <a:pPr/>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0CD44-5C7A-6F49-B237-8DB76E192634}" type="slidenum">
              <a:rPr lang="en-US" smtClean="0"/>
              <a:pPr/>
              <a:t>‹#›</a:t>
            </a:fld>
            <a:endParaRPr lang="en-US"/>
          </a:p>
        </p:txBody>
      </p:sp>
    </p:spTree>
    <p:extLst>
      <p:ext uri="{BB962C8B-B14F-4D97-AF65-F5344CB8AC3E}">
        <p14:creationId xmlns:p14="http://schemas.microsoft.com/office/powerpoint/2010/main" val="1572272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F749BE-A819-9644-9DCF-8BEBE3FB30D1}" type="datetimeFigureOut">
              <a:rPr lang="en-US" smtClean="0"/>
              <a:pPr/>
              <a:t>6/7/2016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50CD44-5C7A-6F49-B237-8DB76E192634}" type="slidenum">
              <a:rPr lang="en-US" smtClean="0"/>
              <a:pPr/>
              <a:t>‹#›</a:t>
            </a:fld>
            <a:endParaRPr lang="en-US"/>
          </a:p>
        </p:txBody>
      </p:sp>
    </p:spTree>
    <p:extLst>
      <p:ext uri="{BB962C8B-B14F-4D97-AF65-F5344CB8AC3E}">
        <p14:creationId xmlns:p14="http://schemas.microsoft.com/office/powerpoint/2010/main" val="1551857566"/>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omments" Target="../comments/comment3.xml"/><Relationship Id="rId5" Type="http://schemas.openxmlformats.org/officeDocument/2006/relationships/image" Target="../media/image14.pn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comments" Target="../comments/comment4.xml"/><Relationship Id="rId5" Type="http://schemas.openxmlformats.org/officeDocument/2006/relationships/image" Target="../media/image16.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comments" Target="../comments/comment5.xml"/><Relationship Id="rId5" Type="http://schemas.openxmlformats.org/officeDocument/2006/relationships/image" Target="../media/image17.pn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comments" Target="../comments/comment6.xml"/><Relationship Id="rId5" Type="http://schemas.openxmlformats.org/officeDocument/2006/relationships/image" Target="../media/image4.jpe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omments" Target="../comments/comment7.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comments" Target="../comments/comment8.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4.jpe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emf"/></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comments" Target="../comments/comment9.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comments" Target="../comments/comment1.xml"/><Relationship Id="rId5" Type="http://schemas.openxmlformats.org/officeDocument/2006/relationships/image" Target="../media/image7.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tiff"/><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slide-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p:cNvSpPr txBox="1"/>
          <p:nvPr/>
        </p:nvSpPr>
        <p:spPr>
          <a:xfrm>
            <a:off x="465667" y="1153587"/>
            <a:ext cx="8212665" cy="1384995"/>
          </a:xfrm>
          <a:prstGeom prst="rect">
            <a:avLst/>
          </a:prstGeom>
          <a:noFill/>
        </p:spPr>
        <p:txBody>
          <a:bodyPr wrap="square" rtlCol="0" anchor="t">
            <a:spAutoFit/>
          </a:bodyPr>
          <a:lstStyle/>
          <a:p>
            <a:endParaRPr lang="en-US" sz="2800" dirty="0">
              <a:solidFill>
                <a:schemeClr val="tx1">
                  <a:lumMod val="65000"/>
                  <a:lumOff val="35000"/>
                </a:schemeClr>
              </a:solidFill>
              <a:latin typeface="Avenir" panose="02000503040000020003" pitchFamily="2" charset="0"/>
              <a:cs typeface="Arial-Mdm-FC"/>
            </a:endParaRPr>
          </a:p>
          <a:p>
            <a:r>
              <a:rPr lang="en-US" sz="2800" dirty="0">
                <a:solidFill>
                  <a:schemeClr val="tx1">
                    <a:lumMod val="65000"/>
                    <a:lumOff val="35000"/>
                  </a:schemeClr>
                </a:solidFill>
                <a:latin typeface="arial"/>
                <a:cs typeface="Arial-Mdm-FC"/>
              </a:rPr>
              <a:t>CSTE Business Meeting</a:t>
            </a:r>
          </a:p>
          <a:p>
            <a:r>
              <a:rPr lang="en-US" sz="2800" dirty="0">
                <a:solidFill>
                  <a:schemeClr val="tx1">
                    <a:lumMod val="65000"/>
                    <a:lumOff val="35000"/>
                  </a:schemeClr>
                </a:solidFill>
                <a:latin typeface="arial"/>
                <a:cs typeface="Arial-Mdm-FC"/>
              </a:rPr>
              <a:t>Anchorage, Alaska</a:t>
            </a:r>
          </a:p>
        </p:txBody>
      </p:sp>
      <p:sp>
        <p:nvSpPr>
          <p:cNvPr id="3" name="TextBox 2"/>
          <p:cNvSpPr txBox="1"/>
          <p:nvPr/>
        </p:nvSpPr>
        <p:spPr>
          <a:xfrm>
            <a:off x="465667" y="465667"/>
            <a:ext cx="8212665" cy="707886"/>
          </a:xfrm>
          <a:prstGeom prst="rect">
            <a:avLst/>
          </a:prstGeom>
          <a:noFill/>
        </p:spPr>
        <p:txBody>
          <a:bodyPr wrap="square" rtlCol="0" anchor="t">
            <a:spAutoFit/>
          </a:bodyPr>
          <a:lstStyle/>
          <a:p>
            <a:r>
              <a:rPr lang="en-US" sz="4000" dirty="0">
                <a:solidFill>
                  <a:srgbClr val="101957"/>
                </a:solidFill>
                <a:latin typeface="arial"/>
                <a:cs typeface="Arial-Mdm-FC"/>
              </a:rPr>
              <a:t>2016 State of CSTE</a:t>
            </a:r>
            <a:endParaRPr lang="en-US" dirty="0">
              <a:latin typeface="arial"/>
            </a:endParaRPr>
          </a:p>
        </p:txBody>
      </p:sp>
    </p:spTree>
    <p:extLst>
      <p:ext uri="{BB962C8B-B14F-4D97-AF65-F5344CB8AC3E}">
        <p14:creationId xmlns:p14="http://schemas.microsoft.com/office/powerpoint/2010/main" val="7408641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777240" y="1547310"/>
            <a:ext cx="7922260" cy="4765258"/>
          </a:xfrm>
        </p:spPr>
        <p:txBody>
          <a:bodyPr vert="horz" lIns="91440" tIns="45720" rIns="91440" bIns="45720" rtlCol="0" anchor="t">
            <a:normAutofit fontScale="25000" lnSpcReduction="20000"/>
          </a:bodyPr>
          <a:lstStyle/>
          <a:p>
            <a:pPr algn="l">
              <a:lnSpc>
                <a:spcPct val="110000"/>
              </a:lnSpc>
            </a:pPr>
            <a:r>
              <a:rPr lang="en-US" sz="8800" dirty="0">
                <a:solidFill>
                  <a:schemeClr val="tx1"/>
                </a:solidFill>
                <a:latin typeface="Arial" panose="020B0604020202020204" pitchFamily="34" charset="0"/>
                <a:cs typeface="Arial" panose="020B0604020202020204" pitchFamily="34" charset="0"/>
              </a:rPr>
              <a:t>Chronic Disease, Maternal &amp; Child Health, and Oral </a:t>
            </a:r>
            <a:r>
              <a:rPr lang="en-US" sz="8800" dirty="0" smtClean="0">
                <a:solidFill>
                  <a:schemeClr val="tx1"/>
                </a:solidFill>
                <a:latin typeface="Arial" panose="020B0604020202020204" pitchFamily="34" charset="0"/>
                <a:cs typeface="Arial" panose="020B0604020202020204" pitchFamily="34" charset="0"/>
              </a:rPr>
              <a:t>Health</a:t>
            </a:r>
            <a:br>
              <a:rPr lang="en-US" sz="8800" dirty="0" smtClean="0">
                <a:solidFill>
                  <a:schemeClr val="tx1"/>
                </a:solidFill>
                <a:latin typeface="Arial" panose="020B0604020202020204" pitchFamily="34" charset="0"/>
                <a:cs typeface="Arial" panose="020B0604020202020204" pitchFamily="34" charset="0"/>
              </a:rPr>
            </a:br>
            <a:endParaRPr lang="en-US" sz="8800" dirty="0">
              <a:solidFill>
                <a:schemeClr val="tx1"/>
              </a:solidFill>
              <a:latin typeface="Arial" panose="020B0604020202020204" pitchFamily="34" charset="0"/>
              <a:cs typeface="Arial" panose="020B0604020202020204" pitchFamily="34" charset="0"/>
            </a:endParaRPr>
          </a:p>
          <a:p>
            <a:pPr marL="342900" indent="-342900" algn="l">
              <a:lnSpc>
                <a:spcPct val="110000"/>
              </a:lnSpc>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pPr marL="342900" indent="-342900" algn="l">
              <a:lnSpc>
                <a:spcPct val="110000"/>
              </a:lnSpc>
              <a:spcAft>
                <a:spcPts val="1200"/>
              </a:spcAft>
              <a:buFont typeface="Arial" panose="020B0604020202020204" pitchFamily="34" charset="0"/>
              <a:buChar char="•"/>
            </a:pPr>
            <a:r>
              <a:rPr lang="en-US" sz="6400" dirty="0">
                <a:solidFill>
                  <a:schemeClr val="tx1"/>
                </a:solidFill>
                <a:latin typeface="Arial" charset="0"/>
                <a:cs typeface="Arial" panose="020B0604020202020204" pitchFamily="34" charset="0"/>
              </a:rPr>
              <a:t>Renewed the funding relationship with AMCHP and </a:t>
            </a:r>
            <a:r>
              <a:rPr lang="en-US" sz="6400" dirty="0" err="1">
                <a:solidFill>
                  <a:schemeClr val="tx1"/>
                </a:solidFill>
                <a:latin typeface="Arial" charset="0"/>
                <a:cs typeface="Arial" panose="020B0604020202020204" pitchFamily="34" charset="0"/>
              </a:rPr>
              <a:t>Westat</a:t>
            </a:r>
            <a:r>
              <a:rPr lang="en-US" sz="6400" dirty="0">
                <a:solidFill>
                  <a:schemeClr val="tx1"/>
                </a:solidFill>
                <a:latin typeface="Arial" charset="0"/>
                <a:cs typeface="Arial" panose="020B0604020202020204" pitchFamily="34" charset="0"/>
              </a:rPr>
              <a:t> to further enhance CD and MCH epidemiology capacity</a:t>
            </a:r>
          </a:p>
          <a:p>
            <a:pPr marL="342900" indent="-342900" algn="l">
              <a:lnSpc>
                <a:spcPct val="110000"/>
              </a:lnSpc>
              <a:spcAft>
                <a:spcPts val="1200"/>
              </a:spcAft>
              <a:buFont typeface="Arial" panose="020B0604020202020204" pitchFamily="34" charset="0"/>
              <a:buChar char="•"/>
            </a:pPr>
            <a:r>
              <a:rPr lang="en-US" sz="6400" dirty="0" smtClean="0">
                <a:solidFill>
                  <a:schemeClr val="tx1"/>
                </a:solidFill>
                <a:latin typeface="Arial" charset="0"/>
                <a:cs typeface="Arial" panose="020B0604020202020204" pitchFamily="34" charset="0"/>
              </a:rPr>
              <a:t>The 1305 </a:t>
            </a:r>
            <a:r>
              <a:rPr lang="en-US" sz="6400" dirty="0">
                <a:solidFill>
                  <a:schemeClr val="tx1"/>
                </a:solidFill>
                <a:latin typeface="Arial" charset="0"/>
                <a:cs typeface="Arial" panose="020B0604020202020204" pitchFamily="34" charset="0"/>
              </a:rPr>
              <a:t>workgroup </a:t>
            </a:r>
            <a:r>
              <a:rPr lang="en-US" sz="6400" dirty="0" smtClean="0">
                <a:solidFill>
                  <a:schemeClr val="tx1"/>
                </a:solidFill>
                <a:latin typeface="Arial" charset="0"/>
                <a:cs typeface="Arial" panose="020B0604020202020204" pitchFamily="34" charset="0"/>
              </a:rPr>
              <a:t>provided a venue for chronic disease epi’s to share resources </a:t>
            </a:r>
            <a:r>
              <a:rPr lang="en-US" sz="6400" dirty="0">
                <a:solidFill>
                  <a:schemeClr val="tx1"/>
                </a:solidFill>
                <a:latin typeface="Arial" charset="0"/>
                <a:cs typeface="Arial" panose="020B0604020202020204" pitchFamily="34" charset="0"/>
              </a:rPr>
              <a:t>and strategies </a:t>
            </a:r>
            <a:r>
              <a:rPr lang="en-US" sz="6400" dirty="0" smtClean="0">
                <a:solidFill>
                  <a:schemeClr val="tx1"/>
                </a:solidFill>
                <a:latin typeface="Arial" charset="0"/>
                <a:cs typeface="Arial" panose="020B0604020202020204" pitchFamily="34" charset="0"/>
              </a:rPr>
              <a:t>to </a:t>
            </a:r>
            <a:r>
              <a:rPr lang="en-US" sz="6400" dirty="0">
                <a:solidFill>
                  <a:schemeClr val="tx1"/>
                </a:solidFill>
                <a:latin typeface="Arial" charset="0"/>
                <a:cs typeface="Arial" panose="020B0604020202020204" pitchFamily="34" charset="0"/>
              </a:rPr>
              <a:t>meet </a:t>
            </a:r>
            <a:r>
              <a:rPr lang="en-US" sz="6400" dirty="0" smtClean="0">
                <a:solidFill>
                  <a:schemeClr val="tx1"/>
                </a:solidFill>
                <a:latin typeface="Arial" charset="0"/>
                <a:cs typeface="Arial" panose="020B0604020202020204" pitchFamily="34" charset="0"/>
              </a:rPr>
              <a:t>CDC’s </a:t>
            </a:r>
            <a:r>
              <a:rPr lang="en-US" sz="6400" dirty="0">
                <a:solidFill>
                  <a:schemeClr val="tx1"/>
                </a:solidFill>
                <a:latin typeface="Arial" charset="0"/>
                <a:cs typeface="Arial" panose="020B0604020202020204" pitchFamily="34" charset="0"/>
              </a:rPr>
              <a:t>1305 and 1422 </a:t>
            </a:r>
            <a:r>
              <a:rPr lang="en-US" sz="6400" dirty="0" smtClean="0">
                <a:solidFill>
                  <a:schemeClr val="tx1"/>
                </a:solidFill>
                <a:latin typeface="Arial" charset="0"/>
                <a:cs typeface="Arial" panose="020B0604020202020204" pitchFamily="34" charset="0"/>
              </a:rPr>
              <a:t>grant requirements</a:t>
            </a:r>
            <a:endParaRPr lang="en-US" sz="6400" dirty="0">
              <a:solidFill>
                <a:schemeClr val="tx1"/>
              </a:solidFill>
              <a:latin typeface="Arial" charset="0"/>
              <a:cs typeface="Arial" panose="020B0604020202020204" pitchFamily="34" charset="0"/>
            </a:endParaRPr>
          </a:p>
          <a:p>
            <a:pPr marL="342900" indent="-342900" algn="l">
              <a:lnSpc>
                <a:spcPct val="110000"/>
              </a:lnSpc>
              <a:spcAft>
                <a:spcPts val="1200"/>
              </a:spcAft>
              <a:buFont typeface="Arial" panose="020B0604020202020204" pitchFamily="34" charset="0"/>
              <a:buChar char="•"/>
            </a:pPr>
            <a:r>
              <a:rPr lang="en-US" sz="6400" dirty="0">
                <a:solidFill>
                  <a:schemeClr val="tx1"/>
                </a:solidFill>
                <a:latin typeface="Arial" charset="0"/>
                <a:cs typeface="Arial" panose="020B0604020202020204" pitchFamily="34" charset="0"/>
              </a:rPr>
              <a:t>Approved </a:t>
            </a:r>
            <a:r>
              <a:rPr lang="en-US" sz="6400" dirty="0" smtClean="0">
                <a:solidFill>
                  <a:schemeClr val="tx1"/>
                </a:solidFill>
                <a:latin typeface="Arial" charset="0"/>
                <a:cs typeface="Arial" panose="020B0604020202020204" pitchFamily="34" charset="0"/>
              </a:rPr>
              <a:t>the position </a:t>
            </a:r>
            <a:r>
              <a:rPr lang="en-US" sz="6400" dirty="0">
                <a:solidFill>
                  <a:schemeClr val="tx1"/>
                </a:solidFill>
                <a:latin typeface="Arial" charset="0"/>
                <a:cs typeface="Arial" panose="020B0604020202020204" pitchFamily="34" charset="0"/>
              </a:rPr>
              <a:t>statement 15-CD-01: Revision to the National Oral Health Surveillance System (NOHSS) Indicators</a:t>
            </a:r>
          </a:p>
          <a:p>
            <a:pPr marL="342900" indent="-342900" algn="l">
              <a:lnSpc>
                <a:spcPct val="110000"/>
              </a:lnSpc>
              <a:spcAft>
                <a:spcPts val="1200"/>
              </a:spcAft>
              <a:buFont typeface="Arial" panose="020B0604020202020204" pitchFamily="34" charset="0"/>
              <a:buChar char="•"/>
            </a:pPr>
            <a:r>
              <a:rPr lang="en-US" sz="6400" dirty="0" smtClean="0">
                <a:solidFill>
                  <a:schemeClr val="tx1"/>
                </a:solidFill>
                <a:latin typeface="Arial" charset="0"/>
                <a:cs typeface="Arial" panose="020B0604020202020204" pitchFamily="34" charset="0"/>
              </a:rPr>
              <a:t>Released the Chronic Disease Epidemiologist Orientation Manual—a resource for lead chronic disease epidemiologists to better understand and do their job</a:t>
            </a:r>
          </a:p>
          <a:p>
            <a:pPr marL="342900" indent="-342900" algn="l">
              <a:lnSpc>
                <a:spcPct val="110000"/>
              </a:lnSpc>
              <a:spcAft>
                <a:spcPts val="1200"/>
              </a:spcAft>
              <a:buFont typeface="Arial" panose="020B0604020202020204" pitchFamily="34" charset="0"/>
              <a:buChar char="•"/>
            </a:pPr>
            <a:r>
              <a:rPr lang="en-US" sz="6400" dirty="0" smtClean="0">
                <a:solidFill>
                  <a:schemeClr val="tx1"/>
                </a:solidFill>
                <a:latin typeface="Arial" charset="0"/>
                <a:cs typeface="Arial" panose="020B0604020202020204" pitchFamily="34" charset="0"/>
              </a:rPr>
              <a:t>Collaborated </a:t>
            </a:r>
            <a:r>
              <a:rPr lang="en-US" sz="6400" dirty="0">
                <a:solidFill>
                  <a:schemeClr val="tx1"/>
                </a:solidFill>
                <a:latin typeface="Arial" charset="0"/>
                <a:cs typeface="Arial" panose="020B0604020202020204" pitchFamily="34" charset="0"/>
              </a:rPr>
              <a:t>with </a:t>
            </a:r>
            <a:r>
              <a:rPr lang="en-US" sz="6400" dirty="0" smtClean="0">
                <a:solidFill>
                  <a:schemeClr val="tx1"/>
                </a:solidFill>
                <a:latin typeface="Arial" charset="0"/>
                <a:cs typeface="Arial" panose="020B0604020202020204" pitchFamily="34" charset="0"/>
              </a:rPr>
              <a:t>partners to </a:t>
            </a:r>
            <a:r>
              <a:rPr lang="en-US" sz="6400" dirty="0">
                <a:solidFill>
                  <a:schemeClr val="tx1"/>
                </a:solidFill>
                <a:latin typeface="Arial" charset="0"/>
                <a:cs typeface="Arial" panose="020B0604020202020204" pitchFamily="34" charset="0"/>
              </a:rPr>
              <a:t>provide </a:t>
            </a:r>
            <a:r>
              <a:rPr lang="en-US" sz="6400" dirty="0" smtClean="0">
                <a:solidFill>
                  <a:schemeClr val="tx1"/>
                </a:solidFill>
                <a:latin typeface="Arial" charset="0"/>
                <a:cs typeface="Arial" panose="020B0604020202020204" pitchFamily="34" charset="0"/>
              </a:rPr>
              <a:t>webinars and </a:t>
            </a:r>
            <a:r>
              <a:rPr lang="en-US" sz="6400" dirty="0">
                <a:solidFill>
                  <a:schemeClr val="tx1"/>
                </a:solidFill>
                <a:latin typeface="Arial" charset="0"/>
                <a:cs typeface="Arial" panose="020B0604020202020204" pitchFamily="34" charset="0"/>
              </a:rPr>
              <a:t>trainings on various </a:t>
            </a:r>
            <a:r>
              <a:rPr lang="en-US" sz="6400" dirty="0" smtClean="0">
                <a:solidFill>
                  <a:schemeClr val="tx1"/>
                </a:solidFill>
                <a:latin typeface="Arial" charset="0"/>
                <a:cs typeface="Arial" panose="020B0604020202020204" pitchFamily="34" charset="0"/>
              </a:rPr>
              <a:t>chronic disease topics</a:t>
            </a:r>
            <a:r>
              <a:rPr lang="en-US" sz="6400" dirty="0">
                <a:solidFill>
                  <a:schemeClr val="tx1"/>
                </a:solidFill>
                <a:latin typeface="Arial" charset="0"/>
                <a:cs typeface="Arial" panose="020B0604020202020204" pitchFamily="34" charset="0"/>
              </a:rPr>
              <a:t> </a:t>
            </a:r>
            <a:r>
              <a:rPr lang="en-US" sz="6400" dirty="0" smtClean="0">
                <a:solidFill>
                  <a:schemeClr val="tx1"/>
                </a:solidFill>
                <a:latin typeface="Arial" charset="0"/>
                <a:cs typeface="Arial" panose="020B0604020202020204" pitchFamily="34" charset="0"/>
              </a:rPr>
              <a:t>(e.g. small-area </a:t>
            </a:r>
            <a:r>
              <a:rPr lang="en-US" sz="6400" dirty="0">
                <a:solidFill>
                  <a:schemeClr val="tx1"/>
                </a:solidFill>
                <a:latin typeface="Arial" charset="0"/>
                <a:cs typeface="Arial" panose="020B0604020202020204" pitchFamily="34" charset="0"/>
              </a:rPr>
              <a:t>estimation for </a:t>
            </a:r>
            <a:r>
              <a:rPr lang="en-US" sz="6400" dirty="0" smtClean="0">
                <a:solidFill>
                  <a:schemeClr val="tx1"/>
                </a:solidFill>
                <a:latin typeface="Arial" charset="0"/>
                <a:cs typeface="Arial" panose="020B0604020202020204" pitchFamily="34" charset="0"/>
              </a:rPr>
              <a:t>BRFSS and spatial analysis methods)</a:t>
            </a:r>
            <a:endParaRPr lang="en-US" sz="6400" dirty="0">
              <a:solidFill>
                <a:schemeClr val="tx1"/>
              </a:solidFill>
              <a:latin typeface="Arial" charset="0"/>
              <a:cs typeface="Arial" panose="020B0604020202020204" pitchFamily="34" charset="0"/>
            </a:endParaRPr>
          </a:p>
          <a:p>
            <a:pPr marL="342900" indent="-342900" algn="l">
              <a:lnSpc>
                <a:spcPct val="110000"/>
              </a:lnSpc>
              <a:spcAft>
                <a:spcPts val="1200"/>
              </a:spcAft>
              <a:buFont typeface="Arial" panose="020B0604020202020204" pitchFamily="34" charset="0"/>
              <a:buChar char="•"/>
            </a:pPr>
            <a:r>
              <a:rPr lang="en-US" sz="6400" dirty="0">
                <a:solidFill>
                  <a:schemeClr val="tx1"/>
                </a:solidFill>
                <a:latin typeface="Arial" charset="0"/>
                <a:cs typeface="Arial" panose="020B0604020202020204" pitchFamily="34" charset="0"/>
              </a:rPr>
              <a:t>Partnered with ASTHO to support </a:t>
            </a:r>
            <a:r>
              <a:rPr lang="en-US" sz="6400" dirty="0" smtClean="0">
                <a:solidFill>
                  <a:schemeClr val="tx1"/>
                </a:solidFill>
                <a:latin typeface="Arial" charset="0"/>
                <a:cs typeface="Arial" panose="020B0604020202020204" pitchFamily="34" charset="0"/>
              </a:rPr>
              <a:t>3 states (WV, AZ, TN) in improving </a:t>
            </a:r>
            <a:r>
              <a:rPr lang="en-US" sz="6400" dirty="0">
                <a:solidFill>
                  <a:schemeClr val="tx1"/>
                </a:solidFill>
                <a:latin typeface="Arial" charset="0"/>
                <a:cs typeface="Arial" panose="020B0604020202020204" pitchFamily="34" charset="0"/>
              </a:rPr>
              <a:t>their use of breast cancer </a:t>
            </a:r>
            <a:r>
              <a:rPr lang="en-US" sz="6400" dirty="0" smtClean="0">
                <a:solidFill>
                  <a:schemeClr val="tx1"/>
                </a:solidFill>
                <a:latin typeface="Arial" charset="0"/>
                <a:cs typeface="Arial" panose="020B0604020202020204" pitchFamily="34" charset="0"/>
              </a:rPr>
              <a:t>data</a:t>
            </a:r>
            <a:r>
              <a:rPr lang="en-US" sz="1600" dirty="0">
                <a:solidFill>
                  <a:schemeClr val="tx1"/>
                </a:solidFill>
                <a:latin typeface="Arial" charset="0"/>
                <a:cs typeface="Arial" panose="020B0604020202020204" pitchFamily="34" charset="0"/>
              </a:rPr>
              <a:t/>
            </a:r>
            <a:br>
              <a:rPr lang="en-US" sz="1600" dirty="0">
                <a:solidFill>
                  <a:schemeClr val="tx1"/>
                </a:solidFill>
                <a:latin typeface="Arial" charset="0"/>
                <a:cs typeface="Arial" panose="020B0604020202020204" pitchFamily="34" charset="0"/>
              </a:rPr>
            </a:br>
            <a:endParaRPr lang="en-US" sz="1600" dirty="0">
              <a:solidFill>
                <a:schemeClr val="tx1"/>
              </a:solidFill>
              <a:latin typeface="Arial" charset="0"/>
              <a:cs typeface="Arial" panose="020B0604020202020204" pitchFamily="34" charset="0"/>
            </a:endParaRPr>
          </a:p>
          <a:p>
            <a:pPr algn="l">
              <a:lnSpc>
                <a:spcPct val="110000"/>
              </a:lnSpc>
              <a:spcAft>
                <a:spcPts val="1200"/>
              </a:spcAft>
            </a:pPr>
            <a:r>
              <a:rPr lang="en-US" sz="2000" dirty="0">
                <a:solidFill>
                  <a:schemeClr val="tx1"/>
                </a:solidFill>
                <a:latin typeface="Arial" charset="0"/>
                <a:cs typeface="Arial" panose="020B0604020202020204" pitchFamily="34" charset="0"/>
              </a:rPr>
              <a:t/>
            </a:r>
            <a:br>
              <a:rPr lang="en-US" sz="2000" dirty="0">
                <a:solidFill>
                  <a:schemeClr val="tx1"/>
                </a:solidFill>
                <a:latin typeface="Arial" charset="0"/>
                <a:cs typeface="Arial" panose="020B0604020202020204" pitchFamily="34" charset="0"/>
              </a:rPr>
            </a:br>
            <a:r>
              <a:rPr lang="en-US" sz="2000" dirty="0">
                <a:solidFill>
                  <a:schemeClr val="tx1"/>
                </a:solidFill>
                <a:latin typeface="Arial"/>
                <a:cs typeface="Arial" panose="020B0604020202020204" pitchFamily="34" charset="0"/>
              </a:rPr>
              <a:t> </a:t>
            </a:r>
            <a:endParaRPr lang="en-US" sz="2400" dirty="0">
              <a:solidFill>
                <a:schemeClr val="tx1"/>
              </a:solidFill>
              <a:latin typeface="Arial"/>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 y="1417176"/>
            <a:ext cx="605790" cy="696014"/>
          </a:xfrm>
          <a:prstGeom prst="rect">
            <a:avLst/>
          </a:prstGeom>
        </p:spPr>
      </p:pic>
    </p:spTree>
    <p:extLst>
      <p:ext uri="{BB962C8B-B14F-4D97-AF65-F5344CB8AC3E}">
        <p14:creationId xmlns:p14="http://schemas.microsoft.com/office/powerpoint/2010/main" val="3993409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815829" y="1547812"/>
            <a:ext cx="7883671" cy="5181851"/>
          </a:xfrm>
        </p:spPr>
        <p:txBody>
          <a:bodyPr vert="horz" lIns="91440" tIns="45720" rIns="91440" bIns="45720" rtlCol="0" anchor="t">
            <a:normAutofit/>
          </a:bodyPr>
          <a:lstStyle/>
          <a:p>
            <a:pPr algn="l">
              <a:lnSpc>
                <a:spcPct val="110000"/>
              </a:lnSpc>
            </a:pPr>
            <a:r>
              <a:rPr lang="en-US" sz="2800" dirty="0">
                <a:solidFill>
                  <a:schemeClr val="tx1"/>
                </a:solidFill>
                <a:latin typeface="Arial" panose="020B0604020202020204" pitchFamily="34" charset="0"/>
                <a:cs typeface="Arial" panose="020B0604020202020204" pitchFamily="34" charset="0"/>
              </a:rPr>
              <a:t>Cross Cutting</a:t>
            </a:r>
          </a:p>
          <a:p>
            <a:pPr marL="342900" indent="-342900" algn="l">
              <a:buFont typeface="Arial" panose="020B0604020202020204" pitchFamily="34" charset="0"/>
              <a:buChar char="•"/>
            </a:pPr>
            <a:r>
              <a:rPr lang="en-US" sz="1400" dirty="0" smtClean="0">
                <a:solidFill>
                  <a:schemeClr val="tx1"/>
                </a:solidFill>
                <a:latin typeface="Arial" charset="0"/>
                <a:cs typeface="Arial" panose="020B0604020202020204" pitchFamily="34" charset="0"/>
              </a:rPr>
              <a:t>Developed </a:t>
            </a:r>
            <a:r>
              <a:rPr lang="en-US" sz="1400" dirty="0">
                <a:solidFill>
                  <a:schemeClr val="tx1"/>
                </a:solidFill>
                <a:latin typeface="Arial" charset="0"/>
                <a:cs typeface="Arial" panose="020B0604020202020204" pitchFamily="34" charset="0"/>
              </a:rPr>
              <a:t>and disseminated a stakeholder-driven Guide for Sub-County Assessment of Life Expectancy (</a:t>
            </a:r>
            <a:r>
              <a:rPr lang="en-US" sz="1400">
                <a:solidFill>
                  <a:schemeClr val="tx1"/>
                </a:solidFill>
                <a:latin typeface="Arial" charset="0"/>
                <a:cs typeface="Arial" panose="020B0604020202020204" pitchFamily="34" charset="0"/>
              </a:rPr>
              <a:t>SCALE</a:t>
            </a:r>
            <a:r>
              <a:rPr lang="en-US" sz="1400" smtClean="0">
                <a:solidFill>
                  <a:schemeClr val="tx1"/>
                </a:solidFill>
                <a:latin typeface="Arial" charset="0"/>
                <a:cs typeface="Arial" panose="020B0604020202020204" pitchFamily="34" charset="0"/>
              </a:rPr>
              <a:t>)</a:t>
            </a:r>
            <a:r>
              <a:rPr lang="en-US" sz="1400" dirty="0" smtClean="0">
                <a:solidFill>
                  <a:schemeClr val="tx1"/>
                </a:solidFill>
                <a:latin typeface="Arial" charset="0"/>
                <a:cs typeface="Arial" panose="020B0604020202020204" pitchFamily="34" charset="0"/>
              </a:rPr>
              <a:t/>
            </a:r>
            <a:br>
              <a:rPr lang="en-US" sz="1400" dirty="0" smtClean="0">
                <a:solidFill>
                  <a:schemeClr val="tx1"/>
                </a:solidFill>
                <a:latin typeface="Arial" charset="0"/>
                <a:cs typeface="Arial" panose="020B0604020202020204" pitchFamily="34" charset="0"/>
              </a:rPr>
            </a:br>
            <a:endParaRPr lang="en-US" sz="1400" dirty="0">
              <a:solidFill>
                <a:schemeClr val="tx1"/>
              </a:solidFill>
              <a:latin typeface="Arial" charset="0"/>
              <a:cs typeface="Arial" panose="020B0604020202020204" pitchFamily="34" charset="0"/>
            </a:endParaRPr>
          </a:p>
          <a:p>
            <a:pPr marL="342900" indent="-342900" algn="l">
              <a:buFont typeface="Arial" panose="020B0604020202020204" pitchFamily="34" charset="0"/>
              <a:buChar char="•"/>
            </a:pPr>
            <a:r>
              <a:rPr lang="en-US" sz="1400" dirty="0" smtClean="0">
                <a:solidFill>
                  <a:schemeClr val="tx1"/>
                </a:solidFill>
                <a:latin typeface="Arial"/>
                <a:cs typeface="Arial" panose="020B0604020202020204" pitchFamily="34" charset="0"/>
              </a:rPr>
              <a:t>Health Disparities SC conducted a 2015 </a:t>
            </a:r>
            <a:r>
              <a:rPr lang="en-US" sz="1400" dirty="0">
                <a:solidFill>
                  <a:schemeClr val="tx1"/>
                </a:solidFill>
                <a:latin typeface="Arial"/>
                <a:cs typeface="Arial" panose="020B0604020202020204" pitchFamily="34" charset="0"/>
              </a:rPr>
              <a:t>assessment to determine </a:t>
            </a:r>
            <a:r>
              <a:rPr lang="en-US" sz="1400" dirty="0" smtClean="0">
                <a:solidFill>
                  <a:schemeClr val="tx1"/>
                </a:solidFill>
                <a:latin typeface="Arial"/>
                <a:cs typeface="Arial" panose="020B0604020202020204" pitchFamily="34" charset="0"/>
              </a:rPr>
              <a:t>the availability of race/ethnicity data on selected </a:t>
            </a:r>
            <a:r>
              <a:rPr lang="en-US" sz="1400" dirty="0">
                <a:solidFill>
                  <a:schemeClr val="tx1"/>
                </a:solidFill>
                <a:latin typeface="Arial"/>
                <a:cs typeface="Arial" panose="020B0604020202020204" pitchFamily="34" charset="0"/>
              </a:rPr>
              <a:t>nationally notifiable and state reportable </a:t>
            </a:r>
            <a:r>
              <a:rPr lang="en-US" sz="1400" dirty="0" smtClean="0">
                <a:solidFill>
                  <a:schemeClr val="tx1"/>
                </a:solidFill>
                <a:latin typeface="Arial"/>
                <a:cs typeface="Arial" panose="020B0604020202020204" pitchFamily="34" charset="0"/>
              </a:rPr>
              <a:t>condition; final report on CSTE website soon</a:t>
            </a:r>
            <a:br>
              <a:rPr lang="en-US" sz="1400" dirty="0" smtClean="0">
                <a:solidFill>
                  <a:schemeClr val="tx1"/>
                </a:solidFill>
                <a:latin typeface="Arial"/>
                <a:cs typeface="Arial" panose="020B0604020202020204" pitchFamily="34" charset="0"/>
              </a:rPr>
            </a:br>
            <a:endParaRPr lang="en-US" sz="1400" dirty="0">
              <a:solidFill>
                <a:schemeClr val="tx1"/>
              </a:solidFill>
              <a:latin typeface="Arial"/>
              <a:cs typeface="Arial" panose="020B0604020202020204" pitchFamily="34" charset="0"/>
            </a:endParaRPr>
          </a:p>
          <a:p>
            <a:pPr marL="342900" indent="-342900" algn="l">
              <a:buFont typeface="Arial" panose="020B0604020202020204" pitchFamily="34" charset="0"/>
              <a:buChar char="•"/>
            </a:pPr>
            <a:r>
              <a:rPr lang="en-US" sz="1400" dirty="0">
                <a:solidFill>
                  <a:schemeClr val="tx1"/>
                </a:solidFill>
                <a:latin typeface="Arial"/>
                <a:cs typeface="Arial" panose="020B0604020202020204" pitchFamily="34" charset="0"/>
              </a:rPr>
              <a:t>Produced the following publications:</a:t>
            </a:r>
          </a:p>
          <a:p>
            <a:pPr marL="800100" lvl="1" indent="-342900" algn="l">
              <a:buFont typeface="Arial" panose="020B0604020202020204" pitchFamily="34" charset="0"/>
              <a:buChar char="•"/>
            </a:pPr>
            <a:r>
              <a:rPr lang="en-US" sz="1400" dirty="0">
                <a:solidFill>
                  <a:schemeClr val="tx1"/>
                </a:solidFill>
                <a:latin typeface="Arial"/>
                <a:cs typeface="Arial" panose="020B0604020202020204" pitchFamily="34" charset="0"/>
              </a:rPr>
              <a:t>Manuscript accepted to the</a:t>
            </a:r>
            <a:r>
              <a:rPr lang="en-US" sz="1400" i="1" dirty="0">
                <a:solidFill>
                  <a:schemeClr val="tx1"/>
                </a:solidFill>
                <a:latin typeface="Arial"/>
                <a:cs typeface="Arial" panose="020B0604020202020204" pitchFamily="34" charset="0"/>
              </a:rPr>
              <a:t> Journal of Public Health Management and Practice,</a:t>
            </a:r>
            <a:r>
              <a:rPr lang="en-US" sz="1400" dirty="0">
                <a:solidFill>
                  <a:schemeClr val="tx1"/>
                </a:solidFill>
                <a:latin typeface="Arial"/>
                <a:cs typeface="Arial" panose="020B0604020202020204" pitchFamily="34" charset="0"/>
              </a:rPr>
              <a:t> entitled “Barriers and Facilitators to Scientific Writing among Applied Epidemiologists”</a:t>
            </a:r>
          </a:p>
          <a:p>
            <a:pPr marL="800100" lvl="1" indent="-342900" algn="l">
              <a:buFont typeface="Arial" panose="020B0604020202020204" pitchFamily="34" charset="0"/>
              <a:buChar char="•"/>
            </a:pPr>
            <a:r>
              <a:rPr lang="en-US" sz="1400" dirty="0">
                <a:solidFill>
                  <a:schemeClr val="tx1"/>
                </a:solidFill>
                <a:latin typeface="Arial"/>
                <a:cs typeface="Arial" panose="020B0604020202020204" pitchFamily="34" charset="0"/>
              </a:rPr>
              <a:t>Submitted a manuscript article to the </a:t>
            </a:r>
            <a:r>
              <a:rPr lang="en-US" sz="1400" i="1" dirty="0">
                <a:solidFill>
                  <a:schemeClr val="tx1"/>
                </a:solidFill>
                <a:latin typeface="Arial"/>
                <a:cs typeface="Arial" panose="020B0604020202020204" pitchFamily="34" charset="0"/>
              </a:rPr>
              <a:t>American Journal of Public Health,</a:t>
            </a:r>
            <a:r>
              <a:rPr lang="en-US" sz="1400" dirty="0">
                <a:solidFill>
                  <a:schemeClr val="tx1"/>
                </a:solidFill>
                <a:latin typeface="Arial"/>
                <a:cs typeface="Arial" panose="020B0604020202020204" pitchFamily="34" charset="0"/>
              </a:rPr>
              <a:t> entitled “Building Tribal Public Health Surveillance: Frequency, Barriers, and Facilitators of Data Sharing” using data from CSTE assessments to state </a:t>
            </a:r>
            <a:r>
              <a:rPr lang="en-US" sz="1400" dirty="0" smtClean="0">
                <a:solidFill>
                  <a:schemeClr val="tx1"/>
                </a:solidFill>
                <a:latin typeface="Arial"/>
                <a:cs typeface="Arial" panose="020B0604020202020204" pitchFamily="34" charset="0"/>
              </a:rPr>
              <a:t>HDs and TECs</a:t>
            </a:r>
            <a:endParaRPr lang="en-US" sz="1400" dirty="0">
              <a:solidFill>
                <a:schemeClr val="tx1"/>
              </a:solidFill>
              <a:latin typeface="Arial"/>
              <a:cs typeface="Arial" panose="020B0604020202020204" pitchFamily="34" charset="0"/>
            </a:endParaRPr>
          </a:p>
          <a:p>
            <a:pPr marL="800100" lvl="1" indent="-342900" algn="l">
              <a:buFont typeface="Arial" panose="020B0604020202020204" pitchFamily="34" charset="0"/>
              <a:buChar char="•"/>
            </a:pPr>
            <a:r>
              <a:rPr lang="en-US" sz="1400" dirty="0">
                <a:solidFill>
                  <a:schemeClr val="tx1"/>
                </a:solidFill>
                <a:latin typeface="Arial"/>
                <a:cs typeface="Arial" panose="020B0604020202020204" pitchFamily="34" charset="0"/>
              </a:rPr>
              <a:t>Published </a:t>
            </a:r>
            <a:r>
              <a:rPr lang="en-US" sz="1400" dirty="0" smtClean="0">
                <a:solidFill>
                  <a:schemeClr val="tx1"/>
                </a:solidFill>
                <a:latin typeface="Arial"/>
                <a:cs typeface="Arial" panose="020B0604020202020204" pitchFamily="34" charset="0"/>
              </a:rPr>
              <a:t>"</a:t>
            </a:r>
            <a:r>
              <a:rPr lang="en-US" sz="1400" dirty="0">
                <a:solidFill>
                  <a:schemeClr val="tx1"/>
                </a:solidFill>
                <a:latin typeface="Arial"/>
                <a:cs typeface="Arial" panose="020B0604020202020204" pitchFamily="34" charset="0"/>
              </a:rPr>
              <a:t>Drug Overdose Deaths: Let's Get </a:t>
            </a:r>
            <a:r>
              <a:rPr lang="en-US" sz="1400" dirty="0" smtClean="0">
                <a:solidFill>
                  <a:schemeClr val="tx1"/>
                </a:solidFill>
                <a:latin typeface="Arial"/>
                <a:cs typeface="Arial" panose="020B0604020202020204" pitchFamily="34" charset="0"/>
              </a:rPr>
              <a:t>Specific</a:t>
            </a:r>
            <a:r>
              <a:rPr lang="en-US" sz="1400" dirty="0">
                <a:solidFill>
                  <a:schemeClr val="tx1"/>
                </a:solidFill>
                <a:latin typeface="Arial"/>
                <a:cs typeface="Arial" panose="020B0604020202020204" pitchFamily="34" charset="0"/>
              </a:rPr>
              <a:t>” in </a:t>
            </a:r>
            <a:r>
              <a:rPr lang="en-US" sz="1400" i="1" dirty="0">
                <a:solidFill>
                  <a:schemeClr val="tx1"/>
                </a:solidFill>
                <a:latin typeface="Arial"/>
                <a:cs typeface="Arial" panose="020B0604020202020204" pitchFamily="34" charset="0"/>
              </a:rPr>
              <a:t>Public Health </a:t>
            </a:r>
            <a:r>
              <a:rPr lang="en-US" sz="1400" i="1" dirty="0" smtClean="0">
                <a:solidFill>
                  <a:schemeClr val="tx1"/>
                </a:solidFill>
                <a:latin typeface="Arial"/>
                <a:cs typeface="Arial" panose="020B0604020202020204" pitchFamily="34" charset="0"/>
              </a:rPr>
              <a:t>Reports</a:t>
            </a:r>
            <a:r>
              <a:rPr lang="en-US" sz="1400" dirty="0" smtClean="0">
                <a:solidFill>
                  <a:schemeClr val="tx1"/>
                </a:solidFill>
                <a:latin typeface="Arial"/>
                <a:cs typeface="Arial" panose="020B0604020202020204" pitchFamily="34" charset="0"/>
              </a:rPr>
              <a:t> </a:t>
            </a:r>
            <a:br>
              <a:rPr lang="en-US" sz="1400" dirty="0" smtClean="0">
                <a:solidFill>
                  <a:schemeClr val="tx1"/>
                </a:solidFill>
                <a:latin typeface="Arial"/>
                <a:cs typeface="Arial" panose="020B0604020202020204" pitchFamily="34" charset="0"/>
              </a:rPr>
            </a:br>
            <a:endParaRPr lang="en-US" sz="1400" dirty="0" smtClean="0">
              <a:solidFill>
                <a:schemeClr val="tx1"/>
              </a:solidFill>
              <a:latin typeface="Arial"/>
              <a:cs typeface="Arial" panose="020B0604020202020204" pitchFamily="34" charset="0"/>
            </a:endParaRPr>
          </a:p>
          <a:p>
            <a:pPr marL="342900" indent="-342900" algn="l">
              <a:buFont typeface="Arial" panose="020B0604020202020204" pitchFamily="34" charset="0"/>
              <a:buChar char="•"/>
            </a:pPr>
            <a:r>
              <a:rPr lang="en-US" sz="1400" dirty="0" smtClean="0">
                <a:solidFill>
                  <a:schemeClr val="tx1"/>
                </a:solidFill>
                <a:latin typeface="Arial" charset="0"/>
                <a:cs typeface="Arial" panose="020B0604020202020204" pitchFamily="34" charset="0"/>
              </a:rPr>
              <a:t>Convened the Prescription Drug Monitoring Program Subcommittee to standardize methods for PH surveillance for opioid-related morbidity and mortality</a:t>
            </a:r>
            <a:endParaRPr lang="en-US" sz="1400" dirty="0">
              <a:solidFill>
                <a:schemeClr val="tx1"/>
              </a:solidFill>
              <a:latin typeface="Arial" charset="0"/>
              <a:cs typeface="Arial" panose="020B0604020202020204" pitchFamily="34" charset="0"/>
            </a:endParaRPr>
          </a:p>
          <a:p>
            <a:pPr marL="342900" indent="-342900" algn="l">
              <a:lnSpc>
                <a:spcPct val="110000"/>
              </a:lnSpc>
              <a:buFont typeface="Arial" panose="020B0604020202020204" pitchFamily="34" charset="0"/>
              <a:buChar char="•"/>
            </a:pPr>
            <a:endParaRPr lang="en-US" sz="1400" dirty="0">
              <a:solidFill>
                <a:schemeClr val="tx1"/>
              </a:solidFill>
              <a:latin typeface="Arial"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945" y="1396667"/>
            <a:ext cx="632884" cy="603584"/>
          </a:xfrm>
          <a:prstGeom prst="rect">
            <a:avLst/>
          </a:prstGeom>
        </p:spPr>
      </p:pic>
    </p:spTree>
    <p:extLst>
      <p:ext uri="{BB962C8B-B14F-4D97-AF65-F5344CB8AC3E}">
        <p14:creationId xmlns:p14="http://schemas.microsoft.com/office/powerpoint/2010/main" val="848158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857250" y="1547309"/>
            <a:ext cx="7842250" cy="5002081"/>
          </a:xfrm>
        </p:spPr>
        <p:txBody>
          <a:bodyPr vert="horz" lIns="91440" tIns="45720" rIns="91440" bIns="45720" rtlCol="0" anchor="t">
            <a:normAutofit/>
          </a:bodyPr>
          <a:lstStyle/>
          <a:p>
            <a:pPr algn="l"/>
            <a:r>
              <a:rPr lang="en-US" sz="2600" dirty="0">
                <a:solidFill>
                  <a:schemeClr val="tx1"/>
                </a:solidFill>
                <a:latin typeface="Arial" panose="020B0604020202020204" pitchFamily="34" charset="0"/>
                <a:cs typeface="Arial" panose="020B0604020202020204" pitchFamily="34" charset="0"/>
              </a:rPr>
              <a:t>Cross Cutting </a:t>
            </a:r>
            <a:r>
              <a:rPr lang="en-US" sz="2600" i="1" dirty="0">
                <a:solidFill>
                  <a:schemeClr val="tx1"/>
                </a:solidFill>
                <a:latin typeface="Arial" panose="020B0604020202020204" pitchFamily="34" charset="0"/>
                <a:cs typeface="Arial" panose="020B0604020202020204" pitchFamily="34" charset="0"/>
              </a:rPr>
              <a:t>(continued</a:t>
            </a:r>
            <a:r>
              <a:rPr lang="en-US" sz="2600" i="1" dirty="0" smtClean="0">
                <a:solidFill>
                  <a:schemeClr val="tx1"/>
                </a:solidFill>
                <a:latin typeface="Arial" panose="020B0604020202020204" pitchFamily="34" charset="0"/>
                <a:cs typeface="Arial" panose="020B0604020202020204" pitchFamily="34" charset="0"/>
              </a:rPr>
              <a:t>)</a:t>
            </a:r>
            <a:r>
              <a:rPr lang="en-US" sz="2700" i="1" dirty="0" smtClean="0">
                <a:solidFill>
                  <a:schemeClr val="tx1"/>
                </a:solidFill>
                <a:latin typeface="Arial" panose="020B0604020202020204" pitchFamily="34" charset="0"/>
                <a:cs typeface="Arial" panose="020B0604020202020204" pitchFamily="34" charset="0"/>
              </a:rPr>
              <a:t/>
            </a:r>
            <a:br>
              <a:rPr lang="en-US" sz="2700" i="1" dirty="0" smtClean="0">
                <a:solidFill>
                  <a:schemeClr val="tx1"/>
                </a:solidFill>
                <a:latin typeface="Arial" panose="020B0604020202020204" pitchFamily="34" charset="0"/>
                <a:cs typeface="Arial" panose="020B0604020202020204" pitchFamily="34" charset="0"/>
              </a:rPr>
            </a:br>
            <a:endParaRPr lang="en-US" sz="2700" i="1" dirty="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1600" dirty="0" smtClean="0">
                <a:solidFill>
                  <a:schemeClr val="tx1"/>
                </a:solidFill>
                <a:latin typeface="Arial" charset="0"/>
                <a:cs typeface="Arial" panose="020B0604020202020204" pitchFamily="34" charset="0"/>
              </a:rPr>
              <a:t>Released a document entitled, “Recommendations and Lessons Learned for Improved Reporting of Drug OD Deaths on Death Certificates” in April 2016 </a:t>
            </a:r>
            <a:br>
              <a:rPr lang="en-US" sz="1600" dirty="0" smtClean="0">
                <a:solidFill>
                  <a:schemeClr val="tx1"/>
                </a:solidFill>
                <a:latin typeface="Arial" charset="0"/>
                <a:cs typeface="Arial" panose="020B0604020202020204" pitchFamily="34" charset="0"/>
              </a:rPr>
            </a:br>
            <a:endParaRPr lang="en-US" sz="1600" dirty="0">
              <a:solidFill>
                <a:schemeClr val="tx1"/>
              </a:solidFill>
              <a:latin typeface="Arial" charset="0"/>
              <a:cs typeface="Arial" panose="020B0604020202020204" pitchFamily="34" charset="0"/>
            </a:endParaRPr>
          </a:p>
          <a:p>
            <a:pPr marL="342900" indent="-342900" algn="l">
              <a:buFont typeface="Arial" panose="020B0604020202020204" pitchFamily="34" charset="0"/>
              <a:buChar char="•"/>
            </a:pPr>
            <a:r>
              <a:rPr lang="en-US" sz="1600" dirty="0">
                <a:solidFill>
                  <a:schemeClr val="tx1"/>
                </a:solidFill>
                <a:latin typeface="Arial" charset="0"/>
                <a:cs typeface="Arial" panose="020B0604020202020204" pitchFamily="34" charset="0"/>
              </a:rPr>
              <a:t>Finalized an assessment to </a:t>
            </a:r>
            <a:r>
              <a:rPr lang="en-US" sz="1600" dirty="0" smtClean="0">
                <a:solidFill>
                  <a:schemeClr val="tx1"/>
                </a:solidFill>
                <a:latin typeface="Arial" charset="0"/>
                <a:cs typeface="Arial" panose="020B0604020202020204" pitchFamily="34" charset="0"/>
              </a:rPr>
              <a:t>better understand how hospital emergency departments collect </a:t>
            </a:r>
            <a:r>
              <a:rPr lang="en-US" sz="1600" dirty="0">
                <a:solidFill>
                  <a:schemeClr val="tx1"/>
                </a:solidFill>
                <a:latin typeface="Arial" charset="0"/>
                <a:cs typeface="Arial" panose="020B0604020202020204" pitchFamily="34" charset="0"/>
              </a:rPr>
              <a:t>data on </a:t>
            </a:r>
            <a:r>
              <a:rPr lang="en-US" sz="1600" dirty="0" smtClean="0">
                <a:solidFill>
                  <a:schemeClr val="tx1"/>
                </a:solidFill>
                <a:latin typeface="Arial" charset="0"/>
                <a:cs typeface="Arial" panose="020B0604020202020204" pitchFamily="34" charset="0"/>
              </a:rPr>
              <a:t>alcohol consumption (report to be released soon)</a:t>
            </a:r>
            <a:br>
              <a:rPr lang="en-US" sz="1600" dirty="0" smtClean="0">
                <a:solidFill>
                  <a:schemeClr val="tx1"/>
                </a:solidFill>
                <a:latin typeface="Arial" charset="0"/>
                <a:cs typeface="Arial" panose="020B0604020202020204" pitchFamily="34" charset="0"/>
              </a:rPr>
            </a:br>
            <a:endParaRPr lang="en-US" sz="1600" dirty="0">
              <a:solidFill>
                <a:schemeClr val="tx1"/>
              </a:solidFill>
              <a:latin typeface="Arial" charset="0"/>
              <a:cs typeface="Arial" panose="020B0604020202020204" pitchFamily="34" charset="0"/>
            </a:endParaRPr>
          </a:p>
          <a:p>
            <a:pPr marL="342900" indent="-342900" algn="l">
              <a:buFont typeface="Arial" panose="020B0604020202020204" pitchFamily="34" charset="0"/>
              <a:buChar char="•"/>
            </a:pPr>
            <a:r>
              <a:rPr lang="en-US" sz="1600" dirty="0" smtClean="0">
                <a:solidFill>
                  <a:schemeClr val="tx1"/>
                </a:solidFill>
                <a:latin typeface="Arial" panose="020B0604020202020204" pitchFamily="34" charset="0"/>
                <a:cs typeface="Arial" panose="020B0604020202020204" pitchFamily="34" charset="0"/>
              </a:rPr>
              <a:t>Developed </a:t>
            </a:r>
            <a:r>
              <a:rPr lang="en-US" sz="1600" dirty="0">
                <a:solidFill>
                  <a:schemeClr val="tx1"/>
                </a:solidFill>
                <a:latin typeface="Arial" panose="020B0604020202020204" pitchFamily="34" charset="0"/>
                <a:cs typeface="Arial" panose="020B0604020202020204" pitchFamily="34" charset="0"/>
              </a:rPr>
              <a:t>recommendations for behavioral health surveillance </a:t>
            </a:r>
            <a:r>
              <a:rPr lang="en-US" sz="1600" dirty="0" smtClean="0">
                <a:solidFill>
                  <a:schemeClr val="tx1"/>
                </a:solidFill>
                <a:latin typeface="Arial" panose="020B0604020202020204" pitchFamily="34" charset="0"/>
                <a:cs typeface="Arial" panose="020B0604020202020204" pitchFamily="34" charset="0"/>
              </a:rPr>
              <a:t>indicators (download it at the CSTE Substance Abuse page), and s</a:t>
            </a:r>
            <a:r>
              <a:rPr lang="en-US" sz="1500" dirty="0" smtClean="0">
                <a:solidFill>
                  <a:schemeClr val="tx1"/>
                </a:solidFill>
                <a:latin typeface="Arial" panose="020B0604020202020204" pitchFamily="34" charset="0"/>
                <a:cs typeface="Arial" panose="020B0604020202020204" pitchFamily="34" charset="0"/>
              </a:rPr>
              <a:t>ubmitted </a:t>
            </a:r>
            <a:r>
              <a:rPr lang="en-US" sz="1500" dirty="0">
                <a:solidFill>
                  <a:schemeClr val="tx1"/>
                </a:solidFill>
                <a:latin typeface="Arial" panose="020B0604020202020204" pitchFamily="34" charset="0"/>
                <a:cs typeface="Arial" panose="020B0604020202020204" pitchFamily="34" charset="0"/>
              </a:rPr>
              <a:t>a 2016 policy position statement promoting </a:t>
            </a:r>
            <a:r>
              <a:rPr lang="en-US" sz="1500" dirty="0" smtClean="0">
                <a:solidFill>
                  <a:schemeClr val="tx1"/>
                </a:solidFill>
                <a:latin typeface="Arial" panose="020B0604020202020204" pitchFamily="34" charset="0"/>
                <a:cs typeface="Arial" panose="020B0604020202020204" pitchFamily="34" charset="0"/>
              </a:rPr>
              <a:t>the use </a:t>
            </a:r>
            <a:r>
              <a:rPr lang="en-US" sz="1500" dirty="0">
                <a:solidFill>
                  <a:schemeClr val="tx1"/>
                </a:solidFill>
                <a:latin typeface="Arial" panose="020B0604020202020204" pitchFamily="34" charset="0"/>
                <a:cs typeface="Arial" panose="020B0604020202020204" pitchFamily="34" charset="0"/>
              </a:rPr>
              <a:t>of these </a:t>
            </a:r>
            <a:r>
              <a:rPr lang="en-US" sz="1500" dirty="0" smtClean="0">
                <a:solidFill>
                  <a:schemeClr val="tx1"/>
                </a:solidFill>
                <a:latin typeface="Arial" panose="020B0604020202020204" pitchFamily="34" charset="0"/>
                <a:cs typeface="Arial" panose="020B0604020202020204" pitchFamily="34" charset="0"/>
              </a:rPr>
              <a:t>indicators</a:t>
            </a:r>
            <a:r>
              <a:rPr lang="en-US" sz="1200" dirty="0" smtClean="0">
                <a:solidFill>
                  <a:schemeClr val="tx1"/>
                </a:solidFill>
                <a:latin typeface="Arial" panose="020B0604020202020204" pitchFamily="34" charset="0"/>
                <a:cs typeface="Arial" panose="020B0604020202020204" pitchFamily="34" charset="0"/>
              </a:rPr>
              <a:t/>
            </a:r>
            <a:br>
              <a:rPr lang="en-US" sz="1200" dirty="0" smtClean="0">
                <a:solidFill>
                  <a:schemeClr val="tx1"/>
                </a:solidFill>
                <a:latin typeface="Arial" panose="020B0604020202020204" pitchFamily="34" charset="0"/>
                <a:cs typeface="Arial" panose="020B0604020202020204" pitchFamily="34" charset="0"/>
              </a:rPr>
            </a:br>
            <a:endParaRPr lang="en-US" sz="1200" dirty="0">
              <a:solidFill>
                <a:schemeClr val="tx1"/>
              </a:solidFill>
              <a:latin typeface="Arial" panose="020B0604020202020204" pitchFamily="34"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4366" y="1391488"/>
            <a:ext cx="632884" cy="603584"/>
          </a:xfrm>
          <a:prstGeom prst="rect">
            <a:avLst/>
          </a:prstGeom>
        </p:spPr>
      </p:pic>
    </p:spTree>
    <p:extLst>
      <p:ext uri="{BB962C8B-B14F-4D97-AF65-F5344CB8AC3E}">
        <p14:creationId xmlns:p14="http://schemas.microsoft.com/office/powerpoint/2010/main" val="28996091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685800" y="1377526"/>
            <a:ext cx="8237939" cy="4966124"/>
          </a:xfrm>
        </p:spPr>
        <p:txBody>
          <a:bodyPr vert="horz" lIns="91440" tIns="45720" rIns="91440" bIns="45720" rtlCol="0" anchor="t">
            <a:noAutofit/>
          </a:bodyPr>
          <a:lstStyle/>
          <a:p>
            <a:pPr algn="l">
              <a:spcBef>
                <a:spcPts val="0"/>
              </a:spcBef>
            </a:pPr>
            <a:r>
              <a:rPr lang="en-US" sz="2400" dirty="0">
                <a:solidFill>
                  <a:schemeClr val="tx1"/>
                </a:solidFill>
                <a:latin typeface="Arial" panose="020B0604020202020204" pitchFamily="34" charset="0"/>
                <a:cs typeface="Arial" panose="020B0604020202020204" pitchFamily="34" charset="0"/>
              </a:rPr>
              <a:t>Environmental Health, Occupational Health, &amp; Injury</a:t>
            </a:r>
          </a:p>
          <a:p>
            <a:pPr marL="342900" indent="-342900" algn="l">
              <a:spcBef>
                <a:spcPts val="0"/>
              </a:spcBef>
              <a:buFont typeface="Arial" panose="020B0604020202020204" pitchFamily="34" charset="0"/>
              <a:buChar char="•"/>
            </a:pPr>
            <a:endParaRPr lang="en-US" sz="1400" dirty="0">
              <a:solidFill>
                <a:schemeClr val="tx1"/>
              </a:solidFill>
              <a:latin typeface="Arial" panose="020B0604020202020204" pitchFamily="34" charset="0"/>
              <a:cs typeface="Arial" panose="020B0604020202020204" pitchFamily="34" charset="0"/>
            </a:endParaRPr>
          </a:p>
          <a:p>
            <a:pPr marL="285750" indent="-285750" algn="l">
              <a:spcBef>
                <a:spcPts val="0"/>
              </a:spcBef>
              <a:spcAft>
                <a:spcPts val="1200"/>
              </a:spcAf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G</a:t>
            </a:r>
            <a:r>
              <a:rPr lang="en-US" sz="1600" dirty="0" smtClean="0">
                <a:solidFill>
                  <a:schemeClr val="tx1"/>
                </a:solidFill>
                <a:latin typeface="Arial" panose="020B0604020202020204" pitchFamily="34" charset="0"/>
                <a:cs typeface="Arial" panose="020B0604020202020204" pitchFamily="34" charset="0"/>
              </a:rPr>
              <a:t>enerated and posted state occupational health success </a:t>
            </a:r>
            <a:r>
              <a:rPr lang="en-US" sz="1600" dirty="0">
                <a:solidFill>
                  <a:schemeClr val="tx1"/>
                </a:solidFill>
                <a:latin typeface="Arial" panose="020B0604020202020204" pitchFamily="34" charset="0"/>
                <a:cs typeface="Arial" panose="020B0604020202020204" pitchFamily="34" charset="0"/>
              </a:rPr>
              <a:t>stories </a:t>
            </a:r>
            <a:r>
              <a:rPr lang="en-US" sz="1600" dirty="0" smtClean="0">
                <a:solidFill>
                  <a:schemeClr val="tx1"/>
                </a:solidFill>
                <a:latin typeface="Arial" panose="020B0604020202020204" pitchFamily="34" charset="0"/>
                <a:cs typeface="Arial" panose="020B0604020202020204" pitchFamily="34" charset="0"/>
              </a:rPr>
              <a:t> </a:t>
            </a:r>
            <a:endParaRPr lang="en-US" sz="1600" dirty="0">
              <a:solidFill>
                <a:schemeClr val="tx1"/>
              </a:solidFill>
              <a:latin typeface="Arial" panose="020B0604020202020204" pitchFamily="34" charset="0"/>
              <a:cs typeface="Arial" panose="020B0604020202020204" pitchFamily="34" charset="0"/>
            </a:endParaRPr>
          </a:p>
          <a:p>
            <a:pPr marL="285750" indent="-285750" algn="l">
              <a:spcBef>
                <a:spcPts val="0"/>
              </a:spcBef>
              <a:spcAft>
                <a:spcPts val="1200"/>
              </a:spcAft>
              <a:buFont typeface="Arial" panose="020B0604020202020204" pitchFamily="34" charset="0"/>
              <a:buChar char="•"/>
            </a:pPr>
            <a:r>
              <a:rPr lang="en-US" sz="1600" dirty="0">
                <a:solidFill>
                  <a:schemeClr val="tx1"/>
                </a:solidFill>
                <a:latin typeface="Arial" charset="0"/>
                <a:cs typeface="Arial" panose="020B0604020202020204" pitchFamily="34" charset="0"/>
              </a:rPr>
              <a:t>P</a:t>
            </a:r>
            <a:r>
              <a:rPr lang="en-US" sz="1600" dirty="0" smtClean="0">
                <a:solidFill>
                  <a:schemeClr val="tx1"/>
                </a:solidFill>
                <a:latin typeface="Arial" charset="0"/>
                <a:cs typeface="Arial" panose="020B0604020202020204" pitchFamily="34" charset="0"/>
              </a:rPr>
              <a:t>osted </a:t>
            </a:r>
            <a:r>
              <a:rPr lang="en-US" sz="1600" dirty="0">
                <a:solidFill>
                  <a:schemeClr val="tx1"/>
                </a:solidFill>
                <a:latin typeface="Arial" charset="0"/>
                <a:cs typeface="Arial" panose="020B0604020202020204" pitchFamily="34" charset="0"/>
              </a:rPr>
              <a:t>state-provided data </a:t>
            </a:r>
            <a:r>
              <a:rPr lang="en-US" sz="1600" dirty="0" smtClean="0">
                <a:solidFill>
                  <a:schemeClr val="tx1"/>
                </a:solidFill>
                <a:latin typeface="Arial" charset="0"/>
                <a:cs typeface="Arial" panose="020B0604020202020204" pitchFamily="34" charset="0"/>
              </a:rPr>
              <a:t>on the 22 occupational health indicators</a:t>
            </a:r>
            <a:endParaRPr lang="en-US" sz="1600" dirty="0">
              <a:solidFill>
                <a:schemeClr val="tx1"/>
              </a:solidFill>
              <a:latin typeface="Arial" charset="0"/>
              <a:cs typeface="Arial" panose="020B0604020202020204" pitchFamily="34" charset="0"/>
            </a:endParaRPr>
          </a:p>
          <a:p>
            <a:pPr marL="285750" indent="-285750" algn="l">
              <a:spcBef>
                <a:spcPts val="0"/>
              </a:spcBef>
              <a:spcAft>
                <a:spcPts val="1200"/>
              </a:spcAf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Convened the 8th Annual </a:t>
            </a:r>
            <a:r>
              <a:rPr lang="en-US" sz="1600" dirty="0" err="1">
                <a:solidFill>
                  <a:schemeClr val="tx1"/>
                </a:solidFill>
                <a:latin typeface="Arial" panose="020B0604020202020204" pitchFamily="34" charset="0"/>
                <a:cs typeface="Arial" panose="020B0604020202020204" pitchFamily="34" charset="0"/>
              </a:rPr>
              <a:t>WestON</a:t>
            </a:r>
            <a:r>
              <a:rPr lang="en-US" sz="1600" dirty="0">
                <a:solidFill>
                  <a:schemeClr val="tx1"/>
                </a:solidFill>
                <a:latin typeface="Arial" panose="020B0604020202020204" pitchFamily="34" charset="0"/>
                <a:cs typeface="Arial" panose="020B0604020202020204" pitchFamily="34" charset="0"/>
              </a:rPr>
              <a:t> meeting and p</a:t>
            </a:r>
            <a:r>
              <a:rPr lang="en-US" sz="1600" dirty="0">
                <a:solidFill>
                  <a:schemeClr val="tx1"/>
                </a:solidFill>
                <a:latin typeface="Arial" charset="0"/>
                <a:cs typeface="Arial" panose="020B0604020202020204" pitchFamily="34" charset="0"/>
              </a:rPr>
              <a:t>rovided inaugural funding for the 2016 </a:t>
            </a:r>
            <a:r>
              <a:rPr lang="en-US" sz="1600" dirty="0" err="1">
                <a:solidFill>
                  <a:schemeClr val="tx1"/>
                </a:solidFill>
                <a:latin typeface="Arial" charset="0"/>
                <a:cs typeface="Arial" panose="020B0604020202020204" pitchFamily="34" charset="0"/>
              </a:rPr>
              <a:t>SouthON</a:t>
            </a:r>
            <a:r>
              <a:rPr lang="en-US" sz="1600" dirty="0">
                <a:solidFill>
                  <a:schemeClr val="tx1"/>
                </a:solidFill>
                <a:latin typeface="Arial" charset="0"/>
                <a:cs typeface="Arial" panose="020B0604020202020204" pitchFamily="34" charset="0"/>
              </a:rPr>
              <a:t> meeting</a:t>
            </a:r>
          </a:p>
          <a:p>
            <a:pPr marL="285750" indent="-285750" algn="l">
              <a:spcBef>
                <a:spcPts val="0"/>
              </a:spcBef>
              <a:spcAft>
                <a:spcPts val="1200"/>
              </a:spcAft>
              <a:buFont typeface="Arial" panose="020B0604020202020204" pitchFamily="34" charset="0"/>
              <a:buChar char="•"/>
            </a:pPr>
            <a:r>
              <a:rPr lang="en-US" sz="1600" dirty="0" smtClean="0">
                <a:solidFill>
                  <a:schemeClr val="tx1"/>
                </a:solidFill>
                <a:latin typeface="Arial" charset="0"/>
                <a:cs typeface="Arial" panose="020B0604020202020204" pitchFamily="34" charset="0"/>
              </a:rPr>
              <a:t>Issued </a:t>
            </a:r>
            <a:r>
              <a:rPr lang="en-US" sz="1600" dirty="0">
                <a:solidFill>
                  <a:schemeClr val="tx1"/>
                </a:solidFill>
                <a:latin typeface="Arial" charset="0"/>
                <a:cs typeface="Arial" panose="020B0604020202020204" pitchFamily="34" charset="0"/>
              </a:rPr>
              <a:t>a press release on OSHA’s new rule </a:t>
            </a:r>
            <a:r>
              <a:rPr lang="en-US" sz="1600" dirty="0" smtClean="0">
                <a:solidFill>
                  <a:schemeClr val="tx1"/>
                </a:solidFill>
                <a:latin typeface="Arial" charset="0"/>
                <a:cs typeface="Arial" panose="020B0604020202020204" pitchFamily="34" charset="0"/>
              </a:rPr>
              <a:t>for </a:t>
            </a:r>
            <a:r>
              <a:rPr lang="en-US" sz="1600" dirty="0">
                <a:solidFill>
                  <a:schemeClr val="tx1"/>
                </a:solidFill>
                <a:latin typeface="Arial" charset="0"/>
                <a:cs typeface="Arial" panose="020B0604020202020204" pitchFamily="34" charset="0"/>
              </a:rPr>
              <a:t>tracking workplace injuries and illnesses </a:t>
            </a:r>
          </a:p>
          <a:p>
            <a:pPr marL="285750" indent="-285750" algn="l">
              <a:spcBef>
                <a:spcPts val="0"/>
              </a:spcBef>
              <a:spcAft>
                <a:spcPts val="1200"/>
              </a:spcAf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Convened </a:t>
            </a:r>
            <a:r>
              <a:rPr lang="en-US" sz="1600" dirty="0" smtClean="0">
                <a:solidFill>
                  <a:schemeClr val="tx1"/>
                </a:solidFill>
                <a:latin typeface="Arial" panose="020B0604020202020204" pitchFamily="34" charset="0"/>
                <a:cs typeface="Arial" panose="020B0604020202020204" pitchFamily="34" charset="0"/>
              </a:rPr>
              <a:t>the second Pollen </a:t>
            </a:r>
            <a:r>
              <a:rPr lang="en-US" sz="1600" dirty="0">
                <a:solidFill>
                  <a:schemeClr val="tx1"/>
                </a:solidFill>
                <a:latin typeface="Arial" panose="020B0604020202020204" pitchFamily="34" charset="0"/>
                <a:cs typeface="Arial" panose="020B0604020202020204" pitchFamily="34" charset="0"/>
              </a:rPr>
              <a:t>Summit with the Asthma Workgroup in Atlanta in Feb 2016</a:t>
            </a:r>
          </a:p>
          <a:p>
            <a:pPr marL="285750" indent="-285750" algn="l">
              <a:spcBef>
                <a:spcPts val="0"/>
              </a:spcBef>
              <a:spcAft>
                <a:spcPts val="1200"/>
              </a:spcAft>
              <a:buFont typeface="Arial" panose="020B0604020202020204" pitchFamily="34" charset="0"/>
              <a:buChar char="•"/>
            </a:pPr>
            <a:r>
              <a:rPr lang="en-US" sz="1600" dirty="0" smtClean="0">
                <a:solidFill>
                  <a:schemeClr val="tx1"/>
                </a:solidFill>
                <a:latin typeface="Arial" panose="020B0604020202020204" pitchFamily="34" charset="0"/>
                <a:cs typeface="Arial" panose="020B0604020202020204" pitchFamily="34" charset="0"/>
              </a:rPr>
              <a:t>Convened </a:t>
            </a:r>
            <a:r>
              <a:rPr lang="en-US" sz="1600" dirty="0">
                <a:solidFill>
                  <a:schemeClr val="tx1"/>
                </a:solidFill>
                <a:latin typeface="Arial" panose="020B0604020202020204" pitchFamily="34" charset="0"/>
                <a:cs typeface="Arial" panose="020B0604020202020204" pitchFamily="34" charset="0"/>
              </a:rPr>
              <a:t>the 7th Annual Disaster Epidemiology </a:t>
            </a:r>
            <a:r>
              <a:rPr lang="en-US" sz="1600" dirty="0" smtClean="0">
                <a:solidFill>
                  <a:schemeClr val="tx1"/>
                </a:solidFill>
                <a:latin typeface="Arial" panose="020B0604020202020204" pitchFamily="34" charset="0"/>
                <a:cs typeface="Arial" panose="020B0604020202020204" pitchFamily="34" charset="0"/>
              </a:rPr>
              <a:t>Workshop in Atlanta in May 2016</a:t>
            </a:r>
            <a:endParaRPr lang="en-US" sz="1600" dirty="0">
              <a:solidFill>
                <a:schemeClr val="tx1"/>
              </a:solidFill>
              <a:latin typeface="Arial" panose="020B0604020202020204" pitchFamily="34" charset="0"/>
              <a:cs typeface="Arial" panose="020B0604020202020204" pitchFamily="34" charset="0"/>
            </a:endParaRPr>
          </a:p>
          <a:p>
            <a:pPr marL="285750" indent="-285750" algn="l">
              <a:spcBef>
                <a:spcPts val="0"/>
              </a:spcBef>
              <a:spcAft>
                <a:spcPts val="1200"/>
              </a:spcAft>
              <a:buFont typeface="Arial" panose="020B0604020202020204" pitchFamily="34" charset="0"/>
              <a:buChar char="•"/>
            </a:pPr>
            <a:r>
              <a:rPr lang="en-US" sz="1600" dirty="0" smtClean="0">
                <a:solidFill>
                  <a:schemeClr val="tx1"/>
                </a:solidFill>
                <a:latin typeface="Arial" charset="0"/>
                <a:cs typeface="Arial" panose="020B0604020202020204" pitchFamily="34" charset="0"/>
              </a:rPr>
              <a:t>Performed </a:t>
            </a:r>
            <a:r>
              <a:rPr lang="en-US" sz="1600" dirty="0">
                <a:solidFill>
                  <a:schemeClr val="tx1"/>
                </a:solidFill>
                <a:latin typeface="Arial" charset="0"/>
                <a:cs typeface="Arial" panose="020B0604020202020204" pitchFamily="34" charset="0"/>
              </a:rPr>
              <a:t>an assessment to identify state and local health agencies that are performing pollen counts</a:t>
            </a:r>
          </a:p>
          <a:p>
            <a:pPr marL="285750" indent="-285750" algn="l">
              <a:spcBef>
                <a:spcPts val="0"/>
              </a:spcBef>
              <a:spcAft>
                <a:spcPts val="1200"/>
              </a:spcAf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Completed three regional disaster epidemiology trainings in partnership with </a:t>
            </a:r>
            <a:r>
              <a:rPr lang="en-US" sz="1600" dirty="0" smtClean="0">
                <a:solidFill>
                  <a:schemeClr val="tx1"/>
                </a:solidFill>
                <a:latin typeface="Arial" panose="020B0604020202020204" pitchFamily="34" charset="0"/>
                <a:cs typeface="Arial" panose="020B0604020202020204" pitchFamily="34" charset="0"/>
              </a:rPr>
              <a:t>CDC</a:t>
            </a:r>
            <a:endParaRPr lang="en-US" sz="1600" dirty="0">
              <a:solidFill>
                <a:schemeClr val="tx1"/>
              </a:solidFill>
              <a:latin typeface="Arial" panose="020B0604020202020204" pitchFamily="34"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942" y="1364014"/>
            <a:ext cx="535193" cy="602091"/>
          </a:xfrm>
          <a:prstGeom prst="rect">
            <a:avLst/>
          </a:prstGeom>
        </p:spPr>
      </p:pic>
    </p:spTree>
    <p:extLst>
      <p:ext uri="{BB962C8B-B14F-4D97-AF65-F5344CB8AC3E}">
        <p14:creationId xmlns:p14="http://schemas.microsoft.com/office/powerpoint/2010/main" val="1889617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834390" y="1379855"/>
            <a:ext cx="7865110" cy="5042882"/>
          </a:xfrm>
        </p:spPr>
        <p:txBody>
          <a:bodyPr vert="horz" lIns="91440" tIns="45720" rIns="91440" bIns="45720" rtlCol="0" anchor="t">
            <a:normAutofit fontScale="92500" lnSpcReduction="20000"/>
          </a:bodyPr>
          <a:lstStyle/>
          <a:p>
            <a:pPr algn="l"/>
            <a:r>
              <a:rPr lang="en-US" sz="2800" dirty="0">
                <a:solidFill>
                  <a:schemeClr val="tx1"/>
                </a:solidFill>
                <a:latin typeface="Arial" panose="020B0604020202020204" pitchFamily="34" charset="0"/>
                <a:cs typeface="Arial" panose="020B0604020202020204" pitchFamily="34" charset="0"/>
              </a:rPr>
              <a:t>Infectious </a:t>
            </a:r>
            <a:r>
              <a:rPr lang="en-US" sz="2800" dirty="0" smtClean="0">
                <a:solidFill>
                  <a:schemeClr val="tx1"/>
                </a:solidFill>
                <a:latin typeface="Arial" panose="020B0604020202020204" pitchFamily="34" charset="0"/>
                <a:cs typeface="Arial" panose="020B0604020202020204" pitchFamily="34" charset="0"/>
              </a:rPr>
              <a:t>Disease</a:t>
            </a:r>
            <a:r>
              <a:rPr lang="en-US" sz="2600" dirty="0" smtClean="0">
                <a:solidFill>
                  <a:schemeClr val="tx1"/>
                </a:solidFill>
                <a:latin typeface="Arial" panose="020B0604020202020204" pitchFamily="34" charset="0"/>
                <a:cs typeface="Arial" panose="020B0604020202020204" pitchFamily="34" charset="0"/>
              </a:rPr>
              <a:t/>
            </a:r>
            <a:br>
              <a:rPr lang="en-US" sz="2600" dirty="0" smtClean="0">
                <a:solidFill>
                  <a:schemeClr val="tx1"/>
                </a:solidFill>
                <a:latin typeface="Arial" panose="020B0604020202020204" pitchFamily="34" charset="0"/>
                <a:cs typeface="Arial" panose="020B0604020202020204" pitchFamily="34" charset="0"/>
              </a:rPr>
            </a:br>
            <a:endParaRPr lang="en-US" sz="2600" dirty="0">
              <a:solidFill>
                <a:schemeClr val="tx1"/>
              </a:solidFill>
              <a:latin typeface="Arial" panose="020B0604020202020204" pitchFamily="34" charset="0"/>
              <a:cs typeface="Arial" panose="020B0604020202020204" pitchFamily="34" charset="0"/>
            </a:endParaRPr>
          </a:p>
          <a:p>
            <a:pPr marL="342900" indent="-342900" algn="l">
              <a:spcAft>
                <a:spcPts val="12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Coordinated Ebola and Zika response activities among CSTE members with </a:t>
            </a:r>
            <a:r>
              <a:rPr lang="en-US" sz="2000" dirty="0" smtClean="0">
                <a:solidFill>
                  <a:schemeClr val="tx1"/>
                </a:solidFill>
                <a:latin typeface="Arial" panose="020B0604020202020204" pitchFamily="34" charset="0"/>
                <a:cs typeface="Arial" panose="020B0604020202020204" pitchFamily="34" charset="0"/>
              </a:rPr>
              <a:t>CDC and </a:t>
            </a:r>
            <a:r>
              <a:rPr lang="en-US" sz="2000" dirty="0">
                <a:solidFill>
                  <a:schemeClr val="tx1"/>
                </a:solidFill>
                <a:latin typeface="Arial" panose="020B0604020202020204" pitchFamily="34" charset="0"/>
                <a:cs typeface="Arial" panose="020B0604020202020204" pitchFamily="34" charset="0"/>
              </a:rPr>
              <a:t>other partners</a:t>
            </a:r>
          </a:p>
          <a:p>
            <a:pPr marL="342900" indent="-342900" algn="l">
              <a:spcAft>
                <a:spcPts val="12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Supported 30+ public health professionals to travel to </a:t>
            </a:r>
            <a:r>
              <a:rPr lang="en-US" sz="2000" dirty="0" smtClean="0">
                <a:solidFill>
                  <a:schemeClr val="tx1"/>
                </a:solidFill>
                <a:latin typeface="Arial" panose="020B0604020202020204" pitchFamily="34" charset="0"/>
                <a:cs typeface="Arial" panose="020B0604020202020204" pitchFamily="34" charset="0"/>
              </a:rPr>
              <a:t>Ebola-affected </a:t>
            </a:r>
            <a:r>
              <a:rPr lang="en-US" sz="2000" dirty="0">
                <a:solidFill>
                  <a:schemeClr val="tx1"/>
                </a:solidFill>
                <a:latin typeface="Arial" panose="020B0604020202020204" pitchFamily="34" charset="0"/>
                <a:cs typeface="Arial" panose="020B0604020202020204" pitchFamily="34" charset="0"/>
              </a:rPr>
              <a:t>regions in West Africa for a total of over 1,500 days </a:t>
            </a:r>
            <a:r>
              <a:rPr lang="en-US" sz="2000" dirty="0" smtClean="0">
                <a:solidFill>
                  <a:schemeClr val="tx1"/>
                </a:solidFill>
                <a:latin typeface="Arial" panose="020B0604020202020204" pitchFamily="34" charset="0"/>
                <a:cs typeface="Arial" panose="020B0604020202020204" pitchFamily="34" charset="0"/>
              </a:rPr>
              <a:t> </a:t>
            </a:r>
            <a:endParaRPr lang="en-US" sz="2000" dirty="0">
              <a:solidFill>
                <a:schemeClr val="tx1"/>
              </a:solidFill>
              <a:latin typeface="Arial" panose="020B0604020202020204" pitchFamily="34" charset="0"/>
              <a:cs typeface="Arial" panose="020B0604020202020204" pitchFamily="34" charset="0"/>
            </a:endParaRPr>
          </a:p>
          <a:p>
            <a:pPr marL="342900" indent="-342900" algn="l">
              <a:spcAft>
                <a:spcPts val="1200"/>
              </a:spcAft>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Supported </a:t>
            </a:r>
            <a:r>
              <a:rPr lang="en-US" sz="2000" dirty="0">
                <a:solidFill>
                  <a:schemeClr val="tx1"/>
                </a:solidFill>
                <a:latin typeface="Arial" panose="020B0604020202020204" pitchFamily="34" charset="0"/>
                <a:cs typeface="Arial" panose="020B0604020202020204" pitchFamily="34" charset="0"/>
              </a:rPr>
              <a:t>implementation activities for the CIFOR Guidelines and Toolkit </a:t>
            </a:r>
            <a:r>
              <a:rPr lang="en-US" sz="2000" dirty="0" smtClean="0">
                <a:solidFill>
                  <a:schemeClr val="tx1"/>
                </a:solidFill>
                <a:latin typeface="Arial" panose="020B0604020202020204" pitchFamily="34" charset="0"/>
                <a:cs typeface="Arial" panose="020B0604020202020204" pitchFamily="34" charset="0"/>
              </a:rPr>
              <a:t>through offering training </a:t>
            </a:r>
            <a:r>
              <a:rPr lang="en-US" sz="2000" dirty="0">
                <a:solidFill>
                  <a:schemeClr val="tx1"/>
                </a:solidFill>
                <a:latin typeface="Arial" panose="020B0604020202020204" pitchFamily="34" charset="0"/>
                <a:cs typeface="Arial" panose="020B0604020202020204" pitchFamily="34" charset="0"/>
              </a:rPr>
              <a:t>webinars and state training </a:t>
            </a:r>
            <a:r>
              <a:rPr lang="en-US" sz="2000" dirty="0" smtClean="0">
                <a:solidFill>
                  <a:schemeClr val="tx1"/>
                </a:solidFill>
                <a:latin typeface="Arial" panose="020B0604020202020204" pitchFamily="34" charset="0"/>
                <a:cs typeface="Arial" panose="020B0604020202020204" pitchFamily="34" charset="0"/>
              </a:rPr>
              <a:t>grants</a:t>
            </a:r>
            <a:endParaRPr lang="en-US" sz="2000" dirty="0">
              <a:solidFill>
                <a:schemeClr val="tx1"/>
              </a:solidFill>
              <a:latin typeface="Arial" panose="020B0604020202020204" pitchFamily="34" charset="0"/>
              <a:cs typeface="Arial" panose="020B0604020202020204" pitchFamily="34" charset="0"/>
            </a:endParaRPr>
          </a:p>
          <a:p>
            <a:pPr marL="342900" indent="-342900" algn="l">
              <a:spcAft>
                <a:spcPts val="12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Supported SAS e-learning courses to HIV/AIDS surveillance coordinators and supported peer-to-peer consultations</a:t>
            </a:r>
          </a:p>
          <a:p>
            <a:pPr marL="342900" indent="-342900" algn="l">
              <a:spcAft>
                <a:spcPts val="1200"/>
              </a:spcAft>
              <a:buFont typeface="Arial" panose="020B0604020202020204" pitchFamily="34" charset="0"/>
              <a:buChar char="•"/>
            </a:pPr>
            <a:r>
              <a:rPr lang="en-US" sz="2000" dirty="0" smtClean="0">
                <a:solidFill>
                  <a:schemeClr val="tx1"/>
                </a:solidFill>
                <a:latin typeface="Arial" charset="0"/>
                <a:cs typeface="Arial" panose="020B0604020202020204" pitchFamily="34" charset="0"/>
              </a:rPr>
              <a:t>Supported </a:t>
            </a:r>
            <a:r>
              <a:rPr lang="en-US" sz="2000" dirty="0">
                <a:solidFill>
                  <a:schemeClr val="tx1"/>
                </a:solidFill>
                <a:latin typeface="Arial" charset="0"/>
                <a:cs typeface="Arial" panose="020B0604020202020204" pitchFamily="34" charset="0"/>
              </a:rPr>
              <a:t>six </a:t>
            </a:r>
            <a:r>
              <a:rPr lang="en-US" sz="2000" dirty="0" smtClean="0">
                <a:solidFill>
                  <a:schemeClr val="tx1"/>
                </a:solidFill>
                <a:latin typeface="Arial" charset="0"/>
                <a:cs typeface="Arial" panose="020B0604020202020204" pitchFamily="34" charset="0"/>
              </a:rPr>
              <a:t>states to </a:t>
            </a:r>
            <a:r>
              <a:rPr lang="en-US" sz="2000" dirty="0">
                <a:solidFill>
                  <a:schemeClr val="tx1"/>
                </a:solidFill>
                <a:latin typeface="Arial" charset="0"/>
                <a:cs typeface="Arial" panose="020B0604020202020204" pitchFamily="34" charset="0"/>
              </a:rPr>
              <a:t>promote One Health initiatives by educating youth on the epidemiology of zoonotic diseases with </a:t>
            </a:r>
            <a:r>
              <a:rPr lang="en-US" sz="2000" dirty="0" smtClean="0">
                <a:solidFill>
                  <a:schemeClr val="tx1"/>
                </a:solidFill>
                <a:latin typeface="Arial" charset="0"/>
                <a:cs typeface="Arial" panose="020B0604020202020204" pitchFamily="34" charset="0"/>
              </a:rPr>
              <a:t>a PH </a:t>
            </a:r>
            <a:r>
              <a:rPr lang="en-US" sz="2000" dirty="0">
                <a:solidFill>
                  <a:schemeClr val="tx1"/>
                </a:solidFill>
                <a:latin typeface="Arial" charset="0"/>
                <a:cs typeface="Arial" panose="020B0604020202020204" pitchFamily="34" charset="0"/>
              </a:rPr>
              <a:t>impact</a:t>
            </a:r>
          </a:p>
          <a:p>
            <a:pPr marL="342900" indent="-342900" algn="l">
              <a:spcAft>
                <a:spcPts val="1200"/>
              </a:spcAft>
              <a:buFont typeface="Arial" panose="020B0604020202020204" pitchFamily="34" charset="0"/>
              <a:buChar char="•"/>
            </a:pPr>
            <a:r>
              <a:rPr lang="en-US" sz="2000" dirty="0">
                <a:solidFill>
                  <a:schemeClr val="tx1"/>
                </a:solidFill>
                <a:latin typeface="Arial" charset="0"/>
                <a:cs typeface="Arial" panose="020B0604020202020204" pitchFamily="34" charset="0"/>
              </a:rPr>
              <a:t>Started a new partnership with </a:t>
            </a:r>
            <a:r>
              <a:rPr lang="en-US" sz="2000" dirty="0" smtClean="0">
                <a:solidFill>
                  <a:schemeClr val="tx1"/>
                </a:solidFill>
                <a:latin typeface="Arial" charset="0"/>
                <a:cs typeface="Arial" panose="020B0604020202020204" pitchFamily="34" charset="0"/>
              </a:rPr>
              <a:t>the </a:t>
            </a:r>
            <a:r>
              <a:rPr lang="en-US" sz="2000" dirty="0" err="1">
                <a:solidFill>
                  <a:schemeClr val="tx1"/>
                </a:solidFill>
                <a:latin typeface="Arial" charset="0"/>
                <a:cs typeface="Arial" panose="020B0604020202020204" pitchFamily="34" charset="0"/>
              </a:rPr>
              <a:t>Skoll</a:t>
            </a:r>
            <a:r>
              <a:rPr lang="en-US" sz="2000" dirty="0">
                <a:solidFill>
                  <a:schemeClr val="tx1"/>
                </a:solidFill>
                <a:latin typeface="Arial" charset="0"/>
                <a:cs typeface="Arial" panose="020B0604020202020204" pitchFamily="34" charset="0"/>
              </a:rPr>
              <a:t> </a:t>
            </a:r>
            <a:r>
              <a:rPr lang="en-US" sz="2000" dirty="0" smtClean="0">
                <a:solidFill>
                  <a:schemeClr val="tx1"/>
                </a:solidFill>
                <a:latin typeface="Arial" charset="0"/>
                <a:cs typeface="Arial" panose="020B0604020202020204" pitchFamily="34" charset="0"/>
              </a:rPr>
              <a:t>Foundation to promote the “Flu </a:t>
            </a:r>
            <a:r>
              <a:rPr lang="en-US" sz="2000" dirty="0">
                <a:solidFill>
                  <a:schemeClr val="tx1"/>
                </a:solidFill>
                <a:latin typeface="Arial" charset="0"/>
                <a:cs typeface="Arial" panose="020B0604020202020204" pitchFamily="34" charset="0"/>
              </a:rPr>
              <a:t>Near You</a:t>
            </a:r>
            <a:r>
              <a:rPr lang="en-US" sz="2000" dirty="0" smtClean="0">
                <a:solidFill>
                  <a:schemeClr val="tx1"/>
                </a:solidFill>
                <a:latin typeface="Arial" charset="0"/>
                <a:cs typeface="Arial" panose="020B0604020202020204" pitchFamily="34" charset="0"/>
              </a:rPr>
              <a:t>” Project, where people anonymously report the presence or absence of ILI symptoms online or thru a mobile app</a:t>
            </a:r>
            <a:endParaRPr lang="en-US" sz="2000" dirty="0">
              <a:solidFill>
                <a:schemeClr val="tx1"/>
              </a:solidFill>
              <a:latin typeface="Arial" charset="0"/>
              <a:cs typeface="Arial" panose="020B0604020202020204" pitchFamily="34" charset="0"/>
            </a:endParaRPr>
          </a:p>
          <a:p>
            <a:pPr marL="342900" indent="-342900" algn="l">
              <a:spcAft>
                <a:spcPts val="1200"/>
              </a:spcAft>
              <a:buFont typeface="Arial" panose="020B0604020202020204" pitchFamily="34" charset="0"/>
              <a:buChar char="•"/>
            </a:pPr>
            <a:endParaRPr lang="en-US" sz="2000" dirty="0">
              <a:solidFill>
                <a:schemeClr val="tx1"/>
              </a:solidFill>
              <a:latin typeface="Arial"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2007" y="1254125"/>
            <a:ext cx="622383" cy="622383"/>
          </a:xfrm>
          <a:prstGeom prst="rect">
            <a:avLst/>
          </a:prstGeom>
        </p:spPr>
      </p:pic>
    </p:spTree>
    <p:extLst>
      <p:ext uri="{BB962C8B-B14F-4D97-AF65-F5344CB8AC3E}">
        <p14:creationId xmlns:p14="http://schemas.microsoft.com/office/powerpoint/2010/main" val="39411981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fontScale="90000"/>
          </a:bodyPr>
          <a:lstStyle/>
          <a:p>
            <a:pPr algn="l">
              <a:lnSpc>
                <a:spcPct val="80000"/>
              </a:lnSpc>
            </a:pPr>
            <a:r>
              <a:rPr lang="en-US" sz="4000" dirty="0">
                <a:solidFill>
                  <a:srgbClr val="101957"/>
                </a:solidFill>
                <a:latin typeface="arial"/>
                <a:cs typeface="Arial-Mdm-FC"/>
              </a:rPr>
              <a:t>Significant Accomplishments</a:t>
            </a:r>
          </a:p>
        </p:txBody>
      </p:sp>
      <p:sp>
        <p:nvSpPr>
          <p:cNvPr id="3" name="Subtitle 2"/>
          <p:cNvSpPr>
            <a:spLocks noGrp="1"/>
          </p:cNvSpPr>
          <p:nvPr>
            <p:ph type="subTitle" idx="1"/>
          </p:nvPr>
        </p:nvSpPr>
        <p:spPr>
          <a:xfrm>
            <a:off x="880110" y="1369588"/>
            <a:ext cx="8139430" cy="5143957"/>
          </a:xfrm>
        </p:spPr>
        <p:txBody>
          <a:bodyPr vert="horz" lIns="91440" tIns="45720" rIns="91440" bIns="45720" rtlCol="0" anchor="t">
            <a:noAutofit/>
          </a:bodyPr>
          <a:lstStyle/>
          <a:p>
            <a:pPr algn="l"/>
            <a:r>
              <a:rPr lang="en-US" sz="2400" dirty="0">
                <a:solidFill>
                  <a:schemeClr val="tx1"/>
                </a:solidFill>
                <a:latin typeface="Arial" panose="020B0604020202020204" pitchFamily="34" charset="0"/>
                <a:cs typeface="Arial" panose="020B0604020202020204" pitchFamily="34" charset="0"/>
              </a:rPr>
              <a:t>Infectious Disease </a:t>
            </a:r>
            <a:r>
              <a:rPr lang="en-US" sz="1800" i="1" dirty="0">
                <a:solidFill>
                  <a:schemeClr val="tx1"/>
                </a:solidFill>
                <a:latin typeface="Arial" panose="020B0604020202020204" pitchFamily="34" charset="0"/>
                <a:cs typeface="Arial" panose="020B0604020202020204" pitchFamily="34" charset="0"/>
              </a:rPr>
              <a:t>(continued)</a:t>
            </a:r>
          </a:p>
          <a:p>
            <a:pPr marL="342900" indent="-342900" algn="l">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Continued to support </a:t>
            </a:r>
            <a:r>
              <a:rPr lang="en-US" sz="1800" dirty="0" smtClean="0">
                <a:solidFill>
                  <a:schemeClr val="tx1"/>
                </a:solidFill>
                <a:latin typeface="Arial" panose="020B0604020202020204" pitchFamily="34" charset="0"/>
                <a:cs typeface="Arial" panose="020B0604020202020204" pitchFamily="34" charset="0"/>
              </a:rPr>
              <a:t>three </a:t>
            </a:r>
            <a:r>
              <a:rPr lang="en-US" sz="1800" dirty="0">
                <a:solidFill>
                  <a:schemeClr val="tx1"/>
                </a:solidFill>
                <a:latin typeface="Arial" charset="0"/>
                <a:cs typeface="Arial" panose="020B0604020202020204" pitchFamily="34" charset="0"/>
              </a:rPr>
              <a:t>influenza surveillance pilot </a:t>
            </a:r>
            <a:r>
              <a:rPr lang="en-US" sz="1800" dirty="0" smtClean="0">
                <a:solidFill>
                  <a:schemeClr val="tx1"/>
                </a:solidFill>
                <a:latin typeface="Arial" panose="020B0604020202020204" pitchFamily="34" charset="0"/>
                <a:cs typeface="Arial" panose="020B0604020202020204" pitchFamily="34" charset="0"/>
              </a:rPr>
              <a:t>projects</a:t>
            </a:r>
            <a:endParaRPr lang="en-US" sz="1800" dirty="0">
              <a:solidFill>
                <a:schemeClr val="tx1"/>
              </a:solidFill>
              <a:latin typeface="Arial" panose="020B0604020202020204" pitchFamily="34" charset="0"/>
              <a:cs typeface="Arial" panose="020B0604020202020204" pitchFamily="34" charset="0"/>
            </a:endParaRPr>
          </a:p>
          <a:p>
            <a:pPr marL="800100" lvl="1" indent="-342900" algn="l">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Influenza Hospitalization Surveillance Project (IHSP)</a:t>
            </a:r>
          </a:p>
          <a:p>
            <a:pPr marL="800100" lvl="1" indent="-342900" algn="l">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Influenza Incidence Surveillance Project (IISP)</a:t>
            </a:r>
          </a:p>
          <a:p>
            <a:pPr marL="800100" lvl="1" indent="-342900" algn="l">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Severe Acute Respiratory Infections (SARI)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endParaRPr lang="en-US" sz="1600" dirty="0">
              <a:solidFill>
                <a:schemeClr val="tx1"/>
              </a:solidFill>
              <a:latin typeface="Arial" panose="020B0604020202020204" pitchFamily="34" charset="0"/>
              <a:cs typeface="Arial" panose="020B0604020202020204" pitchFamily="34" charset="0"/>
            </a:endParaRPr>
          </a:p>
          <a:p>
            <a:pPr marL="342900" indent="-342900" algn="l">
              <a:spcAft>
                <a:spcPts val="1200"/>
              </a:spcAft>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Completed several international influenza surveillance reviews</a:t>
            </a:r>
          </a:p>
          <a:p>
            <a:pPr marL="342900" indent="-342900" algn="l">
              <a:spcAft>
                <a:spcPts val="1200"/>
              </a:spcAft>
              <a:buFont typeface="Arial" panose="020B0604020202020204" pitchFamily="34" charset="0"/>
              <a:buChar char="•"/>
            </a:pPr>
            <a:r>
              <a:rPr lang="en-US" sz="1800" dirty="0" smtClean="0">
                <a:solidFill>
                  <a:schemeClr val="tx1"/>
                </a:solidFill>
                <a:latin typeface="Arial" charset="0"/>
                <a:cs typeface="Arial" panose="020B0604020202020204" pitchFamily="34" charset="0"/>
              </a:rPr>
              <a:t>Released the “HAI Data Analysis and Presentation Standardization Toolkit” in November 2015</a:t>
            </a:r>
          </a:p>
          <a:p>
            <a:pPr marL="800100" lvl="1" indent="-342900" algn="l">
              <a:spcAft>
                <a:spcPts val="1200"/>
              </a:spcAft>
              <a:buFont typeface="Arial" panose="020B0604020202020204" pitchFamily="34" charset="0"/>
              <a:buChar char="•"/>
            </a:pPr>
            <a:r>
              <a:rPr lang="en-US" sz="1600" dirty="0" smtClean="0">
                <a:solidFill>
                  <a:schemeClr val="tx1"/>
                </a:solidFill>
                <a:latin typeface="Arial" charset="0"/>
                <a:cs typeface="Arial" panose="020B0604020202020204" pitchFamily="34" charset="0"/>
              </a:rPr>
              <a:t>Defines best practices for analyzing and reporting HAI data  </a:t>
            </a:r>
          </a:p>
          <a:p>
            <a:pPr marL="342900" indent="-342900" algn="l">
              <a:spcAft>
                <a:spcPts val="1200"/>
              </a:spcAft>
              <a:buFont typeface="Arial" panose="020B0604020202020204" pitchFamily="34" charset="0"/>
              <a:buChar char="•"/>
            </a:pPr>
            <a:r>
              <a:rPr lang="en-US" sz="1800" dirty="0" smtClean="0">
                <a:solidFill>
                  <a:schemeClr val="tx1"/>
                </a:solidFill>
                <a:latin typeface="Arial" charset="0"/>
                <a:cs typeface="Arial" panose="020B0604020202020204" pitchFamily="34" charset="0"/>
              </a:rPr>
              <a:t>Restarted the CDC/CSTE Antimicrobial Resistance Surveillance Taskforce</a:t>
            </a:r>
          </a:p>
          <a:p>
            <a:pPr marL="342900" indent="-342900" algn="l">
              <a:spcAft>
                <a:spcPts val="1200"/>
              </a:spcAft>
              <a:buFont typeface="Arial" panose="020B0604020202020204" pitchFamily="34" charset="0"/>
              <a:buChar char="•"/>
            </a:pPr>
            <a:r>
              <a:rPr lang="en-US" sz="1800" dirty="0" smtClean="0">
                <a:solidFill>
                  <a:schemeClr val="tx1"/>
                </a:solidFill>
                <a:latin typeface="Arial" charset="0"/>
                <a:cs typeface="Arial" panose="020B0604020202020204" pitchFamily="34" charset="0"/>
              </a:rPr>
              <a:t>Worked with ASTHO to create a </a:t>
            </a:r>
            <a:r>
              <a:rPr lang="en-US" sz="1800" dirty="0">
                <a:solidFill>
                  <a:schemeClr val="tx1"/>
                </a:solidFill>
                <a:latin typeface="Arial" charset="0"/>
                <a:cs typeface="Arial" panose="020B0604020202020204" pitchFamily="34" charset="0"/>
              </a:rPr>
              <a:t>Council for Outbreak Response: </a:t>
            </a:r>
            <a:r>
              <a:rPr lang="en-US" sz="1800" dirty="0" smtClean="0">
                <a:solidFill>
                  <a:schemeClr val="tx1"/>
                </a:solidFill>
                <a:latin typeface="Arial" charset="0"/>
                <a:cs typeface="Arial" panose="020B0604020202020204" pitchFamily="34" charset="0"/>
              </a:rPr>
              <a:t>HAI </a:t>
            </a:r>
            <a:r>
              <a:rPr lang="en-US" sz="1800" dirty="0">
                <a:solidFill>
                  <a:schemeClr val="tx1"/>
                </a:solidFill>
                <a:latin typeface="Arial" charset="0"/>
                <a:cs typeface="Arial" panose="020B0604020202020204" pitchFamily="34" charset="0"/>
              </a:rPr>
              <a:t>and Antibiotic-Resistant Pathogens </a:t>
            </a:r>
            <a:r>
              <a:rPr lang="en-US" sz="1800" dirty="0" smtClean="0">
                <a:solidFill>
                  <a:schemeClr val="tx1"/>
                </a:solidFill>
                <a:latin typeface="Arial" charset="0"/>
                <a:cs typeface="Arial" panose="020B0604020202020204" pitchFamily="34" charset="0"/>
              </a:rPr>
              <a:t> (CORHA) </a:t>
            </a:r>
            <a:endParaRPr lang="en-US" sz="1800" dirty="0">
              <a:solidFill>
                <a:schemeClr val="tx1"/>
              </a:solidFill>
              <a:latin typeface="Arial"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727" y="1336977"/>
            <a:ext cx="622383" cy="622383"/>
          </a:xfrm>
          <a:prstGeom prst="rect">
            <a:avLst/>
          </a:prstGeom>
        </p:spPr>
      </p:pic>
    </p:spTree>
    <p:extLst>
      <p:ext uri="{BB962C8B-B14F-4D97-AF65-F5344CB8AC3E}">
        <p14:creationId xmlns:p14="http://schemas.microsoft.com/office/powerpoint/2010/main" val="3646701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fontScale="90000"/>
          </a:bodyPr>
          <a:lstStyle/>
          <a:p>
            <a:pPr algn="l">
              <a:lnSpc>
                <a:spcPct val="80000"/>
              </a:lnSpc>
            </a:pPr>
            <a:r>
              <a:rPr lang="en-US" sz="4000" dirty="0">
                <a:solidFill>
                  <a:srgbClr val="101957"/>
                </a:solidFill>
                <a:latin typeface="arial"/>
                <a:cs typeface="Arial-Mdm-FC"/>
              </a:rPr>
              <a:t>Significant Accomplishments</a:t>
            </a:r>
          </a:p>
        </p:txBody>
      </p:sp>
      <p:sp>
        <p:nvSpPr>
          <p:cNvPr id="3" name="Subtitle 2"/>
          <p:cNvSpPr>
            <a:spLocks noGrp="1"/>
          </p:cNvSpPr>
          <p:nvPr>
            <p:ph type="subTitle" idx="1"/>
          </p:nvPr>
        </p:nvSpPr>
        <p:spPr>
          <a:xfrm>
            <a:off x="1017270" y="1362076"/>
            <a:ext cx="7682230" cy="4942472"/>
          </a:xfrm>
        </p:spPr>
        <p:txBody>
          <a:bodyPr vert="horz" lIns="91440" tIns="45720" rIns="91440" bIns="45720" rtlCol="0" anchor="t">
            <a:normAutofit lnSpcReduction="10000"/>
          </a:bodyPr>
          <a:lstStyle/>
          <a:p>
            <a:pPr algn="l">
              <a:lnSpc>
                <a:spcPct val="110000"/>
              </a:lnSpc>
            </a:pPr>
            <a:r>
              <a:rPr lang="en-US" sz="2800" dirty="0">
                <a:solidFill>
                  <a:schemeClr val="tx1"/>
                </a:solidFill>
                <a:latin typeface="Arial" panose="020B0604020202020204" pitchFamily="34" charset="0"/>
                <a:cs typeface="Arial" panose="020B0604020202020204" pitchFamily="34" charset="0"/>
              </a:rPr>
              <a:t>Surveillance and Informatics</a:t>
            </a:r>
            <a:endParaRPr lang="en-US" sz="2800" i="1" dirty="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1800" dirty="0">
                <a:solidFill>
                  <a:schemeClr val="tx1"/>
                </a:solidFill>
                <a:latin typeface="Arial" charset="0"/>
                <a:cs typeface="Arial" panose="020B0604020202020204" pitchFamily="34" charset="0"/>
              </a:rPr>
              <a:t>Hosted the 2015 Surveillance Summit, November 2015 in Denver </a:t>
            </a:r>
            <a:endParaRPr lang="en-US" sz="1800" dirty="0" smtClean="0">
              <a:solidFill>
                <a:schemeClr val="tx1"/>
              </a:solidFill>
              <a:latin typeface="Arial" charset="0"/>
              <a:cs typeface="Arial" panose="020B0604020202020204" pitchFamily="34" charset="0"/>
            </a:endParaRPr>
          </a:p>
          <a:p>
            <a:pPr algn="l"/>
            <a:endParaRPr lang="en-US" sz="1200" dirty="0" smtClean="0">
              <a:solidFill>
                <a:schemeClr val="tx1"/>
              </a:solidFill>
              <a:latin typeface="Arial" charset="0"/>
              <a:cs typeface="Arial" panose="020B0604020202020204" pitchFamily="34" charset="0"/>
            </a:endParaRPr>
          </a:p>
          <a:p>
            <a:pPr marL="342900" indent="-342900" algn="l">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Electronic </a:t>
            </a:r>
            <a:r>
              <a:rPr lang="en-US" sz="1800" dirty="0">
                <a:solidFill>
                  <a:schemeClr val="tx1"/>
                </a:solidFill>
                <a:latin typeface="Arial" panose="020B0604020202020204" pitchFamily="34" charset="0"/>
                <a:cs typeface="Arial" panose="020B0604020202020204" pitchFamily="34" charset="0"/>
              </a:rPr>
              <a:t>Case Reporting (</a:t>
            </a:r>
            <a:r>
              <a:rPr lang="en-US" sz="1800" dirty="0" err="1">
                <a:solidFill>
                  <a:schemeClr val="tx1"/>
                </a:solidFill>
                <a:latin typeface="Arial" panose="020B0604020202020204" pitchFamily="34" charset="0"/>
                <a:cs typeface="Arial" panose="020B0604020202020204" pitchFamily="34" charset="0"/>
              </a:rPr>
              <a:t>eCR</a:t>
            </a:r>
            <a:r>
              <a:rPr lang="en-US" sz="1800" dirty="0" smtClean="0">
                <a:solidFill>
                  <a:schemeClr val="tx1"/>
                </a:solidFill>
                <a:latin typeface="Arial" panose="020B0604020202020204" pitchFamily="34" charset="0"/>
                <a:cs typeface="Arial" panose="020B0604020202020204" pitchFamily="34" charset="0"/>
              </a:rPr>
              <a:t>)</a:t>
            </a:r>
            <a:endParaRPr lang="en-US" sz="1800" dirty="0">
              <a:solidFill>
                <a:schemeClr val="tx1"/>
              </a:solidFill>
              <a:latin typeface="Arial" panose="020B0604020202020204" pitchFamily="34" charset="0"/>
              <a:cs typeface="Arial" panose="020B0604020202020204" pitchFamily="34" charset="0"/>
            </a:endParaRPr>
          </a:p>
          <a:p>
            <a:pPr marL="800100" lvl="1" indent="-342900" algn="l">
              <a:buFont typeface="Arial" panose="020B0604020202020204" pitchFamily="34" charset="0"/>
              <a:buChar char="•"/>
            </a:pPr>
            <a:r>
              <a:rPr lang="en-US" sz="1500" dirty="0">
                <a:solidFill>
                  <a:schemeClr val="tx1"/>
                </a:solidFill>
                <a:latin typeface="Arial" panose="020B0604020202020204" pitchFamily="34" charset="0"/>
                <a:cs typeface="Arial" panose="020B0604020202020204" pitchFamily="34" charset="0"/>
              </a:rPr>
              <a:t>Created the Electronic Initial Case </a:t>
            </a:r>
            <a:r>
              <a:rPr lang="en-US" sz="1500" dirty="0" smtClean="0">
                <a:solidFill>
                  <a:schemeClr val="tx1"/>
                </a:solidFill>
                <a:latin typeface="Arial" panose="020B0604020202020204" pitchFamily="34" charset="0"/>
                <a:cs typeface="Arial" panose="020B0604020202020204" pitchFamily="34" charset="0"/>
              </a:rPr>
              <a:t>Report </a:t>
            </a:r>
            <a:r>
              <a:rPr lang="en-US" sz="1500" dirty="0">
                <a:solidFill>
                  <a:schemeClr val="tx1"/>
                </a:solidFill>
                <a:latin typeface="Arial" panose="020B0604020202020204" pitchFamily="34" charset="0"/>
                <a:cs typeface="Arial" panose="020B0604020202020204" pitchFamily="34" charset="0"/>
              </a:rPr>
              <a:t>Task Force </a:t>
            </a:r>
            <a:r>
              <a:rPr lang="en-US" sz="1500" dirty="0" smtClean="0">
                <a:solidFill>
                  <a:schemeClr val="tx1"/>
                </a:solidFill>
                <a:latin typeface="Arial" panose="020B0604020202020204" pitchFamily="34" charset="0"/>
                <a:cs typeface="Arial" panose="020B0604020202020204" pitchFamily="34" charset="0"/>
              </a:rPr>
              <a:t> </a:t>
            </a:r>
            <a:endParaRPr lang="en-US" sz="1500" dirty="0">
              <a:solidFill>
                <a:schemeClr val="tx1"/>
              </a:solidFill>
              <a:latin typeface="Arial" panose="020B0604020202020204" pitchFamily="34" charset="0"/>
              <a:cs typeface="Arial" panose="020B0604020202020204" pitchFamily="34" charset="0"/>
            </a:endParaRPr>
          </a:p>
          <a:p>
            <a:pPr marL="800100" lvl="1" indent="-342900" algn="l">
              <a:buFont typeface="Arial" panose="020B0604020202020204" pitchFamily="34" charset="0"/>
              <a:buChar char="•"/>
            </a:pPr>
            <a:r>
              <a:rPr lang="en-US" sz="1500" dirty="0">
                <a:solidFill>
                  <a:schemeClr val="tx1"/>
                </a:solidFill>
                <a:latin typeface="Arial" panose="020B0604020202020204" pitchFamily="34" charset="0"/>
                <a:cs typeface="Arial" panose="020B0604020202020204" pitchFamily="34" charset="0"/>
              </a:rPr>
              <a:t>Supported the development </a:t>
            </a:r>
            <a:r>
              <a:rPr lang="en-US" sz="1500" dirty="0" smtClean="0">
                <a:solidFill>
                  <a:schemeClr val="tx1"/>
                </a:solidFill>
                <a:latin typeface="Arial" panose="020B0604020202020204" pitchFamily="34" charset="0"/>
                <a:cs typeface="Arial" panose="020B0604020202020204" pitchFamily="34" charset="0"/>
              </a:rPr>
              <a:t>of </a:t>
            </a:r>
            <a:r>
              <a:rPr lang="en-US" sz="1500" dirty="0">
                <a:solidFill>
                  <a:schemeClr val="tx1"/>
                </a:solidFill>
                <a:latin typeface="Arial" panose="020B0604020202020204" pitchFamily="34" charset="0"/>
                <a:cs typeface="Arial" panose="020B0604020202020204" pitchFamily="34" charset="0"/>
              </a:rPr>
              <a:t>the </a:t>
            </a:r>
            <a:r>
              <a:rPr lang="en-US" sz="1500" dirty="0" smtClean="0">
                <a:solidFill>
                  <a:schemeClr val="tx1"/>
                </a:solidFill>
                <a:latin typeface="Arial" panose="020B0604020202020204" pitchFamily="34" charset="0"/>
                <a:cs typeface="Arial" panose="020B0604020202020204" pitchFamily="34" charset="0"/>
              </a:rPr>
              <a:t>“HL7 </a:t>
            </a:r>
            <a:r>
              <a:rPr lang="en-US" sz="1500" dirty="0">
                <a:solidFill>
                  <a:schemeClr val="tx1"/>
                </a:solidFill>
                <a:latin typeface="Arial" panose="020B0604020202020204" pitchFamily="34" charset="0"/>
                <a:cs typeface="Arial" panose="020B0604020202020204" pitchFamily="34" charset="0"/>
              </a:rPr>
              <a:t>Implementation Guide for Public Health Case </a:t>
            </a:r>
            <a:r>
              <a:rPr lang="en-US" sz="1500" dirty="0" smtClean="0">
                <a:solidFill>
                  <a:schemeClr val="tx1"/>
                </a:solidFill>
                <a:latin typeface="Arial" panose="020B0604020202020204" pitchFamily="34" charset="0"/>
                <a:cs typeface="Arial" panose="020B0604020202020204" pitchFamily="34" charset="0"/>
              </a:rPr>
              <a:t>Reporting” – specifies the standard for </a:t>
            </a:r>
            <a:r>
              <a:rPr lang="en-US" sz="1500" dirty="0">
                <a:solidFill>
                  <a:schemeClr val="tx1"/>
                </a:solidFill>
                <a:latin typeface="Arial" panose="020B0604020202020204" pitchFamily="34" charset="0"/>
                <a:cs typeface="Arial" panose="020B0604020202020204" pitchFamily="34" charset="0"/>
              </a:rPr>
              <a:t>healthcare providers to electronically </a:t>
            </a:r>
            <a:r>
              <a:rPr lang="en-US" sz="1500" dirty="0" smtClean="0">
                <a:solidFill>
                  <a:schemeClr val="tx1"/>
                </a:solidFill>
                <a:latin typeface="Arial" panose="020B0604020202020204" pitchFamily="34" charset="0"/>
                <a:cs typeface="Arial" panose="020B0604020202020204" pitchFamily="34" charset="0"/>
              </a:rPr>
              <a:t>submit initial </a:t>
            </a:r>
            <a:r>
              <a:rPr lang="en-US" sz="1500" dirty="0">
                <a:solidFill>
                  <a:schemeClr val="tx1"/>
                </a:solidFill>
                <a:latin typeface="Arial" panose="020B0604020202020204" pitchFamily="34" charset="0"/>
                <a:cs typeface="Arial" panose="020B0604020202020204" pitchFamily="34" charset="0"/>
              </a:rPr>
              <a:t>public health case reports </a:t>
            </a:r>
            <a:r>
              <a:rPr lang="en-US" sz="1500" dirty="0" smtClean="0">
                <a:solidFill>
                  <a:schemeClr val="tx1"/>
                </a:solidFill>
                <a:latin typeface="Arial" panose="020B0604020202020204" pitchFamily="34" charset="0"/>
                <a:cs typeface="Arial" panose="020B0604020202020204" pitchFamily="34" charset="0"/>
              </a:rPr>
              <a:t>to PH agencies</a:t>
            </a:r>
            <a:br>
              <a:rPr lang="en-US" sz="1500" dirty="0" smtClean="0">
                <a:solidFill>
                  <a:schemeClr val="tx1"/>
                </a:solidFill>
                <a:latin typeface="Arial" panose="020B0604020202020204" pitchFamily="34" charset="0"/>
                <a:cs typeface="Arial" panose="020B0604020202020204" pitchFamily="34" charset="0"/>
              </a:rPr>
            </a:br>
            <a:endParaRPr lang="en-US" sz="1200" dirty="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1800" dirty="0" smtClean="0">
                <a:solidFill>
                  <a:schemeClr val="tx1"/>
                </a:solidFill>
                <a:latin typeface="Arial" charset="0"/>
                <a:cs typeface="Arial" panose="020B0604020202020204" pitchFamily="34" charset="0"/>
              </a:rPr>
              <a:t>Developed a prototype tool for </a:t>
            </a:r>
            <a:r>
              <a:rPr lang="en-US" sz="1800" dirty="0">
                <a:solidFill>
                  <a:schemeClr val="tx1"/>
                </a:solidFill>
                <a:latin typeface="Arial" charset="0"/>
                <a:cs typeface="Arial" panose="020B0604020202020204" pitchFamily="34" charset="0"/>
              </a:rPr>
              <a:t>authoring and </a:t>
            </a:r>
            <a:r>
              <a:rPr lang="en-US" sz="1800" dirty="0" smtClean="0">
                <a:solidFill>
                  <a:schemeClr val="tx1"/>
                </a:solidFill>
                <a:latin typeface="Arial" charset="0"/>
                <a:cs typeface="Arial" panose="020B0604020202020204" pitchFamily="34" charset="0"/>
              </a:rPr>
              <a:t>managing jurisdictional </a:t>
            </a:r>
            <a:r>
              <a:rPr lang="en-US" sz="1800" dirty="0">
                <a:solidFill>
                  <a:schemeClr val="tx1"/>
                </a:solidFill>
                <a:latin typeface="Arial" charset="0"/>
                <a:cs typeface="Arial" panose="020B0604020202020204" pitchFamily="34" charset="0"/>
              </a:rPr>
              <a:t>reporting </a:t>
            </a:r>
            <a:r>
              <a:rPr lang="en-US" sz="1800" dirty="0" smtClean="0">
                <a:solidFill>
                  <a:schemeClr val="tx1"/>
                </a:solidFill>
                <a:latin typeface="Arial" charset="0"/>
                <a:cs typeface="Arial" panose="020B0604020202020204" pitchFamily="34" charset="0"/>
              </a:rPr>
              <a:t>specifications in the Reportable Conditions Knowledge Management System feasibility demonstration pilot</a:t>
            </a:r>
            <a:r>
              <a:rPr lang="en-US" sz="1500" dirty="0" smtClean="0">
                <a:solidFill>
                  <a:schemeClr val="tx1"/>
                </a:solidFill>
                <a:latin typeface="Arial" charset="0"/>
                <a:cs typeface="Arial" panose="020B0604020202020204" pitchFamily="34" charset="0"/>
              </a:rPr>
              <a:t/>
            </a:r>
            <a:br>
              <a:rPr lang="en-US" sz="1500" dirty="0" smtClean="0">
                <a:solidFill>
                  <a:schemeClr val="tx1"/>
                </a:solidFill>
                <a:latin typeface="Arial" charset="0"/>
                <a:cs typeface="Arial" panose="020B0604020202020204" pitchFamily="34" charset="0"/>
              </a:rPr>
            </a:br>
            <a:endParaRPr lang="en-US" sz="1200" dirty="0">
              <a:solidFill>
                <a:schemeClr val="tx1"/>
              </a:solidFill>
              <a:latin typeface="Arial" charset="0"/>
              <a:cs typeface="Arial" panose="020B0604020202020204" pitchFamily="34" charset="0"/>
            </a:endParaRPr>
          </a:p>
          <a:p>
            <a:pPr marL="342900" indent="-342900" algn="l">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Worked with CDC and other partners on </a:t>
            </a:r>
          </a:p>
          <a:p>
            <a:pPr marL="800100" lvl="1" indent="-342900" algn="l">
              <a:buFont typeface="Arial" panose="020B0604020202020204" pitchFamily="34" charset="0"/>
              <a:buChar char="•"/>
            </a:pPr>
            <a:r>
              <a:rPr lang="en-US" sz="1500" dirty="0" smtClean="0">
                <a:solidFill>
                  <a:schemeClr val="tx1"/>
                </a:solidFill>
                <a:latin typeface="Arial" panose="020B0604020202020204" pitchFamily="34" charset="0"/>
                <a:cs typeface="Arial" panose="020B0604020202020204" pitchFamily="34" charset="0"/>
              </a:rPr>
              <a:t>Advancing the NNDSS Modernization Initiative (NMI)</a:t>
            </a:r>
          </a:p>
          <a:p>
            <a:pPr marL="800100" lvl="1" indent="-342900" algn="l">
              <a:buFont typeface="Arial" panose="020B0604020202020204" pitchFamily="34" charset="0"/>
              <a:buChar char="•"/>
            </a:pPr>
            <a:r>
              <a:rPr lang="en-US" sz="1500" dirty="0">
                <a:solidFill>
                  <a:schemeClr val="tx1"/>
                </a:solidFill>
                <a:latin typeface="Arial" panose="020B0604020202020204" pitchFamily="34" charset="0"/>
                <a:cs typeface="Arial" panose="020B0604020202020204" pitchFamily="34" charset="0"/>
              </a:rPr>
              <a:t>D</a:t>
            </a:r>
            <a:r>
              <a:rPr lang="en-US" sz="1500" dirty="0" smtClean="0">
                <a:solidFill>
                  <a:schemeClr val="tx1"/>
                </a:solidFill>
                <a:latin typeface="Arial" panose="020B0604020202020204" pitchFamily="34" charset="0"/>
                <a:cs typeface="Arial" panose="020B0604020202020204" pitchFamily="34" charset="0"/>
              </a:rPr>
              <a:t>eveloping and implementing Message </a:t>
            </a:r>
            <a:r>
              <a:rPr lang="en-US" sz="1500" dirty="0">
                <a:solidFill>
                  <a:schemeClr val="tx1"/>
                </a:solidFill>
                <a:latin typeface="Arial" panose="020B0604020202020204" pitchFamily="34" charset="0"/>
                <a:cs typeface="Arial" panose="020B0604020202020204" pitchFamily="34" charset="0"/>
              </a:rPr>
              <a:t>Mapping </a:t>
            </a:r>
            <a:r>
              <a:rPr lang="en-US" sz="1500" dirty="0" smtClean="0">
                <a:solidFill>
                  <a:schemeClr val="tx1"/>
                </a:solidFill>
                <a:latin typeface="Arial" panose="020B0604020202020204" pitchFamily="34" charset="0"/>
                <a:cs typeface="Arial" panose="020B0604020202020204" pitchFamily="34" charset="0"/>
              </a:rPr>
              <a:t>Guides </a:t>
            </a:r>
            <a:br>
              <a:rPr lang="en-US" sz="1500" dirty="0" smtClean="0">
                <a:solidFill>
                  <a:schemeClr val="tx1"/>
                </a:solidFill>
                <a:latin typeface="Arial" panose="020B0604020202020204" pitchFamily="34" charset="0"/>
                <a:cs typeface="Arial" panose="020B0604020202020204" pitchFamily="34" charset="0"/>
              </a:rPr>
            </a:br>
            <a:endParaRPr lang="en-US" sz="1200" dirty="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1800" dirty="0" smtClean="0">
                <a:solidFill>
                  <a:schemeClr val="tx1"/>
                </a:solidFill>
                <a:latin typeface="Arial" charset="0"/>
                <a:cs typeface="Arial" panose="020B0604020202020204" pitchFamily="34" charset="0"/>
              </a:rPr>
              <a:t>Collected </a:t>
            </a:r>
            <a:r>
              <a:rPr lang="en-US" sz="1800" dirty="0">
                <a:solidFill>
                  <a:schemeClr val="tx1"/>
                </a:solidFill>
                <a:latin typeface="Arial" charset="0"/>
                <a:cs typeface="Arial" panose="020B0604020202020204" pitchFamily="34" charset="0"/>
              </a:rPr>
              <a:t>data for the 2015 State Reportable Conditions </a:t>
            </a:r>
            <a:r>
              <a:rPr lang="en-US" sz="1800" dirty="0" smtClean="0">
                <a:solidFill>
                  <a:schemeClr val="tx1"/>
                </a:solidFill>
                <a:latin typeface="Arial" charset="0"/>
                <a:cs typeface="Arial" panose="020B0604020202020204" pitchFamily="34" charset="0"/>
              </a:rPr>
              <a:t>Assessment</a:t>
            </a:r>
            <a:endParaRPr lang="en-US" sz="1800" dirty="0">
              <a:solidFill>
                <a:schemeClr val="tx1"/>
              </a:solidFill>
              <a:latin typeface="Arial"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814" y="1234936"/>
            <a:ext cx="689456" cy="689456"/>
          </a:xfrm>
          <a:prstGeom prst="rect">
            <a:avLst/>
          </a:prstGeom>
        </p:spPr>
      </p:pic>
    </p:spTree>
    <p:extLst>
      <p:ext uri="{BB962C8B-B14F-4D97-AF65-F5344CB8AC3E}">
        <p14:creationId xmlns:p14="http://schemas.microsoft.com/office/powerpoint/2010/main" val="17958518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SectionSlide1-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3058582" y="2688170"/>
            <a:ext cx="5736165" cy="646331"/>
          </a:xfrm>
          <a:prstGeom prst="rect">
            <a:avLst/>
          </a:prstGeom>
          <a:noFill/>
        </p:spPr>
        <p:txBody>
          <a:bodyPr wrap="square" rtlCol="0" anchor="t">
            <a:spAutoFit/>
          </a:bodyPr>
          <a:lstStyle/>
          <a:p>
            <a:pPr algn="r"/>
            <a:r>
              <a:rPr lang="en-US" sz="3600" dirty="0">
                <a:solidFill>
                  <a:schemeClr val="bg1"/>
                </a:solidFill>
                <a:latin typeface="arial"/>
                <a:cs typeface="Arial-Mdm-FC"/>
              </a:rPr>
              <a:t>Administrative Report</a:t>
            </a:r>
          </a:p>
        </p:txBody>
      </p:sp>
    </p:spTree>
    <p:extLst>
      <p:ext uri="{BB962C8B-B14F-4D97-AF65-F5344CB8AC3E}">
        <p14:creationId xmlns:p14="http://schemas.microsoft.com/office/powerpoint/2010/main" val="31959276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3"/>
          <a:srcRect/>
          <a:stretch>
            <a:fillRect/>
          </a:stretch>
        </p:blipFill>
        <p:spPr bwMode="auto">
          <a:xfrm>
            <a:off x="868928" y="1290830"/>
            <a:ext cx="7744847" cy="4783801"/>
          </a:xfrm>
          <a:prstGeom prst="rect">
            <a:avLst/>
          </a:prstGeom>
          <a:noFill/>
          <a:ln w="9525">
            <a:noFill/>
            <a:miter lim="800000"/>
            <a:headEnd/>
            <a:tailEnd/>
          </a:ln>
          <a:effectLst/>
        </p:spPr>
      </p:pic>
      <p:pic>
        <p:nvPicPr>
          <p:cNvPr id="6" name="Picture 5" descr="header-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title"/>
          </p:nvPr>
        </p:nvSpPr>
        <p:spPr>
          <a:xfrm>
            <a:off x="384175" y="156426"/>
            <a:ext cx="8229600" cy="1078649"/>
          </a:xfrm>
        </p:spPr>
        <p:txBody>
          <a:bodyPr>
            <a:normAutofit/>
          </a:bodyPr>
          <a:lstStyle/>
          <a:p>
            <a:pPr algn="l">
              <a:lnSpc>
                <a:spcPct val="80000"/>
              </a:lnSpc>
            </a:pPr>
            <a:r>
              <a:rPr lang="en-US" sz="4000" dirty="0">
                <a:solidFill>
                  <a:srgbClr val="101957"/>
                </a:solidFill>
                <a:latin typeface="arial"/>
                <a:cs typeface="Arial-Mdm-FC"/>
              </a:rPr>
              <a:t>Financial Results </a:t>
            </a:r>
            <a:r>
              <a:rPr lang="en-US" sz="3200" dirty="0">
                <a:solidFill>
                  <a:srgbClr val="101957"/>
                </a:solidFill>
                <a:latin typeface="Avenir" panose="02000503040000020003" pitchFamily="2" charset="0"/>
                <a:cs typeface="Arial-Mdm-FC"/>
              </a:rPr>
              <a:t/>
            </a:r>
            <a:br>
              <a:rPr lang="en-US" sz="3200" dirty="0">
                <a:solidFill>
                  <a:srgbClr val="101957"/>
                </a:solidFill>
                <a:latin typeface="Avenir" panose="02000503040000020003" pitchFamily="2" charset="0"/>
                <a:cs typeface="Arial-Mdm-FC"/>
              </a:rPr>
            </a:br>
            <a:r>
              <a:rPr lang="en-US" sz="4000" dirty="0">
                <a:solidFill>
                  <a:srgbClr val="101957"/>
                </a:solidFill>
                <a:latin typeface="arial"/>
                <a:cs typeface="Arial-Mdm-FC"/>
              </a:rPr>
              <a:t>for Year Ending 9/30/15</a:t>
            </a:r>
          </a:p>
        </p:txBody>
      </p:sp>
      <p:pic>
        <p:nvPicPr>
          <p:cNvPr id="4" name="Picture 3" descr="footer2-0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spTree>
    <p:extLst>
      <p:ext uri="{BB962C8B-B14F-4D97-AF65-F5344CB8AC3E}">
        <p14:creationId xmlns:p14="http://schemas.microsoft.com/office/powerpoint/2010/main" val="29869820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title"/>
          </p:nvPr>
        </p:nvSpPr>
        <p:spPr>
          <a:xfrm>
            <a:off x="384175" y="156426"/>
            <a:ext cx="8229600" cy="1078649"/>
          </a:xfrm>
        </p:spPr>
        <p:txBody>
          <a:bodyPr>
            <a:normAutofit/>
          </a:bodyPr>
          <a:lstStyle/>
          <a:p>
            <a:pPr algn="l">
              <a:lnSpc>
                <a:spcPct val="80000"/>
              </a:lnSpc>
            </a:pPr>
            <a:r>
              <a:rPr lang="en-US" sz="4000" dirty="0">
                <a:solidFill>
                  <a:srgbClr val="101957"/>
                </a:solidFill>
                <a:latin typeface="arial"/>
                <a:cs typeface="Arial-Mdm-FC"/>
              </a:rPr>
              <a:t>Financial Results </a:t>
            </a:r>
            <a:r>
              <a:rPr lang="en-US" sz="3200" dirty="0">
                <a:solidFill>
                  <a:srgbClr val="101957"/>
                </a:solidFill>
                <a:latin typeface="Avenir" panose="02000503040000020003" pitchFamily="2" charset="0"/>
                <a:cs typeface="Arial-Mdm-FC"/>
              </a:rPr>
              <a:t/>
            </a:r>
            <a:br>
              <a:rPr lang="en-US" sz="3200" dirty="0">
                <a:solidFill>
                  <a:srgbClr val="101957"/>
                </a:solidFill>
                <a:latin typeface="Avenir" panose="02000503040000020003" pitchFamily="2" charset="0"/>
                <a:cs typeface="Arial-Mdm-FC"/>
              </a:rPr>
            </a:br>
            <a:r>
              <a:rPr lang="en-US" sz="4000" dirty="0">
                <a:solidFill>
                  <a:srgbClr val="101957"/>
                </a:solidFill>
                <a:latin typeface="arial"/>
                <a:cs typeface="Arial-Mdm-FC"/>
              </a:rPr>
              <a:t>for Year Ending 9/30/15</a:t>
            </a: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4100" name="Picture 4"/>
          <p:cNvPicPr>
            <a:picLocks noChangeAspect="1" noChangeArrowheads="1"/>
          </p:cNvPicPr>
          <p:nvPr/>
        </p:nvPicPr>
        <p:blipFill>
          <a:blip r:embed="rId5"/>
          <a:srcRect/>
          <a:stretch>
            <a:fillRect/>
          </a:stretch>
        </p:blipFill>
        <p:spPr bwMode="auto">
          <a:xfrm>
            <a:off x="869798" y="1390795"/>
            <a:ext cx="7316769" cy="4778298"/>
          </a:xfrm>
          <a:prstGeom prst="rect">
            <a:avLst/>
          </a:prstGeom>
          <a:noFill/>
          <a:ln w="9525">
            <a:noFill/>
            <a:miter lim="800000"/>
            <a:headEnd/>
            <a:tailEnd/>
          </a:ln>
          <a:effectLst/>
        </p:spPr>
      </p:pic>
    </p:spTree>
    <p:extLst>
      <p:ext uri="{BB962C8B-B14F-4D97-AF65-F5344CB8AC3E}">
        <p14:creationId xmlns:p14="http://schemas.microsoft.com/office/powerpoint/2010/main" val="29869820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1933130"/>
            <a:ext cx="8305800" cy="2991740"/>
          </a:xfrm>
          <a:prstGeom prst="rect">
            <a:avLst/>
          </a:prstGeom>
        </p:spPr>
      </p:pic>
    </p:spTree>
    <p:extLst>
      <p:ext uri="{BB962C8B-B14F-4D97-AF65-F5344CB8AC3E}">
        <p14:creationId xmlns:p14="http://schemas.microsoft.com/office/powerpoint/2010/main" val="17761234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title"/>
          </p:nvPr>
        </p:nvSpPr>
        <p:spPr>
          <a:xfrm>
            <a:off x="457200" y="274638"/>
            <a:ext cx="8229600" cy="876403"/>
          </a:xfrm>
        </p:spPr>
        <p:txBody>
          <a:bodyPr>
            <a:normAutofit fontScale="90000"/>
          </a:bodyPr>
          <a:lstStyle/>
          <a:p>
            <a:pPr algn="l">
              <a:lnSpc>
                <a:spcPct val="80000"/>
              </a:lnSpc>
            </a:pPr>
            <a:r>
              <a:rPr lang="en-US" sz="4000" dirty="0">
                <a:solidFill>
                  <a:srgbClr val="101957"/>
                </a:solidFill>
                <a:latin typeface="arial"/>
                <a:cs typeface="Arial-Mdm-FC"/>
              </a:rPr>
              <a:t>Financial Results </a:t>
            </a:r>
            <a:r>
              <a:rPr lang="en-US" sz="4000" dirty="0">
                <a:solidFill>
                  <a:srgbClr val="101957"/>
                </a:solidFill>
                <a:latin typeface="Avenir" panose="02000503040000020003" pitchFamily="2" charset="0"/>
                <a:cs typeface="Arial-Mdm-FC"/>
              </a:rPr>
              <a:t/>
            </a:r>
            <a:br>
              <a:rPr lang="en-US" sz="4000" dirty="0">
                <a:solidFill>
                  <a:srgbClr val="101957"/>
                </a:solidFill>
                <a:latin typeface="Avenir" panose="02000503040000020003" pitchFamily="2" charset="0"/>
                <a:cs typeface="Arial-Mdm-FC"/>
              </a:rPr>
            </a:br>
            <a:r>
              <a:rPr lang="en-US" sz="4000" dirty="0">
                <a:solidFill>
                  <a:srgbClr val="101957"/>
                </a:solidFill>
                <a:latin typeface="arial"/>
                <a:cs typeface="Arial-Mdm-FC"/>
              </a:rPr>
              <a:t>for </a:t>
            </a:r>
            <a:r>
              <a:rPr lang="en-US" sz="4000" dirty="0">
                <a:solidFill>
                  <a:srgbClr val="101957"/>
                </a:solidFill>
                <a:latin typeface="Arial-Mdm-FC"/>
                <a:cs typeface="Arial-Mdm-FC"/>
              </a:rPr>
              <a:t>Year</a:t>
            </a:r>
            <a:r>
              <a:rPr lang="en-US" sz="4000" dirty="0">
                <a:solidFill>
                  <a:srgbClr val="101957"/>
                </a:solidFill>
                <a:latin typeface="arial"/>
                <a:cs typeface="Arial-Mdm-FC"/>
              </a:rPr>
              <a:t> Ending </a:t>
            </a:r>
            <a:r>
              <a:rPr lang="en-US" sz="4000" dirty="0" smtClean="0">
                <a:solidFill>
                  <a:srgbClr val="101957"/>
                </a:solidFill>
                <a:latin typeface="arial"/>
                <a:cs typeface="Arial-Mdm-FC"/>
              </a:rPr>
              <a:t>9/30/15</a:t>
            </a:r>
            <a:endParaRPr lang="en-US" sz="4000" dirty="0">
              <a:solidFill>
                <a:srgbClr val="101957"/>
              </a:solidFill>
              <a:latin typeface="arial"/>
              <a:cs typeface="Arial-Mdm-FC"/>
            </a:endParaRPr>
          </a:p>
        </p:txBody>
      </p:sp>
      <p:graphicFrame>
        <p:nvGraphicFramePr>
          <p:cNvPr id="7" name="Chart 6"/>
          <p:cNvGraphicFramePr/>
          <p:nvPr>
            <p:extLst>
              <p:ext uri="{D42A27DB-BD31-4B8C-83A1-F6EECF244321}">
                <p14:modId xmlns:p14="http://schemas.microsoft.com/office/powerpoint/2010/main" val="3831594559"/>
              </p:ext>
            </p:extLst>
          </p:nvPr>
        </p:nvGraphicFramePr>
        <p:xfrm>
          <a:off x="457200" y="1151041"/>
          <a:ext cx="8906719" cy="55366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869820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660032" y="5921813"/>
            <a:ext cx="4186818" cy="463686"/>
          </a:xfrm>
          <a:prstGeom prst="rect">
            <a:avLst/>
          </a:prstGeom>
          <a:noFill/>
          <a:ln w="9525">
            <a:noFill/>
            <a:miter lim="800000"/>
            <a:headEnd/>
            <a:tailEnd/>
          </a:ln>
          <a:effectLst/>
        </p:spPr>
      </p:pic>
      <p:pic>
        <p:nvPicPr>
          <p:cNvPr id="6" name="Picture 5" descr="header-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2800" dirty="0">
                <a:solidFill>
                  <a:srgbClr val="101957"/>
                </a:solidFill>
                <a:latin typeface="arial"/>
                <a:cs typeface="Arial-Mdm-FC"/>
              </a:rPr>
              <a:t>CDC Cooperative Agreement Trend</a:t>
            </a:r>
          </a:p>
        </p:txBody>
      </p:sp>
      <p:pic>
        <p:nvPicPr>
          <p:cNvPr id="4" name="Picture 3" descr="footer2-0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6"/>
          <a:srcRect r="10274"/>
          <a:stretch>
            <a:fillRect/>
          </a:stretch>
        </p:blipFill>
        <p:spPr>
          <a:xfrm>
            <a:off x="832710" y="1348127"/>
            <a:ext cx="7586459" cy="4362912"/>
          </a:xfrm>
          <a:prstGeom prst="rect">
            <a:avLst/>
          </a:prstGeom>
        </p:spPr>
      </p:pic>
    </p:spTree>
    <p:extLst>
      <p:ext uri="{BB962C8B-B14F-4D97-AF65-F5344CB8AC3E}">
        <p14:creationId xmlns:p14="http://schemas.microsoft.com/office/powerpoint/2010/main" val="25121636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a:solidFill>
                  <a:srgbClr val="101957"/>
                </a:solidFill>
                <a:latin typeface="Arial"/>
                <a:cs typeface="Arial-Mdm-FC"/>
              </a:rPr>
              <a:t>Advocacy</a:t>
            </a:r>
          </a:p>
        </p:txBody>
      </p:sp>
      <p:sp>
        <p:nvSpPr>
          <p:cNvPr id="3" name="Subtitle 2"/>
          <p:cNvSpPr>
            <a:spLocks noGrp="1"/>
          </p:cNvSpPr>
          <p:nvPr>
            <p:ph type="subTitle" idx="1"/>
          </p:nvPr>
        </p:nvSpPr>
        <p:spPr>
          <a:xfrm>
            <a:off x="381000" y="1654927"/>
            <a:ext cx="8318500" cy="4665662"/>
          </a:xfrm>
        </p:spPr>
        <p:txBody>
          <a:bodyPr vert="horz" lIns="91440" tIns="45720" rIns="91440" bIns="45720" rtlCol="0" anchor="t">
            <a:noAutofit/>
          </a:bodyPr>
          <a:lstStyle/>
          <a:p>
            <a:pPr marL="457200" indent="-457200" algn="l">
              <a:lnSpc>
                <a:spcPct val="120000"/>
              </a:lnSpc>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During our Hill visits, we </a:t>
            </a:r>
            <a:r>
              <a:rPr lang="en-US" sz="1800" dirty="0">
                <a:solidFill>
                  <a:schemeClr val="tx1"/>
                </a:solidFill>
                <a:latin typeface="Arial" panose="020B0604020202020204" pitchFamily="34" charset="0"/>
                <a:cs typeface="Arial" panose="020B0604020202020204" pitchFamily="34" charset="0"/>
              </a:rPr>
              <a:t>supported several priorities in </a:t>
            </a:r>
            <a:r>
              <a:rPr lang="en-US" sz="1800" dirty="0" smtClean="0">
                <a:solidFill>
                  <a:schemeClr val="tx1"/>
                </a:solidFill>
                <a:latin typeface="Arial" panose="020B0604020202020204" pitchFamily="34" charset="0"/>
                <a:cs typeface="Arial" panose="020B0604020202020204" pitchFamily="34" charset="0"/>
              </a:rPr>
              <a:t>the CDC budget </a:t>
            </a:r>
            <a:endParaRPr lang="en-US" sz="1800" dirty="0">
              <a:solidFill>
                <a:schemeClr val="tx1"/>
              </a:solidFill>
              <a:latin typeface="Arial" panose="020B0604020202020204" pitchFamily="34" charset="0"/>
              <a:cs typeface="Arial" panose="020B0604020202020204" pitchFamily="34" charset="0"/>
            </a:endParaRPr>
          </a:p>
          <a:p>
            <a:pPr marL="914400" lvl="1" indent="-457200" algn="l">
              <a:lnSpc>
                <a:spcPct val="120000"/>
              </a:lnSpc>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ELC, food safety, </a:t>
            </a:r>
            <a:r>
              <a:rPr lang="en-US" sz="1800" dirty="0" smtClean="0">
                <a:solidFill>
                  <a:schemeClr val="tx1"/>
                </a:solidFill>
                <a:latin typeface="Arial" panose="020B0604020202020204" pitchFamily="34" charset="0"/>
                <a:cs typeface="Arial" panose="020B0604020202020204" pitchFamily="34" charset="0"/>
              </a:rPr>
              <a:t>and public </a:t>
            </a:r>
            <a:r>
              <a:rPr lang="en-US" sz="1800" dirty="0">
                <a:solidFill>
                  <a:schemeClr val="tx1"/>
                </a:solidFill>
                <a:latin typeface="Arial" panose="020B0604020202020204" pitchFamily="34" charset="0"/>
                <a:cs typeface="Arial" panose="020B0604020202020204" pitchFamily="34" charset="0"/>
              </a:rPr>
              <a:t>health workforce capacity </a:t>
            </a:r>
            <a:r>
              <a:rPr lang="en-US" sz="1800" dirty="0" smtClean="0">
                <a:solidFill>
                  <a:schemeClr val="tx1"/>
                </a:solidFill>
                <a:latin typeface="Arial" panose="020B0604020202020204" pitchFamily="34" charset="0"/>
                <a:cs typeface="Arial" panose="020B0604020202020204" pitchFamily="34" charset="0"/>
              </a:rPr>
              <a:t> </a:t>
            </a:r>
            <a:endParaRPr lang="en-US" sz="1800" dirty="0">
              <a:solidFill>
                <a:schemeClr val="tx1"/>
              </a:solidFill>
              <a:latin typeface="Arial" panose="020B0604020202020204" pitchFamily="34" charset="0"/>
              <a:cs typeface="Arial" panose="020B0604020202020204" pitchFamily="34" charset="0"/>
            </a:endParaRPr>
          </a:p>
          <a:p>
            <a:pPr marL="457200" indent="-457200" algn="l">
              <a:lnSpc>
                <a:spcPct val="120000"/>
              </a:lnSpc>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Wrote a </a:t>
            </a:r>
            <a:r>
              <a:rPr lang="en-US" sz="1800" dirty="0">
                <a:solidFill>
                  <a:schemeClr val="tx1"/>
                </a:solidFill>
                <a:latin typeface="Arial" panose="020B0604020202020204" pitchFamily="34" charset="0"/>
                <a:cs typeface="Arial" panose="020B0604020202020204" pitchFamily="34" charset="0"/>
              </a:rPr>
              <a:t>letter of support for </a:t>
            </a:r>
            <a:r>
              <a:rPr lang="en-US" sz="1800" dirty="0" smtClean="0">
                <a:solidFill>
                  <a:schemeClr val="tx1"/>
                </a:solidFill>
                <a:latin typeface="Arial" panose="020B0604020202020204" pitchFamily="34" charset="0"/>
                <a:cs typeface="Arial" panose="020B0604020202020204" pitchFamily="34" charset="0"/>
              </a:rPr>
              <a:t>the President's </a:t>
            </a:r>
            <a:r>
              <a:rPr lang="en-US" sz="1800" dirty="0">
                <a:solidFill>
                  <a:schemeClr val="tx1"/>
                </a:solidFill>
                <a:latin typeface="Arial" panose="020B0604020202020204" pitchFamily="34" charset="0"/>
                <a:cs typeface="Arial" panose="020B0604020202020204" pitchFamily="34" charset="0"/>
              </a:rPr>
              <a:t>budget in April</a:t>
            </a:r>
          </a:p>
          <a:p>
            <a:pPr marL="914400" lvl="1" indent="-457200" algn="l">
              <a:lnSpc>
                <a:spcPct val="120000"/>
              </a:lnSpc>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Agreed with $</a:t>
            </a:r>
            <a:r>
              <a:rPr lang="en-US" sz="1800" dirty="0" smtClean="0">
                <a:solidFill>
                  <a:schemeClr val="tx1"/>
                </a:solidFill>
                <a:latin typeface="Arial" panose="020B0604020202020204" pitchFamily="34" charset="0"/>
                <a:cs typeface="Arial" panose="020B0604020202020204" pitchFamily="34" charset="0"/>
              </a:rPr>
              <a:t>226M for </a:t>
            </a:r>
            <a:r>
              <a:rPr lang="en-US" sz="1800" dirty="0">
                <a:solidFill>
                  <a:schemeClr val="tx1"/>
                </a:solidFill>
                <a:latin typeface="Arial" panose="020B0604020202020204" pitchFamily="34" charset="0"/>
                <a:cs typeface="Arial" panose="020B0604020202020204" pitchFamily="34" charset="0"/>
              </a:rPr>
              <a:t>the Core Infectious Diseases program</a:t>
            </a:r>
          </a:p>
          <a:p>
            <a:pPr marL="914400" lvl="1" indent="-457200" algn="l">
              <a:lnSpc>
                <a:spcPct val="120000"/>
              </a:lnSpc>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Agreed with $40M for the Advanced Molecular Detection and Response to Infectious Disease Outbreaks</a:t>
            </a:r>
          </a:p>
          <a:p>
            <a:pPr marL="914400" lvl="1" indent="-457200" algn="l">
              <a:lnSpc>
                <a:spcPct val="120000"/>
              </a:lnSpc>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Agreed with $30M expansion request for antimicrobial resistance response</a:t>
            </a:r>
          </a:p>
          <a:p>
            <a:pPr marL="285750" indent="-285750" algn="l">
              <a:lnSpc>
                <a:spcPct val="120000"/>
              </a:lnSpc>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Signed on to a letter written by the March of Dimes in support of the President's </a:t>
            </a:r>
            <a:r>
              <a:rPr lang="en-US" sz="1800" dirty="0">
                <a:solidFill>
                  <a:schemeClr val="tx1"/>
                </a:solidFill>
                <a:latin typeface="Arial" panose="020B0604020202020204" pitchFamily="34" charset="0"/>
                <a:cs typeface="Arial" panose="020B0604020202020204" pitchFamily="34" charset="0"/>
              </a:rPr>
              <a:t>$1.9B supplement for Zika </a:t>
            </a:r>
            <a:r>
              <a:rPr lang="en-US" sz="1800" dirty="0" smtClean="0">
                <a:solidFill>
                  <a:schemeClr val="tx1"/>
                </a:solidFill>
                <a:latin typeface="Arial" panose="020B0604020202020204" pitchFamily="34" charset="0"/>
                <a:cs typeface="Arial" panose="020B0604020202020204" pitchFamily="34" charset="0"/>
              </a:rPr>
              <a:t>response</a:t>
            </a:r>
          </a:p>
          <a:p>
            <a:pPr marL="285750" indent="-285750" algn="l">
              <a:lnSpc>
                <a:spcPct val="120000"/>
              </a:lnSpc>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Continued working with VA leadership to improve </a:t>
            </a:r>
            <a:r>
              <a:rPr lang="en-US" sz="1800" dirty="0" smtClean="0">
                <a:solidFill>
                  <a:schemeClr val="tx1"/>
                </a:solidFill>
                <a:latin typeface="Arial" panose="020B0604020202020204" pitchFamily="34" charset="0"/>
                <a:cs typeface="Arial" panose="020B0604020202020204" pitchFamily="34" charset="0"/>
              </a:rPr>
              <a:t>communicable </a:t>
            </a:r>
            <a:r>
              <a:rPr lang="en-US" sz="1800" dirty="0">
                <a:solidFill>
                  <a:schemeClr val="tx1"/>
                </a:solidFill>
                <a:latin typeface="Arial" panose="020B0604020202020204" pitchFamily="34" charset="0"/>
                <a:cs typeface="Arial" panose="020B0604020202020204" pitchFamily="34" charset="0"/>
              </a:rPr>
              <a:t>disease reporting to State HDs</a:t>
            </a:r>
          </a:p>
          <a:p>
            <a:pPr marL="285750" indent="-285750" algn="l">
              <a:lnSpc>
                <a:spcPct val="120000"/>
              </a:lnSpc>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pPr algn="l">
              <a:lnSpc>
                <a:spcPct val="120000"/>
              </a:lnSpc>
            </a:pPr>
            <a:endParaRPr lang="en-US" sz="1600" dirty="0">
              <a:solidFill>
                <a:schemeClr val="tx1"/>
              </a:solidFill>
              <a:latin typeface="Arial" panose="020B0604020202020204" pitchFamily="34" charset="0"/>
              <a:cs typeface="Arial" panose="020B0604020202020204" pitchFamily="34" charset="0"/>
            </a:endParaRPr>
          </a:p>
        </p:txBody>
      </p:sp>
      <p:pic>
        <p:nvPicPr>
          <p:cNvPr id="4" name="Picture 3" descr="footer2-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spTree>
    <p:extLst>
      <p:ext uri="{BB962C8B-B14F-4D97-AF65-F5344CB8AC3E}">
        <p14:creationId xmlns:p14="http://schemas.microsoft.com/office/powerpoint/2010/main" val="6468802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lstStyle/>
          <a:p>
            <a:r>
              <a:rPr lang="en-US" dirty="0" smtClean="0"/>
              <a:t>CSTE growth driven by member involvement</a:t>
            </a:r>
          </a:p>
          <a:p>
            <a:r>
              <a:rPr lang="en-US" dirty="0" smtClean="0"/>
              <a:t>Applied Epidemiology Modernization</a:t>
            </a:r>
          </a:p>
          <a:p>
            <a:pPr lvl="1"/>
            <a:r>
              <a:rPr lang="en-US" dirty="0" smtClean="0"/>
              <a:t>Surveillance and informatics</a:t>
            </a:r>
          </a:p>
          <a:p>
            <a:pPr lvl="1"/>
            <a:r>
              <a:rPr lang="en-US" dirty="0" smtClean="0"/>
              <a:t>Workforce development</a:t>
            </a:r>
          </a:p>
          <a:p>
            <a:r>
              <a:rPr lang="en-US" dirty="0" smtClean="0"/>
              <a:t>Future considerations</a:t>
            </a:r>
          </a:p>
          <a:p>
            <a:pPr lvl="1"/>
            <a:r>
              <a:rPr lang="en-US" dirty="0"/>
              <a:t>R</a:t>
            </a:r>
            <a:r>
              <a:rPr lang="en-US" dirty="0" smtClean="0"/>
              <a:t>ole in global health</a:t>
            </a:r>
          </a:p>
          <a:p>
            <a:pPr lvl="1"/>
            <a:r>
              <a:rPr lang="en-US" dirty="0" smtClean="0"/>
              <a:t>Applied Epi Journal</a:t>
            </a:r>
          </a:p>
          <a:p>
            <a:pPr lvl="1"/>
            <a:r>
              <a:rPr lang="en-US" dirty="0" smtClean="0"/>
              <a:t>New strategic plan in 2017</a:t>
            </a:r>
          </a:p>
        </p:txBody>
      </p:sp>
    </p:spTree>
    <p:extLst>
      <p:ext uri="{BB962C8B-B14F-4D97-AF65-F5344CB8AC3E}">
        <p14:creationId xmlns:p14="http://schemas.microsoft.com/office/powerpoint/2010/main" val="3693437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cludingSlide-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5609166" y="4808341"/>
            <a:ext cx="3280833" cy="1815882"/>
          </a:xfrm>
          <a:prstGeom prst="rect">
            <a:avLst/>
          </a:prstGeom>
          <a:noFill/>
        </p:spPr>
        <p:txBody>
          <a:bodyPr wrap="square" rtlCol="0" anchor="t">
            <a:spAutoFit/>
          </a:bodyPr>
          <a:lstStyle/>
          <a:p>
            <a:pPr algn="r"/>
            <a:r>
              <a:rPr lang="en-US" sz="1600" dirty="0">
                <a:solidFill>
                  <a:srgbClr val="152754"/>
                </a:solidFill>
                <a:latin typeface="arial"/>
                <a:cs typeface="Arial-Mdm-FC"/>
              </a:rPr>
              <a:t>CSTE National Office</a:t>
            </a:r>
          </a:p>
          <a:p>
            <a:pPr algn="r"/>
            <a:r>
              <a:rPr lang="en-US" sz="1300" dirty="0">
                <a:solidFill>
                  <a:schemeClr val="tx1">
                    <a:lumMod val="65000"/>
                    <a:lumOff val="35000"/>
                  </a:schemeClr>
                </a:solidFill>
                <a:latin typeface="arial"/>
                <a:cs typeface="Arial-Lgt-FC"/>
              </a:rPr>
              <a:t>2872 Woodcock Boulevard, Suite 250</a:t>
            </a:r>
          </a:p>
          <a:p>
            <a:pPr algn="r"/>
            <a:r>
              <a:rPr lang="en-US" sz="1300" dirty="0">
                <a:solidFill>
                  <a:schemeClr val="tx1">
                    <a:lumMod val="65000"/>
                    <a:lumOff val="35000"/>
                  </a:schemeClr>
                </a:solidFill>
                <a:latin typeface="arial"/>
                <a:cs typeface="Arial-Lgt-FC"/>
              </a:rPr>
              <a:t>Atlanta, Georgia 30341</a:t>
            </a:r>
          </a:p>
          <a:p>
            <a:pPr algn="r"/>
            <a:endParaRPr lang="en-US" sz="1300" dirty="0">
              <a:solidFill>
                <a:schemeClr val="tx1">
                  <a:lumMod val="65000"/>
                  <a:lumOff val="35000"/>
                </a:schemeClr>
              </a:solidFill>
              <a:latin typeface="Avenir" panose="02000503040000020003" pitchFamily="2" charset="0"/>
              <a:cs typeface="Arial-Lgt-FC"/>
            </a:endParaRPr>
          </a:p>
          <a:p>
            <a:pPr algn="r"/>
            <a:r>
              <a:rPr lang="en-US" sz="1300" dirty="0">
                <a:solidFill>
                  <a:schemeClr val="tx1">
                    <a:lumMod val="65000"/>
                    <a:lumOff val="35000"/>
                  </a:schemeClr>
                </a:solidFill>
                <a:latin typeface="arial"/>
                <a:cs typeface="Arial-Lgt-FC"/>
              </a:rPr>
              <a:t>770.458.3811</a:t>
            </a:r>
          </a:p>
          <a:p>
            <a:pPr algn="r"/>
            <a:r>
              <a:rPr lang="en-US" sz="1100" b="1" dirty="0">
                <a:solidFill>
                  <a:schemeClr val="tx1">
                    <a:lumMod val="65000"/>
                    <a:lumOff val="35000"/>
                  </a:schemeClr>
                </a:solidFill>
                <a:latin typeface="arial"/>
                <a:cs typeface="Arial-Lgt-FC"/>
              </a:rPr>
              <a:t> </a:t>
            </a:r>
            <a:r>
              <a:rPr lang="en-US" sz="1300" dirty="0">
                <a:solidFill>
                  <a:schemeClr val="tx1">
                    <a:lumMod val="65000"/>
                    <a:lumOff val="35000"/>
                  </a:schemeClr>
                </a:solidFill>
                <a:latin typeface="arial"/>
                <a:cs typeface="Arial-Lgt-FC"/>
              </a:rPr>
              <a:t>770.458.8516</a:t>
            </a:r>
          </a:p>
          <a:p>
            <a:pPr algn="r"/>
            <a:r>
              <a:rPr lang="en-US" sz="1300" dirty="0">
                <a:solidFill>
                  <a:schemeClr val="tx1">
                    <a:lumMod val="65000"/>
                    <a:lumOff val="35000"/>
                  </a:schemeClr>
                </a:solidFill>
                <a:latin typeface="arial"/>
                <a:cs typeface="Arial-Lgt-FC"/>
              </a:rPr>
              <a:t>jengel@cste.org</a:t>
            </a:r>
          </a:p>
          <a:p>
            <a:pPr algn="r"/>
            <a:endParaRPr lang="en-US" sz="1600" dirty="0">
              <a:latin typeface="Avenir" panose="02000503040000020003" pitchFamily="2" charset="0"/>
            </a:endParaRPr>
          </a:p>
        </p:txBody>
      </p:sp>
      <p:pic>
        <p:nvPicPr>
          <p:cNvPr id="9" name="Picture 8" descr="F.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0808" y="5898188"/>
            <a:ext cx="165100" cy="190500"/>
          </a:xfrm>
          <a:prstGeom prst="rect">
            <a:avLst/>
          </a:prstGeom>
        </p:spPr>
      </p:pic>
      <p:pic>
        <p:nvPicPr>
          <p:cNvPr id="10" name="Picture 9" descr="T.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0808" y="5707688"/>
            <a:ext cx="165100" cy="190500"/>
          </a:xfrm>
          <a:prstGeom prst="rect">
            <a:avLst/>
          </a:prstGeom>
        </p:spPr>
      </p:pic>
    </p:spTree>
    <p:extLst>
      <p:ext uri="{BB962C8B-B14F-4D97-AF65-F5344CB8AC3E}">
        <p14:creationId xmlns:p14="http://schemas.microsoft.com/office/powerpoint/2010/main" val="24246953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50000"/>
                  </a:schemeClr>
                </a:solidFill>
              </a:rPr>
              <a:t>Alaska Tips</a:t>
            </a:r>
            <a:endParaRPr lang="en-US" dirty="0">
              <a:solidFill>
                <a:schemeClr val="accent3">
                  <a:lumMod val="50000"/>
                </a:schemeClr>
              </a:solidFill>
            </a:endParaRPr>
          </a:p>
        </p:txBody>
      </p:sp>
      <p:sp>
        <p:nvSpPr>
          <p:cNvPr id="3" name="Content Placeholder 2"/>
          <p:cNvSpPr>
            <a:spLocks noGrp="1"/>
          </p:cNvSpPr>
          <p:nvPr>
            <p:ph idx="1"/>
          </p:nvPr>
        </p:nvSpPr>
        <p:spPr>
          <a:xfrm>
            <a:off x="457200" y="1215189"/>
            <a:ext cx="8229600" cy="5434264"/>
          </a:xfrm>
        </p:spPr>
        <p:txBody>
          <a:bodyPr>
            <a:normAutofit fontScale="47500" lnSpcReduction="20000"/>
          </a:bodyPr>
          <a:lstStyle/>
          <a:p>
            <a:r>
              <a:rPr lang="en-US" sz="3400" b="1" dirty="0" smtClean="0">
                <a:solidFill>
                  <a:schemeClr val="accent3">
                    <a:lumMod val="50000"/>
                  </a:schemeClr>
                </a:solidFill>
              </a:rPr>
              <a:t>Get out and explore, but be cautious!</a:t>
            </a:r>
          </a:p>
          <a:p>
            <a:r>
              <a:rPr lang="en-US" sz="3400" b="1" dirty="0" smtClean="0">
                <a:solidFill>
                  <a:schemeClr val="accent3">
                    <a:lumMod val="50000"/>
                  </a:schemeClr>
                </a:solidFill>
              </a:rPr>
              <a:t>Animals to avoid</a:t>
            </a:r>
          </a:p>
          <a:p>
            <a:pPr lvl="1"/>
            <a:r>
              <a:rPr lang="en-US" sz="3200" b="1" dirty="0" smtClean="0">
                <a:solidFill>
                  <a:schemeClr val="accent3">
                    <a:lumMod val="50000"/>
                  </a:schemeClr>
                </a:solidFill>
              </a:rPr>
              <a:t>Moose and bears</a:t>
            </a:r>
          </a:p>
          <a:p>
            <a:pPr lvl="1"/>
            <a:r>
              <a:rPr lang="en-US" sz="3200" b="1" dirty="0" smtClean="0">
                <a:solidFill>
                  <a:schemeClr val="accent3">
                    <a:lumMod val="50000"/>
                  </a:schemeClr>
                </a:solidFill>
              </a:rPr>
              <a:t>Be alert and loud</a:t>
            </a:r>
          </a:p>
          <a:p>
            <a:r>
              <a:rPr lang="en-US" sz="3400" b="1" dirty="0" smtClean="0">
                <a:solidFill>
                  <a:schemeClr val="accent3">
                    <a:lumMod val="50000"/>
                  </a:schemeClr>
                </a:solidFill>
              </a:rPr>
              <a:t>Plants to avoid</a:t>
            </a:r>
          </a:p>
          <a:p>
            <a:pPr lvl="1"/>
            <a:r>
              <a:rPr lang="en-US" sz="3200" b="1" dirty="0" smtClean="0">
                <a:solidFill>
                  <a:schemeClr val="accent3">
                    <a:lumMod val="50000"/>
                  </a:schemeClr>
                </a:solidFill>
              </a:rPr>
              <a:t>Cow parsnip</a:t>
            </a:r>
          </a:p>
          <a:p>
            <a:pPr lvl="1"/>
            <a:r>
              <a:rPr lang="en-US" sz="3200" b="1" dirty="0" smtClean="0">
                <a:solidFill>
                  <a:schemeClr val="accent3">
                    <a:lumMod val="50000"/>
                  </a:schemeClr>
                </a:solidFill>
              </a:rPr>
              <a:t>Devil’s club</a:t>
            </a:r>
          </a:p>
          <a:p>
            <a:pPr lvl="1"/>
            <a:r>
              <a:rPr lang="en-US" sz="3200" b="1" dirty="0" smtClean="0">
                <a:solidFill>
                  <a:schemeClr val="accent3">
                    <a:lumMod val="50000"/>
                  </a:schemeClr>
                </a:solidFill>
              </a:rPr>
              <a:t>Nettles</a:t>
            </a:r>
          </a:p>
          <a:p>
            <a:r>
              <a:rPr lang="en-US" sz="3400" b="1" dirty="0">
                <a:solidFill>
                  <a:schemeClr val="accent3">
                    <a:lumMod val="50000"/>
                  </a:schemeClr>
                </a:solidFill>
              </a:rPr>
              <a:t>Essential hiking/fishing gear</a:t>
            </a:r>
          </a:p>
          <a:p>
            <a:pPr lvl="1"/>
            <a:r>
              <a:rPr lang="en-US" sz="3200" b="1" dirty="0">
                <a:solidFill>
                  <a:schemeClr val="accent3">
                    <a:lumMod val="50000"/>
                  </a:schemeClr>
                </a:solidFill>
              </a:rPr>
              <a:t>Warm clothes  </a:t>
            </a:r>
          </a:p>
          <a:p>
            <a:pPr lvl="1"/>
            <a:r>
              <a:rPr lang="en-US" sz="3200" b="1" dirty="0">
                <a:solidFill>
                  <a:schemeClr val="accent3">
                    <a:lumMod val="50000"/>
                  </a:schemeClr>
                </a:solidFill>
              </a:rPr>
              <a:t>Rain gear/umbrella</a:t>
            </a:r>
          </a:p>
          <a:p>
            <a:pPr lvl="1"/>
            <a:r>
              <a:rPr lang="en-US" sz="3200" b="1" dirty="0">
                <a:solidFill>
                  <a:schemeClr val="accent3">
                    <a:lumMod val="50000"/>
                  </a:schemeClr>
                </a:solidFill>
              </a:rPr>
              <a:t>Food and water</a:t>
            </a:r>
          </a:p>
          <a:p>
            <a:pPr lvl="1"/>
            <a:r>
              <a:rPr lang="en-US" sz="3200" b="1" dirty="0">
                <a:solidFill>
                  <a:schemeClr val="accent3">
                    <a:lumMod val="50000"/>
                  </a:schemeClr>
                </a:solidFill>
              </a:rPr>
              <a:t>M</a:t>
            </a:r>
            <a:r>
              <a:rPr lang="en-US" sz="3200" b="1" dirty="0" smtClean="0">
                <a:solidFill>
                  <a:schemeClr val="accent3">
                    <a:lumMod val="50000"/>
                  </a:schemeClr>
                </a:solidFill>
              </a:rPr>
              <a:t>aps (photos of maps)</a:t>
            </a:r>
          </a:p>
          <a:p>
            <a:pPr lvl="1"/>
            <a:r>
              <a:rPr lang="en-US" sz="3200" b="1" dirty="0" smtClean="0">
                <a:solidFill>
                  <a:schemeClr val="accent3">
                    <a:lumMod val="50000"/>
                  </a:schemeClr>
                </a:solidFill>
              </a:rPr>
              <a:t>Compass, GPS</a:t>
            </a:r>
            <a:endParaRPr lang="en-US" sz="3200" b="1" dirty="0">
              <a:solidFill>
                <a:schemeClr val="accent3">
                  <a:lumMod val="50000"/>
                </a:schemeClr>
              </a:solidFill>
            </a:endParaRPr>
          </a:p>
          <a:p>
            <a:pPr lvl="1"/>
            <a:r>
              <a:rPr lang="en-US" sz="3200" b="1" dirty="0" smtClean="0">
                <a:solidFill>
                  <a:schemeClr val="accent3">
                    <a:lumMod val="50000"/>
                  </a:schemeClr>
                </a:solidFill>
              </a:rPr>
              <a:t>Bear </a:t>
            </a:r>
            <a:r>
              <a:rPr lang="en-US" sz="3200" b="1" dirty="0">
                <a:solidFill>
                  <a:schemeClr val="accent3">
                    <a:lumMod val="50000"/>
                  </a:schemeClr>
                </a:solidFill>
              </a:rPr>
              <a:t>spray, </a:t>
            </a:r>
            <a:r>
              <a:rPr lang="en-US" sz="3200" b="1" dirty="0" smtClean="0">
                <a:solidFill>
                  <a:schemeClr val="accent3">
                    <a:lumMod val="50000"/>
                  </a:schemeClr>
                </a:solidFill>
              </a:rPr>
              <a:t>horn</a:t>
            </a:r>
          </a:p>
          <a:p>
            <a:pPr lvl="1"/>
            <a:r>
              <a:rPr lang="en-US" sz="3200" b="1" dirty="0" smtClean="0">
                <a:solidFill>
                  <a:schemeClr val="accent3">
                    <a:lumMod val="50000"/>
                  </a:schemeClr>
                </a:solidFill>
              </a:rPr>
              <a:t>Cell </a:t>
            </a:r>
            <a:r>
              <a:rPr lang="en-US" sz="3200" b="1" dirty="0">
                <a:solidFill>
                  <a:schemeClr val="accent3">
                    <a:lumMod val="50000"/>
                  </a:schemeClr>
                </a:solidFill>
              </a:rPr>
              <a:t>phone</a:t>
            </a:r>
          </a:p>
          <a:p>
            <a:pPr lvl="1"/>
            <a:r>
              <a:rPr lang="en-US" sz="3200" b="1" dirty="0" smtClean="0">
                <a:solidFill>
                  <a:schemeClr val="accent3">
                    <a:lumMod val="50000"/>
                  </a:schemeClr>
                </a:solidFill>
              </a:rPr>
              <a:t>Fire </a:t>
            </a:r>
            <a:r>
              <a:rPr lang="en-US" sz="3200" b="1" dirty="0">
                <a:solidFill>
                  <a:schemeClr val="accent3">
                    <a:lumMod val="50000"/>
                  </a:schemeClr>
                </a:solidFill>
              </a:rPr>
              <a:t>starter and matches</a:t>
            </a:r>
          </a:p>
          <a:p>
            <a:pPr lvl="1"/>
            <a:r>
              <a:rPr lang="en-US" sz="3200" b="1" dirty="0">
                <a:solidFill>
                  <a:schemeClr val="accent3">
                    <a:lumMod val="50000"/>
                  </a:schemeClr>
                </a:solidFill>
              </a:rPr>
              <a:t>Blister </a:t>
            </a:r>
            <a:r>
              <a:rPr lang="en-US" sz="3200" b="1" dirty="0" smtClean="0">
                <a:solidFill>
                  <a:schemeClr val="accent3">
                    <a:lumMod val="50000"/>
                  </a:schemeClr>
                </a:solidFill>
              </a:rPr>
              <a:t>care kit (e.g., moleskin) </a:t>
            </a:r>
          </a:p>
          <a:p>
            <a:pPr lvl="1"/>
            <a:r>
              <a:rPr lang="en-US" sz="3200" b="1" dirty="0" smtClean="0">
                <a:solidFill>
                  <a:schemeClr val="accent3">
                    <a:lumMod val="50000"/>
                  </a:schemeClr>
                </a:solidFill>
              </a:rPr>
              <a:t>TP </a:t>
            </a:r>
          </a:p>
          <a:p>
            <a:pPr marL="342900" lvl="1" indent="-342900">
              <a:buFont typeface="Arial"/>
              <a:buChar char="•"/>
            </a:pPr>
            <a:r>
              <a:rPr lang="en-US" sz="3400" b="1" dirty="0" smtClean="0">
                <a:solidFill>
                  <a:schemeClr val="accent3">
                    <a:lumMod val="50000"/>
                  </a:schemeClr>
                </a:solidFill>
              </a:rPr>
              <a:t>Watch the </a:t>
            </a:r>
            <a:r>
              <a:rPr lang="en-US" sz="3400" b="1" dirty="0">
                <a:solidFill>
                  <a:schemeClr val="accent3">
                    <a:lumMod val="50000"/>
                  </a:schemeClr>
                </a:solidFill>
              </a:rPr>
              <a:t>weather forecast</a:t>
            </a:r>
          </a:p>
          <a:p>
            <a:r>
              <a:rPr lang="en-US" sz="3400" b="1" dirty="0" smtClean="0">
                <a:solidFill>
                  <a:schemeClr val="accent3">
                    <a:lumMod val="50000"/>
                  </a:schemeClr>
                </a:solidFill>
              </a:rPr>
              <a:t>Don’t drink the stream water</a:t>
            </a:r>
          </a:p>
          <a:p>
            <a:r>
              <a:rPr lang="en-US" sz="3400" b="1" dirty="0" smtClean="0">
                <a:solidFill>
                  <a:schemeClr val="accent3">
                    <a:lumMod val="50000"/>
                  </a:schemeClr>
                </a:solidFill>
              </a:rPr>
              <a:t>Get enough sleep</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8084" y="1029704"/>
            <a:ext cx="3015916" cy="2130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8084" y="3160413"/>
            <a:ext cx="3015913" cy="1892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8085" y="5053265"/>
            <a:ext cx="3015916" cy="1804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4646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a:solidFill>
                  <a:srgbClr val="101957"/>
                </a:solidFill>
                <a:latin typeface="arial"/>
                <a:cs typeface="Arial-Mdm-FC"/>
              </a:rPr>
              <a:t>Strategic Plan </a:t>
            </a:r>
            <a:r>
              <a:rPr lang="en-US" sz="4000" dirty="0" smtClean="0">
                <a:solidFill>
                  <a:srgbClr val="101957"/>
                </a:solidFill>
                <a:latin typeface="arial"/>
                <a:cs typeface="Arial-Mdm-FC"/>
              </a:rPr>
              <a:t>2015–2017</a:t>
            </a:r>
            <a:endParaRPr lang="en-US" sz="4000" dirty="0">
              <a:solidFill>
                <a:srgbClr val="101957"/>
              </a:solidFill>
              <a:latin typeface="arial"/>
              <a:cs typeface="Arial-Mdm-FC"/>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10" name="Picture 9"/>
          <p:cNvPicPr>
            <a:picLocks noChangeAspect="1"/>
          </p:cNvPicPr>
          <p:nvPr/>
        </p:nvPicPr>
        <p:blipFill>
          <a:blip r:embed="rId5"/>
          <a:stretch>
            <a:fillRect/>
          </a:stretch>
        </p:blipFill>
        <p:spPr>
          <a:xfrm>
            <a:off x="0" y="1258830"/>
            <a:ext cx="4676274" cy="5030579"/>
          </a:xfrm>
          <a:prstGeom prst="rect">
            <a:avLst/>
          </a:prstGeom>
        </p:spPr>
      </p:pic>
      <p:sp>
        <p:nvSpPr>
          <p:cNvPr id="7" name="Subtitle 2"/>
          <p:cNvSpPr>
            <a:spLocks noGrp="1"/>
          </p:cNvSpPr>
          <p:nvPr>
            <p:ph type="subTitle" idx="1"/>
          </p:nvPr>
        </p:nvSpPr>
        <p:spPr>
          <a:xfrm>
            <a:off x="4868778" y="1547310"/>
            <a:ext cx="3830721" cy="4231190"/>
          </a:xfrm>
        </p:spPr>
        <p:txBody>
          <a:bodyPr vert="horz" lIns="91440" tIns="45720" rIns="91440" bIns="45720" rtlCol="0" anchor="t">
            <a:normAutofit/>
          </a:bodyPr>
          <a:lstStyle/>
          <a:p>
            <a:pPr marL="342900" indent="-342900" algn="l">
              <a:buFont typeface="Arial" panose="020B0604020202020204" pitchFamily="34" charset="0"/>
              <a:buChar char="•"/>
            </a:pPr>
            <a:r>
              <a:rPr lang="en-US" sz="2000" b="1" dirty="0" smtClean="0">
                <a:solidFill>
                  <a:schemeClr val="tx1"/>
                </a:solidFill>
                <a:latin typeface="Arial" panose="020B0604020202020204" pitchFamily="34" charset="0"/>
                <a:cs typeface="Arial" panose="020B0604020202020204" pitchFamily="34" charset="0"/>
              </a:rPr>
              <a:t>Overarching theme</a:t>
            </a:r>
            <a:r>
              <a:rPr lang="en-US" sz="2000" dirty="0" smtClean="0">
                <a:solidFill>
                  <a:schemeClr val="tx1"/>
                </a:solidFill>
                <a:latin typeface="Arial" panose="020B0604020202020204" pitchFamily="34" charset="0"/>
                <a:cs typeface="Arial" panose="020B0604020202020204" pitchFamily="34" charset="0"/>
              </a:rPr>
              <a:t>: modernizing the field of applied epidemiology</a:t>
            </a:r>
            <a:endParaRPr lang="en-US" sz="2000" dirty="0">
              <a:solidFill>
                <a:schemeClr val="tx1"/>
              </a:solidFill>
              <a:latin typeface="Arial" panose="020B0604020202020204" pitchFamily="34" charset="0"/>
              <a:cs typeface="Arial" panose="020B0604020202020204" pitchFamily="34" charset="0"/>
            </a:endParaRPr>
          </a:p>
          <a:p>
            <a:pPr lvl="1" algn="l"/>
            <a:endParaRPr lang="en-US" sz="2400" dirty="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2000" b="1" dirty="0" smtClean="0">
                <a:solidFill>
                  <a:schemeClr val="tx1"/>
                </a:solidFill>
                <a:latin typeface="Arial" panose="020B0604020202020204" pitchFamily="34" charset="0"/>
                <a:cs typeface="Arial" panose="020B0604020202020204" pitchFamily="34" charset="0"/>
              </a:rPr>
              <a:t>Focus areas</a:t>
            </a:r>
            <a:endParaRPr lang="en-US" sz="2000" dirty="0">
              <a:solidFill>
                <a:schemeClr val="tx1"/>
              </a:solidFill>
              <a:latin typeface="Arial" panose="020B0604020202020204" pitchFamily="34" charset="0"/>
              <a:cs typeface="Arial" panose="020B0604020202020204" pitchFamily="34" charset="0"/>
            </a:endParaRPr>
          </a:p>
          <a:p>
            <a:pPr marL="800100" lvl="1" indent="-342900" algn="l">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T</a:t>
            </a:r>
            <a:r>
              <a:rPr lang="en-US" sz="1800" dirty="0" smtClean="0">
                <a:solidFill>
                  <a:schemeClr val="tx1"/>
                </a:solidFill>
                <a:latin typeface="Arial" panose="020B0604020202020204" pitchFamily="34" charset="0"/>
                <a:cs typeface="Arial" panose="020B0604020202020204" pitchFamily="34" charset="0"/>
              </a:rPr>
              <a:t>echnological advancement </a:t>
            </a:r>
          </a:p>
          <a:p>
            <a:pPr marL="800100" lvl="1" indent="-342900" algn="l">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Workforce development</a:t>
            </a:r>
          </a:p>
          <a:p>
            <a:pPr marL="800100" lvl="1" indent="-342900" algn="l">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Name recognition</a:t>
            </a:r>
          </a:p>
          <a:p>
            <a:pPr marL="800100" lvl="1" indent="-342900" algn="l">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Building key partnerships</a:t>
            </a:r>
          </a:p>
          <a:p>
            <a:pPr marL="800100" lvl="1" indent="-342900" algn="l">
              <a:buFont typeface="Arial" panose="020B0604020202020204" pitchFamily="34" charset="0"/>
              <a:buChar char="•"/>
            </a:pPr>
            <a:r>
              <a:rPr lang="en-US" sz="1800" dirty="0" smtClean="0">
                <a:solidFill>
                  <a:schemeClr val="tx1"/>
                </a:solidFill>
                <a:latin typeface="Arial" panose="020B0604020202020204" pitchFamily="34" charset="0"/>
                <a:cs typeface="Arial" panose="020B0604020202020204" pitchFamily="34" charset="0"/>
              </a:rPr>
              <a:t>Assuring economic sustainability</a:t>
            </a:r>
          </a:p>
        </p:txBody>
      </p:sp>
    </p:spTree>
    <p:extLst>
      <p:ext uri="{BB962C8B-B14F-4D97-AF65-F5344CB8AC3E}">
        <p14:creationId xmlns:p14="http://schemas.microsoft.com/office/powerpoint/2010/main" val="39385913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SectionSlide1-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3058582" y="2688170"/>
            <a:ext cx="5736165" cy="646331"/>
          </a:xfrm>
          <a:prstGeom prst="rect">
            <a:avLst/>
          </a:prstGeom>
          <a:noFill/>
        </p:spPr>
        <p:txBody>
          <a:bodyPr wrap="square" rtlCol="0" anchor="t">
            <a:spAutoFit/>
          </a:bodyPr>
          <a:lstStyle/>
          <a:p>
            <a:pPr algn="r"/>
            <a:r>
              <a:rPr lang="en-US" sz="3600" dirty="0">
                <a:solidFill>
                  <a:schemeClr val="bg1"/>
                </a:solidFill>
                <a:latin typeface="arial"/>
                <a:cs typeface="Arial-Mdm-FC"/>
              </a:rPr>
              <a:t>CSTE Membership</a:t>
            </a:r>
          </a:p>
        </p:txBody>
      </p:sp>
    </p:spTree>
    <p:extLst>
      <p:ext uri="{BB962C8B-B14F-4D97-AF65-F5344CB8AC3E}">
        <p14:creationId xmlns:p14="http://schemas.microsoft.com/office/powerpoint/2010/main" val="28770619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a:solidFill>
                  <a:srgbClr val="101957"/>
                </a:solidFill>
                <a:latin typeface="arial"/>
                <a:cs typeface="Arial-Mdm-FC"/>
              </a:rPr>
              <a:t>CSTE Membership</a:t>
            </a:r>
          </a:p>
        </p:txBody>
      </p:sp>
      <p:sp>
        <p:nvSpPr>
          <p:cNvPr id="3" name="Subtitle 2"/>
          <p:cNvSpPr>
            <a:spLocks noGrp="1"/>
          </p:cNvSpPr>
          <p:nvPr>
            <p:ph type="subTitle" idx="1"/>
          </p:nvPr>
        </p:nvSpPr>
        <p:spPr>
          <a:xfrm>
            <a:off x="381000" y="1547310"/>
            <a:ext cx="8318500" cy="4231190"/>
          </a:xfrm>
        </p:spPr>
        <p:txBody>
          <a:bodyPr vert="horz" lIns="91440" tIns="45720" rIns="91440" bIns="45720" rtlCol="0" anchor="t">
            <a:normAutofit/>
          </a:bodyPr>
          <a:lstStyle/>
          <a:p>
            <a:pPr marL="342900" indent="-342900" algn="l">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CSTE has </a:t>
            </a:r>
            <a:r>
              <a:rPr lang="en-US" sz="2400" b="1" dirty="0">
                <a:solidFill>
                  <a:schemeClr val="tx2">
                    <a:lumMod val="60000"/>
                    <a:lumOff val="40000"/>
                  </a:schemeClr>
                </a:solidFill>
                <a:latin typeface="Arial" panose="020B0604020202020204" pitchFamily="34" charset="0"/>
                <a:cs typeface="Arial" panose="020B0604020202020204" pitchFamily="34" charset="0"/>
              </a:rPr>
              <a:t>1,764</a:t>
            </a:r>
            <a:r>
              <a:rPr lang="en-US" sz="2400" dirty="0">
                <a:solidFill>
                  <a:schemeClr val="tx1"/>
                </a:solidFill>
                <a:latin typeface="Arial" panose="020B0604020202020204" pitchFamily="34" charset="0"/>
                <a:cs typeface="Arial" panose="020B0604020202020204" pitchFamily="34" charset="0"/>
              </a:rPr>
              <a:t> members </a:t>
            </a:r>
            <a:r>
              <a:rPr lang="en-US" sz="1400" i="1" dirty="0">
                <a:solidFill>
                  <a:schemeClr val="tx1"/>
                </a:solidFill>
                <a:latin typeface="Arial" panose="020B0604020202020204" pitchFamily="34" charset="0"/>
                <a:cs typeface="Arial" panose="020B0604020202020204" pitchFamily="34" charset="0"/>
              </a:rPr>
              <a:t>(June </a:t>
            </a:r>
            <a:r>
              <a:rPr lang="en-US" sz="1400" i="1" dirty="0" smtClean="0">
                <a:solidFill>
                  <a:schemeClr val="tx1"/>
                </a:solidFill>
                <a:latin typeface="Arial" panose="020B0604020202020204" pitchFamily="34" charset="0"/>
                <a:cs typeface="Arial" panose="020B0604020202020204" pitchFamily="34" charset="0"/>
              </a:rPr>
              <a:t>24, </a:t>
            </a:r>
            <a:r>
              <a:rPr lang="en-US" sz="1400" i="1" dirty="0">
                <a:solidFill>
                  <a:schemeClr val="tx1"/>
                </a:solidFill>
                <a:latin typeface="Arial" panose="020B0604020202020204" pitchFamily="34" charset="0"/>
                <a:cs typeface="Arial" panose="020B0604020202020204" pitchFamily="34" charset="0"/>
              </a:rPr>
              <a:t>2016)</a:t>
            </a:r>
          </a:p>
          <a:p>
            <a:pPr marL="800100" lvl="1" indent="-342900" algn="l">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&lt;400 </a:t>
            </a:r>
            <a:r>
              <a:rPr lang="en-US" sz="2400" dirty="0">
                <a:solidFill>
                  <a:schemeClr val="tx1"/>
                </a:solidFill>
                <a:latin typeface="Arial" panose="020B0604020202020204" pitchFamily="34" charset="0"/>
                <a:cs typeface="Arial" panose="020B0604020202020204" pitchFamily="34" charset="0"/>
              </a:rPr>
              <a:t>in 2002 </a:t>
            </a:r>
          </a:p>
          <a:p>
            <a:pPr marL="800100" lvl="1" indent="-342900" algn="l">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1,208 </a:t>
            </a:r>
            <a:r>
              <a:rPr lang="en-US" sz="2400" dirty="0">
                <a:solidFill>
                  <a:schemeClr val="tx1"/>
                </a:solidFill>
                <a:latin typeface="Arial" panose="020B0604020202020204" pitchFamily="34" charset="0"/>
                <a:cs typeface="Arial" panose="020B0604020202020204" pitchFamily="34" charset="0"/>
              </a:rPr>
              <a:t>in 2014</a:t>
            </a:r>
          </a:p>
          <a:p>
            <a:pPr lvl="1" algn="l"/>
            <a:endParaRPr lang="en-US" sz="2400" dirty="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Breakdown:</a:t>
            </a:r>
          </a:p>
          <a:p>
            <a:pPr marL="800100" lvl="1" indent="-342900" algn="l">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70% </a:t>
            </a:r>
            <a:r>
              <a:rPr lang="en-US" sz="2400" dirty="0">
                <a:solidFill>
                  <a:schemeClr val="tx1"/>
                </a:solidFill>
                <a:latin typeface="Arial" panose="020B0604020202020204" pitchFamily="34" charset="0"/>
                <a:cs typeface="Arial" panose="020B0604020202020204" pitchFamily="34" charset="0"/>
              </a:rPr>
              <a:t>active members</a:t>
            </a:r>
          </a:p>
          <a:p>
            <a:pPr marL="800100" lvl="1" indent="-342900" algn="l">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19% </a:t>
            </a:r>
            <a:r>
              <a:rPr lang="en-US" sz="2400" dirty="0">
                <a:solidFill>
                  <a:schemeClr val="tx1"/>
                </a:solidFill>
                <a:latin typeface="Arial" panose="020B0604020202020204" pitchFamily="34" charset="0"/>
                <a:cs typeface="Arial" panose="020B0604020202020204" pitchFamily="34" charset="0"/>
              </a:rPr>
              <a:t>associate members</a:t>
            </a:r>
          </a:p>
          <a:p>
            <a:pPr marL="800100" lvl="1" indent="-342900" algn="l">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11% </a:t>
            </a:r>
            <a:r>
              <a:rPr lang="en-US" sz="2400" dirty="0">
                <a:solidFill>
                  <a:schemeClr val="tx1"/>
                </a:solidFill>
                <a:latin typeface="Arial" panose="020B0604020202020204" pitchFamily="34" charset="0"/>
                <a:cs typeface="Arial" panose="020B0604020202020204" pitchFamily="34" charset="0"/>
              </a:rPr>
              <a:t>student members</a:t>
            </a: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1026" name="Picture 2" descr="C:\Users\McCoull\Downloads\Crystal Boston Clay and Chris Williams.jpg"/>
          <p:cNvPicPr>
            <a:picLocks noChangeAspect="1" noChangeArrowheads="1"/>
          </p:cNvPicPr>
          <p:nvPr/>
        </p:nvPicPr>
        <p:blipFill>
          <a:blip r:embed="rId5"/>
          <a:srcRect/>
          <a:stretch>
            <a:fillRect/>
          </a:stretch>
        </p:blipFill>
        <p:spPr bwMode="auto">
          <a:xfrm>
            <a:off x="5209168" y="2722756"/>
            <a:ext cx="3490332" cy="2326888"/>
          </a:xfrm>
          <a:prstGeom prst="rect">
            <a:avLst/>
          </a:prstGeom>
          <a:ln>
            <a:noFill/>
          </a:ln>
          <a:effectLst>
            <a:softEdge rad="112500"/>
          </a:effectLst>
        </p:spPr>
      </p:pic>
    </p:spTree>
    <p:extLst>
      <p:ext uri="{BB962C8B-B14F-4D97-AF65-F5344CB8AC3E}">
        <p14:creationId xmlns:p14="http://schemas.microsoft.com/office/powerpoint/2010/main" val="17891640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fontScale="90000"/>
          </a:bodyPr>
          <a:lstStyle/>
          <a:p>
            <a:pPr algn="l">
              <a:lnSpc>
                <a:spcPct val="80000"/>
              </a:lnSpc>
            </a:pPr>
            <a:r>
              <a:rPr lang="en-US" sz="4000" dirty="0">
                <a:solidFill>
                  <a:srgbClr val="101957"/>
                </a:solidFill>
                <a:latin typeface="arial"/>
                <a:cs typeface="Arial-Mdm-FC"/>
              </a:rPr>
              <a:t>CSTE Membership Structure</a:t>
            </a:r>
          </a:p>
        </p:txBody>
      </p:sp>
      <p:pic>
        <p:nvPicPr>
          <p:cNvPr id="4" name="Picture 3" descr="footer2-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46" name="Picture 45" descr="subcommittees.png"/>
          <p:cNvPicPr>
            <a:picLocks noChangeAspect="1"/>
          </p:cNvPicPr>
          <p:nvPr/>
        </p:nvPicPr>
        <p:blipFill>
          <a:blip r:embed="rId4"/>
          <a:stretch>
            <a:fillRect/>
          </a:stretch>
        </p:blipFill>
        <p:spPr>
          <a:xfrm>
            <a:off x="104775" y="1535530"/>
            <a:ext cx="5192746" cy="4478170"/>
          </a:xfrm>
          <a:prstGeom prst="rect">
            <a:avLst/>
          </a:prstGeom>
        </p:spPr>
      </p:pic>
      <p:pic>
        <p:nvPicPr>
          <p:cNvPr id="47" name="Picture 46" descr="subcommittees3.png"/>
          <p:cNvPicPr>
            <a:picLocks noChangeAspect="1"/>
          </p:cNvPicPr>
          <p:nvPr/>
        </p:nvPicPr>
        <p:blipFill>
          <a:blip r:embed="rId5"/>
          <a:srcRect l="5384" t="-4" r="22775" b="4"/>
          <a:stretch>
            <a:fillRect/>
          </a:stretch>
        </p:blipFill>
        <p:spPr>
          <a:xfrm>
            <a:off x="5435298" y="1495425"/>
            <a:ext cx="3493751" cy="2964280"/>
          </a:xfrm>
          <a:prstGeom prst="rect">
            <a:avLst/>
          </a:prstGeom>
        </p:spPr>
      </p:pic>
    </p:spTree>
    <p:extLst>
      <p:ext uri="{BB962C8B-B14F-4D97-AF65-F5344CB8AC3E}">
        <p14:creationId xmlns:p14="http://schemas.microsoft.com/office/powerpoint/2010/main" val="9620615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SectionSlide1-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2803656" y="2688170"/>
            <a:ext cx="6096889" cy="646331"/>
          </a:xfrm>
          <a:prstGeom prst="rect">
            <a:avLst/>
          </a:prstGeom>
          <a:noFill/>
        </p:spPr>
        <p:txBody>
          <a:bodyPr wrap="square" rtlCol="0" anchor="t">
            <a:spAutoFit/>
          </a:bodyPr>
          <a:lstStyle/>
          <a:p>
            <a:pPr algn="r"/>
            <a:r>
              <a:rPr lang="en-US" sz="3600" dirty="0" smtClean="0">
                <a:solidFill>
                  <a:schemeClr val="bg1"/>
                </a:solidFill>
                <a:latin typeface="arial"/>
                <a:cs typeface="Arial-Mdm-FC"/>
              </a:rPr>
              <a:t>Notable </a:t>
            </a:r>
            <a:r>
              <a:rPr lang="en-US" sz="3600" dirty="0">
                <a:solidFill>
                  <a:schemeClr val="bg1"/>
                </a:solidFill>
                <a:latin typeface="arial"/>
                <a:cs typeface="Arial-Mdm-FC"/>
              </a:rPr>
              <a:t>Accomplishments</a:t>
            </a:r>
          </a:p>
        </p:txBody>
      </p:sp>
    </p:spTree>
    <p:extLst>
      <p:ext uri="{BB962C8B-B14F-4D97-AF65-F5344CB8AC3E}">
        <p14:creationId xmlns:p14="http://schemas.microsoft.com/office/powerpoint/2010/main" val="4019821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381000" y="1451610"/>
            <a:ext cx="8318500" cy="4869180"/>
          </a:xfrm>
        </p:spPr>
        <p:txBody>
          <a:bodyPr vert="horz" lIns="91440" tIns="45720" rIns="91440" bIns="45720" rtlCol="0" anchor="t">
            <a:normAutofit lnSpcReduction="10000"/>
          </a:bodyPr>
          <a:lstStyle/>
          <a:p>
            <a:pPr algn="l">
              <a:lnSpc>
                <a:spcPct val="110000"/>
              </a:lnSpc>
            </a:pPr>
            <a:r>
              <a:rPr lang="en-US" sz="2600" dirty="0" smtClean="0">
                <a:solidFill>
                  <a:schemeClr val="tx1"/>
                </a:solidFill>
                <a:latin typeface="Arial" panose="020B0604020202020204" pitchFamily="34" charset="0"/>
                <a:cs typeface="Arial" panose="020B0604020202020204" pitchFamily="34" charset="0"/>
              </a:rPr>
              <a:t>Workforce Development</a:t>
            </a:r>
            <a:r>
              <a:rPr lang="en-US" sz="2800" dirty="0" smtClean="0">
                <a:solidFill>
                  <a:schemeClr val="tx1"/>
                </a:solidFill>
                <a:latin typeface="Arial" panose="020B0604020202020204" pitchFamily="34" charset="0"/>
                <a:cs typeface="Arial" panose="020B0604020202020204" pitchFamily="34" charset="0"/>
              </a:rPr>
              <a:t/>
            </a:r>
            <a:br>
              <a:rPr lang="en-US" sz="2800" dirty="0" smtClean="0">
                <a:solidFill>
                  <a:schemeClr val="tx1"/>
                </a:solidFill>
                <a:latin typeface="Arial" panose="020B0604020202020204" pitchFamily="34" charset="0"/>
                <a:cs typeface="Arial" panose="020B0604020202020204" pitchFamily="34" charset="0"/>
              </a:rPr>
            </a:br>
            <a:r>
              <a:rPr lang="en-US" sz="2800" dirty="0" smtClean="0">
                <a:solidFill>
                  <a:schemeClr val="tx1"/>
                </a:solidFill>
                <a:latin typeface="Arial" panose="020B0604020202020204" pitchFamily="34" charset="0"/>
                <a:cs typeface="Arial" panose="020B0604020202020204" pitchFamily="34" charset="0"/>
              </a:rPr>
              <a:t/>
            </a:r>
            <a:br>
              <a:rPr lang="en-US" sz="2800" dirty="0" smtClean="0">
                <a:solidFill>
                  <a:schemeClr val="tx1"/>
                </a:solidFill>
                <a:latin typeface="Arial" panose="020B0604020202020204" pitchFamily="34" charset="0"/>
                <a:cs typeface="Arial" panose="020B0604020202020204" pitchFamily="34" charset="0"/>
              </a:rPr>
            </a:br>
            <a:endParaRPr lang="en-US" sz="2800" dirty="0">
              <a:solidFill>
                <a:schemeClr val="tx1"/>
              </a:solidFill>
              <a:latin typeface="Arial" panose="020B0604020202020204" pitchFamily="34" charset="0"/>
              <a:cs typeface="Arial" panose="020B0604020202020204" pitchFamily="34" charset="0"/>
            </a:endParaRPr>
          </a:p>
          <a:p>
            <a:pPr marL="800100" lvl="1" indent="-342900" algn="l">
              <a:lnSpc>
                <a:spcPct val="110000"/>
              </a:lnSpc>
              <a:spcAft>
                <a:spcPts val="1200"/>
              </a:spcAft>
              <a:buFont typeface="Arial" panose="020B0604020202020204" pitchFamily="34" charset="0"/>
              <a:buChar char="•"/>
            </a:pPr>
            <a:r>
              <a:rPr lang="en-US" sz="1600" dirty="0" smtClean="0">
                <a:solidFill>
                  <a:prstClr val="black"/>
                </a:solidFill>
                <a:latin typeface="Arial" panose="020B0604020202020204" pitchFamily="34" charset="0"/>
                <a:cs typeface="Arial" panose="020B0604020202020204" pitchFamily="34" charset="0"/>
              </a:rPr>
              <a:t>Class </a:t>
            </a:r>
            <a:r>
              <a:rPr lang="en-US" sz="1600" dirty="0">
                <a:solidFill>
                  <a:prstClr val="black"/>
                </a:solidFill>
                <a:latin typeface="Arial" panose="020B0604020202020204" pitchFamily="34" charset="0"/>
                <a:cs typeface="Arial" panose="020B0604020202020204" pitchFamily="34" charset="0"/>
              </a:rPr>
              <a:t>XII 2014–2016: 30 fellows graduated this year</a:t>
            </a:r>
          </a:p>
          <a:p>
            <a:pPr marL="800100" lvl="1" indent="-342900" algn="l">
              <a:lnSpc>
                <a:spcPct val="110000"/>
              </a:lnSpc>
              <a:spcAft>
                <a:spcPts val="1200"/>
              </a:spcAft>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Class XIII 2015–2017: 35 fellows, our largest class ever </a:t>
            </a:r>
          </a:p>
          <a:p>
            <a:pPr marL="800100" lvl="1" indent="-342900" algn="l">
              <a:lnSpc>
                <a:spcPct val="110000"/>
              </a:lnSpc>
              <a:spcAft>
                <a:spcPts val="1200"/>
              </a:spcAft>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Class XIV 2016–2018: 19 fellows anticipated  </a:t>
            </a:r>
          </a:p>
          <a:p>
            <a:pPr marL="342900" indent="-342900" algn="l">
              <a:lnSpc>
                <a:spcPct val="110000"/>
              </a:lnSpc>
              <a:spcAft>
                <a:spcPts val="1200"/>
              </a:spcAft>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Provided in-person </a:t>
            </a:r>
            <a:r>
              <a:rPr lang="en-US" sz="2000" dirty="0">
                <a:solidFill>
                  <a:schemeClr val="tx1"/>
                </a:solidFill>
                <a:latin typeface="Arial" panose="020B0604020202020204" pitchFamily="34" charset="0"/>
                <a:cs typeface="Arial" panose="020B0604020202020204" pitchFamily="34" charset="0"/>
              </a:rPr>
              <a:t>Epi Info</a:t>
            </a:r>
            <a:r>
              <a:rPr lang="en-US" sz="2000" dirty="0">
                <a:solidFill>
                  <a:schemeClr val="tx1"/>
                </a:solidFill>
                <a:latin typeface="Arial" charset="0"/>
                <a:cs typeface="Arial" panose="020B0604020202020204" pitchFamily="34" charset="0"/>
              </a:rPr>
              <a:t>™</a:t>
            </a:r>
            <a:r>
              <a:rPr lang="en-US" sz="2000" dirty="0">
                <a:solidFill>
                  <a:schemeClr val="tx1"/>
                </a:solidFill>
                <a:latin typeface="Arial" panose="020B0604020202020204" pitchFamily="34" charset="0"/>
                <a:cs typeface="Arial" panose="020B0604020202020204" pitchFamily="34" charset="0"/>
              </a:rPr>
              <a:t> training to 16 participants </a:t>
            </a:r>
            <a:r>
              <a:rPr lang="en-US" sz="2000" dirty="0" smtClean="0">
                <a:solidFill>
                  <a:schemeClr val="tx1"/>
                </a:solidFill>
                <a:latin typeface="Arial" panose="020B0604020202020204" pitchFamily="34" charset="0"/>
                <a:cs typeface="Arial" panose="020B0604020202020204" pitchFamily="34" charset="0"/>
              </a:rPr>
              <a:t> </a:t>
            </a:r>
            <a:endParaRPr lang="en-US" sz="2000" dirty="0">
              <a:solidFill>
                <a:schemeClr val="tx1"/>
              </a:solidFill>
              <a:latin typeface="Arial" panose="020B0604020202020204" pitchFamily="34" charset="0"/>
              <a:cs typeface="Arial" panose="020B0604020202020204" pitchFamily="34" charset="0"/>
            </a:endParaRPr>
          </a:p>
          <a:p>
            <a:pPr marL="342900" indent="-342900" algn="l">
              <a:lnSpc>
                <a:spcPct val="110000"/>
              </a:lnSpc>
              <a:spcAft>
                <a:spcPts val="1200"/>
              </a:spcAft>
              <a:buFont typeface="Arial" panose="020B0604020202020204" pitchFamily="34" charset="0"/>
              <a:buChar char="•"/>
            </a:pPr>
            <a:r>
              <a:rPr lang="en-US" sz="2000" dirty="0" smtClean="0">
                <a:solidFill>
                  <a:schemeClr val="tx1"/>
                </a:solidFill>
                <a:latin typeface="Arial" charset="0"/>
                <a:cs typeface="Arial" panose="020B0604020202020204" pitchFamily="34" charset="0"/>
              </a:rPr>
              <a:t>Released the </a:t>
            </a:r>
            <a:r>
              <a:rPr lang="en-US" sz="2000" dirty="0">
                <a:solidFill>
                  <a:schemeClr val="tx1"/>
                </a:solidFill>
                <a:latin typeface="Arial" charset="0"/>
                <a:cs typeface="Arial" panose="020B0604020202020204" pitchFamily="34" charset="0"/>
              </a:rPr>
              <a:t>Scientific </a:t>
            </a:r>
            <a:r>
              <a:rPr lang="en-US" sz="2000" dirty="0">
                <a:solidFill>
                  <a:schemeClr val="tx1"/>
                </a:solidFill>
                <a:latin typeface="Arial" panose="020B0604020202020204" pitchFamily="34" charset="0"/>
                <a:cs typeface="Arial" panose="020B0604020202020204" pitchFamily="34" charset="0"/>
              </a:rPr>
              <a:t>Writing Assessment </a:t>
            </a:r>
            <a:r>
              <a:rPr lang="en-US" sz="2000" dirty="0" smtClean="0">
                <a:solidFill>
                  <a:schemeClr val="tx1"/>
                </a:solidFill>
                <a:latin typeface="Arial" panose="020B0604020202020204" pitchFamily="34" charset="0"/>
                <a:cs typeface="Arial" panose="020B0604020202020204" pitchFamily="34" charset="0"/>
              </a:rPr>
              <a:t>in April 2015 </a:t>
            </a:r>
            <a:endParaRPr lang="en-US" sz="2000" dirty="0" smtClean="0">
              <a:solidFill>
                <a:srgbClr val="FF0000"/>
              </a:solidFill>
              <a:latin typeface="Arial" charset="0"/>
              <a:cs typeface="Arial" panose="020B0604020202020204" pitchFamily="34" charset="0"/>
            </a:endParaRPr>
          </a:p>
          <a:p>
            <a:pPr marL="800100" lvl="1" indent="-342900" algn="l">
              <a:lnSpc>
                <a:spcPct val="110000"/>
              </a:lnSpc>
              <a:spcAft>
                <a:spcPts val="1200"/>
              </a:spcAft>
              <a:buFont typeface="Arial" panose="020B0604020202020204" pitchFamily="34" charset="0"/>
              <a:buChar char="•"/>
            </a:pPr>
            <a:r>
              <a:rPr lang="en-US" sz="1600" dirty="0" smtClean="0">
                <a:solidFill>
                  <a:schemeClr val="tx1"/>
                </a:solidFill>
              </a:rPr>
              <a:t>“Facilitating </a:t>
            </a:r>
            <a:r>
              <a:rPr lang="en-US" sz="1600" dirty="0">
                <a:solidFill>
                  <a:schemeClr val="tx1"/>
                </a:solidFill>
              </a:rPr>
              <a:t>factors that influence scientific writing in health departments included supportive organizational </a:t>
            </a:r>
            <a:r>
              <a:rPr lang="en-US" sz="1600" dirty="0" smtClean="0">
                <a:solidFill>
                  <a:schemeClr val="tx1"/>
                </a:solidFill>
              </a:rPr>
              <a:t>culture; </a:t>
            </a:r>
            <a:r>
              <a:rPr lang="en-US" sz="1600" dirty="0">
                <a:solidFill>
                  <a:schemeClr val="tx1"/>
                </a:solidFill>
              </a:rPr>
              <a:t>technical support including writers, editors and communication </a:t>
            </a:r>
            <a:r>
              <a:rPr lang="en-US" sz="1600" dirty="0" smtClean="0">
                <a:solidFill>
                  <a:schemeClr val="tx1"/>
                </a:solidFill>
              </a:rPr>
              <a:t>specialists</a:t>
            </a:r>
            <a:r>
              <a:rPr lang="en-US" sz="1600" dirty="0">
                <a:solidFill>
                  <a:schemeClr val="tx1"/>
                </a:solidFill>
              </a:rPr>
              <a:t>;</a:t>
            </a:r>
            <a:r>
              <a:rPr lang="en-US" sz="1600" dirty="0" smtClean="0">
                <a:solidFill>
                  <a:schemeClr val="tx1"/>
                </a:solidFill>
              </a:rPr>
              <a:t> </a:t>
            </a:r>
            <a:r>
              <a:rPr lang="en-US" sz="1600" dirty="0">
                <a:solidFill>
                  <a:schemeClr val="tx1"/>
                </a:solidFill>
              </a:rPr>
              <a:t>access to peer-reviewed </a:t>
            </a:r>
            <a:r>
              <a:rPr lang="en-US" sz="1600" dirty="0" smtClean="0">
                <a:solidFill>
                  <a:schemeClr val="tx1"/>
                </a:solidFill>
              </a:rPr>
              <a:t>literature; </a:t>
            </a:r>
            <a:r>
              <a:rPr lang="en-US" sz="1600" dirty="0">
                <a:solidFill>
                  <a:schemeClr val="tx1"/>
                </a:solidFill>
              </a:rPr>
              <a:t>university </a:t>
            </a:r>
            <a:r>
              <a:rPr lang="en-US" sz="1600" dirty="0" smtClean="0">
                <a:solidFill>
                  <a:schemeClr val="tx1"/>
                </a:solidFill>
              </a:rPr>
              <a:t>partnerships; </a:t>
            </a:r>
            <a:r>
              <a:rPr lang="en-US" sz="1600" dirty="0">
                <a:solidFill>
                  <a:schemeClr val="tx1"/>
                </a:solidFill>
              </a:rPr>
              <a:t>and the option for electronic publishing</a:t>
            </a:r>
            <a:r>
              <a:rPr lang="en-US" sz="1600" dirty="0" smtClean="0">
                <a:solidFill>
                  <a:schemeClr val="tx1"/>
                </a:solidFill>
              </a:rPr>
              <a:t>.” </a:t>
            </a:r>
            <a:endParaRPr lang="en-US" sz="1600" dirty="0">
              <a:solidFill>
                <a:schemeClr val="tx1"/>
              </a:solidFill>
              <a:latin typeface="Arial" panose="020B0604020202020204" pitchFamily="34"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1" y="2008056"/>
            <a:ext cx="2907632" cy="775368"/>
          </a:xfrm>
          <a:prstGeom prst="rect">
            <a:avLst/>
          </a:prstGeom>
        </p:spPr>
      </p:pic>
      <p:pic>
        <p:nvPicPr>
          <p:cNvPr id="2053" name="Picture 5" descr="C:\Users\McCoull\Downloads\a Large Group 008 (1).jpg"/>
          <p:cNvPicPr>
            <a:picLocks noChangeAspect="1" noChangeArrowheads="1"/>
          </p:cNvPicPr>
          <p:nvPr/>
        </p:nvPicPr>
        <p:blipFill>
          <a:blip r:embed="rId6"/>
          <a:srcRect/>
          <a:stretch>
            <a:fillRect/>
          </a:stretch>
        </p:blipFill>
        <p:spPr bwMode="auto">
          <a:xfrm>
            <a:off x="5221288" y="1390634"/>
            <a:ext cx="3478212" cy="1301750"/>
          </a:xfrm>
          <a:prstGeom prst="rect">
            <a:avLst/>
          </a:prstGeom>
          <a:ln>
            <a:noFill/>
          </a:ln>
          <a:effectLst>
            <a:softEdge rad="112500"/>
          </a:effectLst>
        </p:spPr>
      </p:pic>
    </p:spTree>
    <p:extLst>
      <p:ext uri="{BB962C8B-B14F-4D97-AF65-F5344CB8AC3E}">
        <p14:creationId xmlns:p14="http://schemas.microsoft.com/office/powerpoint/2010/main" val="31416643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ader-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36977"/>
          </a:xfrm>
          <a:prstGeom prst="rect">
            <a:avLst/>
          </a:prstGeom>
        </p:spPr>
      </p:pic>
      <p:sp>
        <p:nvSpPr>
          <p:cNvPr id="2" name="Title 1"/>
          <p:cNvSpPr>
            <a:spLocks noGrp="1"/>
          </p:cNvSpPr>
          <p:nvPr>
            <p:ph type="ctrTitle"/>
          </p:nvPr>
        </p:nvSpPr>
        <p:spPr>
          <a:xfrm>
            <a:off x="381000" y="328083"/>
            <a:ext cx="6064250" cy="698500"/>
          </a:xfrm>
        </p:spPr>
        <p:txBody>
          <a:bodyPr>
            <a:normAutofit/>
          </a:bodyPr>
          <a:lstStyle/>
          <a:p>
            <a:pPr algn="l">
              <a:lnSpc>
                <a:spcPct val="80000"/>
              </a:lnSpc>
            </a:pPr>
            <a:r>
              <a:rPr lang="en-US" sz="4000" dirty="0" smtClean="0">
                <a:solidFill>
                  <a:srgbClr val="101957"/>
                </a:solidFill>
                <a:latin typeface="arial"/>
                <a:cs typeface="Arial-Mdm-FC"/>
              </a:rPr>
              <a:t>Notable </a:t>
            </a:r>
            <a:r>
              <a:rPr lang="en-US" sz="4000" dirty="0">
                <a:solidFill>
                  <a:srgbClr val="101957"/>
                </a:solidFill>
                <a:latin typeface="arial"/>
                <a:cs typeface="Arial-Mdm-FC"/>
              </a:rPr>
              <a:t>Accomplishments</a:t>
            </a:r>
          </a:p>
        </p:txBody>
      </p:sp>
      <p:sp>
        <p:nvSpPr>
          <p:cNvPr id="3" name="Subtitle 2"/>
          <p:cNvSpPr>
            <a:spLocks noGrp="1"/>
          </p:cNvSpPr>
          <p:nvPr>
            <p:ph type="subTitle" idx="1"/>
          </p:nvPr>
        </p:nvSpPr>
        <p:spPr>
          <a:xfrm>
            <a:off x="381000" y="1354667"/>
            <a:ext cx="8318500" cy="5000414"/>
          </a:xfrm>
        </p:spPr>
        <p:txBody>
          <a:bodyPr vert="horz" lIns="91440" tIns="45720" rIns="91440" bIns="45720" rtlCol="0" anchor="t">
            <a:normAutofit fontScale="25000" lnSpcReduction="20000"/>
          </a:bodyPr>
          <a:lstStyle/>
          <a:p>
            <a:pPr algn="l">
              <a:lnSpc>
                <a:spcPct val="110000"/>
              </a:lnSpc>
            </a:pPr>
            <a:r>
              <a:rPr lang="en-US" sz="9600" dirty="0" smtClean="0">
                <a:solidFill>
                  <a:schemeClr val="tx1"/>
                </a:solidFill>
                <a:latin typeface="Arial" panose="020B0604020202020204" pitchFamily="34" charset="0"/>
                <a:cs typeface="Arial" panose="020B0604020202020204" pitchFamily="34" charset="0"/>
              </a:rPr>
              <a:t>Workforce</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endParaRPr lang="en-US" dirty="0" smtClean="0">
              <a:solidFill>
                <a:schemeClr val="tx1"/>
              </a:solidFill>
              <a:latin typeface="Arial" panose="020B0604020202020204" pitchFamily="34" charset="0"/>
              <a:cs typeface="Arial" panose="020B0604020202020204" pitchFamily="34" charset="0"/>
            </a:endParaRPr>
          </a:p>
          <a:p>
            <a:pPr algn="l">
              <a:lnSpc>
                <a:spcPct val="110000"/>
              </a:lnSpc>
            </a:pPr>
            <a:endParaRPr lang="en-US" dirty="0">
              <a:solidFill>
                <a:schemeClr val="tx1"/>
              </a:solidFill>
              <a:latin typeface="Arial" panose="020B0604020202020204" pitchFamily="34" charset="0"/>
              <a:cs typeface="Arial" panose="020B0604020202020204" pitchFamily="34" charset="0"/>
            </a:endParaRPr>
          </a:p>
          <a:p>
            <a:pPr algn="l">
              <a:lnSpc>
                <a:spcPct val="110000"/>
              </a:lnSpc>
            </a:pPr>
            <a:endParaRPr lang="en-US" dirty="0" smtClean="0">
              <a:solidFill>
                <a:schemeClr val="tx1"/>
              </a:solidFill>
              <a:latin typeface="Arial" panose="020B0604020202020204" pitchFamily="34" charset="0"/>
              <a:cs typeface="Arial" panose="020B0604020202020204" pitchFamily="34" charset="0"/>
            </a:endParaRPr>
          </a:p>
          <a:p>
            <a:pPr algn="l">
              <a:lnSpc>
                <a:spcPct val="110000"/>
              </a:lnSpc>
            </a:pPr>
            <a:endParaRPr lang="en-US" dirty="0">
              <a:solidFill>
                <a:schemeClr val="tx1"/>
              </a:solidFill>
              <a:latin typeface="Arial" panose="020B0604020202020204" pitchFamily="34" charset="0"/>
              <a:cs typeface="Arial" panose="020B0604020202020204" pitchFamily="34" charset="0"/>
            </a:endParaRPr>
          </a:p>
          <a:p>
            <a:pPr algn="l">
              <a:lnSpc>
                <a:spcPct val="110000"/>
              </a:lnSpc>
            </a:pP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endParaRPr lang="en-US" sz="5500" dirty="0" smtClean="0">
              <a:solidFill>
                <a:schemeClr val="tx1"/>
              </a:solidFill>
              <a:latin typeface="Arial" panose="020B0604020202020204" pitchFamily="34" charset="0"/>
              <a:cs typeface="Arial" panose="020B0604020202020204" pitchFamily="34" charset="0"/>
            </a:endParaRPr>
          </a:p>
          <a:p>
            <a:pPr marL="457200" indent="-457200" algn="l">
              <a:lnSpc>
                <a:spcPct val="110000"/>
              </a:lnSpc>
              <a:buFont typeface="Arial" panose="020B0604020202020204" pitchFamily="34" charset="0"/>
              <a:buChar char="•"/>
            </a:pPr>
            <a:r>
              <a:rPr lang="en-US" sz="6400" dirty="0" smtClean="0">
                <a:solidFill>
                  <a:schemeClr val="tx1"/>
                </a:solidFill>
                <a:latin typeface="Arial" panose="020B0604020202020204" pitchFamily="34" charset="0"/>
                <a:cs typeface="Arial" panose="020B0604020202020204" pitchFamily="34" charset="0"/>
              </a:rPr>
              <a:t>Applied </a:t>
            </a:r>
            <a:r>
              <a:rPr lang="en-US" sz="6400" dirty="0">
                <a:solidFill>
                  <a:schemeClr val="tx1"/>
                </a:solidFill>
                <a:latin typeface="Arial" panose="020B0604020202020204" pitchFamily="34" charset="0"/>
                <a:cs typeface="Arial" panose="020B0604020202020204" pitchFamily="34" charset="0"/>
              </a:rPr>
              <a:t>PH Informatics </a:t>
            </a:r>
            <a:r>
              <a:rPr lang="en-US" sz="6400" dirty="0" smtClean="0">
                <a:solidFill>
                  <a:schemeClr val="tx1"/>
                </a:solidFill>
                <a:latin typeface="Arial" panose="020B0604020202020204" pitchFamily="34" charset="0"/>
                <a:cs typeface="Arial" panose="020B0604020202020204" pitchFamily="34" charset="0"/>
              </a:rPr>
              <a:t>Fellowship (APHIF)</a:t>
            </a:r>
            <a:endParaRPr lang="en-US" sz="6400" dirty="0">
              <a:solidFill>
                <a:schemeClr val="tx1"/>
              </a:solidFill>
              <a:latin typeface="Arial" panose="020B0604020202020204" pitchFamily="34" charset="0"/>
              <a:cs typeface="Arial" panose="020B0604020202020204" pitchFamily="34" charset="0"/>
            </a:endParaRPr>
          </a:p>
          <a:p>
            <a:pPr marL="1257300" lvl="2" indent="-342900" algn="l">
              <a:lnSpc>
                <a:spcPct val="110000"/>
              </a:lnSpc>
              <a:buFont typeface="Arial" panose="020B0604020202020204" pitchFamily="34" charset="0"/>
              <a:buChar char="•"/>
            </a:pPr>
            <a:r>
              <a:rPr lang="en-US" sz="6400" dirty="0" smtClean="0">
                <a:solidFill>
                  <a:schemeClr val="tx1"/>
                </a:solidFill>
                <a:latin typeface="Arial" panose="020B0604020202020204" pitchFamily="34" charset="0"/>
                <a:cs typeface="Arial" panose="020B0604020202020204" pitchFamily="34" charset="0"/>
              </a:rPr>
              <a:t>10 fellows (Class IV) graduated this year and 4 fellows (Class III) completed </a:t>
            </a:r>
            <a:r>
              <a:rPr lang="en-US" sz="6400" dirty="0">
                <a:solidFill>
                  <a:schemeClr val="tx1"/>
                </a:solidFill>
                <a:latin typeface="Arial" panose="020B0604020202020204" pitchFamily="34" charset="0"/>
                <a:cs typeface="Arial" panose="020B0604020202020204" pitchFamily="34" charset="0"/>
              </a:rPr>
              <a:t>a </a:t>
            </a:r>
            <a:r>
              <a:rPr lang="en-US" sz="6400" dirty="0" smtClean="0">
                <a:solidFill>
                  <a:schemeClr val="tx1"/>
                </a:solidFill>
                <a:latin typeface="Arial" panose="020B0604020202020204" pitchFamily="34" charset="0"/>
                <a:cs typeface="Arial" panose="020B0604020202020204" pitchFamily="34" charset="0"/>
              </a:rPr>
              <a:t>2</a:t>
            </a:r>
            <a:r>
              <a:rPr lang="en-US" sz="6400" baseline="30000" dirty="0" smtClean="0">
                <a:solidFill>
                  <a:schemeClr val="tx1"/>
                </a:solidFill>
                <a:latin typeface="Arial" panose="020B0604020202020204" pitchFamily="34" charset="0"/>
                <a:cs typeface="Arial" panose="020B0604020202020204" pitchFamily="34" charset="0"/>
              </a:rPr>
              <a:t>nd</a:t>
            </a:r>
            <a:r>
              <a:rPr lang="en-US" sz="6400" dirty="0" smtClean="0">
                <a:solidFill>
                  <a:schemeClr val="tx1"/>
                </a:solidFill>
                <a:latin typeface="Arial" panose="020B0604020202020204" pitchFamily="34" charset="0"/>
                <a:cs typeface="Arial" panose="020B0604020202020204" pitchFamily="34" charset="0"/>
              </a:rPr>
              <a:t> year </a:t>
            </a:r>
            <a:r>
              <a:rPr lang="en-US" sz="6400" dirty="0">
                <a:solidFill>
                  <a:schemeClr val="tx1"/>
                </a:solidFill>
                <a:latin typeface="Arial" panose="020B0604020202020204" pitchFamily="34" charset="0"/>
                <a:cs typeface="Arial" panose="020B0604020202020204" pitchFamily="34" charset="0"/>
              </a:rPr>
              <a:t>extension </a:t>
            </a:r>
          </a:p>
          <a:p>
            <a:pPr marL="1257300" lvl="2" indent="-342900" algn="l">
              <a:lnSpc>
                <a:spcPct val="110000"/>
              </a:lnSpc>
              <a:buFont typeface="Arial" panose="020B0604020202020204" pitchFamily="34" charset="0"/>
              <a:buChar char="•"/>
            </a:pPr>
            <a:r>
              <a:rPr lang="en-US" sz="6400" dirty="0">
                <a:solidFill>
                  <a:schemeClr val="tx1"/>
                </a:solidFill>
                <a:latin typeface="Arial" panose="020B0604020202020204" pitchFamily="34" charset="0"/>
                <a:cs typeface="Arial" panose="020B0604020202020204" pitchFamily="34" charset="0"/>
              </a:rPr>
              <a:t>1</a:t>
            </a:r>
            <a:r>
              <a:rPr lang="en-US" sz="6400" dirty="0" smtClean="0">
                <a:solidFill>
                  <a:schemeClr val="tx1"/>
                </a:solidFill>
                <a:latin typeface="Arial" panose="020B0604020202020204" pitchFamily="34" charset="0"/>
                <a:cs typeface="Arial" panose="020B0604020202020204" pitchFamily="34" charset="0"/>
              </a:rPr>
              <a:t>0 fellows (Class V) will begin this summer and </a:t>
            </a:r>
            <a:r>
              <a:rPr lang="en-US" sz="6400" dirty="0">
                <a:solidFill>
                  <a:schemeClr val="tx1"/>
                </a:solidFill>
                <a:latin typeface="Arial" panose="020B0604020202020204" pitchFamily="34" charset="0"/>
                <a:cs typeface="Arial" panose="020B0604020202020204" pitchFamily="34" charset="0"/>
              </a:rPr>
              <a:t>4 </a:t>
            </a:r>
            <a:r>
              <a:rPr lang="en-US" sz="6400" dirty="0" smtClean="0">
                <a:solidFill>
                  <a:schemeClr val="tx1"/>
                </a:solidFill>
                <a:latin typeface="Arial" panose="020B0604020202020204" pitchFamily="34" charset="0"/>
                <a:cs typeface="Arial" panose="020B0604020202020204" pitchFamily="34" charset="0"/>
              </a:rPr>
              <a:t>fellows (Class IV) will </a:t>
            </a:r>
            <a:r>
              <a:rPr lang="en-US" sz="6400" dirty="0">
                <a:solidFill>
                  <a:schemeClr val="tx1"/>
                </a:solidFill>
                <a:latin typeface="Arial" panose="020B0604020202020204" pitchFamily="34" charset="0"/>
                <a:cs typeface="Arial" panose="020B0604020202020204" pitchFamily="34" charset="0"/>
              </a:rPr>
              <a:t>participate in a 2</a:t>
            </a:r>
            <a:r>
              <a:rPr lang="en-US" sz="6400" baseline="30000" dirty="0">
                <a:solidFill>
                  <a:schemeClr val="tx1"/>
                </a:solidFill>
                <a:latin typeface="Arial" panose="020B0604020202020204" pitchFamily="34" charset="0"/>
                <a:cs typeface="Arial" panose="020B0604020202020204" pitchFamily="34" charset="0"/>
              </a:rPr>
              <a:t>nd</a:t>
            </a:r>
            <a:r>
              <a:rPr lang="en-US" sz="6400" dirty="0">
                <a:solidFill>
                  <a:schemeClr val="tx1"/>
                </a:solidFill>
                <a:latin typeface="Arial" panose="020B0604020202020204" pitchFamily="34" charset="0"/>
                <a:cs typeface="Arial" panose="020B0604020202020204" pitchFamily="34" charset="0"/>
              </a:rPr>
              <a:t> year </a:t>
            </a:r>
            <a:r>
              <a:rPr lang="en-US" sz="6400" dirty="0" smtClean="0">
                <a:solidFill>
                  <a:schemeClr val="tx1"/>
                </a:solidFill>
                <a:latin typeface="Arial" panose="020B0604020202020204" pitchFamily="34" charset="0"/>
                <a:cs typeface="Arial" panose="020B0604020202020204" pitchFamily="34" charset="0"/>
              </a:rPr>
              <a:t>extension </a:t>
            </a:r>
            <a:r>
              <a:rPr lang="en-US" sz="6400" dirty="0">
                <a:solidFill>
                  <a:schemeClr val="tx1"/>
                </a:solidFill>
                <a:latin typeface="Arial" panose="020B0604020202020204" pitchFamily="34" charset="0"/>
                <a:cs typeface="Arial" panose="020B0604020202020204" pitchFamily="34" charset="0"/>
              </a:rPr>
              <a:t/>
            </a:r>
            <a:br>
              <a:rPr lang="en-US" sz="6400" dirty="0">
                <a:solidFill>
                  <a:schemeClr val="tx1"/>
                </a:solidFill>
                <a:latin typeface="Arial" panose="020B0604020202020204" pitchFamily="34" charset="0"/>
                <a:cs typeface="Arial" panose="020B0604020202020204" pitchFamily="34" charset="0"/>
              </a:rPr>
            </a:br>
            <a:endParaRPr lang="en-US" sz="4800" dirty="0">
              <a:solidFill>
                <a:schemeClr val="tx1"/>
              </a:solidFill>
              <a:latin typeface="Arial" panose="020B0604020202020204" pitchFamily="34" charset="0"/>
              <a:cs typeface="Arial" panose="020B0604020202020204" pitchFamily="34" charset="0"/>
            </a:endParaRPr>
          </a:p>
          <a:p>
            <a:pPr marL="457200" indent="-457200" algn="l">
              <a:lnSpc>
                <a:spcPct val="110000"/>
              </a:lnSpc>
              <a:buFont typeface="Arial" panose="020B0604020202020204" pitchFamily="34" charset="0"/>
              <a:buChar char="•"/>
            </a:pPr>
            <a:r>
              <a:rPr lang="en-US" sz="6400" dirty="0" smtClean="0">
                <a:solidFill>
                  <a:schemeClr val="tx1"/>
                </a:solidFill>
                <a:latin typeface="Arial" panose="020B0604020202020204" pitchFamily="34" charset="0"/>
                <a:cs typeface="Arial" panose="020B0604020202020204" pitchFamily="34" charset="0"/>
              </a:rPr>
              <a:t>Health </a:t>
            </a:r>
            <a:r>
              <a:rPr lang="en-US" sz="6400" dirty="0">
                <a:solidFill>
                  <a:schemeClr val="tx1"/>
                </a:solidFill>
                <a:latin typeface="Arial" panose="020B0604020202020204" pitchFamily="34" charset="0"/>
                <a:cs typeface="Arial" panose="020B0604020202020204" pitchFamily="34" charset="0"/>
              </a:rPr>
              <a:t>Services Integration </a:t>
            </a:r>
            <a:r>
              <a:rPr lang="en-US" sz="6400" dirty="0" smtClean="0">
                <a:solidFill>
                  <a:schemeClr val="tx1"/>
                </a:solidFill>
                <a:latin typeface="Arial" panose="020B0604020202020204" pitchFamily="34" charset="0"/>
                <a:cs typeface="Arial" panose="020B0604020202020204" pitchFamily="34" charset="0"/>
              </a:rPr>
              <a:t>Program (HSIP)</a:t>
            </a:r>
            <a:endParaRPr lang="en-US" sz="6400" dirty="0">
              <a:solidFill>
                <a:schemeClr val="tx1"/>
              </a:solidFill>
              <a:latin typeface="Arial" panose="020B0604020202020204" pitchFamily="34" charset="0"/>
              <a:cs typeface="Arial" panose="020B0604020202020204" pitchFamily="34" charset="0"/>
            </a:endParaRPr>
          </a:p>
          <a:p>
            <a:pPr marL="1257300" lvl="2" indent="-342900" algn="l">
              <a:lnSpc>
                <a:spcPct val="120000"/>
              </a:lnSpc>
              <a:buFont typeface="Arial" panose="020B0604020202020204" pitchFamily="34" charset="0"/>
              <a:buChar char="•"/>
            </a:pPr>
            <a:r>
              <a:rPr lang="en-US" sz="6400" dirty="0" smtClean="0">
                <a:solidFill>
                  <a:schemeClr val="tx1"/>
                </a:solidFill>
                <a:latin typeface="Arial" panose="020B0604020202020204" pitchFamily="34" charset="0"/>
                <a:cs typeface="Arial" panose="020B0604020202020204" pitchFamily="34" charset="0"/>
              </a:rPr>
              <a:t>8 fellows (Class II) graduated this year </a:t>
            </a:r>
          </a:p>
          <a:p>
            <a:pPr marL="1257300" lvl="2" indent="-342900" algn="l">
              <a:lnSpc>
                <a:spcPct val="120000"/>
              </a:lnSpc>
              <a:buFont typeface="Arial" panose="020B0604020202020204" pitchFamily="34" charset="0"/>
              <a:buChar char="•"/>
            </a:pPr>
            <a:r>
              <a:rPr lang="en-US" sz="6400" dirty="0" smtClean="0">
                <a:solidFill>
                  <a:schemeClr val="tx1"/>
                </a:solidFill>
                <a:latin typeface="Arial" panose="020B0604020202020204" pitchFamily="34" charset="0"/>
                <a:cs typeface="Arial" panose="020B0604020202020204" pitchFamily="34" charset="0"/>
              </a:rPr>
              <a:t>7 fellows (Class III) will begin this summer and 3 fellows (Class II) will participate in </a:t>
            </a:r>
            <a:r>
              <a:rPr lang="en-US" sz="6400" dirty="0">
                <a:solidFill>
                  <a:schemeClr val="tx1"/>
                </a:solidFill>
                <a:latin typeface="Arial" panose="020B0604020202020204" pitchFamily="34" charset="0"/>
                <a:cs typeface="Arial" panose="020B0604020202020204" pitchFamily="34" charset="0"/>
              </a:rPr>
              <a:t>a 2</a:t>
            </a:r>
            <a:r>
              <a:rPr lang="en-US" sz="6400" baseline="30000" dirty="0">
                <a:solidFill>
                  <a:schemeClr val="tx1"/>
                </a:solidFill>
                <a:latin typeface="Arial" panose="020B0604020202020204" pitchFamily="34" charset="0"/>
                <a:cs typeface="Arial" panose="020B0604020202020204" pitchFamily="34" charset="0"/>
              </a:rPr>
              <a:t>nd</a:t>
            </a:r>
            <a:r>
              <a:rPr lang="en-US" sz="6400" dirty="0">
                <a:solidFill>
                  <a:schemeClr val="tx1"/>
                </a:solidFill>
                <a:latin typeface="Arial" panose="020B0604020202020204" pitchFamily="34" charset="0"/>
                <a:cs typeface="Arial" panose="020B0604020202020204" pitchFamily="34" charset="0"/>
              </a:rPr>
              <a:t> year extension </a:t>
            </a:r>
            <a:r>
              <a:rPr lang="en-US" sz="6400" dirty="0" smtClean="0">
                <a:solidFill>
                  <a:schemeClr val="tx1"/>
                </a:solidFill>
                <a:latin typeface="Arial" panose="020B0604020202020204" pitchFamily="34" charset="0"/>
                <a:cs typeface="Arial" panose="020B0604020202020204" pitchFamily="34" charset="0"/>
              </a:rPr>
              <a:t/>
            </a:r>
            <a:br>
              <a:rPr lang="en-US" sz="6400" dirty="0" smtClean="0">
                <a:solidFill>
                  <a:schemeClr val="tx1"/>
                </a:solidFill>
                <a:latin typeface="Arial" panose="020B0604020202020204" pitchFamily="34" charset="0"/>
                <a:cs typeface="Arial" panose="020B0604020202020204" pitchFamily="34" charset="0"/>
              </a:rPr>
            </a:br>
            <a:endParaRPr lang="en-US" sz="4800" dirty="0" smtClean="0">
              <a:solidFill>
                <a:schemeClr val="tx1"/>
              </a:solidFill>
              <a:latin typeface="Arial" panose="020B0604020202020204" pitchFamily="34" charset="0"/>
              <a:cs typeface="Arial" panose="020B0604020202020204" pitchFamily="34" charset="0"/>
            </a:endParaRPr>
          </a:p>
          <a:p>
            <a:pPr marL="342900" indent="-342900" algn="l">
              <a:lnSpc>
                <a:spcPct val="110000"/>
              </a:lnSpc>
              <a:buFont typeface="Arial" panose="020B0604020202020204" pitchFamily="34" charset="0"/>
              <a:buChar char="•"/>
            </a:pPr>
            <a:r>
              <a:rPr lang="en-US" sz="6400" dirty="0" smtClean="0">
                <a:solidFill>
                  <a:schemeClr val="tx1"/>
                </a:solidFill>
                <a:latin typeface="Arial" panose="020B0604020202020204" pitchFamily="34" charset="0"/>
                <a:cs typeface="Arial" panose="020B0604020202020204" pitchFamily="34" charset="0"/>
              </a:rPr>
              <a:t>  Informatics Training-in-Place Program (I-TIPP)</a:t>
            </a:r>
          </a:p>
          <a:p>
            <a:pPr marL="1257300" lvl="2" indent="-342900" algn="l">
              <a:lnSpc>
                <a:spcPct val="110000"/>
              </a:lnSpc>
              <a:buFont typeface="Arial" panose="020B0604020202020204" pitchFamily="34" charset="0"/>
              <a:buChar char="•"/>
            </a:pPr>
            <a:r>
              <a:rPr lang="en-US" sz="6400" dirty="0">
                <a:solidFill>
                  <a:schemeClr val="tx1"/>
                </a:solidFill>
                <a:latin typeface="Arial" charset="0"/>
                <a:cs typeface="Arial" panose="020B0604020202020204" pitchFamily="34" charset="0"/>
              </a:rPr>
              <a:t>15 </a:t>
            </a:r>
            <a:r>
              <a:rPr lang="en-US" sz="6400" dirty="0" smtClean="0">
                <a:solidFill>
                  <a:schemeClr val="tx1"/>
                </a:solidFill>
                <a:latin typeface="Arial" charset="0"/>
                <a:cs typeface="Arial" panose="020B0604020202020204" pitchFamily="34" charset="0"/>
              </a:rPr>
              <a:t>fellows (Class III) graduated this year</a:t>
            </a:r>
          </a:p>
          <a:p>
            <a:pPr marL="1257300" lvl="2" indent="-342900" algn="l">
              <a:lnSpc>
                <a:spcPct val="110000"/>
              </a:lnSpc>
              <a:buFont typeface="Arial" panose="020B0604020202020204" pitchFamily="34" charset="0"/>
              <a:buChar char="•"/>
            </a:pPr>
            <a:r>
              <a:rPr lang="en-US" sz="6400" dirty="0" smtClean="0">
                <a:solidFill>
                  <a:schemeClr val="tx1"/>
                </a:solidFill>
                <a:latin typeface="Arial" charset="0"/>
                <a:cs typeface="Arial" panose="020B0604020202020204" pitchFamily="34" charset="0"/>
              </a:rPr>
              <a:t>22 </a:t>
            </a:r>
            <a:r>
              <a:rPr lang="en-US" sz="6400" dirty="0" smtClean="0">
                <a:solidFill>
                  <a:schemeClr val="tx1"/>
                </a:solidFill>
                <a:latin typeface="Arial" panose="020B0604020202020204" pitchFamily="34" charset="0"/>
                <a:cs typeface="Arial" panose="020B0604020202020204" pitchFamily="34" charset="0"/>
              </a:rPr>
              <a:t>fellows (Class IV) will begin this summer  </a:t>
            </a:r>
            <a:endParaRPr lang="en-US" sz="6400" dirty="0">
              <a:solidFill>
                <a:schemeClr val="tx1"/>
              </a:solidFill>
              <a:latin typeface="Arial" panose="020B0604020202020204" pitchFamily="34" charset="0"/>
              <a:cs typeface="Arial" panose="020B0604020202020204" pitchFamily="34" charset="0"/>
            </a:endParaRPr>
          </a:p>
        </p:txBody>
      </p:sp>
      <p:pic>
        <p:nvPicPr>
          <p:cNvPr id="4" name="Picture 3" descr="footer2-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9093"/>
            <a:ext cx="9144000" cy="68890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381" y="1683828"/>
            <a:ext cx="2478104" cy="911942"/>
          </a:xfrm>
          <a:prstGeom prst="rect">
            <a:avLst/>
          </a:prstGeom>
        </p:spPr>
      </p:pic>
    </p:spTree>
    <p:extLst>
      <p:ext uri="{BB962C8B-B14F-4D97-AF65-F5344CB8AC3E}">
        <p14:creationId xmlns:p14="http://schemas.microsoft.com/office/powerpoint/2010/main" val="4289589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1659</TotalTime>
  <Words>854</Words>
  <Application>Microsoft Office PowerPoint</Application>
  <PresentationFormat>On-screen Show (4:3)</PresentationFormat>
  <Paragraphs>220</Paragraphs>
  <Slides>25</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vt:lpstr>
      <vt:lpstr>Arial-Lgt-FC</vt:lpstr>
      <vt:lpstr>Arial-Mdm-FC</vt:lpstr>
      <vt:lpstr>Avenir</vt:lpstr>
      <vt:lpstr>Calibri</vt:lpstr>
      <vt:lpstr>Lato</vt:lpstr>
      <vt:lpstr>Office Theme</vt:lpstr>
      <vt:lpstr>PowerPoint Presentation</vt:lpstr>
      <vt:lpstr>PowerPoint Presentation</vt:lpstr>
      <vt:lpstr>Strategic Plan 2015–2017</vt:lpstr>
      <vt:lpstr>PowerPoint Presentation</vt:lpstr>
      <vt:lpstr>CSTE Membership</vt:lpstr>
      <vt:lpstr>CSTE Membership Structure</vt:lpstr>
      <vt:lpstr>PowerPoint Presentation</vt:lpstr>
      <vt:lpstr>Notable Accomplishments</vt:lpstr>
      <vt:lpstr>Notable Accomplishments</vt:lpstr>
      <vt:lpstr>Notable Accomplishments</vt:lpstr>
      <vt:lpstr>Notable Accomplishments</vt:lpstr>
      <vt:lpstr>Notable Accomplishments</vt:lpstr>
      <vt:lpstr>Notable Accomplishments</vt:lpstr>
      <vt:lpstr>Notable Accomplishments</vt:lpstr>
      <vt:lpstr>Significant Accomplishments</vt:lpstr>
      <vt:lpstr>Significant Accomplishments</vt:lpstr>
      <vt:lpstr>PowerPoint Presentation</vt:lpstr>
      <vt:lpstr>Financial Results  for Year Ending 9/30/15</vt:lpstr>
      <vt:lpstr>Financial Results  for Year Ending 9/30/15</vt:lpstr>
      <vt:lpstr>Financial Results  for Year Ending 9/30/15</vt:lpstr>
      <vt:lpstr>CDC Cooperative Agreement Trend</vt:lpstr>
      <vt:lpstr>Advocacy</vt:lpstr>
      <vt:lpstr>Conclusions</vt:lpstr>
      <vt:lpstr>PowerPoint Presentation</vt:lpstr>
      <vt:lpstr>Alaska Tips</vt:lpstr>
    </vt:vector>
  </TitlesOfParts>
  <Company>The Visualab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Freelance Computer</dc:creator>
  <cp:lastModifiedBy>bsmith</cp:lastModifiedBy>
  <cp:revision>183</cp:revision>
  <dcterms:created xsi:type="dcterms:W3CDTF">2015-03-23T16:45:50Z</dcterms:created>
  <dcterms:modified xsi:type="dcterms:W3CDTF">2016-06-07T13:14:24Z</dcterms:modified>
</cp:coreProperties>
</file>