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heme/themeOverride1.xml" ContentType="application/vnd.openxmlformats-officedocument.themeOverride+xml"/>
  <Override PartName="/ppt/notesSlides/notesSlide17.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2" r:id="rId6"/>
  </p:sldMasterIdLst>
  <p:notesMasterIdLst>
    <p:notesMasterId r:id="rId36"/>
  </p:notesMasterIdLst>
  <p:sldIdLst>
    <p:sldId id="271" r:id="rId7"/>
    <p:sldId id="298" r:id="rId8"/>
    <p:sldId id="299" r:id="rId9"/>
    <p:sldId id="283" r:id="rId10"/>
    <p:sldId id="292" r:id="rId11"/>
    <p:sldId id="293" r:id="rId12"/>
    <p:sldId id="304" r:id="rId13"/>
    <p:sldId id="306" r:id="rId14"/>
    <p:sldId id="309" r:id="rId15"/>
    <p:sldId id="295" r:id="rId16"/>
    <p:sldId id="290" r:id="rId17"/>
    <p:sldId id="300" r:id="rId18"/>
    <p:sldId id="310" r:id="rId19"/>
    <p:sldId id="308" r:id="rId20"/>
    <p:sldId id="303" r:id="rId21"/>
    <p:sldId id="273" r:id="rId22"/>
    <p:sldId id="319" r:id="rId23"/>
    <p:sldId id="312" r:id="rId24"/>
    <p:sldId id="284" r:id="rId25"/>
    <p:sldId id="289" r:id="rId26"/>
    <p:sldId id="301" r:id="rId27"/>
    <p:sldId id="274" r:id="rId28"/>
    <p:sldId id="275" r:id="rId29"/>
    <p:sldId id="276" r:id="rId30"/>
    <p:sldId id="280" r:id="rId31"/>
    <p:sldId id="260" r:id="rId32"/>
    <p:sldId id="314" r:id="rId33"/>
    <p:sldId id="315" r:id="rId34"/>
    <p:sldId id="317"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im" initials="J"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6389" autoAdjust="0"/>
  </p:normalViewPr>
  <p:slideViewPr>
    <p:cSldViewPr>
      <p:cViewPr>
        <p:scale>
          <a:sx n="65" d="100"/>
          <a:sy n="65" d="100"/>
        </p:scale>
        <p:origin x="-2244" y="-34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1-10-24T23:05:11.599" idx="1">
    <p:pos x="10" y="10"/>
    <p:text>We might just want to get rid of this one all together.  I don't know if any information is actionable.</p:tex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4134B3-2656-451C-9485-ECE60CDC1B47}" type="doc">
      <dgm:prSet loTypeId="urn:microsoft.com/office/officeart/2005/8/layout/vList2" loCatId="list" qsTypeId="urn:microsoft.com/office/officeart/2005/8/quickstyle/simple3" qsCatId="simple" csTypeId="urn:microsoft.com/office/officeart/2005/8/colors/colorful3" csCatId="colorful" phldr="1"/>
      <dgm:spPr/>
      <dgm:t>
        <a:bodyPr/>
        <a:lstStyle/>
        <a:p>
          <a:endParaRPr lang="en-US"/>
        </a:p>
      </dgm:t>
    </dgm:pt>
    <dgm:pt modelId="{40CB5CC9-DE77-47EB-876D-E1E2DEC347CC}">
      <dgm:prSet phldrT="[Text]"/>
      <dgm:spPr/>
      <dgm:t>
        <a:bodyPr/>
        <a:lstStyle/>
        <a:p>
          <a:r>
            <a:rPr lang="en-US" dirty="0" smtClean="0">
              <a:solidFill>
                <a:srgbClr val="000000"/>
              </a:solidFill>
              <a:cs typeface="Arial" charset="0"/>
            </a:rPr>
            <a:t>Improve </a:t>
          </a:r>
          <a:r>
            <a:rPr lang="en-US" i="1" dirty="0" smtClean="0">
              <a:solidFill>
                <a:srgbClr val="000000"/>
              </a:solidFill>
              <a:cs typeface="Arial" charset="0"/>
            </a:rPr>
            <a:t>quality</a:t>
          </a:r>
          <a:r>
            <a:rPr lang="en-US" dirty="0" smtClean="0">
              <a:solidFill>
                <a:srgbClr val="000000"/>
              </a:solidFill>
              <a:cs typeface="Arial" charset="0"/>
            </a:rPr>
            <a:t>, </a:t>
          </a:r>
          <a:r>
            <a:rPr lang="en-US" i="1" dirty="0" smtClean="0">
              <a:solidFill>
                <a:srgbClr val="000000"/>
              </a:solidFill>
              <a:cs typeface="Arial" charset="0"/>
            </a:rPr>
            <a:t>safety</a:t>
          </a:r>
          <a:r>
            <a:rPr lang="en-US" dirty="0" smtClean="0">
              <a:solidFill>
                <a:srgbClr val="000000"/>
              </a:solidFill>
              <a:cs typeface="Arial" charset="0"/>
            </a:rPr>
            <a:t>, efficiency, and </a:t>
          </a:r>
          <a:r>
            <a:rPr lang="en-US" i="1" dirty="0" smtClean="0">
              <a:solidFill>
                <a:srgbClr val="000000"/>
              </a:solidFill>
              <a:cs typeface="Arial" charset="0"/>
            </a:rPr>
            <a:t>reduce health disparities</a:t>
          </a:r>
          <a:endParaRPr lang="en-US" dirty="0">
            <a:solidFill>
              <a:srgbClr val="000000"/>
            </a:solidFill>
          </a:endParaRPr>
        </a:p>
      </dgm:t>
    </dgm:pt>
    <dgm:pt modelId="{4A0936E0-E0D2-4D34-B4B0-71BCB0A41D91}" type="parTrans" cxnId="{A2938F32-A8A7-4FD8-9C1D-81DF568B96C5}">
      <dgm:prSet/>
      <dgm:spPr/>
      <dgm:t>
        <a:bodyPr/>
        <a:lstStyle/>
        <a:p>
          <a:endParaRPr lang="en-US"/>
        </a:p>
      </dgm:t>
    </dgm:pt>
    <dgm:pt modelId="{334BCA31-F5E6-4138-9DD6-D8363DD9FBB3}" type="sibTrans" cxnId="{A2938F32-A8A7-4FD8-9C1D-81DF568B96C5}">
      <dgm:prSet/>
      <dgm:spPr/>
      <dgm:t>
        <a:bodyPr/>
        <a:lstStyle/>
        <a:p>
          <a:endParaRPr lang="en-US"/>
        </a:p>
      </dgm:t>
    </dgm:pt>
    <dgm:pt modelId="{1CAFC424-C4C0-4FBA-BC58-B31B852441FB}">
      <dgm:prSet/>
      <dgm:spPr/>
      <dgm:t>
        <a:bodyPr/>
        <a:lstStyle/>
        <a:p>
          <a:r>
            <a:rPr lang="en-US" dirty="0" smtClean="0">
              <a:solidFill>
                <a:srgbClr val="000000"/>
              </a:solidFill>
              <a:cs typeface="Arial" charset="0"/>
            </a:rPr>
            <a:t>Engage patients and families</a:t>
          </a:r>
        </a:p>
      </dgm:t>
    </dgm:pt>
    <dgm:pt modelId="{1BFACBF3-059B-4310-9D7A-1155F6C37075}" type="parTrans" cxnId="{1EE9895D-D596-44AF-AD81-97C8FB9EBD35}">
      <dgm:prSet/>
      <dgm:spPr/>
      <dgm:t>
        <a:bodyPr/>
        <a:lstStyle/>
        <a:p>
          <a:endParaRPr lang="en-US"/>
        </a:p>
      </dgm:t>
    </dgm:pt>
    <dgm:pt modelId="{AC76F602-624D-41B7-B264-2ABE213A638C}" type="sibTrans" cxnId="{1EE9895D-D596-44AF-AD81-97C8FB9EBD35}">
      <dgm:prSet/>
      <dgm:spPr/>
      <dgm:t>
        <a:bodyPr/>
        <a:lstStyle/>
        <a:p>
          <a:endParaRPr lang="en-US"/>
        </a:p>
      </dgm:t>
    </dgm:pt>
    <dgm:pt modelId="{D3B3D98F-5E0D-4EC8-A15E-AF99B62AAF6E}">
      <dgm:prSet/>
      <dgm:spPr/>
      <dgm:t>
        <a:bodyPr/>
        <a:lstStyle/>
        <a:p>
          <a:r>
            <a:rPr lang="en-US" dirty="0" smtClean="0">
              <a:solidFill>
                <a:srgbClr val="000000"/>
              </a:solidFill>
              <a:cs typeface="Arial" charset="0"/>
            </a:rPr>
            <a:t>Improve care coordination</a:t>
          </a:r>
        </a:p>
      </dgm:t>
    </dgm:pt>
    <dgm:pt modelId="{301DE270-7D57-4F03-8BF7-5FA108DF2FEF}" type="parTrans" cxnId="{1D8B9C14-9116-455F-9637-13EC1BDD588C}">
      <dgm:prSet/>
      <dgm:spPr/>
      <dgm:t>
        <a:bodyPr/>
        <a:lstStyle/>
        <a:p>
          <a:endParaRPr lang="en-US"/>
        </a:p>
      </dgm:t>
    </dgm:pt>
    <dgm:pt modelId="{CF467FCD-4726-466D-846F-3627DC64EDFE}" type="sibTrans" cxnId="{1D8B9C14-9116-455F-9637-13EC1BDD588C}">
      <dgm:prSet/>
      <dgm:spPr/>
      <dgm:t>
        <a:bodyPr/>
        <a:lstStyle/>
        <a:p>
          <a:endParaRPr lang="en-US"/>
        </a:p>
      </dgm:t>
    </dgm:pt>
    <dgm:pt modelId="{2F6E8559-4732-45C8-B4B5-DE79623E2439}">
      <dgm:prSet/>
      <dgm:spPr/>
      <dgm:t>
        <a:bodyPr/>
        <a:lstStyle/>
        <a:p>
          <a:r>
            <a:rPr lang="en-US" dirty="0" smtClean="0">
              <a:solidFill>
                <a:srgbClr val="000000"/>
              </a:solidFill>
              <a:cs typeface="Arial" charset="0"/>
            </a:rPr>
            <a:t>Ensure adequate privacy &amp; security protections for personal health information </a:t>
          </a:r>
        </a:p>
      </dgm:t>
    </dgm:pt>
    <dgm:pt modelId="{7446D96D-8DD5-4A60-9C51-6C7D0745EFF2}" type="parTrans" cxnId="{03C8F888-1F84-491C-A515-F41F9C485FFB}">
      <dgm:prSet/>
      <dgm:spPr/>
      <dgm:t>
        <a:bodyPr/>
        <a:lstStyle/>
        <a:p>
          <a:endParaRPr lang="en-US"/>
        </a:p>
      </dgm:t>
    </dgm:pt>
    <dgm:pt modelId="{451AC6BB-9BE6-4528-8280-8D0FFD4F0D91}" type="sibTrans" cxnId="{03C8F888-1F84-491C-A515-F41F9C485FFB}">
      <dgm:prSet/>
      <dgm:spPr/>
      <dgm:t>
        <a:bodyPr/>
        <a:lstStyle/>
        <a:p>
          <a:endParaRPr lang="en-US"/>
        </a:p>
      </dgm:t>
    </dgm:pt>
    <dgm:pt modelId="{2449554A-EA8C-43C5-97BC-884D770897F1}">
      <dgm:prSet/>
      <dgm:spPr/>
      <dgm:t>
        <a:bodyPr/>
        <a:lstStyle/>
        <a:p>
          <a:r>
            <a:rPr lang="en-US" dirty="0" smtClean="0">
              <a:solidFill>
                <a:srgbClr val="000000"/>
              </a:solidFill>
              <a:cs typeface="Arial" charset="0"/>
            </a:rPr>
            <a:t>Improve Population and Public Health</a:t>
          </a:r>
        </a:p>
      </dgm:t>
    </dgm:pt>
    <dgm:pt modelId="{BEB63F66-ABAF-41D4-9732-845E4872E445}" type="parTrans" cxnId="{EA1D0AB4-DB84-45B2-826A-9D79535A71EE}">
      <dgm:prSet/>
      <dgm:spPr/>
      <dgm:t>
        <a:bodyPr/>
        <a:lstStyle/>
        <a:p>
          <a:endParaRPr lang="en-US"/>
        </a:p>
      </dgm:t>
    </dgm:pt>
    <dgm:pt modelId="{3A9CA6A4-40B7-4648-AA98-13C73A56415B}" type="sibTrans" cxnId="{EA1D0AB4-DB84-45B2-826A-9D79535A71EE}">
      <dgm:prSet/>
      <dgm:spPr/>
      <dgm:t>
        <a:bodyPr/>
        <a:lstStyle/>
        <a:p>
          <a:endParaRPr lang="en-US"/>
        </a:p>
      </dgm:t>
    </dgm:pt>
    <dgm:pt modelId="{BC5759F7-CD1C-48BA-B2B0-F5D257D3AB41}" type="pres">
      <dgm:prSet presAssocID="{AE4134B3-2656-451C-9485-ECE60CDC1B47}" presName="linear" presStyleCnt="0">
        <dgm:presLayoutVars>
          <dgm:animLvl val="lvl"/>
          <dgm:resizeHandles val="exact"/>
        </dgm:presLayoutVars>
      </dgm:prSet>
      <dgm:spPr/>
      <dgm:t>
        <a:bodyPr/>
        <a:lstStyle/>
        <a:p>
          <a:endParaRPr lang="en-US"/>
        </a:p>
      </dgm:t>
    </dgm:pt>
    <dgm:pt modelId="{BF13AC4E-F72A-458D-B3AC-BAD62D1BBFD7}" type="pres">
      <dgm:prSet presAssocID="{40CB5CC9-DE77-47EB-876D-E1E2DEC347CC}" presName="parentText" presStyleLbl="node1" presStyleIdx="0" presStyleCnt="5">
        <dgm:presLayoutVars>
          <dgm:chMax val="0"/>
          <dgm:bulletEnabled val="1"/>
        </dgm:presLayoutVars>
      </dgm:prSet>
      <dgm:spPr/>
      <dgm:t>
        <a:bodyPr/>
        <a:lstStyle/>
        <a:p>
          <a:endParaRPr lang="en-US"/>
        </a:p>
      </dgm:t>
    </dgm:pt>
    <dgm:pt modelId="{289AE2CD-CF0E-4F8F-A300-FE7388B7B2E6}" type="pres">
      <dgm:prSet presAssocID="{334BCA31-F5E6-4138-9DD6-D8363DD9FBB3}" presName="spacer" presStyleCnt="0"/>
      <dgm:spPr/>
      <dgm:t>
        <a:bodyPr/>
        <a:lstStyle/>
        <a:p>
          <a:endParaRPr lang="en-US"/>
        </a:p>
      </dgm:t>
    </dgm:pt>
    <dgm:pt modelId="{22D3222C-50E2-4901-9BA9-7166862DACDA}" type="pres">
      <dgm:prSet presAssocID="{1CAFC424-C4C0-4FBA-BC58-B31B852441FB}" presName="parentText" presStyleLbl="node1" presStyleIdx="1" presStyleCnt="5">
        <dgm:presLayoutVars>
          <dgm:chMax val="0"/>
          <dgm:bulletEnabled val="1"/>
        </dgm:presLayoutVars>
      </dgm:prSet>
      <dgm:spPr/>
      <dgm:t>
        <a:bodyPr/>
        <a:lstStyle/>
        <a:p>
          <a:endParaRPr lang="en-US"/>
        </a:p>
      </dgm:t>
    </dgm:pt>
    <dgm:pt modelId="{CC26379A-4530-4A2B-987E-789AF0E9FEC1}" type="pres">
      <dgm:prSet presAssocID="{AC76F602-624D-41B7-B264-2ABE213A638C}" presName="spacer" presStyleCnt="0"/>
      <dgm:spPr/>
      <dgm:t>
        <a:bodyPr/>
        <a:lstStyle/>
        <a:p>
          <a:endParaRPr lang="en-US"/>
        </a:p>
      </dgm:t>
    </dgm:pt>
    <dgm:pt modelId="{3F54BA4F-EA8E-4B7E-A936-AE58098E0626}" type="pres">
      <dgm:prSet presAssocID="{D3B3D98F-5E0D-4EC8-A15E-AF99B62AAF6E}" presName="parentText" presStyleLbl="node1" presStyleIdx="2" presStyleCnt="5">
        <dgm:presLayoutVars>
          <dgm:chMax val="0"/>
          <dgm:bulletEnabled val="1"/>
        </dgm:presLayoutVars>
      </dgm:prSet>
      <dgm:spPr/>
      <dgm:t>
        <a:bodyPr/>
        <a:lstStyle/>
        <a:p>
          <a:endParaRPr lang="en-US"/>
        </a:p>
      </dgm:t>
    </dgm:pt>
    <dgm:pt modelId="{07EA7577-F54B-40BB-BA85-239A25197D52}" type="pres">
      <dgm:prSet presAssocID="{CF467FCD-4726-466D-846F-3627DC64EDFE}" presName="spacer" presStyleCnt="0"/>
      <dgm:spPr/>
      <dgm:t>
        <a:bodyPr/>
        <a:lstStyle/>
        <a:p>
          <a:endParaRPr lang="en-US"/>
        </a:p>
      </dgm:t>
    </dgm:pt>
    <dgm:pt modelId="{B8258DFA-4783-44F4-AB33-4776F9201E7D}" type="pres">
      <dgm:prSet presAssocID="{2F6E8559-4732-45C8-B4B5-DE79623E2439}" presName="parentText" presStyleLbl="node1" presStyleIdx="3" presStyleCnt="5">
        <dgm:presLayoutVars>
          <dgm:chMax val="0"/>
          <dgm:bulletEnabled val="1"/>
        </dgm:presLayoutVars>
      </dgm:prSet>
      <dgm:spPr/>
      <dgm:t>
        <a:bodyPr/>
        <a:lstStyle/>
        <a:p>
          <a:endParaRPr lang="en-US"/>
        </a:p>
      </dgm:t>
    </dgm:pt>
    <dgm:pt modelId="{8259ABF2-31F8-4D52-BE5B-459F6607A406}" type="pres">
      <dgm:prSet presAssocID="{451AC6BB-9BE6-4528-8280-8D0FFD4F0D91}" presName="spacer" presStyleCnt="0"/>
      <dgm:spPr/>
    </dgm:pt>
    <dgm:pt modelId="{1B93CB92-1970-4457-8DC1-CCC37B376443}" type="pres">
      <dgm:prSet presAssocID="{2449554A-EA8C-43C5-97BC-884D770897F1}" presName="parentText" presStyleLbl="node1" presStyleIdx="4" presStyleCnt="5">
        <dgm:presLayoutVars>
          <dgm:chMax val="0"/>
          <dgm:bulletEnabled val="1"/>
        </dgm:presLayoutVars>
      </dgm:prSet>
      <dgm:spPr/>
      <dgm:t>
        <a:bodyPr/>
        <a:lstStyle/>
        <a:p>
          <a:endParaRPr lang="en-US"/>
        </a:p>
      </dgm:t>
    </dgm:pt>
  </dgm:ptLst>
  <dgm:cxnLst>
    <dgm:cxn modelId="{A2938F32-A8A7-4FD8-9C1D-81DF568B96C5}" srcId="{AE4134B3-2656-451C-9485-ECE60CDC1B47}" destId="{40CB5CC9-DE77-47EB-876D-E1E2DEC347CC}" srcOrd="0" destOrd="0" parTransId="{4A0936E0-E0D2-4D34-B4B0-71BCB0A41D91}" sibTransId="{334BCA31-F5E6-4138-9DD6-D8363DD9FBB3}"/>
    <dgm:cxn modelId="{3C99F00C-C0CE-4F56-BE8F-3B51B4F28D46}" type="presOf" srcId="{AE4134B3-2656-451C-9485-ECE60CDC1B47}" destId="{BC5759F7-CD1C-48BA-B2B0-F5D257D3AB41}" srcOrd="0" destOrd="0" presId="urn:microsoft.com/office/officeart/2005/8/layout/vList2"/>
    <dgm:cxn modelId="{100DC619-DED4-4C3D-A1EC-A25EDA63E901}" type="presOf" srcId="{1CAFC424-C4C0-4FBA-BC58-B31B852441FB}" destId="{22D3222C-50E2-4901-9BA9-7166862DACDA}" srcOrd="0" destOrd="0" presId="urn:microsoft.com/office/officeart/2005/8/layout/vList2"/>
    <dgm:cxn modelId="{03C8F888-1F84-491C-A515-F41F9C485FFB}" srcId="{AE4134B3-2656-451C-9485-ECE60CDC1B47}" destId="{2F6E8559-4732-45C8-B4B5-DE79623E2439}" srcOrd="3" destOrd="0" parTransId="{7446D96D-8DD5-4A60-9C51-6C7D0745EFF2}" sibTransId="{451AC6BB-9BE6-4528-8280-8D0FFD4F0D91}"/>
    <dgm:cxn modelId="{24EB5E27-F764-4366-BD9C-BE411791C4C7}" type="presOf" srcId="{2449554A-EA8C-43C5-97BC-884D770897F1}" destId="{1B93CB92-1970-4457-8DC1-CCC37B376443}" srcOrd="0" destOrd="0" presId="urn:microsoft.com/office/officeart/2005/8/layout/vList2"/>
    <dgm:cxn modelId="{1D8B9C14-9116-455F-9637-13EC1BDD588C}" srcId="{AE4134B3-2656-451C-9485-ECE60CDC1B47}" destId="{D3B3D98F-5E0D-4EC8-A15E-AF99B62AAF6E}" srcOrd="2" destOrd="0" parTransId="{301DE270-7D57-4F03-8BF7-5FA108DF2FEF}" sibTransId="{CF467FCD-4726-466D-846F-3627DC64EDFE}"/>
    <dgm:cxn modelId="{4268734A-B1F7-4483-83D8-EB6DEC659CF5}" type="presOf" srcId="{D3B3D98F-5E0D-4EC8-A15E-AF99B62AAF6E}" destId="{3F54BA4F-EA8E-4B7E-A936-AE58098E0626}" srcOrd="0" destOrd="0" presId="urn:microsoft.com/office/officeart/2005/8/layout/vList2"/>
    <dgm:cxn modelId="{1EE9895D-D596-44AF-AD81-97C8FB9EBD35}" srcId="{AE4134B3-2656-451C-9485-ECE60CDC1B47}" destId="{1CAFC424-C4C0-4FBA-BC58-B31B852441FB}" srcOrd="1" destOrd="0" parTransId="{1BFACBF3-059B-4310-9D7A-1155F6C37075}" sibTransId="{AC76F602-624D-41B7-B264-2ABE213A638C}"/>
    <dgm:cxn modelId="{EA1D0AB4-DB84-45B2-826A-9D79535A71EE}" srcId="{AE4134B3-2656-451C-9485-ECE60CDC1B47}" destId="{2449554A-EA8C-43C5-97BC-884D770897F1}" srcOrd="4" destOrd="0" parTransId="{BEB63F66-ABAF-41D4-9732-845E4872E445}" sibTransId="{3A9CA6A4-40B7-4648-AA98-13C73A56415B}"/>
    <dgm:cxn modelId="{FC6AF0DA-E568-438A-B2EE-95C178FF1C98}" type="presOf" srcId="{2F6E8559-4732-45C8-B4B5-DE79623E2439}" destId="{B8258DFA-4783-44F4-AB33-4776F9201E7D}" srcOrd="0" destOrd="0" presId="urn:microsoft.com/office/officeart/2005/8/layout/vList2"/>
    <dgm:cxn modelId="{2BEE39BE-E7BF-4A04-9F96-1830E17124BA}" type="presOf" srcId="{40CB5CC9-DE77-47EB-876D-E1E2DEC347CC}" destId="{BF13AC4E-F72A-458D-B3AC-BAD62D1BBFD7}" srcOrd="0" destOrd="0" presId="urn:microsoft.com/office/officeart/2005/8/layout/vList2"/>
    <dgm:cxn modelId="{01B549EE-50BC-481C-AF54-FC0898C62415}" type="presParOf" srcId="{BC5759F7-CD1C-48BA-B2B0-F5D257D3AB41}" destId="{BF13AC4E-F72A-458D-B3AC-BAD62D1BBFD7}" srcOrd="0" destOrd="0" presId="urn:microsoft.com/office/officeart/2005/8/layout/vList2"/>
    <dgm:cxn modelId="{AE6DB5EE-6BAF-4A71-97EF-F695E3137C83}" type="presParOf" srcId="{BC5759F7-CD1C-48BA-B2B0-F5D257D3AB41}" destId="{289AE2CD-CF0E-4F8F-A300-FE7388B7B2E6}" srcOrd="1" destOrd="0" presId="urn:microsoft.com/office/officeart/2005/8/layout/vList2"/>
    <dgm:cxn modelId="{7496A8D3-ED5F-4B72-AD59-321B594DF73E}" type="presParOf" srcId="{BC5759F7-CD1C-48BA-B2B0-F5D257D3AB41}" destId="{22D3222C-50E2-4901-9BA9-7166862DACDA}" srcOrd="2" destOrd="0" presId="urn:microsoft.com/office/officeart/2005/8/layout/vList2"/>
    <dgm:cxn modelId="{C13B2626-40DE-4300-8ABD-09A17CC700F9}" type="presParOf" srcId="{BC5759F7-CD1C-48BA-B2B0-F5D257D3AB41}" destId="{CC26379A-4530-4A2B-987E-789AF0E9FEC1}" srcOrd="3" destOrd="0" presId="urn:microsoft.com/office/officeart/2005/8/layout/vList2"/>
    <dgm:cxn modelId="{27768370-5506-4C7B-9293-5E11E4F694B1}" type="presParOf" srcId="{BC5759F7-CD1C-48BA-B2B0-F5D257D3AB41}" destId="{3F54BA4F-EA8E-4B7E-A936-AE58098E0626}" srcOrd="4" destOrd="0" presId="urn:microsoft.com/office/officeart/2005/8/layout/vList2"/>
    <dgm:cxn modelId="{CFB215C0-F1A6-4299-984D-14B008FC5856}" type="presParOf" srcId="{BC5759F7-CD1C-48BA-B2B0-F5D257D3AB41}" destId="{07EA7577-F54B-40BB-BA85-239A25197D52}" srcOrd="5" destOrd="0" presId="urn:microsoft.com/office/officeart/2005/8/layout/vList2"/>
    <dgm:cxn modelId="{B40588C4-426F-49CB-B31F-2EFA601B1880}" type="presParOf" srcId="{BC5759F7-CD1C-48BA-B2B0-F5D257D3AB41}" destId="{B8258DFA-4783-44F4-AB33-4776F9201E7D}" srcOrd="6" destOrd="0" presId="urn:microsoft.com/office/officeart/2005/8/layout/vList2"/>
    <dgm:cxn modelId="{F43DBF71-A3F9-41E8-9129-67857099A82D}" type="presParOf" srcId="{BC5759F7-CD1C-48BA-B2B0-F5D257D3AB41}" destId="{8259ABF2-31F8-4D52-BE5B-459F6607A406}" srcOrd="7" destOrd="0" presId="urn:microsoft.com/office/officeart/2005/8/layout/vList2"/>
    <dgm:cxn modelId="{24EC467A-CD61-4DC9-B001-D22E79CD482F}" type="presParOf" srcId="{BC5759F7-CD1C-48BA-B2B0-F5D257D3AB41}" destId="{1B93CB92-1970-4457-8DC1-CCC37B376443}"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B17705-0D6B-47A4-B51C-C7646621FF24}"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E646DBFE-B777-43DD-8DE5-5F4CD5480EA6}">
      <dgm:prSet/>
      <dgm:spPr/>
      <dgm:t>
        <a:bodyPr/>
        <a:lstStyle/>
        <a:p>
          <a:r>
            <a:rPr lang="en-US" i="1" dirty="0" smtClean="0"/>
            <a:t>Certification </a:t>
          </a:r>
          <a:endParaRPr lang="en-US" i="1" dirty="0"/>
        </a:p>
      </dgm:t>
    </dgm:pt>
    <dgm:pt modelId="{7FE96E8B-0AAB-438F-A7DB-EDC285040ED8}" type="parTrans" cxnId="{8D9617CA-7AF4-42E1-ADE8-C2F46F5D8B3B}">
      <dgm:prSet/>
      <dgm:spPr/>
      <dgm:t>
        <a:bodyPr/>
        <a:lstStyle/>
        <a:p>
          <a:endParaRPr lang="en-US"/>
        </a:p>
      </dgm:t>
    </dgm:pt>
    <dgm:pt modelId="{B634D826-2D37-4296-9DF8-5083BA8E1BA0}" type="sibTrans" cxnId="{8D9617CA-7AF4-42E1-ADE8-C2F46F5D8B3B}">
      <dgm:prSet/>
      <dgm:spPr/>
      <dgm:t>
        <a:bodyPr/>
        <a:lstStyle/>
        <a:p>
          <a:endParaRPr lang="en-US"/>
        </a:p>
      </dgm:t>
    </dgm:pt>
    <dgm:pt modelId="{D3EFF4ED-9406-457F-A169-6E1FA4FCB293}">
      <dgm:prSet/>
      <dgm:spPr/>
      <dgm:t>
        <a:bodyPr/>
        <a:lstStyle/>
        <a:p>
          <a:r>
            <a:rPr lang="en-US" i="1" dirty="0" smtClean="0"/>
            <a:t>Pre-Testing</a:t>
          </a:r>
          <a:endParaRPr lang="en-US" i="1" dirty="0"/>
        </a:p>
      </dgm:t>
    </dgm:pt>
    <dgm:pt modelId="{7F311194-D54D-4DFC-AA7E-92024090A13E}" type="parTrans" cxnId="{F6A6F177-4CD1-4B01-92E0-5ED7530E23D1}">
      <dgm:prSet/>
      <dgm:spPr/>
      <dgm:t>
        <a:bodyPr/>
        <a:lstStyle/>
        <a:p>
          <a:endParaRPr lang="en-US"/>
        </a:p>
      </dgm:t>
    </dgm:pt>
    <dgm:pt modelId="{9A8E3201-1DBD-4954-80B5-9F91FA5FF02E}" type="sibTrans" cxnId="{F6A6F177-4CD1-4B01-92E0-5ED7530E23D1}">
      <dgm:prSet/>
      <dgm:spPr/>
      <dgm:t>
        <a:bodyPr/>
        <a:lstStyle/>
        <a:p>
          <a:endParaRPr lang="en-US"/>
        </a:p>
      </dgm:t>
    </dgm:pt>
    <dgm:pt modelId="{1CA70023-8B55-43DF-BCD4-D943AC106359}">
      <dgm:prSet/>
      <dgm:spPr/>
      <dgm:t>
        <a:bodyPr/>
        <a:lstStyle/>
        <a:p>
          <a:r>
            <a:rPr lang="en-US" i="1" dirty="0" smtClean="0"/>
            <a:t>Testing</a:t>
          </a:r>
          <a:endParaRPr lang="en-US" i="1" dirty="0"/>
        </a:p>
      </dgm:t>
    </dgm:pt>
    <dgm:pt modelId="{090A09AE-D172-497D-B14D-C2237299DC0A}" type="parTrans" cxnId="{F85F1187-B5AA-4CDA-8A43-F8BC06D5163E}">
      <dgm:prSet/>
      <dgm:spPr/>
      <dgm:t>
        <a:bodyPr/>
        <a:lstStyle/>
        <a:p>
          <a:endParaRPr lang="en-US"/>
        </a:p>
      </dgm:t>
    </dgm:pt>
    <dgm:pt modelId="{933034C7-773D-45B0-92B7-B057ABD9F18E}" type="sibTrans" cxnId="{F85F1187-B5AA-4CDA-8A43-F8BC06D5163E}">
      <dgm:prSet/>
      <dgm:spPr/>
      <dgm:t>
        <a:bodyPr/>
        <a:lstStyle/>
        <a:p>
          <a:endParaRPr lang="en-US"/>
        </a:p>
      </dgm:t>
    </dgm:pt>
    <dgm:pt modelId="{66DBA696-7609-4ABA-8A84-541DD6A97CD7}">
      <dgm:prSet/>
      <dgm:spPr/>
      <dgm:t>
        <a:bodyPr/>
        <a:lstStyle/>
        <a:p>
          <a:r>
            <a:rPr lang="en-US" i="1" dirty="0" smtClean="0"/>
            <a:t>Attestation</a:t>
          </a:r>
          <a:endParaRPr lang="en-US" i="1" dirty="0"/>
        </a:p>
      </dgm:t>
    </dgm:pt>
    <dgm:pt modelId="{652E8DFB-D9F7-40D3-9F7D-02C4EF5D5E60}" type="parTrans" cxnId="{453FEA68-FE8B-410F-AF7C-7F7FA77CFE5C}">
      <dgm:prSet/>
      <dgm:spPr/>
      <dgm:t>
        <a:bodyPr/>
        <a:lstStyle/>
        <a:p>
          <a:endParaRPr lang="en-US"/>
        </a:p>
      </dgm:t>
    </dgm:pt>
    <dgm:pt modelId="{CCA997E3-6A12-471F-8561-7552C55EFDC5}" type="sibTrans" cxnId="{453FEA68-FE8B-410F-AF7C-7F7FA77CFE5C}">
      <dgm:prSet/>
      <dgm:spPr/>
      <dgm:t>
        <a:bodyPr/>
        <a:lstStyle/>
        <a:p>
          <a:endParaRPr lang="en-US"/>
        </a:p>
      </dgm:t>
    </dgm:pt>
    <dgm:pt modelId="{54BE73FE-DD1C-4522-9AC5-5DF040F2263E}">
      <dgm:prSet/>
      <dgm:spPr/>
      <dgm:t>
        <a:bodyPr/>
        <a:lstStyle/>
        <a:p>
          <a:r>
            <a:rPr lang="en-US" i="1" dirty="0" smtClean="0"/>
            <a:t>In Queue</a:t>
          </a:r>
          <a:endParaRPr lang="en-US" i="1" dirty="0"/>
        </a:p>
      </dgm:t>
    </dgm:pt>
    <dgm:pt modelId="{3C2782F1-3877-4CC1-8712-BE76C8C006FF}" type="parTrans" cxnId="{B8C11D6D-AC04-4AD1-A756-B9AE6B8C7E61}">
      <dgm:prSet/>
      <dgm:spPr/>
      <dgm:t>
        <a:bodyPr/>
        <a:lstStyle/>
        <a:p>
          <a:endParaRPr lang="en-US"/>
        </a:p>
      </dgm:t>
    </dgm:pt>
    <dgm:pt modelId="{707343BE-9CCC-4000-A25A-D6D8639C1B79}" type="sibTrans" cxnId="{B8C11D6D-AC04-4AD1-A756-B9AE6B8C7E61}">
      <dgm:prSet/>
      <dgm:spPr/>
      <dgm:t>
        <a:bodyPr/>
        <a:lstStyle/>
        <a:p>
          <a:endParaRPr lang="en-US"/>
        </a:p>
      </dgm:t>
    </dgm:pt>
    <dgm:pt modelId="{9F550E5B-372B-4833-AE76-06B6D590B546}">
      <dgm:prSet/>
      <dgm:spPr/>
      <dgm:t>
        <a:bodyPr/>
        <a:lstStyle/>
        <a:p>
          <a:r>
            <a:rPr lang="en-US" dirty="0" smtClean="0"/>
            <a:t>Validation</a:t>
          </a:r>
          <a:endParaRPr lang="en-US" dirty="0"/>
        </a:p>
      </dgm:t>
    </dgm:pt>
    <dgm:pt modelId="{8EB36A5A-14D1-4069-8964-6EC1EEF5D24C}" type="parTrans" cxnId="{35648633-FA2B-4EF7-B88D-FE541588CEEE}">
      <dgm:prSet/>
      <dgm:spPr/>
      <dgm:t>
        <a:bodyPr/>
        <a:lstStyle/>
        <a:p>
          <a:endParaRPr lang="en-US"/>
        </a:p>
      </dgm:t>
    </dgm:pt>
    <dgm:pt modelId="{EBFA9458-C0AC-42F6-B6C8-B92B81EE9A2E}" type="sibTrans" cxnId="{35648633-FA2B-4EF7-B88D-FE541588CEEE}">
      <dgm:prSet/>
      <dgm:spPr/>
      <dgm:t>
        <a:bodyPr/>
        <a:lstStyle/>
        <a:p>
          <a:endParaRPr lang="en-US"/>
        </a:p>
      </dgm:t>
    </dgm:pt>
    <dgm:pt modelId="{5F5C8D88-06D1-490F-A78E-725AAE641C6C}">
      <dgm:prSet/>
      <dgm:spPr/>
      <dgm:t>
        <a:bodyPr/>
        <a:lstStyle/>
        <a:p>
          <a:r>
            <a:rPr lang="en-US" dirty="0" smtClean="0"/>
            <a:t>Production</a:t>
          </a:r>
          <a:endParaRPr lang="en-US" dirty="0"/>
        </a:p>
      </dgm:t>
    </dgm:pt>
    <dgm:pt modelId="{066F98AD-A797-4533-9950-7088766740FA}" type="parTrans" cxnId="{032F2520-92AB-4893-87C6-573D2B09CDCA}">
      <dgm:prSet/>
      <dgm:spPr/>
      <dgm:t>
        <a:bodyPr/>
        <a:lstStyle/>
        <a:p>
          <a:endParaRPr lang="en-US"/>
        </a:p>
      </dgm:t>
    </dgm:pt>
    <dgm:pt modelId="{8212876F-C5CC-41DD-90E9-BA4DE5795AAC}" type="sibTrans" cxnId="{032F2520-92AB-4893-87C6-573D2B09CDCA}">
      <dgm:prSet/>
      <dgm:spPr/>
      <dgm:t>
        <a:bodyPr/>
        <a:lstStyle/>
        <a:p>
          <a:endParaRPr lang="en-US"/>
        </a:p>
      </dgm:t>
    </dgm:pt>
    <dgm:pt modelId="{C92C1344-0FDE-497B-9241-259036E4C1C8}" type="pres">
      <dgm:prSet presAssocID="{72B17705-0D6B-47A4-B51C-C7646621FF24}" presName="Name0" presStyleCnt="0">
        <dgm:presLayoutVars>
          <dgm:dir/>
          <dgm:animLvl val="lvl"/>
          <dgm:resizeHandles val="exact"/>
        </dgm:presLayoutVars>
      </dgm:prSet>
      <dgm:spPr/>
      <dgm:t>
        <a:bodyPr/>
        <a:lstStyle/>
        <a:p>
          <a:endParaRPr lang="en-US"/>
        </a:p>
      </dgm:t>
    </dgm:pt>
    <dgm:pt modelId="{DBE62C47-B0C2-42E8-A482-37A8FD18375B}" type="pres">
      <dgm:prSet presAssocID="{E646DBFE-B777-43DD-8DE5-5F4CD5480EA6}" presName="linNode" presStyleCnt="0"/>
      <dgm:spPr/>
    </dgm:pt>
    <dgm:pt modelId="{75212537-F541-4471-B163-21E022162244}" type="pres">
      <dgm:prSet presAssocID="{E646DBFE-B777-43DD-8DE5-5F4CD5480EA6}" presName="parentText" presStyleLbl="node1" presStyleIdx="0" presStyleCnt="7" custScaleX="54620" custScaleY="16959" custLinFactX="-1478" custLinFactNeighborX="-100000" custLinFactNeighborY="2203">
        <dgm:presLayoutVars>
          <dgm:chMax val="1"/>
          <dgm:bulletEnabled val="1"/>
        </dgm:presLayoutVars>
      </dgm:prSet>
      <dgm:spPr/>
      <dgm:t>
        <a:bodyPr/>
        <a:lstStyle/>
        <a:p>
          <a:endParaRPr lang="en-US"/>
        </a:p>
      </dgm:t>
    </dgm:pt>
    <dgm:pt modelId="{4FF80245-035C-4FB9-82FF-70BF5E0652C7}" type="pres">
      <dgm:prSet presAssocID="{B634D826-2D37-4296-9DF8-5083BA8E1BA0}" presName="sp" presStyleCnt="0"/>
      <dgm:spPr/>
    </dgm:pt>
    <dgm:pt modelId="{D0038296-5AB1-4166-BD94-9882C2B4FBC8}" type="pres">
      <dgm:prSet presAssocID="{D3EFF4ED-9406-457F-A169-6E1FA4FCB293}" presName="linNode" presStyleCnt="0"/>
      <dgm:spPr/>
    </dgm:pt>
    <dgm:pt modelId="{83C2A2B8-F496-4EAC-9604-600440C68F24}" type="pres">
      <dgm:prSet presAssocID="{D3EFF4ED-9406-457F-A169-6E1FA4FCB293}" presName="parentText" presStyleLbl="node1" presStyleIdx="1" presStyleCnt="7" custScaleX="54620" custScaleY="17600" custLinFactX="-1478" custLinFactNeighborX="-100000" custLinFactNeighborY="1458">
        <dgm:presLayoutVars>
          <dgm:chMax val="1"/>
          <dgm:bulletEnabled val="1"/>
        </dgm:presLayoutVars>
      </dgm:prSet>
      <dgm:spPr/>
      <dgm:t>
        <a:bodyPr/>
        <a:lstStyle/>
        <a:p>
          <a:endParaRPr lang="en-US"/>
        </a:p>
      </dgm:t>
    </dgm:pt>
    <dgm:pt modelId="{4752EC62-14FE-4988-9368-312A05AE696B}" type="pres">
      <dgm:prSet presAssocID="{9A8E3201-1DBD-4954-80B5-9F91FA5FF02E}" presName="sp" presStyleCnt="0"/>
      <dgm:spPr/>
    </dgm:pt>
    <dgm:pt modelId="{BD6406F7-52BE-41EB-933F-714F89701210}" type="pres">
      <dgm:prSet presAssocID="{1CA70023-8B55-43DF-BCD4-D943AC106359}" presName="linNode" presStyleCnt="0"/>
      <dgm:spPr/>
    </dgm:pt>
    <dgm:pt modelId="{4122AC11-3F37-466C-B28C-5137C41FB748}" type="pres">
      <dgm:prSet presAssocID="{1CA70023-8B55-43DF-BCD4-D943AC106359}" presName="parentText" presStyleLbl="node1" presStyleIdx="2" presStyleCnt="7" custScaleX="51441" custScaleY="16738" custLinFactX="-1478" custLinFactNeighborX="-100000" custLinFactNeighborY="269">
        <dgm:presLayoutVars>
          <dgm:chMax val="1"/>
          <dgm:bulletEnabled val="1"/>
        </dgm:presLayoutVars>
      </dgm:prSet>
      <dgm:spPr/>
      <dgm:t>
        <a:bodyPr/>
        <a:lstStyle/>
        <a:p>
          <a:endParaRPr lang="en-US"/>
        </a:p>
      </dgm:t>
    </dgm:pt>
    <dgm:pt modelId="{CFE6A16F-6AF0-4C1D-ABAA-81849D0D5E75}" type="pres">
      <dgm:prSet presAssocID="{933034C7-773D-45B0-92B7-B057ABD9F18E}" presName="sp" presStyleCnt="0"/>
      <dgm:spPr/>
    </dgm:pt>
    <dgm:pt modelId="{3CB1F331-687B-46E3-A78F-01354A4076B9}" type="pres">
      <dgm:prSet presAssocID="{66DBA696-7609-4ABA-8A84-541DD6A97CD7}" presName="linNode" presStyleCnt="0"/>
      <dgm:spPr/>
    </dgm:pt>
    <dgm:pt modelId="{18DE715F-2358-4E73-AC56-A7C2DC71206D}" type="pres">
      <dgm:prSet presAssocID="{66DBA696-7609-4ABA-8A84-541DD6A97CD7}" presName="parentText" presStyleLbl="node1" presStyleIdx="3" presStyleCnt="7" custScaleX="52563" custScaleY="16298" custLinFactX="-1478" custLinFactNeighborX="-100000" custLinFactNeighborY="-165">
        <dgm:presLayoutVars>
          <dgm:chMax val="1"/>
          <dgm:bulletEnabled val="1"/>
        </dgm:presLayoutVars>
      </dgm:prSet>
      <dgm:spPr/>
      <dgm:t>
        <a:bodyPr/>
        <a:lstStyle/>
        <a:p>
          <a:endParaRPr lang="en-US"/>
        </a:p>
      </dgm:t>
    </dgm:pt>
    <dgm:pt modelId="{F4199803-F7C6-4703-A337-57FC881D0FF4}" type="pres">
      <dgm:prSet presAssocID="{CCA997E3-6A12-471F-8561-7552C55EFDC5}" presName="sp" presStyleCnt="0"/>
      <dgm:spPr/>
    </dgm:pt>
    <dgm:pt modelId="{0DEA3E08-5616-4A95-8FAC-543D741E86AD}" type="pres">
      <dgm:prSet presAssocID="{54BE73FE-DD1C-4522-9AC5-5DF040F2263E}" presName="linNode" presStyleCnt="0"/>
      <dgm:spPr/>
    </dgm:pt>
    <dgm:pt modelId="{D16139C5-37A6-4E32-8B23-8481A3D56EA1}" type="pres">
      <dgm:prSet presAssocID="{54BE73FE-DD1C-4522-9AC5-5DF040F2263E}" presName="parentText" presStyleLbl="node1" presStyleIdx="4" presStyleCnt="7" custScaleX="48262" custScaleY="18526" custLinFactX="-1760" custLinFactNeighborX="-100000" custLinFactNeighborY="-1175">
        <dgm:presLayoutVars>
          <dgm:chMax val="1"/>
          <dgm:bulletEnabled val="1"/>
        </dgm:presLayoutVars>
      </dgm:prSet>
      <dgm:spPr/>
      <dgm:t>
        <a:bodyPr/>
        <a:lstStyle/>
        <a:p>
          <a:endParaRPr lang="en-US"/>
        </a:p>
      </dgm:t>
    </dgm:pt>
    <dgm:pt modelId="{BBB9D22A-EFB9-4A87-A4C7-E35B64F09BBF}" type="pres">
      <dgm:prSet presAssocID="{707343BE-9CCC-4000-A25A-D6D8639C1B79}" presName="sp" presStyleCnt="0"/>
      <dgm:spPr/>
    </dgm:pt>
    <dgm:pt modelId="{15353633-688E-4324-A121-4D184F94C2F8}" type="pres">
      <dgm:prSet presAssocID="{9F550E5B-372B-4833-AE76-06B6D590B546}" presName="linNode" presStyleCnt="0"/>
      <dgm:spPr/>
    </dgm:pt>
    <dgm:pt modelId="{5AFC84CD-8692-4E31-B58B-28E7850CC319}" type="pres">
      <dgm:prSet presAssocID="{9F550E5B-372B-4833-AE76-06B6D590B546}" presName="parentText" presStyleLbl="node1" presStyleIdx="5" presStyleCnt="7" custScaleX="49568" custScaleY="14321" custLinFactX="-1478" custLinFactNeighborX="-100000" custLinFactNeighborY="-4887">
        <dgm:presLayoutVars>
          <dgm:chMax val="1"/>
          <dgm:bulletEnabled val="1"/>
        </dgm:presLayoutVars>
      </dgm:prSet>
      <dgm:spPr/>
      <dgm:t>
        <a:bodyPr/>
        <a:lstStyle/>
        <a:p>
          <a:endParaRPr lang="en-US"/>
        </a:p>
      </dgm:t>
    </dgm:pt>
    <dgm:pt modelId="{288987E9-4F2A-4B30-A1E7-6A69DE7054E1}" type="pres">
      <dgm:prSet presAssocID="{EBFA9458-C0AC-42F6-B6C8-B92B81EE9A2E}" presName="sp" presStyleCnt="0"/>
      <dgm:spPr/>
    </dgm:pt>
    <dgm:pt modelId="{019F4444-4405-44F7-82B5-8656D03A5FF5}" type="pres">
      <dgm:prSet presAssocID="{5F5C8D88-06D1-490F-A78E-725AAE641C6C}" presName="linNode" presStyleCnt="0"/>
      <dgm:spPr/>
    </dgm:pt>
    <dgm:pt modelId="{41684426-86CF-45DF-A37E-F2C86F6000DA}" type="pres">
      <dgm:prSet presAssocID="{5F5C8D88-06D1-490F-A78E-725AAE641C6C}" presName="parentText" presStyleLbl="node1" presStyleIdx="6" presStyleCnt="7" custScaleX="50506" custScaleY="19676" custLinFactX="-1479" custLinFactNeighborX="-100000" custLinFactNeighborY="-6868">
        <dgm:presLayoutVars>
          <dgm:chMax val="1"/>
          <dgm:bulletEnabled val="1"/>
        </dgm:presLayoutVars>
      </dgm:prSet>
      <dgm:spPr/>
      <dgm:t>
        <a:bodyPr/>
        <a:lstStyle/>
        <a:p>
          <a:endParaRPr lang="en-US"/>
        </a:p>
      </dgm:t>
    </dgm:pt>
  </dgm:ptLst>
  <dgm:cxnLst>
    <dgm:cxn modelId="{35648633-FA2B-4EF7-B88D-FE541588CEEE}" srcId="{72B17705-0D6B-47A4-B51C-C7646621FF24}" destId="{9F550E5B-372B-4833-AE76-06B6D590B546}" srcOrd="5" destOrd="0" parTransId="{8EB36A5A-14D1-4069-8964-6EC1EEF5D24C}" sibTransId="{EBFA9458-C0AC-42F6-B6C8-B92B81EE9A2E}"/>
    <dgm:cxn modelId="{177DC0A3-5B14-403B-B02B-68C8D8B41A80}" type="presOf" srcId="{E646DBFE-B777-43DD-8DE5-5F4CD5480EA6}" destId="{75212537-F541-4471-B163-21E022162244}" srcOrd="0" destOrd="0" presId="urn:microsoft.com/office/officeart/2005/8/layout/vList5"/>
    <dgm:cxn modelId="{9F644075-14C2-42E7-830E-C8E3FE27F361}" type="presOf" srcId="{5F5C8D88-06D1-490F-A78E-725AAE641C6C}" destId="{41684426-86CF-45DF-A37E-F2C86F6000DA}" srcOrd="0" destOrd="0" presId="urn:microsoft.com/office/officeart/2005/8/layout/vList5"/>
    <dgm:cxn modelId="{B8C11D6D-AC04-4AD1-A756-B9AE6B8C7E61}" srcId="{72B17705-0D6B-47A4-B51C-C7646621FF24}" destId="{54BE73FE-DD1C-4522-9AC5-5DF040F2263E}" srcOrd="4" destOrd="0" parTransId="{3C2782F1-3877-4CC1-8712-BE76C8C006FF}" sibTransId="{707343BE-9CCC-4000-A25A-D6D8639C1B79}"/>
    <dgm:cxn modelId="{F6A6F177-4CD1-4B01-92E0-5ED7530E23D1}" srcId="{72B17705-0D6B-47A4-B51C-C7646621FF24}" destId="{D3EFF4ED-9406-457F-A169-6E1FA4FCB293}" srcOrd="1" destOrd="0" parTransId="{7F311194-D54D-4DFC-AA7E-92024090A13E}" sibTransId="{9A8E3201-1DBD-4954-80B5-9F91FA5FF02E}"/>
    <dgm:cxn modelId="{453FEA68-FE8B-410F-AF7C-7F7FA77CFE5C}" srcId="{72B17705-0D6B-47A4-B51C-C7646621FF24}" destId="{66DBA696-7609-4ABA-8A84-541DD6A97CD7}" srcOrd="3" destOrd="0" parTransId="{652E8DFB-D9F7-40D3-9F7D-02C4EF5D5E60}" sibTransId="{CCA997E3-6A12-471F-8561-7552C55EFDC5}"/>
    <dgm:cxn modelId="{9F92C387-6584-4C2B-858E-26930C1D038B}" type="presOf" srcId="{1CA70023-8B55-43DF-BCD4-D943AC106359}" destId="{4122AC11-3F37-466C-B28C-5137C41FB748}" srcOrd="0" destOrd="0" presId="urn:microsoft.com/office/officeart/2005/8/layout/vList5"/>
    <dgm:cxn modelId="{101A4808-A491-44BE-B3D1-BDBA4D7EB150}" type="presOf" srcId="{D3EFF4ED-9406-457F-A169-6E1FA4FCB293}" destId="{83C2A2B8-F496-4EAC-9604-600440C68F24}" srcOrd="0" destOrd="0" presId="urn:microsoft.com/office/officeart/2005/8/layout/vList5"/>
    <dgm:cxn modelId="{F85F1187-B5AA-4CDA-8A43-F8BC06D5163E}" srcId="{72B17705-0D6B-47A4-B51C-C7646621FF24}" destId="{1CA70023-8B55-43DF-BCD4-D943AC106359}" srcOrd="2" destOrd="0" parTransId="{090A09AE-D172-497D-B14D-C2237299DC0A}" sibTransId="{933034C7-773D-45B0-92B7-B057ABD9F18E}"/>
    <dgm:cxn modelId="{8D9617CA-7AF4-42E1-ADE8-C2F46F5D8B3B}" srcId="{72B17705-0D6B-47A4-B51C-C7646621FF24}" destId="{E646DBFE-B777-43DD-8DE5-5F4CD5480EA6}" srcOrd="0" destOrd="0" parTransId="{7FE96E8B-0AAB-438F-A7DB-EDC285040ED8}" sibTransId="{B634D826-2D37-4296-9DF8-5083BA8E1BA0}"/>
    <dgm:cxn modelId="{0F69C1E8-4DD9-43F8-90C6-938106B5E64F}" type="presOf" srcId="{54BE73FE-DD1C-4522-9AC5-5DF040F2263E}" destId="{D16139C5-37A6-4E32-8B23-8481A3D56EA1}" srcOrd="0" destOrd="0" presId="urn:microsoft.com/office/officeart/2005/8/layout/vList5"/>
    <dgm:cxn modelId="{032F2520-92AB-4893-87C6-573D2B09CDCA}" srcId="{72B17705-0D6B-47A4-B51C-C7646621FF24}" destId="{5F5C8D88-06D1-490F-A78E-725AAE641C6C}" srcOrd="6" destOrd="0" parTransId="{066F98AD-A797-4533-9950-7088766740FA}" sibTransId="{8212876F-C5CC-41DD-90E9-BA4DE5795AAC}"/>
    <dgm:cxn modelId="{A0810863-D4B1-45B4-BB1C-EF7C66D222C4}" type="presOf" srcId="{9F550E5B-372B-4833-AE76-06B6D590B546}" destId="{5AFC84CD-8692-4E31-B58B-28E7850CC319}" srcOrd="0" destOrd="0" presId="urn:microsoft.com/office/officeart/2005/8/layout/vList5"/>
    <dgm:cxn modelId="{C63E089D-02C1-421C-8595-199094DF62E8}" type="presOf" srcId="{72B17705-0D6B-47A4-B51C-C7646621FF24}" destId="{C92C1344-0FDE-497B-9241-259036E4C1C8}" srcOrd="0" destOrd="0" presId="urn:microsoft.com/office/officeart/2005/8/layout/vList5"/>
    <dgm:cxn modelId="{2DDC4E32-F80D-439B-BCA7-D6D990A0CBFD}" type="presOf" srcId="{66DBA696-7609-4ABA-8A84-541DD6A97CD7}" destId="{18DE715F-2358-4E73-AC56-A7C2DC71206D}" srcOrd="0" destOrd="0" presId="urn:microsoft.com/office/officeart/2005/8/layout/vList5"/>
    <dgm:cxn modelId="{5F8EA183-A94B-481B-8D70-C46504129CE7}" type="presParOf" srcId="{C92C1344-0FDE-497B-9241-259036E4C1C8}" destId="{DBE62C47-B0C2-42E8-A482-37A8FD18375B}" srcOrd="0" destOrd="0" presId="urn:microsoft.com/office/officeart/2005/8/layout/vList5"/>
    <dgm:cxn modelId="{3DD3F2E1-D227-48A9-8E6D-8D23E99BA726}" type="presParOf" srcId="{DBE62C47-B0C2-42E8-A482-37A8FD18375B}" destId="{75212537-F541-4471-B163-21E022162244}" srcOrd="0" destOrd="0" presId="urn:microsoft.com/office/officeart/2005/8/layout/vList5"/>
    <dgm:cxn modelId="{957E1A50-01B6-4DCF-A61F-FC5FDE7460CC}" type="presParOf" srcId="{C92C1344-0FDE-497B-9241-259036E4C1C8}" destId="{4FF80245-035C-4FB9-82FF-70BF5E0652C7}" srcOrd="1" destOrd="0" presId="urn:microsoft.com/office/officeart/2005/8/layout/vList5"/>
    <dgm:cxn modelId="{5AED4BA1-FF77-42E5-8A3B-8F53FD97ABE5}" type="presParOf" srcId="{C92C1344-0FDE-497B-9241-259036E4C1C8}" destId="{D0038296-5AB1-4166-BD94-9882C2B4FBC8}" srcOrd="2" destOrd="0" presId="urn:microsoft.com/office/officeart/2005/8/layout/vList5"/>
    <dgm:cxn modelId="{66C05499-21E7-41FD-B158-222866AD4C1C}" type="presParOf" srcId="{D0038296-5AB1-4166-BD94-9882C2B4FBC8}" destId="{83C2A2B8-F496-4EAC-9604-600440C68F24}" srcOrd="0" destOrd="0" presId="urn:microsoft.com/office/officeart/2005/8/layout/vList5"/>
    <dgm:cxn modelId="{BAE1FD36-20C6-4B0D-A107-3F8DFBD4ABE5}" type="presParOf" srcId="{C92C1344-0FDE-497B-9241-259036E4C1C8}" destId="{4752EC62-14FE-4988-9368-312A05AE696B}" srcOrd="3" destOrd="0" presId="urn:microsoft.com/office/officeart/2005/8/layout/vList5"/>
    <dgm:cxn modelId="{D6D42D15-949A-44A0-8EA9-E873427F6FE8}" type="presParOf" srcId="{C92C1344-0FDE-497B-9241-259036E4C1C8}" destId="{BD6406F7-52BE-41EB-933F-714F89701210}" srcOrd="4" destOrd="0" presId="urn:microsoft.com/office/officeart/2005/8/layout/vList5"/>
    <dgm:cxn modelId="{7D50396D-5EBA-4B30-AF90-F7C77D88626D}" type="presParOf" srcId="{BD6406F7-52BE-41EB-933F-714F89701210}" destId="{4122AC11-3F37-466C-B28C-5137C41FB748}" srcOrd="0" destOrd="0" presId="urn:microsoft.com/office/officeart/2005/8/layout/vList5"/>
    <dgm:cxn modelId="{00B32268-FCE4-44E1-BC80-D3C12A81C3E7}" type="presParOf" srcId="{C92C1344-0FDE-497B-9241-259036E4C1C8}" destId="{CFE6A16F-6AF0-4C1D-ABAA-81849D0D5E75}" srcOrd="5" destOrd="0" presId="urn:microsoft.com/office/officeart/2005/8/layout/vList5"/>
    <dgm:cxn modelId="{362371FE-3F7D-47CF-893F-CA8711211804}" type="presParOf" srcId="{C92C1344-0FDE-497B-9241-259036E4C1C8}" destId="{3CB1F331-687B-46E3-A78F-01354A4076B9}" srcOrd="6" destOrd="0" presId="urn:microsoft.com/office/officeart/2005/8/layout/vList5"/>
    <dgm:cxn modelId="{56741D36-EA4D-4B2E-8DDD-E76B543299D9}" type="presParOf" srcId="{3CB1F331-687B-46E3-A78F-01354A4076B9}" destId="{18DE715F-2358-4E73-AC56-A7C2DC71206D}" srcOrd="0" destOrd="0" presId="urn:microsoft.com/office/officeart/2005/8/layout/vList5"/>
    <dgm:cxn modelId="{AE1FA121-C041-40C1-86AF-FD0E4E2B20CB}" type="presParOf" srcId="{C92C1344-0FDE-497B-9241-259036E4C1C8}" destId="{F4199803-F7C6-4703-A337-57FC881D0FF4}" srcOrd="7" destOrd="0" presId="urn:microsoft.com/office/officeart/2005/8/layout/vList5"/>
    <dgm:cxn modelId="{9E83467A-9FBB-4EBD-9AC7-D06C01DBF83F}" type="presParOf" srcId="{C92C1344-0FDE-497B-9241-259036E4C1C8}" destId="{0DEA3E08-5616-4A95-8FAC-543D741E86AD}" srcOrd="8" destOrd="0" presId="urn:microsoft.com/office/officeart/2005/8/layout/vList5"/>
    <dgm:cxn modelId="{458F8CBC-06C8-4DD2-8E2B-9B9D660C0047}" type="presParOf" srcId="{0DEA3E08-5616-4A95-8FAC-543D741E86AD}" destId="{D16139C5-37A6-4E32-8B23-8481A3D56EA1}" srcOrd="0" destOrd="0" presId="urn:microsoft.com/office/officeart/2005/8/layout/vList5"/>
    <dgm:cxn modelId="{F3A5DAD6-7547-4B9F-8F05-C1EAF0A9341E}" type="presParOf" srcId="{C92C1344-0FDE-497B-9241-259036E4C1C8}" destId="{BBB9D22A-EFB9-4A87-A4C7-E35B64F09BBF}" srcOrd="9" destOrd="0" presId="urn:microsoft.com/office/officeart/2005/8/layout/vList5"/>
    <dgm:cxn modelId="{FA04DC09-EE0B-4037-8594-C6913D98B61F}" type="presParOf" srcId="{C92C1344-0FDE-497B-9241-259036E4C1C8}" destId="{15353633-688E-4324-A121-4D184F94C2F8}" srcOrd="10" destOrd="0" presId="urn:microsoft.com/office/officeart/2005/8/layout/vList5"/>
    <dgm:cxn modelId="{0B0EDCF9-5145-4FC8-8364-9090F36BC57D}" type="presParOf" srcId="{15353633-688E-4324-A121-4D184F94C2F8}" destId="{5AFC84CD-8692-4E31-B58B-28E7850CC319}" srcOrd="0" destOrd="0" presId="urn:microsoft.com/office/officeart/2005/8/layout/vList5"/>
    <dgm:cxn modelId="{6F596ADA-1C0C-4E74-A6A0-4D15194EF2CA}" type="presParOf" srcId="{C92C1344-0FDE-497B-9241-259036E4C1C8}" destId="{288987E9-4F2A-4B30-A1E7-6A69DE7054E1}" srcOrd="11" destOrd="0" presId="urn:microsoft.com/office/officeart/2005/8/layout/vList5"/>
    <dgm:cxn modelId="{7E8A8C36-EC5F-4A90-BED5-5D3E90687CE5}" type="presParOf" srcId="{C92C1344-0FDE-497B-9241-259036E4C1C8}" destId="{019F4444-4405-44F7-82B5-8656D03A5FF5}" srcOrd="12" destOrd="0" presId="urn:microsoft.com/office/officeart/2005/8/layout/vList5"/>
    <dgm:cxn modelId="{56BD45E3-077D-450B-A774-BECB6E4E56B4}" type="presParOf" srcId="{019F4444-4405-44F7-82B5-8656D03A5FF5}" destId="{41684426-86CF-45DF-A37E-F2C86F6000DA}"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B17705-0D6B-47A4-B51C-C7646621FF24}"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E646DBFE-B777-43DD-8DE5-5F4CD5480EA6}">
      <dgm:prSet/>
      <dgm:spPr/>
      <dgm:t>
        <a:bodyPr/>
        <a:lstStyle/>
        <a:p>
          <a:r>
            <a:rPr lang="en-US" i="1" dirty="0" smtClean="0"/>
            <a:t>Certification</a:t>
          </a:r>
          <a:endParaRPr lang="en-US" i="1" dirty="0"/>
        </a:p>
      </dgm:t>
    </dgm:pt>
    <dgm:pt modelId="{7FE96E8B-0AAB-438F-A7DB-EDC285040ED8}" type="parTrans" cxnId="{8D9617CA-7AF4-42E1-ADE8-C2F46F5D8B3B}">
      <dgm:prSet/>
      <dgm:spPr/>
      <dgm:t>
        <a:bodyPr/>
        <a:lstStyle/>
        <a:p>
          <a:endParaRPr lang="en-US"/>
        </a:p>
      </dgm:t>
    </dgm:pt>
    <dgm:pt modelId="{B634D826-2D37-4296-9DF8-5083BA8E1BA0}" type="sibTrans" cxnId="{8D9617CA-7AF4-42E1-ADE8-C2F46F5D8B3B}">
      <dgm:prSet/>
      <dgm:spPr/>
      <dgm:t>
        <a:bodyPr/>
        <a:lstStyle/>
        <a:p>
          <a:endParaRPr lang="en-US"/>
        </a:p>
      </dgm:t>
    </dgm:pt>
    <dgm:pt modelId="{EF4AB7ED-E6A5-4DBA-845D-348E28602479}">
      <dgm:prSet/>
      <dgm:spPr/>
      <dgm:t>
        <a:bodyPr/>
        <a:lstStyle/>
        <a:p>
          <a:r>
            <a:rPr lang="en-US" dirty="0" smtClean="0"/>
            <a:t>Process that electronic health records (EHRs) and modules go through to ensure they meet meaningful use objectives and specified standards.  </a:t>
          </a:r>
          <a:endParaRPr lang="en-US" dirty="0"/>
        </a:p>
      </dgm:t>
    </dgm:pt>
    <dgm:pt modelId="{570D4375-BB24-4B96-A693-9B8C49794916}" type="parTrans" cxnId="{32511473-88BD-4156-B1EF-B26EDE88D353}">
      <dgm:prSet/>
      <dgm:spPr/>
      <dgm:t>
        <a:bodyPr/>
        <a:lstStyle/>
        <a:p>
          <a:endParaRPr lang="en-US"/>
        </a:p>
      </dgm:t>
    </dgm:pt>
    <dgm:pt modelId="{36795580-06E2-4734-B2E2-63718CE39591}" type="sibTrans" cxnId="{32511473-88BD-4156-B1EF-B26EDE88D353}">
      <dgm:prSet/>
      <dgm:spPr/>
      <dgm:t>
        <a:bodyPr/>
        <a:lstStyle/>
        <a:p>
          <a:endParaRPr lang="en-US"/>
        </a:p>
      </dgm:t>
    </dgm:pt>
    <dgm:pt modelId="{63089578-5C86-452B-B40D-940615D5FCDC}">
      <dgm:prSet/>
      <dgm:spPr/>
      <dgm:t>
        <a:bodyPr/>
        <a:lstStyle/>
        <a:p>
          <a:r>
            <a:rPr lang="en-US" dirty="0" smtClean="0"/>
            <a:t>Standards for testing are published by National Institute of Standards and Technology (NIST).</a:t>
          </a:r>
          <a:endParaRPr lang="en-US" dirty="0"/>
        </a:p>
      </dgm:t>
    </dgm:pt>
    <dgm:pt modelId="{1210F4E4-7163-498F-87BD-0FA5776B2D24}" type="parTrans" cxnId="{9AAFB2E9-426A-45EF-94B6-3D818806BB85}">
      <dgm:prSet/>
      <dgm:spPr/>
      <dgm:t>
        <a:bodyPr/>
        <a:lstStyle/>
        <a:p>
          <a:endParaRPr lang="en-US"/>
        </a:p>
      </dgm:t>
    </dgm:pt>
    <dgm:pt modelId="{81855263-644B-4315-8FBA-EA2714E6D85D}" type="sibTrans" cxnId="{9AAFB2E9-426A-45EF-94B6-3D818806BB85}">
      <dgm:prSet/>
      <dgm:spPr/>
      <dgm:t>
        <a:bodyPr/>
        <a:lstStyle/>
        <a:p>
          <a:endParaRPr lang="en-US"/>
        </a:p>
      </dgm:t>
    </dgm:pt>
    <dgm:pt modelId="{0AB376E1-737E-4040-951A-1687AEFA83AF}">
      <dgm:prSet/>
      <dgm:spPr/>
      <dgm:t>
        <a:bodyPr/>
        <a:lstStyle/>
        <a:p>
          <a:r>
            <a:rPr lang="en-US" dirty="0" smtClean="0"/>
            <a:t>Certification process is performed by the Authorized Testing and Certification Bodies (ATCB).</a:t>
          </a:r>
          <a:endParaRPr lang="en-US" dirty="0"/>
        </a:p>
      </dgm:t>
    </dgm:pt>
    <dgm:pt modelId="{BDC7D6CD-AF31-48C6-9A83-5669657564BD}" type="parTrans" cxnId="{55FB3525-B2B0-4240-AE42-D193DF6683AD}">
      <dgm:prSet/>
      <dgm:spPr/>
      <dgm:t>
        <a:bodyPr/>
        <a:lstStyle/>
        <a:p>
          <a:endParaRPr lang="en-US"/>
        </a:p>
      </dgm:t>
    </dgm:pt>
    <dgm:pt modelId="{0EADBB87-169B-409B-B587-A2E21D3E47A8}" type="sibTrans" cxnId="{55FB3525-B2B0-4240-AE42-D193DF6683AD}">
      <dgm:prSet/>
      <dgm:spPr/>
      <dgm:t>
        <a:bodyPr/>
        <a:lstStyle/>
        <a:p>
          <a:endParaRPr lang="en-US"/>
        </a:p>
      </dgm:t>
    </dgm:pt>
    <dgm:pt modelId="{40A83726-31FE-40E6-B509-BF70B77CA5A9}">
      <dgm:prSet/>
      <dgm:spPr/>
      <dgm:t>
        <a:bodyPr/>
        <a:lstStyle/>
        <a:p>
          <a:endParaRPr lang="en-US" dirty="0"/>
        </a:p>
      </dgm:t>
    </dgm:pt>
    <dgm:pt modelId="{FA78E5CF-36EE-4607-B4F7-158E40FCA2A8}" type="parTrans" cxnId="{30D3EC02-448B-4943-86C4-866A167001DC}">
      <dgm:prSet/>
      <dgm:spPr/>
      <dgm:t>
        <a:bodyPr/>
        <a:lstStyle/>
        <a:p>
          <a:endParaRPr lang="en-US"/>
        </a:p>
      </dgm:t>
    </dgm:pt>
    <dgm:pt modelId="{2E5ABB9A-F5B2-467D-804B-CFD425F6D32B}" type="sibTrans" cxnId="{30D3EC02-448B-4943-86C4-866A167001DC}">
      <dgm:prSet/>
      <dgm:spPr/>
      <dgm:t>
        <a:bodyPr/>
        <a:lstStyle/>
        <a:p>
          <a:endParaRPr lang="en-US"/>
        </a:p>
      </dgm:t>
    </dgm:pt>
    <dgm:pt modelId="{61100541-541D-4F41-970D-97CB7A891FF1}">
      <dgm:prSet/>
      <dgm:spPr/>
      <dgm:t>
        <a:bodyPr/>
        <a:lstStyle/>
        <a:p>
          <a:endParaRPr lang="en-US" dirty="0"/>
        </a:p>
      </dgm:t>
    </dgm:pt>
    <dgm:pt modelId="{2E9D9910-0EE3-4FE1-9D1B-2137ACBA8763}" type="parTrans" cxnId="{C38574A8-C32C-4B08-8A05-C815C3E9170C}">
      <dgm:prSet/>
      <dgm:spPr/>
      <dgm:t>
        <a:bodyPr/>
        <a:lstStyle/>
        <a:p>
          <a:endParaRPr lang="en-US"/>
        </a:p>
      </dgm:t>
    </dgm:pt>
    <dgm:pt modelId="{1673696C-5C4B-4447-B755-07C0D66B3AB9}" type="sibTrans" cxnId="{C38574A8-C32C-4B08-8A05-C815C3E9170C}">
      <dgm:prSet/>
      <dgm:spPr/>
      <dgm:t>
        <a:bodyPr/>
        <a:lstStyle/>
        <a:p>
          <a:endParaRPr lang="en-US"/>
        </a:p>
      </dgm:t>
    </dgm:pt>
    <dgm:pt modelId="{C92C1344-0FDE-497B-9241-259036E4C1C8}" type="pres">
      <dgm:prSet presAssocID="{72B17705-0D6B-47A4-B51C-C7646621FF24}" presName="Name0" presStyleCnt="0">
        <dgm:presLayoutVars>
          <dgm:dir/>
          <dgm:animLvl val="lvl"/>
          <dgm:resizeHandles val="exact"/>
        </dgm:presLayoutVars>
      </dgm:prSet>
      <dgm:spPr/>
      <dgm:t>
        <a:bodyPr/>
        <a:lstStyle/>
        <a:p>
          <a:endParaRPr lang="en-US"/>
        </a:p>
      </dgm:t>
    </dgm:pt>
    <dgm:pt modelId="{DBE62C47-B0C2-42E8-A482-37A8FD18375B}" type="pres">
      <dgm:prSet presAssocID="{E646DBFE-B777-43DD-8DE5-5F4CD5480EA6}" presName="linNode" presStyleCnt="0"/>
      <dgm:spPr/>
    </dgm:pt>
    <dgm:pt modelId="{75212537-F541-4471-B163-21E022162244}" type="pres">
      <dgm:prSet presAssocID="{E646DBFE-B777-43DD-8DE5-5F4CD5480EA6}" presName="parentText" presStyleLbl="node1" presStyleIdx="0" presStyleCnt="1" custScaleX="109394">
        <dgm:presLayoutVars>
          <dgm:chMax val="1"/>
          <dgm:bulletEnabled val="1"/>
        </dgm:presLayoutVars>
      </dgm:prSet>
      <dgm:spPr/>
      <dgm:t>
        <a:bodyPr/>
        <a:lstStyle/>
        <a:p>
          <a:endParaRPr lang="en-US"/>
        </a:p>
      </dgm:t>
    </dgm:pt>
    <dgm:pt modelId="{7E1690A9-1E49-4D52-8927-ADB6E087F364}" type="pres">
      <dgm:prSet presAssocID="{E646DBFE-B777-43DD-8DE5-5F4CD5480EA6}" presName="descendantText" presStyleLbl="alignAccFollowNode1" presStyleIdx="0" presStyleCnt="1">
        <dgm:presLayoutVars>
          <dgm:bulletEnabled val="1"/>
        </dgm:presLayoutVars>
      </dgm:prSet>
      <dgm:spPr/>
      <dgm:t>
        <a:bodyPr/>
        <a:lstStyle/>
        <a:p>
          <a:endParaRPr lang="en-US"/>
        </a:p>
      </dgm:t>
    </dgm:pt>
  </dgm:ptLst>
  <dgm:cxnLst>
    <dgm:cxn modelId="{10280B7F-6461-49FE-81EA-3471B6B46B95}" type="presOf" srcId="{EF4AB7ED-E6A5-4DBA-845D-348E28602479}" destId="{7E1690A9-1E49-4D52-8927-ADB6E087F364}" srcOrd="0" destOrd="0" presId="urn:microsoft.com/office/officeart/2005/8/layout/vList5"/>
    <dgm:cxn modelId="{55FB3525-B2B0-4240-AE42-D193DF6683AD}" srcId="{E646DBFE-B777-43DD-8DE5-5F4CD5480EA6}" destId="{0AB376E1-737E-4040-951A-1687AEFA83AF}" srcOrd="4" destOrd="0" parTransId="{BDC7D6CD-AF31-48C6-9A83-5669657564BD}" sibTransId="{0EADBB87-169B-409B-B587-A2E21D3E47A8}"/>
    <dgm:cxn modelId="{082B5EAB-9BB1-42BF-9764-0804D3870B5F}" type="presOf" srcId="{40A83726-31FE-40E6-B509-BF70B77CA5A9}" destId="{7E1690A9-1E49-4D52-8927-ADB6E087F364}" srcOrd="0" destOrd="1" presId="urn:microsoft.com/office/officeart/2005/8/layout/vList5"/>
    <dgm:cxn modelId="{9D6A3209-18B4-483F-B19E-DCD19867F692}" type="presOf" srcId="{E646DBFE-B777-43DD-8DE5-5F4CD5480EA6}" destId="{75212537-F541-4471-B163-21E022162244}" srcOrd="0" destOrd="0" presId="urn:microsoft.com/office/officeart/2005/8/layout/vList5"/>
    <dgm:cxn modelId="{30D3EC02-448B-4943-86C4-866A167001DC}" srcId="{E646DBFE-B777-43DD-8DE5-5F4CD5480EA6}" destId="{40A83726-31FE-40E6-B509-BF70B77CA5A9}" srcOrd="1" destOrd="0" parTransId="{FA78E5CF-36EE-4607-B4F7-158E40FCA2A8}" sibTransId="{2E5ABB9A-F5B2-467D-804B-CFD425F6D32B}"/>
    <dgm:cxn modelId="{9AAFB2E9-426A-45EF-94B6-3D818806BB85}" srcId="{E646DBFE-B777-43DD-8DE5-5F4CD5480EA6}" destId="{63089578-5C86-452B-B40D-940615D5FCDC}" srcOrd="2" destOrd="0" parTransId="{1210F4E4-7163-498F-87BD-0FA5776B2D24}" sibTransId="{81855263-644B-4315-8FBA-EA2714E6D85D}"/>
    <dgm:cxn modelId="{8D9617CA-7AF4-42E1-ADE8-C2F46F5D8B3B}" srcId="{72B17705-0D6B-47A4-B51C-C7646621FF24}" destId="{E646DBFE-B777-43DD-8DE5-5F4CD5480EA6}" srcOrd="0" destOrd="0" parTransId="{7FE96E8B-0AAB-438F-A7DB-EDC285040ED8}" sibTransId="{B634D826-2D37-4296-9DF8-5083BA8E1BA0}"/>
    <dgm:cxn modelId="{F5B542CB-42C2-4215-AC6C-E3D975D6710A}" type="presOf" srcId="{72B17705-0D6B-47A4-B51C-C7646621FF24}" destId="{C92C1344-0FDE-497B-9241-259036E4C1C8}" srcOrd="0" destOrd="0" presId="urn:microsoft.com/office/officeart/2005/8/layout/vList5"/>
    <dgm:cxn modelId="{F8C680E8-17E9-47DF-9325-67A32B7C3B28}" type="presOf" srcId="{63089578-5C86-452B-B40D-940615D5FCDC}" destId="{7E1690A9-1E49-4D52-8927-ADB6E087F364}" srcOrd="0" destOrd="2" presId="urn:microsoft.com/office/officeart/2005/8/layout/vList5"/>
    <dgm:cxn modelId="{32511473-88BD-4156-B1EF-B26EDE88D353}" srcId="{E646DBFE-B777-43DD-8DE5-5F4CD5480EA6}" destId="{EF4AB7ED-E6A5-4DBA-845D-348E28602479}" srcOrd="0" destOrd="0" parTransId="{570D4375-BB24-4B96-A693-9B8C49794916}" sibTransId="{36795580-06E2-4734-B2E2-63718CE39591}"/>
    <dgm:cxn modelId="{979B8C5F-559A-4E6A-B1AA-8BFC4ABCABBE}" type="presOf" srcId="{61100541-541D-4F41-970D-97CB7A891FF1}" destId="{7E1690A9-1E49-4D52-8927-ADB6E087F364}" srcOrd="0" destOrd="3" presId="urn:microsoft.com/office/officeart/2005/8/layout/vList5"/>
    <dgm:cxn modelId="{C38574A8-C32C-4B08-8A05-C815C3E9170C}" srcId="{E646DBFE-B777-43DD-8DE5-5F4CD5480EA6}" destId="{61100541-541D-4F41-970D-97CB7A891FF1}" srcOrd="3" destOrd="0" parTransId="{2E9D9910-0EE3-4FE1-9D1B-2137ACBA8763}" sibTransId="{1673696C-5C4B-4447-B755-07C0D66B3AB9}"/>
    <dgm:cxn modelId="{2B8AD48D-F9BF-4F71-8369-2F1449DA8213}" type="presOf" srcId="{0AB376E1-737E-4040-951A-1687AEFA83AF}" destId="{7E1690A9-1E49-4D52-8927-ADB6E087F364}" srcOrd="0" destOrd="4" presId="urn:microsoft.com/office/officeart/2005/8/layout/vList5"/>
    <dgm:cxn modelId="{843A4F70-BDC8-4E20-9591-F66F012867E4}" type="presParOf" srcId="{C92C1344-0FDE-497B-9241-259036E4C1C8}" destId="{DBE62C47-B0C2-42E8-A482-37A8FD18375B}" srcOrd="0" destOrd="0" presId="urn:microsoft.com/office/officeart/2005/8/layout/vList5"/>
    <dgm:cxn modelId="{25243D35-B685-4671-A462-6D5E75EC7B46}" type="presParOf" srcId="{DBE62C47-B0C2-42E8-A482-37A8FD18375B}" destId="{75212537-F541-4471-B163-21E022162244}" srcOrd="0" destOrd="0" presId="urn:microsoft.com/office/officeart/2005/8/layout/vList5"/>
    <dgm:cxn modelId="{95C82478-5EF8-4D2D-824F-BCE925E7951E}" type="presParOf" srcId="{DBE62C47-B0C2-42E8-A482-37A8FD18375B}" destId="{7E1690A9-1E49-4D52-8927-ADB6E087F364}"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3AC4E-F72A-458D-B3AC-BAD62D1BBFD7}">
      <dsp:nvSpPr>
        <dsp:cNvPr id="0" name=""/>
        <dsp:cNvSpPr/>
      </dsp:nvSpPr>
      <dsp:spPr>
        <a:xfrm>
          <a:off x="0" y="67904"/>
          <a:ext cx="8229600" cy="836550"/>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0000"/>
              </a:solidFill>
              <a:cs typeface="Arial" charset="0"/>
            </a:rPr>
            <a:t>Improve </a:t>
          </a:r>
          <a:r>
            <a:rPr lang="en-US" sz="2200" i="1" kern="1200" dirty="0" smtClean="0">
              <a:solidFill>
                <a:srgbClr val="000000"/>
              </a:solidFill>
              <a:cs typeface="Arial" charset="0"/>
            </a:rPr>
            <a:t>quality</a:t>
          </a:r>
          <a:r>
            <a:rPr lang="en-US" sz="2200" kern="1200" dirty="0" smtClean="0">
              <a:solidFill>
                <a:srgbClr val="000000"/>
              </a:solidFill>
              <a:cs typeface="Arial" charset="0"/>
            </a:rPr>
            <a:t>, </a:t>
          </a:r>
          <a:r>
            <a:rPr lang="en-US" sz="2200" i="1" kern="1200" dirty="0" smtClean="0">
              <a:solidFill>
                <a:srgbClr val="000000"/>
              </a:solidFill>
              <a:cs typeface="Arial" charset="0"/>
            </a:rPr>
            <a:t>safety</a:t>
          </a:r>
          <a:r>
            <a:rPr lang="en-US" sz="2200" kern="1200" dirty="0" smtClean="0">
              <a:solidFill>
                <a:srgbClr val="000000"/>
              </a:solidFill>
              <a:cs typeface="Arial" charset="0"/>
            </a:rPr>
            <a:t>, efficiency, and </a:t>
          </a:r>
          <a:r>
            <a:rPr lang="en-US" sz="2200" i="1" kern="1200" dirty="0" smtClean="0">
              <a:solidFill>
                <a:srgbClr val="000000"/>
              </a:solidFill>
              <a:cs typeface="Arial" charset="0"/>
            </a:rPr>
            <a:t>reduce health disparities</a:t>
          </a:r>
          <a:endParaRPr lang="en-US" sz="2200" kern="1200" dirty="0">
            <a:solidFill>
              <a:srgbClr val="000000"/>
            </a:solidFill>
          </a:endParaRPr>
        </a:p>
      </dsp:txBody>
      <dsp:txXfrm>
        <a:off x="40837" y="108741"/>
        <a:ext cx="8147926" cy="754876"/>
      </dsp:txXfrm>
    </dsp:sp>
    <dsp:sp modelId="{22D3222C-50E2-4901-9BA9-7166862DACDA}">
      <dsp:nvSpPr>
        <dsp:cNvPr id="0" name=""/>
        <dsp:cNvSpPr/>
      </dsp:nvSpPr>
      <dsp:spPr>
        <a:xfrm>
          <a:off x="0" y="967814"/>
          <a:ext cx="8229600" cy="836550"/>
        </a:xfrm>
        <a:prstGeom prst="roundRect">
          <a:avLst/>
        </a:prstGeom>
        <a:gradFill rotWithShape="0">
          <a:gsLst>
            <a:gs pos="0">
              <a:schemeClr val="accent3">
                <a:hueOff val="2936636"/>
                <a:satOff val="-6591"/>
                <a:lumOff val="-1716"/>
                <a:alphaOff val="0"/>
                <a:tint val="50000"/>
                <a:satMod val="300000"/>
              </a:schemeClr>
            </a:gs>
            <a:gs pos="35000">
              <a:schemeClr val="accent3">
                <a:hueOff val="2936636"/>
                <a:satOff val="-6591"/>
                <a:lumOff val="-1716"/>
                <a:alphaOff val="0"/>
                <a:tint val="37000"/>
                <a:satMod val="300000"/>
              </a:schemeClr>
            </a:gs>
            <a:gs pos="100000">
              <a:schemeClr val="accent3">
                <a:hueOff val="2936636"/>
                <a:satOff val="-6591"/>
                <a:lumOff val="-171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0000"/>
              </a:solidFill>
              <a:cs typeface="Arial" charset="0"/>
            </a:rPr>
            <a:t>Engage patients and families</a:t>
          </a:r>
        </a:p>
      </dsp:txBody>
      <dsp:txXfrm>
        <a:off x="40837" y="1008651"/>
        <a:ext cx="8147926" cy="754876"/>
      </dsp:txXfrm>
    </dsp:sp>
    <dsp:sp modelId="{3F54BA4F-EA8E-4B7E-A936-AE58098E0626}">
      <dsp:nvSpPr>
        <dsp:cNvPr id="0" name=""/>
        <dsp:cNvSpPr/>
      </dsp:nvSpPr>
      <dsp:spPr>
        <a:xfrm>
          <a:off x="0" y="1867725"/>
          <a:ext cx="8229600" cy="836550"/>
        </a:xfrm>
        <a:prstGeom prst="roundRect">
          <a:avLst/>
        </a:prstGeom>
        <a:gradFill rotWithShape="0">
          <a:gsLst>
            <a:gs pos="0">
              <a:schemeClr val="accent3">
                <a:hueOff val="5873273"/>
                <a:satOff val="-13183"/>
                <a:lumOff val="-3432"/>
                <a:alphaOff val="0"/>
                <a:tint val="50000"/>
                <a:satMod val="300000"/>
              </a:schemeClr>
            </a:gs>
            <a:gs pos="35000">
              <a:schemeClr val="accent3">
                <a:hueOff val="5873273"/>
                <a:satOff val="-13183"/>
                <a:lumOff val="-3432"/>
                <a:alphaOff val="0"/>
                <a:tint val="37000"/>
                <a:satMod val="300000"/>
              </a:schemeClr>
            </a:gs>
            <a:gs pos="100000">
              <a:schemeClr val="accent3">
                <a:hueOff val="5873273"/>
                <a:satOff val="-13183"/>
                <a:lumOff val="-343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0000"/>
              </a:solidFill>
              <a:cs typeface="Arial" charset="0"/>
            </a:rPr>
            <a:t>Improve care coordination</a:t>
          </a:r>
        </a:p>
      </dsp:txBody>
      <dsp:txXfrm>
        <a:off x="40837" y="1908562"/>
        <a:ext cx="8147926" cy="754876"/>
      </dsp:txXfrm>
    </dsp:sp>
    <dsp:sp modelId="{B8258DFA-4783-44F4-AB33-4776F9201E7D}">
      <dsp:nvSpPr>
        <dsp:cNvPr id="0" name=""/>
        <dsp:cNvSpPr/>
      </dsp:nvSpPr>
      <dsp:spPr>
        <a:xfrm>
          <a:off x="0" y="2767635"/>
          <a:ext cx="8229600" cy="836550"/>
        </a:xfrm>
        <a:prstGeom prst="roundRect">
          <a:avLst/>
        </a:prstGeom>
        <a:gradFill rotWithShape="0">
          <a:gsLst>
            <a:gs pos="0">
              <a:schemeClr val="accent3">
                <a:hueOff val="8809909"/>
                <a:satOff val="-19774"/>
                <a:lumOff val="-5148"/>
                <a:alphaOff val="0"/>
                <a:tint val="50000"/>
                <a:satMod val="300000"/>
              </a:schemeClr>
            </a:gs>
            <a:gs pos="35000">
              <a:schemeClr val="accent3">
                <a:hueOff val="8809909"/>
                <a:satOff val="-19774"/>
                <a:lumOff val="-5148"/>
                <a:alphaOff val="0"/>
                <a:tint val="37000"/>
                <a:satMod val="300000"/>
              </a:schemeClr>
            </a:gs>
            <a:gs pos="100000">
              <a:schemeClr val="accent3">
                <a:hueOff val="8809909"/>
                <a:satOff val="-19774"/>
                <a:lumOff val="-514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0000"/>
              </a:solidFill>
              <a:cs typeface="Arial" charset="0"/>
            </a:rPr>
            <a:t>Ensure adequate privacy &amp; security protections for personal health information </a:t>
          </a:r>
        </a:p>
      </dsp:txBody>
      <dsp:txXfrm>
        <a:off x="40837" y="2808472"/>
        <a:ext cx="8147926" cy="754876"/>
      </dsp:txXfrm>
    </dsp:sp>
    <dsp:sp modelId="{1B93CB92-1970-4457-8DC1-CCC37B376443}">
      <dsp:nvSpPr>
        <dsp:cNvPr id="0" name=""/>
        <dsp:cNvSpPr/>
      </dsp:nvSpPr>
      <dsp:spPr>
        <a:xfrm>
          <a:off x="0" y="3667545"/>
          <a:ext cx="8229600" cy="836550"/>
        </a:xfrm>
        <a:prstGeom prst="roundRect">
          <a:avLst/>
        </a:prstGeom>
        <a:gradFill rotWithShape="0">
          <a:gsLst>
            <a:gs pos="0">
              <a:schemeClr val="accent3">
                <a:hueOff val="11746545"/>
                <a:satOff val="-26366"/>
                <a:lumOff val="-6864"/>
                <a:alphaOff val="0"/>
                <a:tint val="50000"/>
                <a:satMod val="300000"/>
              </a:schemeClr>
            </a:gs>
            <a:gs pos="35000">
              <a:schemeClr val="accent3">
                <a:hueOff val="11746545"/>
                <a:satOff val="-26366"/>
                <a:lumOff val="-6864"/>
                <a:alphaOff val="0"/>
                <a:tint val="37000"/>
                <a:satMod val="300000"/>
              </a:schemeClr>
            </a:gs>
            <a:gs pos="100000">
              <a:schemeClr val="accent3">
                <a:hueOff val="11746545"/>
                <a:satOff val="-26366"/>
                <a:lumOff val="-6864"/>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en-US" sz="2200" kern="1200" dirty="0" smtClean="0">
              <a:solidFill>
                <a:srgbClr val="000000"/>
              </a:solidFill>
              <a:cs typeface="Arial" charset="0"/>
            </a:rPr>
            <a:t>Improve Population and Public Health</a:t>
          </a:r>
        </a:p>
      </dsp:txBody>
      <dsp:txXfrm>
        <a:off x="40837" y="3708382"/>
        <a:ext cx="8147926" cy="754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12537-F541-4471-B163-21E022162244}">
      <dsp:nvSpPr>
        <dsp:cNvPr id="0" name=""/>
        <dsp:cNvSpPr/>
      </dsp:nvSpPr>
      <dsp:spPr>
        <a:xfrm>
          <a:off x="304796" y="77645"/>
          <a:ext cx="1648169" cy="593866"/>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i="1" kern="1200" dirty="0" smtClean="0"/>
            <a:t>Certification </a:t>
          </a:r>
          <a:endParaRPr lang="en-US" sz="2000" i="1" kern="1200" dirty="0"/>
        </a:p>
      </dsp:txBody>
      <dsp:txXfrm>
        <a:off x="333786" y="106635"/>
        <a:ext cx="1590189" cy="535886"/>
      </dsp:txXfrm>
    </dsp:sp>
    <dsp:sp modelId="{83C2A2B8-F496-4EAC-9604-600440C68F24}">
      <dsp:nvSpPr>
        <dsp:cNvPr id="0" name=""/>
        <dsp:cNvSpPr/>
      </dsp:nvSpPr>
      <dsp:spPr>
        <a:xfrm>
          <a:off x="304796" y="820512"/>
          <a:ext cx="1648169" cy="616312"/>
        </a:xfrm>
        <a:prstGeom prst="roundRect">
          <a:avLst/>
        </a:prstGeom>
        <a:solidFill>
          <a:schemeClr val="accent3">
            <a:hueOff val="1957758"/>
            <a:satOff val="-4394"/>
            <a:lumOff val="-114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i="1" kern="1200" dirty="0" smtClean="0"/>
            <a:t>Pre-Testing</a:t>
          </a:r>
          <a:endParaRPr lang="en-US" sz="2000" i="1" kern="1200" dirty="0"/>
        </a:p>
      </dsp:txBody>
      <dsp:txXfrm>
        <a:off x="334882" y="850598"/>
        <a:ext cx="1587997" cy="556140"/>
      </dsp:txXfrm>
    </dsp:sp>
    <dsp:sp modelId="{4122AC11-3F37-466C-B28C-5137C41FB748}">
      <dsp:nvSpPr>
        <dsp:cNvPr id="0" name=""/>
        <dsp:cNvSpPr/>
      </dsp:nvSpPr>
      <dsp:spPr>
        <a:xfrm>
          <a:off x="304796" y="1570277"/>
          <a:ext cx="1552242" cy="586127"/>
        </a:xfrm>
        <a:prstGeom prst="roundRect">
          <a:avLst/>
        </a:prstGeom>
        <a:solidFill>
          <a:schemeClr val="accent3">
            <a:hueOff val="3915515"/>
            <a:satOff val="-8789"/>
            <a:lumOff val="-22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i="1" kern="1200" dirty="0" smtClean="0"/>
            <a:t>Testing</a:t>
          </a:r>
          <a:endParaRPr lang="en-US" sz="2000" i="1" kern="1200" dirty="0"/>
        </a:p>
      </dsp:txBody>
      <dsp:txXfrm>
        <a:off x="333408" y="1598889"/>
        <a:ext cx="1495018" cy="528903"/>
      </dsp:txXfrm>
    </dsp:sp>
    <dsp:sp modelId="{18DE715F-2358-4E73-AC56-A7C2DC71206D}">
      <dsp:nvSpPr>
        <dsp:cNvPr id="0" name=""/>
        <dsp:cNvSpPr/>
      </dsp:nvSpPr>
      <dsp:spPr>
        <a:xfrm>
          <a:off x="304796" y="2316296"/>
          <a:ext cx="1586099" cy="570719"/>
        </a:xfrm>
        <a:prstGeom prst="roundRect">
          <a:avLst/>
        </a:prstGeom>
        <a:solidFill>
          <a:schemeClr val="accent3">
            <a:hueOff val="5873273"/>
            <a:satOff val="-13183"/>
            <a:lumOff val="-34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i="1" kern="1200" dirty="0" smtClean="0"/>
            <a:t>Attestation</a:t>
          </a:r>
          <a:endParaRPr lang="en-US" sz="2000" i="1" kern="1200" dirty="0"/>
        </a:p>
      </dsp:txBody>
      <dsp:txXfrm>
        <a:off x="332656" y="2344156"/>
        <a:ext cx="1530379" cy="514999"/>
      </dsp:txXfrm>
    </dsp:sp>
    <dsp:sp modelId="{D16139C5-37A6-4E32-8B23-8481A3D56EA1}">
      <dsp:nvSpPr>
        <dsp:cNvPr id="0" name=""/>
        <dsp:cNvSpPr/>
      </dsp:nvSpPr>
      <dsp:spPr>
        <a:xfrm>
          <a:off x="296286" y="3026736"/>
          <a:ext cx="1456315" cy="648739"/>
        </a:xfrm>
        <a:prstGeom prst="roundRect">
          <a:avLst/>
        </a:prstGeom>
        <a:solidFill>
          <a:schemeClr val="accent3">
            <a:hueOff val="7831031"/>
            <a:satOff val="-17577"/>
            <a:lumOff val="-45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i="1" kern="1200" dirty="0" smtClean="0"/>
            <a:t>In Queue</a:t>
          </a:r>
          <a:endParaRPr lang="en-US" sz="2000" i="1" kern="1200" dirty="0"/>
        </a:p>
      </dsp:txBody>
      <dsp:txXfrm>
        <a:off x="327955" y="3058405"/>
        <a:ext cx="1392977" cy="585401"/>
      </dsp:txXfrm>
    </dsp:sp>
    <dsp:sp modelId="{5AFC84CD-8692-4E31-B58B-28E7850CC319}">
      <dsp:nvSpPr>
        <dsp:cNvPr id="0" name=""/>
        <dsp:cNvSpPr/>
      </dsp:nvSpPr>
      <dsp:spPr>
        <a:xfrm>
          <a:off x="304796" y="3720578"/>
          <a:ext cx="1495724" cy="501489"/>
        </a:xfrm>
        <a:prstGeom prst="roundRect">
          <a:avLst/>
        </a:prstGeom>
        <a:solidFill>
          <a:schemeClr val="accent3">
            <a:hueOff val="9788787"/>
            <a:satOff val="-21972"/>
            <a:lumOff val="-57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Validation</a:t>
          </a:r>
          <a:endParaRPr lang="en-US" sz="2000" kern="1200" dirty="0"/>
        </a:p>
      </dsp:txBody>
      <dsp:txXfrm>
        <a:off x="329277" y="3745059"/>
        <a:ext cx="1446762" cy="452527"/>
      </dsp:txXfrm>
    </dsp:sp>
    <dsp:sp modelId="{41684426-86CF-45DF-A37E-F2C86F6000DA}">
      <dsp:nvSpPr>
        <dsp:cNvPr id="0" name=""/>
        <dsp:cNvSpPr/>
      </dsp:nvSpPr>
      <dsp:spPr>
        <a:xfrm>
          <a:off x="304766" y="4327787"/>
          <a:ext cx="1524028" cy="689009"/>
        </a:xfrm>
        <a:prstGeom prst="roundRect">
          <a:avLst/>
        </a:prstGeom>
        <a:solidFill>
          <a:schemeClr val="accent3">
            <a:hueOff val="11746545"/>
            <a:satOff val="-26366"/>
            <a:lumOff val="-686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Production</a:t>
          </a:r>
          <a:endParaRPr lang="en-US" sz="2000" kern="1200" dirty="0"/>
        </a:p>
      </dsp:txBody>
      <dsp:txXfrm>
        <a:off x="338401" y="4361422"/>
        <a:ext cx="1456758" cy="6217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1690A9-1E49-4D52-8927-ADB6E087F364}">
      <dsp:nvSpPr>
        <dsp:cNvPr id="0" name=""/>
        <dsp:cNvSpPr/>
      </dsp:nvSpPr>
      <dsp:spPr>
        <a:xfrm rot="5400000">
          <a:off x="4005078" y="-450532"/>
          <a:ext cx="3352800" cy="5092065"/>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32385" rIns="64770" bIns="32385" numCol="1" spcCol="1270" anchor="ctr" anchorCtr="0">
          <a:noAutofit/>
        </a:bodyPr>
        <a:lstStyle/>
        <a:p>
          <a:pPr marL="171450" lvl="1" indent="-171450" algn="l" defTabSz="755650">
            <a:lnSpc>
              <a:spcPct val="90000"/>
            </a:lnSpc>
            <a:spcBef>
              <a:spcPct val="0"/>
            </a:spcBef>
            <a:spcAft>
              <a:spcPct val="15000"/>
            </a:spcAft>
            <a:buChar char="••"/>
          </a:pPr>
          <a:r>
            <a:rPr lang="en-US" sz="1700" kern="1200" dirty="0" smtClean="0"/>
            <a:t>Process that electronic health records (EHRs) and modules go through to ensure they meet meaningful use objectives and specified standards.  </a:t>
          </a:r>
          <a:endParaRPr lang="en-US" sz="1700" kern="1200" dirty="0"/>
        </a:p>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r>
            <a:rPr lang="en-US" sz="1700" kern="1200" dirty="0" smtClean="0"/>
            <a:t>Standards for testing are published by National Institute of Standards and Technology (NIST).</a:t>
          </a:r>
          <a:endParaRPr lang="en-US" sz="1700" kern="1200" dirty="0"/>
        </a:p>
        <a:p>
          <a:pPr marL="171450" lvl="1" indent="-171450" algn="l" defTabSz="755650">
            <a:lnSpc>
              <a:spcPct val="90000"/>
            </a:lnSpc>
            <a:spcBef>
              <a:spcPct val="0"/>
            </a:spcBef>
            <a:spcAft>
              <a:spcPct val="15000"/>
            </a:spcAft>
            <a:buChar char="••"/>
          </a:pPr>
          <a:endParaRPr lang="en-US" sz="1700" kern="1200" dirty="0"/>
        </a:p>
        <a:p>
          <a:pPr marL="171450" lvl="1" indent="-171450" algn="l" defTabSz="755650">
            <a:lnSpc>
              <a:spcPct val="90000"/>
            </a:lnSpc>
            <a:spcBef>
              <a:spcPct val="0"/>
            </a:spcBef>
            <a:spcAft>
              <a:spcPct val="15000"/>
            </a:spcAft>
            <a:buChar char="••"/>
          </a:pPr>
          <a:r>
            <a:rPr lang="en-US" sz="1700" kern="1200" dirty="0" smtClean="0"/>
            <a:t>Certification process is performed by the Authorized Testing and Certification Bodies (ATCB).</a:t>
          </a:r>
          <a:endParaRPr lang="en-US" sz="1700" kern="1200" dirty="0"/>
        </a:p>
      </dsp:txBody>
      <dsp:txXfrm rot="-5400000">
        <a:off x="3135446" y="582770"/>
        <a:ext cx="4928395" cy="3025460"/>
      </dsp:txXfrm>
    </dsp:sp>
    <dsp:sp modelId="{75212537-F541-4471-B163-21E022162244}">
      <dsp:nvSpPr>
        <dsp:cNvPr id="0" name=""/>
        <dsp:cNvSpPr/>
      </dsp:nvSpPr>
      <dsp:spPr>
        <a:xfrm>
          <a:off x="2088" y="0"/>
          <a:ext cx="3133357" cy="4191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70485" rIns="140970" bIns="70485" numCol="1" spcCol="1270" anchor="ctr" anchorCtr="0">
          <a:noAutofit/>
        </a:bodyPr>
        <a:lstStyle/>
        <a:p>
          <a:pPr lvl="0" algn="ctr" defTabSz="1644650">
            <a:lnSpc>
              <a:spcPct val="90000"/>
            </a:lnSpc>
            <a:spcBef>
              <a:spcPct val="0"/>
            </a:spcBef>
            <a:spcAft>
              <a:spcPct val="35000"/>
            </a:spcAft>
          </a:pPr>
          <a:r>
            <a:rPr lang="en-US" sz="3700" i="1" kern="1200" dirty="0" smtClean="0"/>
            <a:t>Certification</a:t>
          </a:r>
          <a:endParaRPr lang="en-US" sz="3700" i="1" kern="1200" dirty="0"/>
        </a:p>
      </dsp:txBody>
      <dsp:txXfrm>
        <a:off x="155046" y="152958"/>
        <a:ext cx="2827441" cy="388508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0B2023-8DE8-4272-99B7-6AB8D497E157}" type="datetimeFigureOut">
              <a:rPr lang="en-US" smtClean="0"/>
              <a:pPr/>
              <a:t>1/23/2012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6A8ED7-745D-4991-A203-FE40BBF33194}" type="slidenum">
              <a:rPr lang="en-US" smtClean="0"/>
              <a:pPr/>
              <a:t>‹#›</a:t>
            </a:fld>
            <a:endParaRPr lang="en-US"/>
          </a:p>
        </p:txBody>
      </p:sp>
    </p:spTree>
    <p:extLst>
      <p:ext uri="{BB962C8B-B14F-4D97-AF65-F5344CB8AC3E}">
        <p14:creationId xmlns:p14="http://schemas.microsoft.com/office/powerpoint/2010/main" val="2678891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ms.gov/ehrincentiveprograms/"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healthit.hhs.gov/portal/server.pt?open=512&amp;objID=1195&amp;parentname=CommunityPage&amp;parentid=97&amp;mode=2&amp;in_hi_userid=11673&amp;cached=true"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4</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10A3994-3812-4F47-8183-ADCC1184F8A0}" type="slidenum">
              <a:rPr lang="en-US" smtClean="0"/>
              <a:pPr/>
              <a:t>16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Certification</a:t>
            </a:r>
            <a:endParaRPr lang="en-US" sz="1200" b="0" i="0" u="none" strike="noStrike" kern="1200" baseline="0" dirty="0" smtClean="0">
              <a:solidFill>
                <a:schemeClr val="tx1"/>
              </a:solidFill>
              <a:latin typeface="+mn-lt"/>
              <a:ea typeface="+mn-ea"/>
              <a:cs typeface="+mn-cs"/>
            </a:endParaRP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Electronic health records (EHRs) and modules go through the certification process to ensure they meet meaningful use objectives &amp;specified standards</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National Institute of Standards and Technology (NIST), and the Office of the National Coordinator (ONC) provides HIT implementers with access to the tools needed to test their implementation. http://xreg2.nist.gov/hit-testing/ </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Certification process is performed by the Authorized Testing and Certification Bodies (ATCB)</a:t>
            </a:r>
          </a:p>
          <a:p>
            <a:pPr marL="171450" indent="-171450">
              <a:buFont typeface="Arial" pitchFamily="34" charset="0"/>
              <a:buChar char="•"/>
            </a:pPr>
            <a:r>
              <a:rPr lang="en-US" sz="1200" b="1" i="1" u="none" strike="noStrike" kern="1200" baseline="0" dirty="0" smtClean="0">
                <a:solidFill>
                  <a:schemeClr val="tx1"/>
                </a:solidFill>
                <a:latin typeface="+mn-lt"/>
                <a:ea typeface="+mn-ea"/>
                <a:cs typeface="+mn-cs"/>
              </a:rPr>
              <a:t>Modular Certification</a:t>
            </a:r>
            <a:r>
              <a:rPr lang="en-US" sz="1200" b="0" i="0" u="none" strike="noStrike" kern="1200" baseline="0" dirty="0" smtClean="0">
                <a:solidFill>
                  <a:schemeClr val="tx1"/>
                </a:solidFill>
                <a:latin typeface="+mn-lt"/>
                <a:ea typeface="+mn-ea"/>
                <a:cs typeface="+mn-cs"/>
              </a:rPr>
              <a:t>-Eligible hospitals must certify all modules if they are using parts in combination (e.g. EHR + LIMS + HIE for MU functions)</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Pre-Testing</a:t>
            </a:r>
            <a:endParaRPr lang="en-US" sz="1200" b="0" i="0" u="none" strike="noStrike" kern="1200" baseline="0" dirty="0" smtClean="0">
              <a:solidFill>
                <a:schemeClr val="tx1"/>
              </a:solidFill>
              <a:latin typeface="+mn-lt"/>
              <a:ea typeface="+mn-ea"/>
              <a:cs typeface="+mn-cs"/>
            </a:endParaRP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Eligible hospitals (EH) and eligible professionals (EP) can use the State </a:t>
            </a:r>
            <a:r>
              <a:rPr lang="en-US" sz="1200" b="0" i="0" u="none" strike="noStrike" kern="1200" baseline="0" dirty="0" smtClean="0">
                <a:solidFill>
                  <a:schemeClr val="tx1"/>
                </a:solidFill>
                <a:latin typeface="+mn-lt"/>
                <a:ea typeface="+mn-ea"/>
                <a:cs typeface="+mn-cs"/>
              </a:rPr>
              <a:t>parser </a:t>
            </a:r>
            <a:r>
              <a:rPr lang="en-US" sz="1200" b="0" i="0" u="none" strike="noStrike" kern="1200" baseline="0" dirty="0" smtClean="0">
                <a:solidFill>
                  <a:schemeClr val="tx1"/>
                </a:solidFill>
                <a:latin typeface="+mn-lt"/>
                <a:ea typeface="+mn-ea"/>
                <a:cs typeface="+mn-cs"/>
              </a:rPr>
              <a:t>or the CDC's Message Quality Framework (MQF) to determine whether their message passes basic format and content compliance</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MQF is a flexible framework of services and utilities designed to assist public health partners with preparing and communicating quality standard electronic messages https://phinmqf.cdc.gov/</a:t>
            </a:r>
          </a:p>
          <a:p>
            <a:endParaRPr lang="en-US" dirty="0" smtClean="0"/>
          </a:p>
          <a:p>
            <a:r>
              <a:rPr lang="en-US" b="1" dirty="0" smtClean="0"/>
              <a:t>Testing</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Eligible hospitals/eligible professionals exchange messages with public health agency (PHA) to ensure </a:t>
            </a:r>
            <a:r>
              <a:rPr lang="en-US" sz="1200" b="0" i="0" u="none" strike="noStrike" kern="1200" baseline="0" dirty="0" smtClean="0">
                <a:solidFill>
                  <a:schemeClr val="tx1"/>
                </a:solidFill>
                <a:latin typeface="+mn-lt"/>
                <a:ea typeface="+mn-ea"/>
                <a:cs typeface="+mn-cs"/>
              </a:rPr>
              <a:t>that </a:t>
            </a:r>
            <a:r>
              <a:rPr lang="en-US" sz="1200" b="0" i="0" u="none" strike="noStrike" kern="1200" baseline="0" dirty="0" smtClean="0">
                <a:solidFill>
                  <a:schemeClr val="tx1"/>
                </a:solidFill>
                <a:latin typeface="+mn-lt"/>
                <a:ea typeface="+mn-ea"/>
                <a:cs typeface="+mn-cs"/>
              </a:rPr>
              <a:t>they contain the correct format and values as determined by the PHA</a:t>
            </a:r>
          </a:p>
          <a:p>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Attestation</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Eligible hospitals/eligible professionals need documentation that they have performed a test (whether they are successful or not) to meet Stage I (for year one only a test is needed*) and follow-up submission if the test is successful (unless none of the public health agencies to which an EP submits such information has the capacity to receive the information electronically)</a:t>
            </a:r>
          </a:p>
          <a:p>
            <a:pPr marL="171450" indent="-171450">
              <a:buFont typeface="Arial" pitchFamily="34" charset="0"/>
              <a:buChar char="•"/>
            </a:pPr>
            <a:endParaRPr lang="en-US" sz="1200" b="0" i="0" u="none" strike="noStrike" kern="1200" baseline="0" dirty="0" smtClean="0">
              <a:solidFill>
                <a:schemeClr val="tx1"/>
              </a:solidFill>
              <a:latin typeface="+mn-lt"/>
              <a:ea typeface="+mn-ea"/>
              <a:cs typeface="+mn-cs"/>
            </a:endParaRPr>
          </a:p>
          <a:p>
            <a:pPr marL="0" indent="0">
              <a:buFont typeface="Arial" pitchFamily="34" charset="0"/>
              <a:buNone/>
            </a:pPr>
            <a:r>
              <a:rPr lang="en-US" sz="1200" b="1" i="0" u="none" strike="noStrike" kern="1200" baseline="0" dirty="0" smtClean="0">
                <a:solidFill>
                  <a:schemeClr val="tx1"/>
                </a:solidFill>
                <a:latin typeface="+mn-lt"/>
                <a:ea typeface="+mn-ea"/>
                <a:cs typeface="+mn-cs"/>
              </a:rPr>
              <a:t>In Queue</a:t>
            </a:r>
            <a:endParaRPr lang="en-US" sz="1200" b="0" i="0" u="none" strike="noStrike" kern="1200" baseline="0" dirty="0" smtClean="0">
              <a:solidFill>
                <a:schemeClr val="tx1"/>
              </a:solidFill>
              <a:latin typeface="+mn-lt"/>
              <a:ea typeface="+mn-ea"/>
              <a:cs typeface="+mn-cs"/>
            </a:endParaRP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Follows successful testing</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PHA may queue eligible hospitals/eligible professionals for validation at a later date</a:t>
            </a:r>
          </a:p>
          <a:p>
            <a:pPr marL="0" indent="0">
              <a:buFont typeface="Arial" pitchFamily="34" charset="0"/>
              <a:buNone/>
            </a:pPr>
            <a:endParaRPr lang="en-US" sz="1200" b="0" i="0" u="none" strike="noStrike" kern="1200" baseline="0" dirty="0" smtClean="0">
              <a:solidFill>
                <a:schemeClr val="tx1"/>
              </a:solidFill>
              <a:latin typeface="+mn-lt"/>
              <a:ea typeface="+mn-ea"/>
              <a:cs typeface="+mn-cs"/>
            </a:endParaRPr>
          </a:p>
          <a:p>
            <a:pPr marL="0" indent="0">
              <a:buFont typeface="Arial" pitchFamily="34" charset="0"/>
              <a:buNone/>
            </a:pPr>
            <a:r>
              <a:rPr lang="en-US" sz="1200" b="1" i="0" u="none" strike="noStrike" kern="1200" baseline="0" dirty="0" smtClean="0">
                <a:solidFill>
                  <a:schemeClr val="tx1"/>
                </a:solidFill>
                <a:latin typeface="+mn-lt"/>
                <a:ea typeface="+mn-ea"/>
                <a:cs typeface="+mn-cs"/>
              </a:rPr>
              <a:t>Validation</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Public health evaluation of new electronic data. </a:t>
            </a:r>
          </a:p>
          <a:p>
            <a:pPr marL="171450" indent="-171450">
              <a:buFont typeface="Arial" pitchFamily="34" charset="0"/>
              <a:buChar char="•"/>
            </a:pPr>
            <a:r>
              <a:rPr lang="en-US" sz="1200" b="0" i="0" u="none" strike="noStrike" kern="1200" baseline="0" dirty="0" smtClean="0">
                <a:solidFill>
                  <a:schemeClr val="tx1"/>
                </a:solidFill>
                <a:latin typeface="+mn-lt"/>
                <a:ea typeface="+mn-ea"/>
                <a:cs typeface="+mn-cs"/>
              </a:rPr>
              <a:t>Comparison with paper submission or previous electronic data flows</a:t>
            </a:r>
          </a:p>
          <a:p>
            <a:pPr marL="171450" indent="-171450">
              <a:buFont typeface="Arial" pitchFamily="34" charset="0"/>
              <a:buChar char="•"/>
            </a:pPr>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Production</a:t>
            </a:r>
          </a:p>
          <a:p>
            <a:r>
              <a:rPr lang="en-US" sz="1200" b="0" i="0" u="none" strike="noStrike" kern="1200" baseline="0" dirty="0" smtClean="0">
                <a:solidFill>
                  <a:schemeClr val="tx1"/>
                </a:solidFill>
                <a:latin typeface="+mn-lt"/>
                <a:ea typeface="+mn-ea"/>
                <a:cs typeface="+mn-cs"/>
              </a:rPr>
              <a:t>Eligible hospitals/eligible professionals continuously send information to the PHA.  Data flows are monitored for quality assurance</a:t>
            </a:r>
          </a:p>
          <a:p>
            <a:pPr marL="171450" indent="-171450">
              <a:buFont typeface="Arial" pitchFamily="34" charset="0"/>
              <a:buChar char="•"/>
            </a:pPr>
            <a:endParaRPr lang="en-US" sz="1200" b="0" i="0" u="none" strike="noStrike" kern="1200" baseline="0" dirty="0" smtClean="0">
              <a:solidFill>
                <a:schemeClr val="tx1"/>
              </a:solidFill>
              <a:latin typeface="+mn-lt"/>
              <a:ea typeface="+mn-ea"/>
              <a:cs typeface="+mn-cs"/>
            </a:endParaRPr>
          </a:p>
          <a:p>
            <a:pPr marL="0" indent="0">
              <a:buFont typeface="Arial" pitchFamily="34" charset="0"/>
              <a:buNone/>
            </a:pPr>
            <a:endParaRPr lang="en-US" sz="1200" b="1" i="0" u="none" strike="noStrike" kern="1200" baseline="0" dirty="0" smtClean="0">
              <a:solidFill>
                <a:schemeClr val="tx1"/>
              </a:solidFill>
              <a:latin typeface="+mn-lt"/>
              <a:ea typeface="+mn-ea"/>
              <a:cs typeface="+mn-cs"/>
            </a:endParaRPr>
          </a:p>
          <a:p>
            <a:pPr marL="171450" indent="-171450">
              <a:buFont typeface="Arial" pitchFamily="34" charset="0"/>
              <a:buChar char="•"/>
            </a:pPr>
            <a:endParaRPr lang="en-US" sz="1200" b="0" i="0" u="none" strike="noStrike" kern="1200" baseline="0" dirty="0" smtClean="0">
              <a:solidFill>
                <a:schemeClr val="tx1"/>
              </a:solidFill>
              <a:latin typeface="+mn-lt"/>
              <a:ea typeface="+mn-ea"/>
              <a:cs typeface="+mn-cs"/>
            </a:endParaRPr>
          </a:p>
          <a:p>
            <a:endParaRPr lang="en-US" b="1" dirty="0"/>
          </a:p>
        </p:txBody>
      </p:sp>
      <p:sp>
        <p:nvSpPr>
          <p:cNvPr id="4" name="Slide Number Placeholder 3"/>
          <p:cNvSpPr>
            <a:spLocks noGrp="1"/>
          </p:cNvSpPr>
          <p:nvPr>
            <p:ph type="sldNum" sz="quarter" idx="10"/>
          </p:nvPr>
        </p:nvSpPr>
        <p:spPr/>
        <p:txBody>
          <a:bodyPr/>
          <a:lstStyle/>
          <a:p>
            <a:fld id="{944994B2-716B-4CE6-A0F2-06DE35434668}" type="slidenum">
              <a:rPr lang="en-US" smtClean="0"/>
              <a:pPr/>
              <a:t>17</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Certification- Process where EHR is certified by an ONC approved certifying body.</a:t>
            </a:r>
          </a:p>
          <a:p>
            <a:pPr lvl="1"/>
            <a:r>
              <a:rPr lang="en-US" dirty="0" smtClean="0"/>
              <a:t>HL7 compliant for IIS, ELR, SS messaging requirements</a:t>
            </a:r>
          </a:p>
          <a:p>
            <a:pPr lvl="1"/>
            <a:r>
              <a:rPr lang="en-US" dirty="0" smtClean="0"/>
              <a:t>Messages can contain the appropriate vocabulary</a:t>
            </a:r>
          </a:p>
          <a:p>
            <a:pPr lvl="1"/>
            <a:endParaRPr lang="en-US" dirty="0" smtClean="0"/>
          </a:p>
          <a:p>
            <a:pPr lvl="1"/>
            <a:r>
              <a:rPr lang="en-US" dirty="0" smtClean="0"/>
              <a:t>Emphasize: Not a public health certification.</a:t>
            </a:r>
          </a:p>
          <a:p>
            <a:r>
              <a:rPr lang="en-US" dirty="0" smtClean="0"/>
              <a:t>Testing- Process where the EH/EP exchange messages with PHA to get the correct format and values as determined by public health agency</a:t>
            </a:r>
          </a:p>
          <a:p>
            <a:r>
              <a:rPr lang="en-US" dirty="0" smtClean="0"/>
              <a:t>In Queue- Follows testing, EH/EP may be prioritized by public health for validation at a later date.</a:t>
            </a:r>
          </a:p>
          <a:p>
            <a:r>
              <a:rPr lang="en-US" dirty="0" smtClean="0"/>
              <a:t>Validation- Public health evaluation of new electronic data.  Comparison with paper submission or previous electronic data flows.</a:t>
            </a:r>
          </a:p>
          <a:p>
            <a:endParaRPr lang="en-US" dirty="0"/>
          </a:p>
        </p:txBody>
      </p:sp>
      <p:sp>
        <p:nvSpPr>
          <p:cNvPr id="4" name="Slide Number Placeholder 3"/>
          <p:cNvSpPr>
            <a:spLocks noGrp="1"/>
          </p:cNvSpPr>
          <p:nvPr>
            <p:ph type="sldNum" sz="quarter" idx="10"/>
          </p:nvPr>
        </p:nvSpPr>
        <p:spPr/>
        <p:txBody>
          <a:bodyPr/>
          <a:lstStyle/>
          <a:p>
            <a:fld id="{944994B2-716B-4CE6-A0F2-06DE35434668}" type="slidenum">
              <a:rPr lang="en-US" smtClean="0"/>
              <a:pPr/>
              <a:t>18</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20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10A3994-3812-4F47-8183-ADCC1184F8A0}" type="slidenum">
              <a:rPr lang="en-US" smtClean="0"/>
              <a:pPr/>
              <a:t>22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10A3994-3812-4F47-8183-ADCC1184F8A0}" type="slidenum">
              <a:rPr lang="en-US" smtClean="0"/>
              <a:pPr/>
              <a:t>23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From the final rule for the permanent certification program – pg 5</a:t>
            </a:r>
          </a:p>
          <a:p>
            <a:r>
              <a:rPr lang="en-US" sz="1200" kern="1200" baseline="0" dirty="0" smtClean="0">
                <a:solidFill>
                  <a:schemeClr val="tx1"/>
                </a:solidFill>
                <a:latin typeface="+mn-lt"/>
                <a:ea typeface="+mn-ea"/>
                <a:cs typeface="+mn-cs"/>
              </a:rPr>
              <a:t>the temporary certification program will sunset on December 31, 2011, or on a subsequent</a:t>
            </a:r>
          </a:p>
          <a:p>
            <a:r>
              <a:rPr lang="en-US" sz="1200" kern="1200" baseline="0" dirty="0" smtClean="0">
                <a:solidFill>
                  <a:schemeClr val="tx1"/>
                </a:solidFill>
                <a:latin typeface="+mn-lt"/>
                <a:ea typeface="+mn-ea"/>
                <a:cs typeface="+mn-cs"/>
              </a:rPr>
              <a:t>date if the permanent certification program is not fully constituted at that time.</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Testing and certification under the permanent certification program is expected to begin on January</a:t>
            </a:r>
          </a:p>
          <a:p>
            <a:r>
              <a:rPr lang="en-US" sz="1200" kern="1200" baseline="0" dirty="0" smtClean="0">
                <a:solidFill>
                  <a:schemeClr val="tx1"/>
                </a:solidFill>
                <a:latin typeface="+mn-lt"/>
                <a:ea typeface="+mn-ea"/>
                <a:cs typeface="+mn-cs"/>
              </a:rPr>
              <a:t>1, 2012, or upon a subsequent date when the National Coordinator determines that the permanent</a:t>
            </a:r>
          </a:p>
          <a:p>
            <a:r>
              <a:rPr lang="en-US" sz="1200" kern="1200" baseline="0" dirty="0" smtClean="0">
                <a:solidFill>
                  <a:schemeClr val="tx1"/>
                </a:solidFill>
                <a:latin typeface="+mn-lt"/>
                <a:ea typeface="+mn-ea"/>
                <a:cs typeface="+mn-cs"/>
              </a:rPr>
              <a:t>certification program is fully constituted.</a:t>
            </a:r>
            <a:endParaRPr lang="en-US" dirty="0"/>
          </a:p>
        </p:txBody>
      </p:sp>
      <p:sp>
        <p:nvSpPr>
          <p:cNvPr id="4" name="Slide Number Placeholder 3"/>
          <p:cNvSpPr>
            <a:spLocks noGrp="1"/>
          </p:cNvSpPr>
          <p:nvPr>
            <p:ph type="sldNum" sz="quarter" idx="10"/>
          </p:nvPr>
        </p:nvSpPr>
        <p:spPr/>
        <p:txBody>
          <a:bodyPr/>
          <a:lstStyle/>
          <a:p>
            <a:fld id="{410A3994-3812-4F47-8183-ADCC1184F8A0}" type="slidenum">
              <a:rPr lang="en-US" smtClean="0"/>
              <a:pPr/>
              <a:t>24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HITECH funding also supports activities to advance electronic submission of reportable lab results</a:t>
            </a:r>
            <a:r>
              <a:rPr lang="en-US" baseline="0" dirty="0" smtClean="0"/>
              <a:t> to public health.  </a:t>
            </a:r>
          </a:p>
          <a:p>
            <a:endParaRPr lang="en-US" baseline="0" dirty="0" smtClean="0"/>
          </a:p>
          <a:p>
            <a:r>
              <a:rPr lang="en-US" baseline="0" dirty="0" smtClean="0"/>
              <a:t>Infrastructure and Interoperability Support for Public health Laboratories - Supports </a:t>
            </a:r>
            <a:r>
              <a:rPr lang="en-US" baseline="0" dirty="0" smtClean="0"/>
              <a:t>10 states to enable electronic lab reporting from their public health labs to the public health disease surveillance systems.  This also supports public health lab reports to EHRs and in some cases, the electronic order of public health lab tests from an EHR and return of those results to the EHR.</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ELR TA – This project includes funds to support public health agencies (grantees), as part of 2011 ELC ACA Cooperative Agreement, in implementing ELR.  The ELR TA model, funds APHL to provide technical assistance to state and local health departments for design, development, testing, installation and deployment of technologies to support ELR. </a:t>
            </a:r>
          </a:p>
          <a:p>
            <a:endParaRPr lang="en-US" baseline="0" dirty="0" smtClean="0"/>
          </a:p>
          <a:p>
            <a:r>
              <a:rPr lang="en-US" baseline="0" dirty="0" smtClean="0"/>
              <a:t>LTIAPH - This </a:t>
            </a:r>
            <a:r>
              <a:rPr lang="en-US" baseline="0" dirty="0" smtClean="0"/>
              <a:t>technical assistance award </a:t>
            </a:r>
            <a:r>
              <a:rPr lang="en-US" baseline="0" dirty="0" smtClean="0"/>
              <a:t>provides short </a:t>
            </a:r>
            <a:r>
              <a:rPr lang="en-US" baseline="0" dirty="0" smtClean="0"/>
              <a:t>term help </a:t>
            </a:r>
            <a:r>
              <a:rPr lang="en-US" baseline="0" dirty="0" smtClean="0"/>
              <a:t>for public health laboratories.  The LTIAPH model, funds APHL to provide technical assistance to public health laboratories to implement ELR in the jurisdictions </a:t>
            </a:r>
            <a:r>
              <a:rPr lang="en-US" baseline="0" dirty="0" smtClean="0"/>
              <a:t>– for example, instead of hiring a vocabulary specialist to do mapping of local codes to standard codes a state can get this type of help from this group.</a:t>
            </a:r>
          </a:p>
          <a:p>
            <a:endParaRPr lang="en-US" baseline="0" dirty="0" smtClean="0"/>
          </a:p>
          <a:p>
            <a:r>
              <a:rPr lang="en-US" baseline="0" dirty="0" smtClean="0"/>
              <a:t>LIC - </a:t>
            </a:r>
            <a:r>
              <a:rPr lang="en-US" sz="1200" kern="1200" dirty="0" smtClean="0">
                <a:solidFill>
                  <a:schemeClr val="tx1"/>
                </a:solidFill>
                <a:effectLst/>
                <a:latin typeface="+mn-lt"/>
                <a:ea typeface="+mn-ea"/>
                <a:cs typeface="+mn-cs"/>
              </a:rPr>
              <a:t>The LIC is a 2-year cooperative agreement funded by the Centers for Disease Control and Prevention to recruit, educate, and electronically connect 500 hospital laboratories (including 100 Critical Access Hospitals) with public health agencies to implement MU ELR (submission of electronic data on reportable laboratory results to public health agencies).  LIC members include the American Hospital Association (AHA), the College of American Pathologists (CAP), and </a:t>
            </a:r>
            <a:r>
              <a:rPr lang="en-US" sz="1200" kern="1200" dirty="0" err="1" smtClean="0">
                <a:solidFill>
                  <a:schemeClr val="tx1"/>
                </a:solidFill>
                <a:effectLst/>
                <a:latin typeface="+mn-lt"/>
                <a:ea typeface="+mn-ea"/>
                <a:cs typeface="+mn-cs"/>
              </a:rPr>
              <a:t>Surescripts</a:t>
            </a:r>
            <a:r>
              <a:rPr lang="en-US" sz="1200" kern="1200" dirty="0" smtClean="0">
                <a:solidFill>
                  <a:schemeClr val="tx1"/>
                </a:solidFill>
                <a:effectLst/>
                <a:latin typeface="+mn-lt"/>
                <a:ea typeface="+mn-ea"/>
                <a:cs typeface="+mn-cs"/>
              </a:rPr>
              <a:t>.  LIC services include outreach and recruitment, technical assistance, and support for ongoing operations.</a:t>
            </a:r>
          </a:p>
          <a:p>
            <a:endParaRPr lang="en-US" baseline="0" dirty="0" smtClean="0"/>
          </a:p>
          <a:p>
            <a:r>
              <a:rPr lang="en-US" baseline="0" dirty="0" smtClean="0"/>
              <a:t>Laboratory Interoperability and </a:t>
            </a:r>
            <a:r>
              <a:rPr lang="en-US" baseline="0" dirty="0" err="1" smtClean="0"/>
              <a:t>Entrerprise</a:t>
            </a:r>
            <a:r>
              <a:rPr lang="en-US" baseline="0" dirty="0" smtClean="0"/>
              <a:t> Architecture Solutions - is intended to </a:t>
            </a:r>
            <a:r>
              <a:rPr lang="en-US" baseline="0" dirty="0" smtClean="0"/>
              <a:t>ensure that these activities are done in a coordinated and interoperable way so we don’t establish our own laboratory network stovepipe.</a:t>
            </a:r>
            <a:endParaRPr lang="en-US" dirty="0"/>
          </a:p>
        </p:txBody>
      </p:sp>
      <p:sp>
        <p:nvSpPr>
          <p:cNvPr id="4" name="Slide Number Placeholder 3"/>
          <p:cNvSpPr>
            <a:spLocks noGrp="1"/>
          </p:cNvSpPr>
          <p:nvPr>
            <p:ph type="sldNum" sz="quarter" idx="10"/>
          </p:nvPr>
        </p:nvSpPr>
        <p:spPr/>
        <p:txBody>
          <a:bodyPr/>
          <a:lstStyle/>
          <a:p>
            <a:fld id="{9BADA21B-4345-4B7A-9FB5-CF18D94AA748}" type="slidenum">
              <a:rPr lang="en-US" smtClean="0"/>
              <a:pPr/>
              <a:t>26</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Meaningful Use can also be described as:</a:t>
            </a:r>
          </a:p>
          <a:p>
            <a:r>
              <a:rPr lang="en-US" sz="1200" kern="1200" dirty="0" smtClean="0">
                <a:solidFill>
                  <a:schemeClr val="tx1"/>
                </a:solidFill>
                <a:effectLst/>
                <a:latin typeface="+mn-lt"/>
                <a:ea typeface="+mn-ea"/>
                <a:cs typeface="+mn-cs"/>
              </a:rPr>
              <a:t>-the use of health information technology to further the goals of information exchange amongst healthcare professionals </a:t>
            </a:r>
          </a:p>
          <a:p>
            <a:r>
              <a:rPr lang="en-US" sz="1200" kern="1200" dirty="0" smtClean="0">
                <a:solidFill>
                  <a:schemeClr val="tx1"/>
                </a:solidFill>
                <a:effectLst/>
                <a:latin typeface="+mn-lt"/>
                <a:ea typeface="+mn-ea"/>
                <a:cs typeface="+mn-cs"/>
              </a:rPr>
              <a:t>-health information technology enabled health reform </a:t>
            </a:r>
          </a:p>
          <a:p>
            <a:r>
              <a:rPr lang="en-US" sz="1200" kern="1200" dirty="0" smtClean="0">
                <a:solidFill>
                  <a:schemeClr val="tx1"/>
                </a:solidFill>
                <a:effectLst/>
                <a:latin typeface="+mn-lt"/>
                <a:ea typeface="+mn-ea"/>
                <a:cs typeface="+mn-cs"/>
              </a:rPr>
              <a:t>-the application of health information technology to improve individual and population health</a:t>
            </a:r>
          </a:p>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Under the HITECH act, eligible health care professionals and hospitals can qualify for Medicare and Medicaid incentive payments when they adopt certified EHR technology and use it to achieve specified objectives. Two regulations have been released; one of which defines the “meaningful use” objectives that providers must meet to qualify for the bonus payments known as the </a:t>
            </a:r>
            <a:r>
              <a:rPr lang="en-US" sz="1200" b="1" u="sng" kern="1200" dirty="0" smtClean="0">
                <a:solidFill>
                  <a:schemeClr val="tx1"/>
                </a:solidFill>
                <a:effectLst/>
                <a:latin typeface="+mn-lt"/>
                <a:ea typeface="+mn-ea"/>
                <a:cs typeface="+mn-cs"/>
                <a:hlinkClick r:id="rId3"/>
              </a:rPr>
              <a:t>Incentive Program for Electronic Health Records</a:t>
            </a:r>
            <a:r>
              <a:rPr lang="en-US" sz="1200" kern="1200" dirty="0" smtClean="0">
                <a:solidFill>
                  <a:schemeClr val="tx1"/>
                </a:solidFill>
                <a:effectLst/>
                <a:latin typeface="+mn-lt"/>
                <a:ea typeface="+mn-ea"/>
                <a:cs typeface="+mn-cs"/>
              </a:rPr>
              <a:t> and the other which identifies the technical capabilities required for certified EHR technology known as the </a:t>
            </a:r>
            <a:r>
              <a:rPr lang="en-US" sz="1200" b="1" u="sng" kern="1200" dirty="0" smtClean="0">
                <a:solidFill>
                  <a:schemeClr val="tx1"/>
                </a:solidFill>
                <a:effectLst/>
                <a:latin typeface="+mn-lt"/>
                <a:ea typeface="+mn-ea"/>
                <a:cs typeface="+mn-cs"/>
                <a:hlinkClick r:id="rId4"/>
              </a:rPr>
              <a:t>Standards  &amp;  Permanent Certification Criteria for Electronic Health Records</a:t>
            </a:r>
            <a:r>
              <a:rPr lang="en-US" sz="1200" kern="1200" dirty="0" smtClean="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6</a:t>
            </a:fld>
            <a:endParaRPr lang="en-US"/>
          </a:p>
        </p:txBody>
      </p:sp>
    </p:spTree>
    <p:extLst>
      <p:ext uri="{BB962C8B-B14F-4D97-AF65-F5344CB8AC3E}">
        <p14:creationId xmlns:p14="http://schemas.microsoft.com/office/powerpoint/2010/main" val="124891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slide mentions the key dates associated with electronic health records “meaningful use”. The ball began to roll on Feb 17, 2009 with the American Recovery and Reinvestment Act 2009 also known as ARRA; one of the provisions of which include the “HITECH Act”, which stands for Health Information Technology for Economic &amp; Clinical Health. As a result of these efforts on Jan 13, 2010, the Medicare &amp; Medicaid EHR Incentive Program was born, also commonly known as “Meaningful Use”. The final rules on meaningful use were displayed by CMS &amp; ONC on July 13, 2010, published in the federal register on July 28, 2010 and became effective as regulations on Sept 26, 2010. The registration process for the incentive program began on Jan 3, 2011 and the incentive payments are expected to begin on May 1, 2011.</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EHR Meaningful Use is a part of  an evolutionary path and incremental growth has been proposed through three stages: 2011 marked</a:t>
            </a:r>
            <a:r>
              <a:rPr lang="en-US" sz="1200" kern="1200" baseline="0" dirty="0" smtClean="0">
                <a:solidFill>
                  <a:schemeClr val="tx1"/>
                </a:solidFill>
                <a:effectLst/>
                <a:latin typeface="+mn-lt"/>
                <a:ea typeface="+mn-ea"/>
                <a:cs typeface="+mn-cs"/>
              </a:rPr>
              <a:t> the </a:t>
            </a:r>
            <a:r>
              <a:rPr lang="en-US" sz="1200" kern="1200" dirty="0" smtClean="0">
                <a:solidFill>
                  <a:schemeClr val="tx1"/>
                </a:solidFill>
                <a:effectLst/>
                <a:latin typeface="+mn-lt"/>
                <a:ea typeface="+mn-ea"/>
                <a:cs typeface="+mn-cs"/>
              </a:rPr>
              <a:t>Stage 1,</a:t>
            </a:r>
            <a:r>
              <a:rPr lang="en-US" sz="1200" kern="1200" baseline="0" dirty="0" smtClean="0">
                <a:solidFill>
                  <a:schemeClr val="tx1"/>
                </a:solidFill>
                <a:effectLst/>
                <a:latin typeface="+mn-lt"/>
                <a:ea typeface="+mn-ea"/>
                <a:cs typeface="+mn-cs"/>
              </a:rPr>
              <a:t> which</a:t>
            </a:r>
            <a:r>
              <a:rPr lang="en-US" sz="1200" kern="1200" dirty="0" smtClean="0">
                <a:solidFill>
                  <a:schemeClr val="tx1"/>
                </a:solidFill>
                <a:effectLst/>
                <a:latin typeface="+mn-lt"/>
                <a:ea typeface="+mn-ea"/>
                <a:cs typeface="+mn-cs"/>
              </a:rPr>
              <a:t> involves data capture and sharing like e-Prescribing, Lab results into EHR’s and Public health reporting, 2013 will see the onset of Stage 2 requirements, that will deal with advanced clinical processes like patient Personal Health Record (PHR) access, electronic summary records and receiving health alerts and immunization information, and Stage 3 in 2015 will strive to achieve improved outcomes and provide access to comprehensive patient data and automated real-time surveillance.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slide also displays how the health information technology enabled health reform will move through the years ahead.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fld id="{9BADA21B-4345-4B7A-9FB5-CF18D94AA748}" type="slidenum">
              <a:rPr lang="en-US" smtClean="0"/>
              <a:pPr/>
              <a:t>8</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includes the milestones and timelines for the CMS Medicare &amp;</a:t>
            </a:r>
            <a:r>
              <a:rPr lang="en-US" baseline="0" dirty="0" smtClean="0"/>
              <a:t> Medicaid EHR Incentive Programs. </a:t>
            </a:r>
            <a:endParaRPr lang="en-US" dirty="0" smtClean="0"/>
          </a:p>
          <a:p>
            <a:endParaRPr lang="en-US" sz="1200" dirty="0" smtClean="0">
              <a:solidFill>
                <a:srgbClr val="002060"/>
              </a:solidFill>
            </a:endParaRPr>
          </a:p>
          <a:p>
            <a:r>
              <a:rPr lang="en-US" sz="1200" dirty="0" smtClean="0">
                <a:solidFill>
                  <a:srgbClr val="002060"/>
                </a:solidFill>
              </a:rPr>
              <a:t>This is a voluntary program, however starting Jan. 2016</a:t>
            </a:r>
            <a:r>
              <a:rPr lang="en-US" sz="1200" baseline="0" dirty="0" smtClean="0">
                <a:solidFill>
                  <a:srgbClr val="002060"/>
                </a:solidFill>
              </a:rPr>
              <a:t> there is a</a:t>
            </a:r>
            <a:r>
              <a:rPr lang="en-US" sz="1200" dirty="0" smtClean="0">
                <a:solidFill>
                  <a:srgbClr val="002060"/>
                </a:solidFill>
              </a:rPr>
              <a:t> penalty clause built-in, which will</a:t>
            </a:r>
            <a:r>
              <a:rPr lang="en-US" sz="1200" baseline="0" dirty="0" smtClean="0">
                <a:solidFill>
                  <a:srgbClr val="002060"/>
                </a:solidFill>
              </a:rPr>
              <a:t> result in negative</a:t>
            </a:r>
            <a:r>
              <a:rPr lang="en-US" sz="1200" dirty="0" smtClean="0">
                <a:solidFill>
                  <a:srgbClr val="002060"/>
                </a:solidFill>
              </a:rPr>
              <a:t> adjustment to fees is for Medicare program</a:t>
            </a:r>
            <a:r>
              <a:rPr lang="en-US" sz="1200" baseline="0" dirty="0" smtClean="0">
                <a:solidFill>
                  <a:srgbClr val="002060"/>
                </a:solidFill>
              </a:rPr>
              <a:t> only.</a:t>
            </a:r>
            <a:endParaRPr lang="en-US" dirty="0" smtClean="0"/>
          </a:p>
          <a:p>
            <a:endParaRPr lang="en-US" dirty="0" smtClean="0"/>
          </a:p>
          <a:p>
            <a:r>
              <a:rPr lang="en-US" dirty="0" smtClean="0"/>
              <a:t>Notice of Proposed</a:t>
            </a:r>
            <a:r>
              <a:rPr lang="en-US" baseline="0" dirty="0" smtClean="0"/>
              <a:t> Rule</a:t>
            </a:r>
            <a:r>
              <a:rPr lang="en-US" dirty="0" smtClean="0"/>
              <a:t> Making (NPRM) for Stage</a:t>
            </a:r>
            <a:r>
              <a:rPr lang="en-US" baseline="0" dirty="0" smtClean="0"/>
              <a:t> II of Meaningful Use will be available in Jan 2012.</a:t>
            </a:r>
            <a:r>
              <a:rPr lang="en-US" sz="1200" dirty="0" smtClean="0">
                <a:solidFill>
                  <a:srgbClr val="002060"/>
                </a:solidFill>
              </a:rPr>
              <a:t> </a:t>
            </a:r>
          </a:p>
        </p:txBody>
      </p:sp>
      <p:sp>
        <p:nvSpPr>
          <p:cNvPr id="4" name="Slide Number Placeholder 3"/>
          <p:cNvSpPr>
            <a:spLocks noGrp="1"/>
          </p:cNvSpPr>
          <p:nvPr>
            <p:ph type="sldNum" sz="quarter" idx="10"/>
          </p:nvPr>
        </p:nvSpPr>
        <p:spPr/>
        <p:txBody>
          <a:bodyPr/>
          <a:lstStyle/>
          <a:p>
            <a:fld id="{076A8ED7-745D-4991-A203-FE40BBF33194}"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This slide illustrates for electronic health records ‘meaningful use’,</a:t>
            </a:r>
            <a:r>
              <a:rPr lang="en-US" sz="1200" kern="1200" baseline="0" dirty="0" smtClean="0">
                <a:solidFill>
                  <a:schemeClr val="tx1"/>
                </a:solidFill>
                <a:effectLst/>
                <a:latin typeface="+mn-lt"/>
                <a:ea typeface="+mn-ea"/>
                <a:cs typeface="+mn-cs"/>
              </a:rPr>
              <a:t> the</a:t>
            </a:r>
            <a:r>
              <a:rPr lang="en-US" sz="1200" kern="1200" dirty="0" smtClean="0">
                <a:solidFill>
                  <a:schemeClr val="tx1"/>
                </a:solidFill>
                <a:effectLst/>
                <a:latin typeface="+mn-lt"/>
                <a:ea typeface="+mn-ea"/>
                <a:cs typeface="+mn-cs"/>
              </a:rPr>
              <a:t> entities who can claim the incentive- the eligible professionals also known as the EP’s and eligible hospitals or critical access hospitals which go by the acronym EH or CAH, respectively. For example, the eligible professionals will get $44,000 over a five-year period through Medicare and $63,750 for Medicaid over six years. </a:t>
            </a:r>
          </a:p>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10</a:t>
            </a:fld>
            <a:endParaRPr lang="en-US"/>
          </a:p>
        </p:txBody>
      </p:sp>
    </p:spTree>
    <p:extLst>
      <p:ext uri="{BB962C8B-B14F-4D97-AF65-F5344CB8AC3E}">
        <p14:creationId xmlns:p14="http://schemas.microsoft.com/office/powerpoint/2010/main" val="819147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76A8ED7-745D-4991-A203-FE40BBF33194}" type="slidenum">
              <a:rPr lang="en-US" smtClean="0"/>
              <a:pPr/>
              <a:t>13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buFont typeface="Arial" pitchFamily="34" charset="0"/>
              <a:buNone/>
            </a:pPr>
            <a:r>
              <a:rPr lang="en-US" dirty="0" smtClean="0"/>
              <a:t>This</a:t>
            </a:r>
            <a:r>
              <a:rPr lang="en-US" baseline="0" dirty="0" smtClean="0"/>
              <a:t> slide illustrates ELR and Case Reporting flows.  The MU Stage 1 reportable lab results flow is demarcated within the red box and shows the flow from eligible hospitals to public health reporting jurisdictions.</a:t>
            </a:r>
            <a:endParaRPr lang="en-US" dirty="0"/>
          </a:p>
        </p:txBody>
      </p:sp>
      <p:sp>
        <p:nvSpPr>
          <p:cNvPr id="4" name="Slide Number Placeholder 3"/>
          <p:cNvSpPr>
            <a:spLocks noGrp="1"/>
          </p:cNvSpPr>
          <p:nvPr>
            <p:ph type="sldNum" sz="quarter" idx="10"/>
          </p:nvPr>
        </p:nvSpPr>
        <p:spPr/>
        <p:txBody>
          <a:bodyPr/>
          <a:lstStyle/>
          <a:p>
            <a:fld id="{3937CD25-CB86-4A7B-B020-46BB04E856B0}" type="slidenum">
              <a:rPr lang="en-US" smtClean="0"/>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2800" b="0" dirty="0" smtClean="0">
                <a:solidFill>
                  <a:srgbClr val="002060"/>
                </a:solidFill>
              </a:rPr>
              <a:t>Stage 1 of Meaningful Use </a:t>
            </a:r>
            <a:r>
              <a:rPr lang="en-US" sz="2400" b="0" dirty="0" smtClean="0">
                <a:solidFill>
                  <a:srgbClr val="002060"/>
                </a:solidFill>
              </a:rPr>
              <a:t>provides incentives to </a:t>
            </a:r>
            <a:r>
              <a:rPr lang="en-US" sz="2400" b="0" i="1" dirty="0" smtClean="0">
                <a:solidFill>
                  <a:srgbClr val="002060"/>
                </a:solidFill>
              </a:rPr>
              <a:t>eligible hospitals </a:t>
            </a:r>
            <a:r>
              <a:rPr lang="en-US" sz="2400" b="0" dirty="0" smtClean="0">
                <a:solidFill>
                  <a:srgbClr val="002060"/>
                </a:solidFill>
              </a:rPr>
              <a:t>for sending reportable lab results to PH agencies.</a:t>
            </a:r>
          </a:p>
          <a:p>
            <a:r>
              <a:rPr lang="en-US" sz="2800" b="0" dirty="0" smtClean="0">
                <a:solidFill>
                  <a:srgbClr val="002060"/>
                </a:solidFill>
              </a:rPr>
              <a:t>This depicts three possible scenarios under which results could be sent:</a:t>
            </a:r>
          </a:p>
          <a:p>
            <a:pPr marL="914400" lvl="1" indent="-457200">
              <a:buFont typeface="+mj-lt"/>
              <a:buAutoNum type="arabicPeriod"/>
            </a:pPr>
            <a:r>
              <a:rPr lang="en-US" sz="2000" b="0" dirty="0" smtClean="0">
                <a:solidFill>
                  <a:srgbClr val="002060"/>
                </a:solidFill>
              </a:rPr>
              <a:t>From a certified complete EHR system </a:t>
            </a:r>
          </a:p>
          <a:p>
            <a:pPr marL="914400" lvl="1" indent="-457200">
              <a:buFont typeface="+mj-lt"/>
              <a:buAutoNum type="arabicPeriod"/>
            </a:pPr>
            <a:r>
              <a:rPr lang="en-US" sz="2000" b="0" dirty="0" smtClean="0">
                <a:solidFill>
                  <a:srgbClr val="002060"/>
                </a:solidFill>
              </a:rPr>
              <a:t>From an Laboratory Information Management System (LIMS) if it is part of an integrated, certified EHR modular system.</a:t>
            </a:r>
            <a:r>
              <a:rPr lang="en-US" sz="2000" b="0" baseline="0" dirty="0" smtClean="0">
                <a:solidFill>
                  <a:srgbClr val="002060"/>
                </a:solidFill>
              </a:rPr>
              <a:t>  This may be routed either directly or through </a:t>
            </a:r>
            <a:r>
              <a:rPr lang="en-US" sz="2000" b="0" dirty="0" smtClean="0">
                <a:solidFill>
                  <a:srgbClr val="002060"/>
                </a:solidFill>
              </a:rPr>
              <a:t>an HIE that receives meaningful use compliant lab results messages and routes  them to public health</a:t>
            </a:r>
          </a:p>
          <a:p>
            <a:pPr marL="914400" lvl="1" indent="-457200">
              <a:buFont typeface="+mj-lt"/>
              <a:buAutoNum type="arabicPeriod"/>
            </a:pPr>
            <a:r>
              <a:rPr lang="en-US" sz="2000" b="0" dirty="0" smtClean="0">
                <a:solidFill>
                  <a:srgbClr val="002060"/>
                </a:solidFill>
              </a:rPr>
              <a:t>Through an HIE that transforms message format to make it a meaningful use compliant lab results message before routing to public health.  In this case the HIE message</a:t>
            </a:r>
            <a:r>
              <a:rPr lang="en-US" sz="2000" b="0" baseline="0" dirty="0" smtClean="0">
                <a:solidFill>
                  <a:srgbClr val="002060"/>
                </a:solidFill>
              </a:rPr>
              <a:t> transformation component must be </a:t>
            </a:r>
            <a:r>
              <a:rPr lang="en-US" sz="2000" b="0" dirty="0" smtClean="0">
                <a:solidFill>
                  <a:srgbClr val="002060"/>
                </a:solidFill>
              </a:rPr>
              <a:t>certified as part of the integrated EHR component system.</a:t>
            </a:r>
          </a:p>
          <a:p>
            <a:r>
              <a:rPr lang="en-US" dirty="0" smtClean="0"/>
              <a:t>Other</a:t>
            </a:r>
            <a:r>
              <a:rPr lang="en-US" baseline="0" dirty="0" smtClean="0"/>
              <a:t> scenarios are also possible.</a:t>
            </a:r>
            <a:endParaRPr lang="en-US" dirty="0" smtClean="0"/>
          </a:p>
        </p:txBody>
      </p:sp>
      <p:sp>
        <p:nvSpPr>
          <p:cNvPr id="4" name="Slide Number Placeholder 3"/>
          <p:cNvSpPr>
            <a:spLocks noGrp="1"/>
          </p:cNvSpPr>
          <p:nvPr>
            <p:ph type="sldNum" sz="quarter" idx="10"/>
          </p:nvPr>
        </p:nvSpPr>
        <p:spPr/>
        <p:txBody>
          <a:bodyPr/>
          <a:lstStyle/>
          <a:p>
            <a:fld id="{076A8ED7-745D-4991-A203-FE40BBF33194}"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FE1CD9D-E8F4-4CC7-9BA4-03B95D9F91BF}" type="datetimeFigureOut">
              <a:rPr lang="en-US" smtClean="0"/>
              <a:pPr/>
              <a:t>1/23/2012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1CD9D-E8F4-4CC7-9BA4-03B95D9F91BF}" type="datetimeFigureOut">
              <a:rPr lang="en-US" smtClean="0"/>
              <a:pPr/>
              <a:t>1/23/2012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1CD9D-E8F4-4CC7-9BA4-03B95D9F91BF}" type="datetimeFigureOut">
              <a:rPr lang="en-US" smtClean="0"/>
              <a:pPr/>
              <a:t>1/23/2012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
        <p:nvSpPr>
          <p:cNvPr id="8"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0"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ata Slide (For content heavy tables and chart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Slide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3886200"/>
            <a:ext cx="6400800" cy="457200"/>
          </a:xfrm>
          <a:prstGeom prst="rect">
            <a:avLst/>
          </a:prstGeom>
        </p:spPr>
        <p:txBody>
          <a:bodyPr/>
          <a:lstStyle>
            <a:lvl1pPr marL="0" indent="0" algn="ctr">
              <a:buNone/>
              <a:defRPr sz="20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Presenters Name – Myriad Pro, Bold, 20pt</a:t>
            </a:r>
          </a:p>
        </p:txBody>
      </p:sp>
      <p:sp>
        <p:nvSpPr>
          <p:cNvPr id="9" name="Text Placeholder 8"/>
          <p:cNvSpPr>
            <a:spLocks noGrp="1"/>
          </p:cNvSpPr>
          <p:nvPr>
            <p:ph type="body" sz="quarter" idx="10" hasCustomPrompt="1"/>
          </p:nvPr>
        </p:nvSpPr>
        <p:spPr>
          <a:xfrm>
            <a:off x="1371600" y="4267200"/>
            <a:ext cx="6400800" cy="1295400"/>
          </a:xfrm>
          <a:prstGeom prst="rect">
            <a:avLst/>
          </a:prstGeom>
        </p:spPr>
        <p:txBody>
          <a:bodyPr/>
          <a:lstStyle>
            <a:lvl1pPr algn="ctr">
              <a:lnSpc>
                <a:spcPts val="2000"/>
              </a:lnSpc>
              <a:buNone/>
              <a:defRPr sz="1800" baseline="0">
                <a:solidFill>
                  <a:schemeClr val="tx1"/>
                </a:solidFill>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US" sz="1800" dirty="0" smtClean="0"/>
              <a:t>Title of Presenter –Myriad Pro, 18pt</a:t>
            </a:r>
          </a:p>
          <a:p>
            <a:pPr lvl="0"/>
            <a:endParaRPr lang="en-US" sz="1800" dirty="0" smtClean="0"/>
          </a:p>
          <a:p>
            <a:pPr lvl="0"/>
            <a:r>
              <a:rPr lang="en-US" sz="1800" dirty="0" smtClean="0"/>
              <a:t>Title of Event</a:t>
            </a:r>
          </a:p>
          <a:p>
            <a:pPr lvl="0"/>
            <a:r>
              <a:rPr lang="en-US" sz="1800" dirty="0" smtClean="0"/>
              <a:t>Date of Event</a:t>
            </a:r>
            <a:endParaRPr lang="en-US" dirty="0"/>
          </a:p>
        </p:txBody>
      </p:sp>
      <p:sp>
        <p:nvSpPr>
          <p:cNvPr id="11" name="Title 1"/>
          <p:cNvSpPr>
            <a:spLocks noGrp="1"/>
          </p:cNvSpPr>
          <p:nvPr>
            <p:ph type="title" hasCustomPrompt="1"/>
          </p:nvPr>
        </p:nvSpPr>
        <p:spPr>
          <a:xfrm>
            <a:off x="457200" y="1981200"/>
            <a:ext cx="8229600" cy="1676400"/>
          </a:xfrm>
          <a:prstGeom prst="rect">
            <a:avLst/>
          </a:prstGeom>
        </p:spPr>
        <p:txBody>
          <a:bodyPr/>
          <a:lstStyle>
            <a:lvl1pPr>
              <a:lnSpc>
                <a:spcPts val="3000"/>
              </a:lnSpc>
              <a:defRPr sz="2800" b="1" baseline="0">
                <a:effectLst/>
              </a:defRPr>
            </a:lvl1pPr>
          </a:lstStyle>
          <a:p>
            <a:r>
              <a:rPr lang="en-US" dirty="0" smtClean="0"/>
              <a:t>Title of Presentation – Myriad Pro</a:t>
            </a:r>
            <a:br>
              <a:rPr lang="en-US" dirty="0" smtClean="0"/>
            </a:br>
            <a:r>
              <a:rPr lang="en-US" dirty="0" smtClean="0"/>
              <a:t> Bold, Shadow 28pt</a:t>
            </a:r>
            <a:endParaRPr lang="en-US"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Basic Content Badg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1"/>
            <a:ext cx="8229600" cy="4191000"/>
          </a:xfrm>
          <a:prstGeom prst="rect">
            <a:avLst/>
          </a:prstGeom>
        </p:spPr>
        <p:txBody>
          <a:bodyPr/>
          <a:lstStyle>
            <a:lvl1pPr>
              <a:buClr>
                <a:schemeClr val="tx1"/>
              </a:buClr>
              <a:buSzPct val="70000"/>
              <a:buFont typeface="Wingdings" pitchFamily="2" charset="2"/>
              <a:buChar char="q"/>
              <a:defRPr sz="2400" b="1" baseline="0">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baseline="0">
                <a:solidFill>
                  <a:schemeClr val="bg2"/>
                </a:solidFill>
              </a:defRPr>
            </a:lvl4pPr>
            <a:lvl5pPr>
              <a:buClr>
                <a:schemeClr val="tx1"/>
              </a:buClr>
              <a:buSzPct val="70000"/>
              <a:buFont typeface="Arial" pitchFamily="34" charset="0"/>
              <a:buChar char="•"/>
              <a:defRPr sz="1800">
                <a:solidFill>
                  <a:schemeClr val="bg2"/>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6" name="Text Placeholder 5"/>
          <p:cNvSpPr>
            <a:spLocks noGrp="1"/>
          </p:cNvSpPr>
          <p:nvPr>
            <p:ph type="body" sz="quarter" idx="11" hasCustomPrompt="1"/>
          </p:nvPr>
        </p:nvSpPr>
        <p:spPr>
          <a:xfrm>
            <a:off x="1905000" y="5791200"/>
            <a:ext cx="67818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 </a:t>
            </a:r>
            <a:endParaRPr lang="en-US" dirty="0"/>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4406900"/>
            <a:ext cx="7772400" cy="1362075"/>
          </a:xfrm>
          <a:prstGeom prst="rect">
            <a:avLst/>
          </a:prstGeom>
        </p:spPr>
        <p:txBody>
          <a:bodyPr anchor="t"/>
          <a:lstStyle>
            <a:lvl1pPr algn="l">
              <a:lnSpc>
                <a:spcPts val="3800"/>
              </a:lnSpc>
              <a:defRPr sz="3600" b="1" cap="all" baseline="0">
                <a:effectLst/>
              </a:defRPr>
            </a:lvl1pPr>
          </a:lstStyle>
          <a:p>
            <a:r>
              <a:rPr lang="en-US" dirty="0" smtClean="0"/>
              <a:t>Section Header</a:t>
            </a:r>
            <a:br>
              <a:rPr lang="en-US" dirty="0" smtClean="0"/>
            </a:br>
            <a:r>
              <a:rPr lang="en-US" dirty="0" smtClean="0"/>
              <a:t>Myriad Pro, bold, shadow, 36pt </a:t>
            </a:r>
            <a:endParaRPr lang="en-US" dirty="0"/>
          </a:p>
        </p:txBody>
      </p:sp>
      <p:sp>
        <p:nvSpPr>
          <p:cNvPr id="3" name="Text Placeholder 2"/>
          <p:cNvSpPr>
            <a:spLocks noGrp="1"/>
          </p:cNvSpPr>
          <p:nvPr>
            <p:ph type="body" idx="1" hasCustomPrompt="1"/>
          </p:nvPr>
        </p:nvSpPr>
        <p:spPr>
          <a:xfrm>
            <a:off x="722313" y="2906713"/>
            <a:ext cx="7772400" cy="1500187"/>
          </a:xfrm>
          <a:prstGeom prst="rect">
            <a:avLst/>
          </a:prstGeom>
        </p:spPr>
        <p:txBody>
          <a:bodyPr anchor="b"/>
          <a:lstStyle>
            <a:lvl1pPr marL="0" indent="0">
              <a:lnSpc>
                <a:spcPts val="2200"/>
              </a:lnSpc>
              <a:buNone/>
              <a:defRPr sz="2000" baseline="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Subhead – Myriad Pro, 20pt</a:t>
            </a: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3050"/>
            <a:ext cx="3008313" cy="1162050"/>
          </a:xfrm>
          <a:prstGeom prst="rect">
            <a:avLst/>
          </a:prstGeom>
        </p:spPr>
        <p:txBody>
          <a:bodyPr anchor="b"/>
          <a:lstStyle>
            <a:lvl1pPr algn="l">
              <a:defRPr sz="2000" b="1" baseline="0">
                <a:effectLst/>
              </a:defRPr>
            </a:lvl1pPr>
          </a:lstStyle>
          <a:p>
            <a:r>
              <a:rPr lang="en-US" dirty="0" smtClean="0"/>
              <a:t>Header – Myriad Pro, bold, shadow, 20pt</a:t>
            </a:r>
            <a:endParaRPr lang="en-US" dirty="0"/>
          </a:p>
        </p:txBody>
      </p:sp>
      <p:sp>
        <p:nvSpPr>
          <p:cNvPr id="3" name="Content Placeholder 2"/>
          <p:cNvSpPr>
            <a:spLocks noGrp="1"/>
          </p:cNvSpPr>
          <p:nvPr>
            <p:ph idx="1" hasCustomPrompt="1"/>
          </p:nvPr>
        </p:nvSpPr>
        <p:spPr>
          <a:xfrm>
            <a:off x="3575050" y="273051"/>
            <a:ext cx="5111750" cy="5518150"/>
          </a:xfrm>
          <a:prstGeom prst="rect">
            <a:avLst/>
          </a:prstGeom>
        </p:spPr>
        <p:txBody>
          <a:bodyPr anchor="ctr" anchorCtr="0"/>
          <a:lstStyle>
            <a:lvl1pPr>
              <a:buClr>
                <a:schemeClr val="tx1"/>
              </a:buClr>
              <a:buSzPct val="70000"/>
              <a:buFont typeface="Wingdings" pitchFamily="2" charset="2"/>
              <a:buChar char="q"/>
              <a:defRPr sz="2400" b="1">
                <a:solidFill>
                  <a:schemeClr val="bg2"/>
                </a:solidFill>
              </a:defRPr>
            </a:lvl1pPr>
            <a:lvl2pPr>
              <a:buClr>
                <a:schemeClr val="tx1"/>
              </a:buClr>
              <a:buSzPct val="100000"/>
              <a:buFont typeface="Wingdings" pitchFamily="2" charset="2"/>
              <a:buChar char="§"/>
              <a:defRPr sz="2000">
                <a:solidFill>
                  <a:schemeClr val="bg2"/>
                </a:solidFill>
              </a:defRPr>
            </a:lvl2pPr>
            <a:lvl3pPr>
              <a:buClr>
                <a:schemeClr val="tx1"/>
              </a:buClr>
              <a:buSzPct val="100000"/>
              <a:buFont typeface="Arial" pitchFamily="34" charset="0"/>
              <a:buChar char="•"/>
              <a:defRPr sz="1800">
                <a:solidFill>
                  <a:schemeClr val="bg2"/>
                </a:solidFill>
              </a:defRPr>
            </a:lvl3pPr>
            <a:lvl4pPr>
              <a:buClr>
                <a:schemeClr val="tx1"/>
              </a:buClr>
              <a:buSzPct val="70000"/>
              <a:buFont typeface="Courier New" pitchFamily="49" charset="0"/>
              <a:buChar char="o"/>
              <a:defRPr sz="1800">
                <a:solidFill>
                  <a:schemeClr val="bg2"/>
                </a:solidFill>
              </a:defRPr>
            </a:lvl4pPr>
            <a:lvl5pPr>
              <a:buClr>
                <a:schemeClr val="tx1"/>
              </a:buClr>
              <a:buSzPct val="70000"/>
              <a:buFont typeface="Arial" pitchFamily="34" charset="0"/>
              <a:buChar char="•"/>
              <a:defRPr sz="1800">
                <a:solidFill>
                  <a:schemeClr val="bg2"/>
                </a:solidFill>
              </a:defRPr>
            </a:lvl5pPr>
            <a:lvl6pPr>
              <a:defRPr sz="2000"/>
            </a:lvl6pPr>
            <a:lvl7pPr>
              <a:defRPr sz="2000"/>
            </a:lvl7pPr>
            <a:lvl8pPr>
              <a:defRPr sz="2000"/>
            </a:lvl8pPr>
            <a:lvl9pPr>
              <a:defRPr sz="2000"/>
            </a:lvl9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Text Placeholder 3"/>
          <p:cNvSpPr>
            <a:spLocks noGrp="1"/>
          </p:cNvSpPr>
          <p:nvPr>
            <p:ph type="body" sz="half" idx="2" hasCustomPrompt="1"/>
          </p:nvPr>
        </p:nvSpPr>
        <p:spPr>
          <a:xfrm>
            <a:off x="457200" y="1435101"/>
            <a:ext cx="3008313" cy="4356099"/>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Paragraph of type</a:t>
            </a:r>
          </a:p>
          <a:p>
            <a:pPr lvl="0"/>
            <a:r>
              <a:rPr lang="en-US" dirty="0" smtClean="0"/>
              <a:t>Myriad Pro, 14pt</a:t>
            </a:r>
          </a:p>
        </p:txBody>
      </p:sp>
      <p:sp>
        <p:nvSpPr>
          <p:cNvPr id="7" name="Text Placeholder 5"/>
          <p:cNvSpPr>
            <a:spLocks noGrp="1"/>
          </p:cNvSpPr>
          <p:nvPr>
            <p:ph type="body" sz="quarter" idx="11" hasCustomPrompt="1"/>
          </p:nvPr>
        </p:nvSpPr>
        <p:spPr>
          <a:xfrm>
            <a:off x="457200" y="5791200"/>
            <a:ext cx="8229600" cy="609600"/>
          </a:xfrm>
          <a:prstGeom prst="rect">
            <a:avLst/>
          </a:prstGeom>
        </p:spPr>
        <p:txBody>
          <a:bodyPr anchor="b"/>
          <a:lstStyle>
            <a:lvl1pPr>
              <a:buNone/>
              <a:defRPr sz="1100">
                <a:solidFill>
                  <a:schemeClr val="tx1"/>
                </a:solidFill>
              </a:defRPr>
            </a:lvl1pPr>
          </a:lstStyle>
          <a:p>
            <a:r>
              <a:rPr lang="en-US" dirty="0" smtClean="0"/>
              <a:t>* Citations, references, and credits – Myriad Pro, 11pt</a:t>
            </a:r>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E1CD9D-E8F4-4CC7-9BA4-03B95D9F91BF}" type="datetimeFigureOut">
              <a:rPr lang="en-US" smtClean="0"/>
              <a:pPr/>
              <a:t>1/23/2012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4800600"/>
            <a:ext cx="5486400" cy="566738"/>
          </a:xfrm>
          <a:prstGeom prst="rect">
            <a:avLst/>
          </a:prstGeom>
        </p:spPr>
        <p:txBody>
          <a:bodyPr anchor="b"/>
          <a:lstStyle>
            <a:lvl1pPr algn="l">
              <a:defRPr sz="2000" b="1" baseline="0">
                <a:effectLst/>
              </a:defRPr>
            </a:lvl1pPr>
          </a:lstStyle>
          <a:p>
            <a:r>
              <a:rPr lang="en-US" dirty="0" smtClean="0"/>
              <a:t>Photo Title – Myriad Pro, Bold, Shadow, 20pt</a:t>
            </a:r>
            <a:endParaRPr lang="en-US" dirty="0"/>
          </a:p>
        </p:txBody>
      </p:sp>
      <p:sp>
        <p:nvSpPr>
          <p:cNvPr id="3" name="Picture Placeholder 2"/>
          <p:cNvSpPr>
            <a:spLocks noGrp="1"/>
          </p:cNvSpPr>
          <p:nvPr>
            <p:ph type="pic" idx="1"/>
          </p:nvPr>
        </p:nvSpPr>
        <p:spPr>
          <a:xfrm>
            <a:off x="1792288" y="612775"/>
            <a:ext cx="5486400" cy="4114800"/>
          </a:xfrm>
          <a:prstGeom prst="rect">
            <a:avLst/>
          </a:prstGeom>
          <a:ln w="25400">
            <a:solidFill>
              <a:schemeClr val="bg1"/>
            </a:solidFill>
          </a:ln>
          <a:effectLst>
            <a:outerShdw blurRad="44450" dist="27940" dir="5400000" algn="ctr">
              <a:srgbClr val="000000">
                <a:alpha val="32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hasCustomPrompt="1"/>
          </p:nvPr>
        </p:nvSpPr>
        <p:spPr>
          <a:xfrm>
            <a:off x="1792288" y="5367338"/>
            <a:ext cx="5486400" cy="804862"/>
          </a:xfrm>
          <a:prstGeom prst="rect">
            <a:avLst/>
          </a:prstGeom>
        </p:spPr>
        <p:txBody>
          <a:bodyPr/>
          <a:lstStyle>
            <a:lvl1pPr marL="0" indent="0">
              <a:buNone/>
              <a:defRPr sz="1400" baseline="0">
                <a:solidFill>
                  <a:schemeClr val="bg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Caption or credits for photo – Myriad Pro, 14pt</a:t>
            </a: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losing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Subtitle 2"/>
          <p:cNvSpPr>
            <a:spLocks noGrp="1"/>
          </p:cNvSpPr>
          <p:nvPr>
            <p:ph type="subTitle" idx="1" hasCustomPrompt="1"/>
          </p:nvPr>
        </p:nvSpPr>
        <p:spPr>
          <a:xfrm>
            <a:off x="1371600" y="1981200"/>
            <a:ext cx="6400800" cy="2057400"/>
          </a:xfrm>
          <a:prstGeom prst="rect">
            <a:avLst/>
          </a:prstGeom>
        </p:spPr>
        <p:txBody>
          <a:bodyPr/>
          <a:lstStyle>
            <a:lvl1pPr marL="0" indent="0" algn="ctr">
              <a:buNone/>
              <a:defRPr sz="2800" b="1" baseline="0">
                <a:solidFill>
                  <a:schemeClr val="bg2"/>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Closing– Myriad Pro, Bold, 28pt</a:t>
            </a:r>
          </a:p>
        </p:txBody>
      </p:sp>
      <p:sp>
        <p:nvSpPr>
          <p:cNvPr id="7" name="Rectangle 6"/>
          <p:cNvSpPr/>
          <p:nvPr/>
        </p:nvSpPr>
        <p:spPr>
          <a:xfrm>
            <a:off x="1371600" y="4343400"/>
            <a:ext cx="6400800" cy="292388"/>
          </a:xfrm>
          <a:prstGeom prst="rect">
            <a:avLst/>
          </a:prstGeom>
        </p:spPr>
        <p:txBody>
          <a:bodyPr wrap="square">
            <a:spAutoFit/>
          </a:bodyPr>
          <a:lstStyle/>
          <a:p>
            <a:pPr lvl="0"/>
            <a:r>
              <a:rPr lang="en-US" sz="1300" b="1" dirty="0" smtClean="0">
                <a:solidFill>
                  <a:schemeClr val="tx1"/>
                </a:solidFill>
              </a:rPr>
              <a:t>For more information please contact Centers for Disease Control and Prevention</a:t>
            </a:r>
          </a:p>
        </p:txBody>
      </p:sp>
      <p:sp>
        <p:nvSpPr>
          <p:cNvPr id="10" name="Rectangle 9"/>
          <p:cNvSpPr/>
          <p:nvPr/>
        </p:nvSpPr>
        <p:spPr>
          <a:xfrm>
            <a:off x="1371600" y="4706034"/>
            <a:ext cx="5943600" cy="646331"/>
          </a:xfrm>
          <a:prstGeom prst="rect">
            <a:avLst/>
          </a:prstGeom>
        </p:spPr>
        <p:txBody>
          <a:bodyPr wrap="square">
            <a:spAutoFit/>
          </a:bodyPr>
          <a:lstStyle/>
          <a:p>
            <a:pPr lvl="0"/>
            <a:r>
              <a:rPr lang="en-US" sz="1200" dirty="0" smtClean="0">
                <a:solidFill>
                  <a:schemeClr val="tx1"/>
                </a:solidFill>
              </a:rPr>
              <a:t>1600 Clifton Road NE, Atlanta, GA 30333</a:t>
            </a:r>
          </a:p>
          <a:p>
            <a:pPr lvl="0"/>
            <a:r>
              <a:rPr lang="en-US" sz="1200" dirty="0" smtClean="0">
                <a:solidFill>
                  <a:schemeClr val="tx1"/>
                </a:solidFill>
              </a:rPr>
              <a:t>Telephone, 1-800-CDC-INFO (232-4636)/TTY: 1-888-232-6348</a:t>
            </a:r>
          </a:p>
          <a:p>
            <a:pPr lvl="0"/>
            <a:r>
              <a:rPr lang="en-US" sz="1200" dirty="0" smtClean="0">
                <a:solidFill>
                  <a:schemeClr val="tx1"/>
                </a:solidFill>
              </a:rPr>
              <a:t>E-mail: cdcinfo@cdc.gov 	Web: www.cdc.gov</a:t>
            </a:r>
          </a:p>
        </p:txBody>
      </p:sp>
      <p:sp>
        <p:nvSpPr>
          <p:cNvPr id="11" name="Text Placeholder 5"/>
          <p:cNvSpPr>
            <a:spLocks noGrp="1"/>
          </p:cNvSpPr>
          <p:nvPr>
            <p:ph type="body" sz="quarter" idx="11" hasCustomPrompt="1"/>
          </p:nvPr>
        </p:nvSpPr>
        <p:spPr>
          <a:xfrm>
            <a:off x="2286000" y="6281928"/>
            <a:ext cx="5105400" cy="18288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
        <p:nvSpPr>
          <p:cNvPr id="12" name="Text Placeholder 6"/>
          <p:cNvSpPr>
            <a:spLocks noGrp="1"/>
          </p:cNvSpPr>
          <p:nvPr>
            <p:ph type="body" sz="quarter" idx="12" hasCustomPrompt="1"/>
          </p:nvPr>
        </p:nvSpPr>
        <p:spPr>
          <a:xfrm>
            <a:off x="2286000" y="6473952"/>
            <a:ext cx="5105400" cy="228600"/>
          </a:xfrm>
          <a:prstGeom prst="rect">
            <a:avLst/>
          </a:prstGeom>
        </p:spPr>
        <p:txBody>
          <a:bodyPr/>
          <a:lstStyle>
            <a:lvl1pPr>
              <a:buNone/>
              <a:defRPr sz="1000" baseline="0">
                <a:solidFill>
                  <a:schemeClr val="bg1"/>
                </a:solidFill>
              </a:defRPr>
            </a:lvl1pPr>
          </a:lstStyle>
          <a:p>
            <a:r>
              <a:rPr lang="en-US" dirty="0" smtClean="0"/>
              <a:t>Place Descriptor Here</a:t>
            </a:r>
            <a:endParaRPr lang="en-US" dirty="0"/>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457200" y="6288088"/>
            <a:ext cx="2133600" cy="476250"/>
          </a:xfrm>
          <a:prstGeom prst="rect">
            <a:avLst/>
          </a:prstGeom>
          <a:ln/>
        </p:spPr>
        <p:txBody>
          <a:bodyPr/>
          <a:lstStyle>
            <a:lvl1pPr>
              <a:defRPr/>
            </a:lvl1pPr>
          </a:lstStyle>
          <a:p>
            <a:fld id="{4FE1CD9D-E8F4-4CC7-9BA4-03B95D9F91BF}" type="datetimeFigureOut">
              <a:rPr lang="en-US" smtClean="0"/>
              <a:pPr/>
              <a:t>1/23/2012</a:t>
            </a:fld>
            <a:endParaRPr lang="en-US"/>
          </a:p>
        </p:txBody>
      </p:sp>
      <p:sp>
        <p:nvSpPr>
          <p:cNvPr id="5" name="Rectangle 5"/>
          <p:cNvSpPr>
            <a:spLocks noGrp="1" noChangeArrowheads="1"/>
          </p:cNvSpPr>
          <p:nvPr>
            <p:ph type="ftr" sz="quarter" idx="11"/>
          </p:nvPr>
        </p:nvSpPr>
        <p:spPr>
          <a:xfrm>
            <a:off x="3124200" y="6288088"/>
            <a:ext cx="2895600" cy="476250"/>
          </a:xfrm>
          <a:prstGeom prst="rect">
            <a:avLst/>
          </a:prstGeom>
          <a:ln/>
        </p:spPr>
        <p:txBody>
          <a:bodyPr/>
          <a:lstStyle>
            <a:lvl1pPr>
              <a:defRPr/>
            </a:lvl1pPr>
          </a:lstStyle>
          <a:p>
            <a:endParaRPr lang="en-US"/>
          </a:p>
        </p:txBody>
      </p:sp>
      <p:sp>
        <p:nvSpPr>
          <p:cNvPr id="6" name="Rectangle 6"/>
          <p:cNvSpPr>
            <a:spLocks noGrp="1" noChangeArrowheads="1"/>
          </p:cNvSpPr>
          <p:nvPr>
            <p:ph type="sldNum" sz="quarter" idx="12"/>
          </p:nvPr>
        </p:nvSpPr>
        <p:spPr>
          <a:xfrm>
            <a:off x="6978650" y="6477000"/>
            <a:ext cx="2133600" cy="476250"/>
          </a:xfrm>
          <a:prstGeom prst="rect">
            <a:avLst/>
          </a:prstGeom>
          <a:ln/>
        </p:spPr>
        <p:txBody>
          <a:bodyPr/>
          <a:lstStyle>
            <a:lvl1pPr>
              <a:defRPr/>
            </a:lvl1pPr>
          </a:lstStyle>
          <a:p>
            <a:fld id="{D02F06F4-C88A-4514-ABC1-7516B48A4335}" type="slidenum">
              <a:rPr lang="en-US" smtClean="0"/>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92213" y="374650"/>
            <a:ext cx="7742237" cy="982663"/>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a:xfrm>
            <a:off x="1354138" y="1600200"/>
            <a:ext cx="7434262" cy="411797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7"/>
          <p:cNvSpPr>
            <a:spLocks noGrp="1"/>
          </p:cNvSpPr>
          <p:nvPr>
            <p:ph type="sldNum" sz="quarter" idx="10"/>
          </p:nvPr>
        </p:nvSpPr>
        <p:spPr>
          <a:xfrm>
            <a:off x="6978650" y="6289675"/>
            <a:ext cx="2133600" cy="476250"/>
          </a:xfrm>
          <a:prstGeom prst="rect">
            <a:avLst/>
          </a:prstGeom>
        </p:spPr>
        <p:txBody>
          <a:bodyPr/>
          <a:lstStyle>
            <a:lvl1pPr>
              <a:defRPr/>
            </a:lvl1pPr>
          </a:lstStyle>
          <a:p>
            <a:fld id="{D02F06F4-C88A-4514-ABC1-7516B48A4335}" type="slidenum">
              <a:rPr lang="en-US" smtClean="0"/>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accent3"/>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0"/>
            <a:ext cx="8229600" cy="4571999"/>
          </a:xfrm>
          <a:prstGeom prst="rect">
            <a:avLst/>
          </a:prstGeom>
        </p:spPr>
        <p:txBody>
          <a:bodyPr/>
          <a:lstStyle>
            <a:lvl1pPr>
              <a:buClr>
                <a:schemeClr val="tx1"/>
              </a:buClr>
              <a:buSzPct val="70000"/>
              <a:buFont typeface="Wingdings" pitchFamily="2" charset="2"/>
              <a:buChar char="q"/>
              <a:defRPr sz="2400" b="1" baseline="0">
                <a:solidFill>
                  <a:schemeClr val="tx1">
                    <a:lumMod val="75000"/>
                    <a:lumOff val="25000"/>
                  </a:schemeClr>
                </a:solidFill>
              </a:defRPr>
            </a:lvl1pPr>
            <a:lvl2pPr>
              <a:buClr>
                <a:schemeClr val="tx1"/>
              </a:buClr>
              <a:buSzPct val="100000"/>
              <a:buFont typeface="Wingdings" pitchFamily="2" charset="2"/>
              <a:buChar char="§"/>
              <a:defRPr sz="2000">
                <a:solidFill>
                  <a:schemeClr val="tx1">
                    <a:lumMod val="75000"/>
                    <a:lumOff val="25000"/>
                  </a:schemeClr>
                </a:solidFill>
              </a:defRPr>
            </a:lvl2pPr>
            <a:lvl3pPr>
              <a:buClr>
                <a:schemeClr val="tx1"/>
              </a:buClr>
              <a:buSzPct val="100000"/>
              <a:buFont typeface="Arial" pitchFamily="34" charset="0"/>
              <a:buChar char="•"/>
              <a:defRPr sz="1800">
                <a:solidFill>
                  <a:schemeClr val="tx1">
                    <a:lumMod val="75000"/>
                    <a:lumOff val="25000"/>
                  </a:schemeClr>
                </a:solidFill>
              </a:defRPr>
            </a:lvl3pPr>
            <a:lvl4pPr>
              <a:buClr>
                <a:schemeClr val="tx1"/>
              </a:buClr>
              <a:buSzPct val="70000"/>
              <a:buFont typeface="Courier New" pitchFamily="49" charset="0"/>
              <a:buChar char="o"/>
              <a:defRPr sz="1800" baseline="0">
                <a:solidFill>
                  <a:schemeClr val="tx1">
                    <a:lumMod val="75000"/>
                    <a:lumOff val="25000"/>
                  </a:schemeClr>
                </a:solidFill>
              </a:defRPr>
            </a:lvl4pPr>
            <a:lvl5pPr>
              <a:buClr>
                <a:schemeClr val="tx1"/>
              </a:buClr>
              <a:buSzPct val="70000"/>
              <a:buFont typeface="Arial" pitchFamily="34" charset="0"/>
              <a:buChar char="•"/>
              <a:defRPr sz="1800">
                <a:solidFill>
                  <a:schemeClr val="tx1">
                    <a:lumMod val="75000"/>
                    <a:lumOff val="25000"/>
                  </a:schemeClr>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Slide Number Placeholder 4"/>
          <p:cNvSpPr>
            <a:spLocks noGrp="1"/>
          </p:cNvSpPr>
          <p:nvPr>
            <p:ph type="sldNum" sz="quarter" idx="3"/>
          </p:nvPr>
        </p:nvSpPr>
        <p:spPr>
          <a:xfrm>
            <a:off x="6113462" y="6394450"/>
            <a:ext cx="3030538" cy="463550"/>
          </a:xfrm>
          <a:prstGeom prst="rect">
            <a:avLst/>
          </a:prstGeom>
        </p:spPr>
        <p:txBody>
          <a:bodyPr vert="horz" lIns="91440" tIns="45720" rIns="91440" bIns="45720" rtlCol="0" anchor="b"/>
          <a:lstStyle>
            <a:lvl1pPr algn="r">
              <a:defRPr sz="1200"/>
            </a:lvl1pPr>
          </a:lstStyle>
          <a:p>
            <a:fld id="{C8EB5AB0-2A30-43D5-879B-11B4498F3C24}"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accent3"/>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0"/>
            <a:ext cx="8229600" cy="4571999"/>
          </a:xfrm>
          <a:prstGeom prst="rect">
            <a:avLst/>
          </a:prstGeom>
        </p:spPr>
        <p:txBody>
          <a:bodyPr/>
          <a:lstStyle>
            <a:lvl1pPr>
              <a:buClr>
                <a:schemeClr val="tx1"/>
              </a:buClr>
              <a:buSzPct val="70000"/>
              <a:buFont typeface="Wingdings" pitchFamily="2" charset="2"/>
              <a:buChar char="q"/>
              <a:defRPr sz="2400" b="1" baseline="0">
                <a:solidFill>
                  <a:schemeClr val="tx1">
                    <a:lumMod val="75000"/>
                    <a:lumOff val="25000"/>
                  </a:schemeClr>
                </a:solidFill>
              </a:defRPr>
            </a:lvl1pPr>
            <a:lvl2pPr>
              <a:buClr>
                <a:schemeClr val="tx1"/>
              </a:buClr>
              <a:buSzPct val="100000"/>
              <a:buFont typeface="Wingdings" pitchFamily="2" charset="2"/>
              <a:buChar char="§"/>
              <a:defRPr sz="2000">
                <a:solidFill>
                  <a:schemeClr val="tx1">
                    <a:lumMod val="75000"/>
                    <a:lumOff val="25000"/>
                  </a:schemeClr>
                </a:solidFill>
              </a:defRPr>
            </a:lvl2pPr>
            <a:lvl3pPr>
              <a:buClr>
                <a:schemeClr val="tx1"/>
              </a:buClr>
              <a:buSzPct val="100000"/>
              <a:buFont typeface="Arial" pitchFamily="34" charset="0"/>
              <a:buChar char="•"/>
              <a:defRPr sz="1800">
                <a:solidFill>
                  <a:schemeClr val="tx1">
                    <a:lumMod val="75000"/>
                    <a:lumOff val="25000"/>
                  </a:schemeClr>
                </a:solidFill>
              </a:defRPr>
            </a:lvl3pPr>
            <a:lvl4pPr>
              <a:buClr>
                <a:schemeClr val="tx1"/>
              </a:buClr>
              <a:buSzPct val="70000"/>
              <a:buFont typeface="Courier New" pitchFamily="49" charset="0"/>
              <a:buChar char="o"/>
              <a:defRPr sz="1800" baseline="0">
                <a:solidFill>
                  <a:schemeClr val="tx1">
                    <a:lumMod val="75000"/>
                    <a:lumOff val="25000"/>
                  </a:schemeClr>
                </a:solidFill>
              </a:defRPr>
            </a:lvl4pPr>
            <a:lvl5pPr>
              <a:buClr>
                <a:schemeClr val="tx1"/>
              </a:buClr>
              <a:buSzPct val="70000"/>
              <a:buFont typeface="Arial" pitchFamily="34" charset="0"/>
              <a:buChar char="•"/>
              <a:defRPr sz="1800">
                <a:solidFill>
                  <a:schemeClr val="tx1">
                    <a:lumMod val="75000"/>
                    <a:lumOff val="25000"/>
                  </a:schemeClr>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Slide Number Placeholder 4"/>
          <p:cNvSpPr>
            <a:spLocks noGrp="1"/>
          </p:cNvSpPr>
          <p:nvPr>
            <p:ph type="sldNum" sz="quarter" idx="3"/>
          </p:nvPr>
        </p:nvSpPr>
        <p:spPr>
          <a:xfrm>
            <a:off x="6113462" y="6394450"/>
            <a:ext cx="3030538" cy="463550"/>
          </a:xfrm>
          <a:prstGeom prst="rect">
            <a:avLst/>
          </a:prstGeom>
        </p:spPr>
        <p:txBody>
          <a:bodyPr vert="horz" lIns="91440" tIns="45720" rIns="91440" bIns="45720" rtlCol="0" anchor="b"/>
          <a:lstStyle>
            <a:lvl1pPr algn="r">
              <a:defRPr sz="1200"/>
            </a:lvl1pPr>
          </a:lstStyle>
          <a:p>
            <a:fld id="{C8EB5AB0-2A30-43D5-879B-11B4498F3C24}"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Basic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nchor="b" anchorCtr="0"/>
          <a:lstStyle>
            <a:lvl1pPr>
              <a:lnSpc>
                <a:spcPts val="3000"/>
              </a:lnSpc>
              <a:defRPr sz="2800" b="1" baseline="0">
                <a:solidFill>
                  <a:schemeClr val="accent3"/>
                </a:solidFill>
                <a:effectLst/>
              </a:defRPr>
            </a:lvl1pPr>
          </a:lstStyle>
          <a:p>
            <a:r>
              <a:rPr lang="en-US" dirty="0" smtClean="0"/>
              <a:t>Headline – Myriad Pro, Bold, Shadow, 28pt</a:t>
            </a:r>
            <a:endParaRPr lang="en-US" dirty="0"/>
          </a:p>
        </p:txBody>
      </p:sp>
      <p:sp>
        <p:nvSpPr>
          <p:cNvPr id="3" name="Content Placeholder 2"/>
          <p:cNvSpPr>
            <a:spLocks noGrp="1"/>
          </p:cNvSpPr>
          <p:nvPr>
            <p:ph idx="1" hasCustomPrompt="1"/>
          </p:nvPr>
        </p:nvSpPr>
        <p:spPr>
          <a:xfrm>
            <a:off x="457200" y="1600200"/>
            <a:ext cx="8229600" cy="4571999"/>
          </a:xfrm>
          <a:prstGeom prst="rect">
            <a:avLst/>
          </a:prstGeom>
        </p:spPr>
        <p:txBody>
          <a:bodyPr/>
          <a:lstStyle>
            <a:lvl1pPr>
              <a:buClr>
                <a:schemeClr val="tx1"/>
              </a:buClr>
              <a:buSzPct val="70000"/>
              <a:buFont typeface="Wingdings" pitchFamily="2" charset="2"/>
              <a:buChar char="q"/>
              <a:defRPr sz="2400" b="1" baseline="0">
                <a:solidFill>
                  <a:schemeClr val="tx1">
                    <a:lumMod val="75000"/>
                    <a:lumOff val="25000"/>
                  </a:schemeClr>
                </a:solidFill>
              </a:defRPr>
            </a:lvl1pPr>
            <a:lvl2pPr>
              <a:buClr>
                <a:schemeClr val="tx1"/>
              </a:buClr>
              <a:buSzPct val="100000"/>
              <a:buFont typeface="Wingdings" pitchFamily="2" charset="2"/>
              <a:buChar char="§"/>
              <a:defRPr sz="2000">
                <a:solidFill>
                  <a:schemeClr val="tx1">
                    <a:lumMod val="75000"/>
                    <a:lumOff val="25000"/>
                  </a:schemeClr>
                </a:solidFill>
              </a:defRPr>
            </a:lvl2pPr>
            <a:lvl3pPr>
              <a:buClr>
                <a:schemeClr val="tx1"/>
              </a:buClr>
              <a:buSzPct val="100000"/>
              <a:buFont typeface="Arial" pitchFamily="34" charset="0"/>
              <a:buChar char="•"/>
              <a:defRPr sz="1800">
                <a:solidFill>
                  <a:schemeClr val="tx1">
                    <a:lumMod val="75000"/>
                    <a:lumOff val="25000"/>
                  </a:schemeClr>
                </a:solidFill>
              </a:defRPr>
            </a:lvl3pPr>
            <a:lvl4pPr>
              <a:buClr>
                <a:schemeClr val="tx1"/>
              </a:buClr>
              <a:buSzPct val="70000"/>
              <a:buFont typeface="Courier New" pitchFamily="49" charset="0"/>
              <a:buChar char="o"/>
              <a:defRPr sz="1800" baseline="0">
                <a:solidFill>
                  <a:schemeClr val="tx1">
                    <a:lumMod val="75000"/>
                    <a:lumOff val="25000"/>
                  </a:schemeClr>
                </a:solidFill>
              </a:defRPr>
            </a:lvl4pPr>
            <a:lvl5pPr>
              <a:buClr>
                <a:schemeClr val="tx1"/>
              </a:buClr>
              <a:buSzPct val="70000"/>
              <a:buFont typeface="Arial" pitchFamily="34" charset="0"/>
              <a:buChar char="•"/>
              <a:defRPr sz="1800">
                <a:solidFill>
                  <a:schemeClr val="tx1">
                    <a:lumMod val="75000"/>
                    <a:lumOff val="25000"/>
                  </a:schemeClr>
                </a:solidFill>
              </a:defRPr>
            </a:lvl5pPr>
          </a:lstStyle>
          <a:p>
            <a:pPr lvl="0"/>
            <a:r>
              <a:rPr lang="en-US" dirty="0" smtClean="0"/>
              <a:t>First level – Myriad Pro, Bold, 24pt</a:t>
            </a:r>
          </a:p>
          <a:p>
            <a:pPr lvl="1"/>
            <a:r>
              <a:rPr lang="en-US" dirty="0" smtClean="0"/>
              <a:t>Second level – Myriad Pro, 20pt</a:t>
            </a:r>
          </a:p>
          <a:p>
            <a:pPr lvl="2"/>
            <a:r>
              <a:rPr lang="en-US" dirty="0" smtClean="0"/>
              <a:t>Third level – Myriad Pro, 18pt	</a:t>
            </a:r>
          </a:p>
          <a:p>
            <a:pPr lvl="3"/>
            <a:r>
              <a:rPr lang="en-US" dirty="0" smtClean="0"/>
              <a:t>Fourth level – Myriad Pro, 18pt</a:t>
            </a:r>
          </a:p>
          <a:p>
            <a:pPr lvl="4"/>
            <a:r>
              <a:rPr lang="en-US" dirty="0" smtClean="0"/>
              <a:t>Fifth level – Myriad Pro, 18pt</a:t>
            </a:r>
            <a:endParaRPr lang="en-US" dirty="0"/>
          </a:p>
        </p:txBody>
      </p:sp>
      <p:sp>
        <p:nvSpPr>
          <p:cNvPr id="4" name="Slide Number Placeholder 4"/>
          <p:cNvSpPr>
            <a:spLocks noGrp="1"/>
          </p:cNvSpPr>
          <p:nvPr>
            <p:ph type="sldNum" sz="quarter" idx="3"/>
          </p:nvPr>
        </p:nvSpPr>
        <p:spPr>
          <a:xfrm>
            <a:off x="6113462" y="6394450"/>
            <a:ext cx="3030538" cy="463550"/>
          </a:xfrm>
          <a:prstGeom prst="rect">
            <a:avLst/>
          </a:prstGeom>
        </p:spPr>
        <p:txBody>
          <a:bodyPr vert="horz" lIns="91440" tIns="45720" rIns="91440" bIns="45720" rtlCol="0" anchor="b"/>
          <a:lstStyle>
            <a:lvl1pPr algn="r">
              <a:defRPr sz="1200"/>
            </a:lvl1pPr>
          </a:lstStyle>
          <a:p>
            <a:fld id="{C8EB5AB0-2A30-43D5-879B-11B4498F3C24}" type="slidenum">
              <a:rPr lang="en-US" smtClean="0"/>
              <a:pPr/>
              <a:t>‹#›</a:t>
            </a:fld>
            <a:endParaRPr lang="en-US" dirty="0"/>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E1CD9D-E8F4-4CC7-9BA4-03B95D9F91BF}" type="datetimeFigureOut">
              <a:rPr lang="en-US" smtClean="0"/>
              <a:pPr/>
              <a:t>1/23/2012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FE1CD9D-E8F4-4CC7-9BA4-03B95D9F91BF}" type="datetimeFigureOut">
              <a:rPr lang="en-US" smtClean="0"/>
              <a:pPr/>
              <a:t>1/23/2012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FE1CD9D-E8F4-4CC7-9BA4-03B95D9F91BF}" type="datetimeFigureOut">
              <a:rPr lang="en-US" smtClean="0"/>
              <a:pPr/>
              <a:t>1/23/2012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FE1CD9D-E8F4-4CC7-9BA4-03B95D9F91BF}" type="datetimeFigureOut">
              <a:rPr lang="en-US" smtClean="0"/>
              <a:pPr/>
              <a:t>1/23/2012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E1CD9D-E8F4-4CC7-9BA4-03B95D9F91BF}" type="datetimeFigureOut">
              <a:rPr lang="en-US" smtClean="0"/>
              <a:pPr/>
              <a:t>1/23/2012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E1CD9D-E8F4-4CC7-9BA4-03B95D9F91BF}" type="datetimeFigureOut">
              <a:rPr lang="en-US" smtClean="0"/>
              <a:pPr/>
              <a:t>1/23/2012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E1CD9D-E8F4-4CC7-9BA4-03B95D9F91BF}" type="datetimeFigureOut">
              <a:rPr lang="en-US" smtClean="0"/>
              <a:pPr/>
              <a:t>1/23/2012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02F06F4-C88A-4514-ABC1-7516B48A433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E1CD9D-E8F4-4CC7-9BA4-03B95D9F91BF}" type="datetimeFigureOut">
              <a:rPr lang="en-US" smtClean="0"/>
              <a:pPr/>
              <a:t>1/23/2012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2F06F4-C88A-4514-ABC1-7516B48A433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6"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7" r:id="rId14"/>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www.cdc.gov/ehrmeaningfuluse?ref=nav" TargetMode="External"/><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onc-chpl.force.com/ehrcert" TargetMode="External"/><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3.xml"/><Relationship Id="rId1" Type="http://schemas.openxmlformats.org/officeDocument/2006/relationships/themeOverride" Target="../theme/themeOverride1.xml"/><Relationship Id="rId5" Type="http://schemas.openxmlformats.org/officeDocument/2006/relationships/comments" Target="../comments/commen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www.hl7.org/store/index.cfm" TargetMode="Externa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healthit.hhs.gov/" TargetMode="Externa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cms.gov/EHRIncentivePrograms" TargetMode="Externa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hyperlink" Target="http://www.cms.gov/ehrincentiveprograms/" TargetMode="External"/><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hyperlink" Target="http://healthit.hhs.gov/portal/server.pt?open=512&amp;objID=1195&amp;parentname=CommunityPage&amp;parentid=97&amp;mode=2&amp;in_hi_userid=11673&amp;cached=true"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endParaRPr lang="en-US" sz="2000" dirty="0"/>
          </a:p>
        </p:txBody>
      </p:sp>
      <p:sp>
        <p:nvSpPr>
          <p:cNvPr id="4" name="Title 3"/>
          <p:cNvSpPr>
            <a:spLocks noGrp="1"/>
          </p:cNvSpPr>
          <p:nvPr>
            <p:ph type="title"/>
          </p:nvPr>
        </p:nvSpPr>
        <p:spPr>
          <a:xfrm>
            <a:off x="457200" y="1143000"/>
            <a:ext cx="8229600" cy="1828800"/>
          </a:xfrm>
        </p:spPr>
        <p:txBody>
          <a:bodyPr>
            <a:normAutofit fontScale="90000"/>
          </a:bodyPr>
          <a:lstStyle/>
          <a:p>
            <a:pPr>
              <a:lnSpc>
                <a:spcPct val="100000"/>
              </a:lnSpc>
            </a:pPr>
            <a:r>
              <a:rPr lang="en-US" sz="5400" dirty="0" smtClean="0"/>
              <a:t>Stage 1 Meaningful Use &amp; Reportable Lab Results</a:t>
            </a:r>
            <a:br>
              <a:rPr lang="en-US" sz="5400" dirty="0" smtClean="0"/>
            </a:br>
            <a:endParaRPr lang="en-US" sz="5400" dirty="0"/>
          </a:p>
        </p:txBody>
      </p:sp>
      <p:sp>
        <p:nvSpPr>
          <p:cNvPr id="5" name="Text Placeholder 4"/>
          <p:cNvSpPr>
            <a:spLocks noGrp="1"/>
          </p:cNvSpPr>
          <p:nvPr>
            <p:ph type="body" sz="quarter" idx="11"/>
          </p:nvPr>
        </p:nvSpPr>
        <p:spPr/>
        <p:txBody>
          <a:bodyPr>
            <a:normAutofit fontScale="70000" lnSpcReduction="20000"/>
          </a:bodyPr>
          <a:lstStyle/>
          <a:p>
            <a:r>
              <a:rPr lang="en-US" dirty="0" smtClean="0"/>
              <a:t>OSELS</a:t>
            </a:r>
            <a:endParaRPr lang="en-US" dirty="0"/>
          </a:p>
        </p:txBody>
      </p:sp>
      <p:sp>
        <p:nvSpPr>
          <p:cNvPr id="6" name="Text Placeholder 5"/>
          <p:cNvSpPr>
            <a:spLocks noGrp="1"/>
          </p:cNvSpPr>
          <p:nvPr>
            <p:ph type="body" sz="quarter" idx="12"/>
          </p:nvPr>
        </p:nvSpPr>
        <p:spPr/>
        <p:txBody>
          <a:bodyPr>
            <a:normAutofit lnSpcReduction="10000"/>
          </a:bodyPr>
          <a:lstStyle/>
          <a:p>
            <a:r>
              <a:rPr lang="en-US" dirty="0" smtClean="0"/>
              <a:t>Public Health Informatics and Technology Program Office</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7742237" cy="685800"/>
          </a:xfrm>
        </p:spPr>
        <p:txBody>
          <a:bodyPr/>
          <a:lstStyle/>
          <a:p>
            <a:pPr>
              <a:lnSpc>
                <a:spcPts val="3000"/>
              </a:lnSpc>
            </a:pPr>
            <a:r>
              <a:rPr lang="en-US" sz="3600" b="1" dirty="0" smtClean="0">
                <a:solidFill>
                  <a:srgbClr val="002060"/>
                </a:solidFill>
              </a:rPr>
              <a:t>Who will get the incentive?</a:t>
            </a:r>
            <a:endParaRPr lang="en-US" sz="3600" b="1" i="1" dirty="0">
              <a:solidFill>
                <a:srgbClr val="002060"/>
              </a:solidFill>
            </a:endParaRPr>
          </a:p>
        </p:txBody>
      </p:sp>
      <p:pic>
        <p:nvPicPr>
          <p:cNvPr id="4" name="Picture 4"/>
          <p:cNvPicPr>
            <a:picLocks noGrp="1" noChangeAspect="1" noChangeArrowheads="1"/>
          </p:cNvPicPr>
          <p:nvPr>
            <p:ph idx="1"/>
          </p:nvPr>
        </p:nvPicPr>
        <p:blipFill>
          <a:blip r:embed="rId3" cstate="print"/>
          <a:srcRect/>
          <a:stretch>
            <a:fillRect/>
          </a:stretch>
        </p:blipFill>
        <p:spPr bwMode="auto">
          <a:xfrm>
            <a:off x="1600200" y="1295400"/>
            <a:ext cx="5943600"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742237" cy="914400"/>
          </a:xfrm>
        </p:spPr>
        <p:txBody>
          <a:bodyPr/>
          <a:lstStyle/>
          <a:p>
            <a:pPr>
              <a:lnSpc>
                <a:spcPts val="3000"/>
              </a:lnSpc>
            </a:pPr>
            <a:r>
              <a:rPr lang="en-US" sz="3600" b="1" dirty="0" smtClean="0">
                <a:solidFill>
                  <a:srgbClr val="002060"/>
                </a:solidFill>
              </a:rPr>
              <a:t>Public Health Objectives : Electronic Health Records Meaningful Use</a:t>
            </a:r>
            <a:endParaRPr lang="en-US" sz="3600" b="1" i="1" dirty="0">
              <a:solidFill>
                <a:srgbClr val="002060"/>
              </a:solidFill>
            </a:endParaRPr>
          </a:p>
        </p:txBody>
      </p:sp>
      <p:sp>
        <p:nvSpPr>
          <p:cNvPr id="3" name="Content Placeholder 2"/>
          <p:cNvSpPr>
            <a:spLocks noGrp="1"/>
          </p:cNvSpPr>
          <p:nvPr>
            <p:ph idx="1"/>
          </p:nvPr>
        </p:nvSpPr>
        <p:spPr>
          <a:xfrm>
            <a:off x="838200" y="2133600"/>
            <a:ext cx="7434262" cy="4114800"/>
          </a:xfrm>
        </p:spPr>
        <p:txBody>
          <a:bodyPr/>
          <a:lstStyle/>
          <a:p>
            <a:pPr>
              <a:buNone/>
            </a:pPr>
            <a:r>
              <a:rPr lang="en-US" sz="2800" b="1" dirty="0" smtClean="0">
                <a:solidFill>
                  <a:srgbClr val="002060"/>
                </a:solidFill>
              </a:rPr>
              <a:t>Stage 1 Meaningful Use has </a:t>
            </a:r>
            <a:r>
              <a:rPr lang="en-US" sz="2800" b="1" u="sng" dirty="0" smtClean="0">
                <a:solidFill>
                  <a:srgbClr val="002060"/>
                </a:solidFill>
              </a:rPr>
              <a:t>3 Public Health objectives</a:t>
            </a:r>
            <a:r>
              <a:rPr lang="en-US" sz="2800" b="1" dirty="0" smtClean="0">
                <a:solidFill>
                  <a:srgbClr val="002060"/>
                </a:solidFill>
              </a:rPr>
              <a:t>* which require capability to submit electronic data to:</a:t>
            </a:r>
          </a:p>
          <a:p>
            <a:pPr lvl="1"/>
            <a:r>
              <a:rPr lang="en-US" sz="2400" b="1" dirty="0" smtClean="0">
                <a:solidFill>
                  <a:srgbClr val="002060"/>
                </a:solidFill>
              </a:rPr>
              <a:t>Immunization Registries or Immunization Information Systems (IIS)</a:t>
            </a:r>
          </a:p>
          <a:p>
            <a:pPr lvl="1"/>
            <a:r>
              <a:rPr lang="en-US" sz="2400" b="1" dirty="0" smtClean="0">
                <a:solidFill>
                  <a:srgbClr val="002060"/>
                </a:solidFill>
              </a:rPr>
              <a:t>Syndromic Surveillance</a:t>
            </a:r>
          </a:p>
          <a:p>
            <a:pPr lvl="1"/>
            <a:r>
              <a:rPr lang="en-US" sz="2400" b="1" dirty="0" smtClean="0">
                <a:solidFill>
                  <a:srgbClr val="002060"/>
                </a:solidFill>
              </a:rPr>
              <a:t>Reportable Lab results / Electronic Lab Reporting [ELR]</a:t>
            </a:r>
          </a:p>
          <a:p>
            <a:pPr>
              <a:buNone/>
            </a:pPr>
            <a:r>
              <a:rPr lang="en-US" sz="2800" b="1" dirty="0" smtClean="0">
                <a:solidFill>
                  <a:srgbClr val="002060"/>
                </a:solidFill>
              </a:rPr>
              <a:t>*  Must choose at least one for Stage I</a:t>
            </a:r>
            <a:endParaRPr lang="en-US" sz="2800" b="1" dirty="0">
              <a:solidFill>
                <a:srgbClr val="00206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2057400"/>
            <a:ext cx="7808913" cy="1425575"/>
          </a:xfrm>
        </p:spPr>
        <p:txBody>
          <a:bodyPr/>
          <a:lstStyle/>
          <a:p>
            <a:r>
              <a:rPr lang="en-US" dirty="0" smtClean="0">
                <a:solidFill>
                  <a:srgbClr val="002060"/>
                </a:solidFill>
              </a:rPr>
              <a:t>Reportable LAB Results In MU : SPECIFICS</a:t>
            </a:r>
            <a:endParaRPr lang="en-US"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944562"/>
          </a:xfrm>
        </p:spPr>
        <p:txBody>
          <a:bodyPr/>
          <a:lstStyle/>
          <a:p>
            <a:r>
              <a:rPr lang="en-US" sz="3600" dirty="0" smtClean="0">
                <a:solidFill>
                  <a:srgbClr val="002060"/>
                </a:solidFill>
              </a:rPr>
              <a:t>MU Reportable Lab Results</a:t>
            </a:r>
          </a:p>
        </p:txBody>
      </p:sp>
      <p:sp>
        <p:nvSpPr>
          <p:cNvPr id="5" name="Content Placeholder 4"/>
          <p:cNvSpPr>
            <a:spLocks noGrp="1"/>
          </p:cNvSpPr>
          <p:nvPr>
            <p:ph idx="1"/>
          </p:nvPr>
        </p:nvSpPr>
        <p:spPr>
          <a:xfrm>
            <a:off x="457200" y="1600200"/>
            <a:ext cx="8229600" cy="4571999"/>
          </a:xfrm>
        </p:spPr>
        <p:txBody>
          <a:bodyPr/>
          <a:lstStyle/>
          <a:p>
            <a:r>
              <a:rPr lang="en-US" dirty="0" smtClean="0"/>
              <a:t>Reportable Lab Results, in meaningful use, refers to the electronic reporting of specified laboratory test results to public health officials by eligible hospitals in accordance with applicable law (state/local) and practice as per the standards and specifications of the Final Rule for MU Stage I.  </a:t>
            </a:r>
          </a:p>
          <a:p>
            <a:endParaRPr lang="en-US" dirty="0" smtClean="0"/>
          </a:p>
          <a:p>
            <a:endParaRPr lang="en-US" dirty="0"/>
          </a:p>
        </p:txBody>
      </p:sp>
      <p:sp>
        <p:nvSpPr>
          <p:cNvPr id="6" name="Text Placeholder 5"/>
          <p:cNvSpPr>
            <a:spLocks noGrp="1"/>
          </p:cNvSpPr>
          <p:nvPr>
            <p:ph type="body" sz="quarter" idx="11"/>
          </p:nvPr>
        </p:nvSpPr>
        <p:spPr/>
        <p:txBody>
          <a:bodyPr/>
          <a:lstStyle/>
          <a:p>
            <a:endParaRPr lang="en-US"/>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1371600"/>
          </a:xfrm>
        </p:spPr>
        <p:txBody>
          <a:bodyPr>
            <a:noAutofit/>
          </a:bodyPr>
          <a:lstStyle/>
          <a:p>
            <a:r>
              <a:rPr lang="en-US" sz="3600" b="1" i="1" dirty="0" smtClean="0">
                <a:solidFill>
                  <a:srgbClr val="002060"/>
                </a:solidFill>
              </a:rPr>
              <a:t>MU Stage 1 Reportable Lab Results Flow</a:t>
            </a:r>
          </a:p>
        </p:txBody>
      </p:sp>
      <p:sp>
        <p:nvSpPr>
          <p:cNvPr id="7" name="TextBox 6"/>
          <p:cNvSpPr txBox="1"/>
          <p:nvPr/>
        </p:nvSpPr>
        <p:spPr>
          <a:xfrm>
            <a:off x="381000" y="762000"/>
            <a:ext cx="8305800" cy="369332"/>
          </a:xfrm>
          <a:prstGeom prst="rect">
            <a:avLst/>
          </a:prstGeom>
          <a:noFill/>
        </p:spPr>
        <p:txBody>
          <a:bodyPr wrap="square" rtlCol="0">
            <a:spAutoFit/>
          </a:bodyPr>
          <a:lstStyle/>
          <a:p>
            <a:r>
              <a:rPr lang="en-US" dirty="0" smtClean="0"/>
              <a:t> </a:t>
            </a:r>
            <a:endParaRPr lang="en-US" dirty="0"/>
          </a:p>
        </p:txBody>
      </p:sp>
      <p:sp>
        <p:nvSpPr>
          <p:cNvPr id="8" name="Slide Number Placeholder 3"/>
          <p:cNvSpPr txBox="1">
            <a:spLocks/>
          </p:cNvSpPr>
          <p:nvPr/>
        </p:nvSpPr>
        <p:spPr>
          <a:xfrm>
            <a:off x="8807450" y="6400800"/>
            <a:ext cx="41275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5601" name="Picture 1"/>
          <p:cNvPicPr>
            <a:picLocks noGrp="1" noChangeAspect="1" noChangeArrowheads="1"/>
          </p:cNvPicPr>
          <p:nvPr>
            <p:ph idx="1"/>
          </p:nvPr>
        </p:nvPicPr>
        <p:blipFill>
          <a:blip r:embed="rId3" cstate="print"/>
          <a:srcRect/>
          <a:stretch>
            <a:fillRect/>
          </a:stretch>
        </p:blipFill>
        <p:spPr bwMode="auto">
          <a:xfrm>
            <a:off x="762000" y="1752600"/>
            <a:ext cx="75438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lstStyle/>
          <a:p>
            <a:r>
              <a:rPr lang="en-US" dirty="0" smtClean="0"/>
              <a:t>PH Receiving Scenarios</a:t>
            </a:r>
            <a:endParaRPr lang="en-US" dirty="0"/>
          </a:p>
        </p:txBody>
      </p:sp>
      <p:grpSp>
        <p:nvGrpSpPr>
          <p:cNvPr id="3" name="Group 5"/>
          <p:cNvGrpSpPr/>
          <p:nvPr/>
        </p:nvGrpSpPr>
        <p:grpSpPr>
          <a:xfrm>
            <a:off x="304800" y="990600"/>
            <a:ext cx="8534400" cy="1828800"/>
            <a:chOff x="304800" y="1371600"/>
            <a:chExt cx="8534400" cy="1447800"/>
          </a:xfrm>
        </p:grpSpPr>
        <p:sp>
          <p:nvSpPr>
            <p:cNvPr id="4" name="Rectangle 3"/>
            <p:cNvSpPr/>
            <p:nvPr/>
          </p:nvSpPr>
          <p:spPr>
            <a:xfrm>
              <a:off x="304800" y="1371600"/>
              <a:ext cx="8534400" cy="1447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rot="16200000">
              <a:off x="-209549" y="1885950"/>
              <a:ext cx="1447800" cy="4191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Hospital</a:t>
              </a:r>
              <a:endParaRPr lang="en-US" dirty="0"/>
            </a:p>
          </p:txBody>
        </p:sp>
      </p:grpSp>
      <p:grpSp>
        <p:nvGrpSpPr>
          <p:cNvPr id="6" name="Group 6"/>
          <p:cNvGrpSpPr/>
          <p:nvPr/>
        </p:nvGrpSpPr>
        <p:grpSpPr>
          <a:xfrm>
            <a:off x="304800" y="2819400"/>
            <a:ext cx="8534400" cy="1905000"/>
            <a:chOff x="304800" y="1371600"/>
            <a:chExt cx="8534400" cy="1447800"/>
          </a:xfrm>
        </p:grpSpPr>
        <p:sp>
          <p:nvSpPr>
            <p:cNvPr id="8" name="Rectangle 7"/>
            <p:cNvSpPr/>
            <p:nvPr/>
          </p:nvSpPr>
          <p:spPr>
            <a:xfrm>
              <a:off x="304800" y="1371600"/>
              <a:ext cx="8534400" cy="1447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16200000">
              <a:off x="-209549" y="1885950"/>
              <a:ext cx="1447800" cy="4191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HIE / HUB</a:t>
              </a:r>
              <a:endParaRPr lang="en-US" dirty="0"/>
            </a:p>
          </p:txBody>
        </p:sp>
      </p:grpSp>
      <p:grpSp>
        <p:nvGrpSpPr>
          <p:cNvPr id="7" name="Group 9"/>
          <p:cNvGrpSpPr/>
          <p:nvPr/>
        </p:nvGrpSpPr>
        <p:grpSpPr>
          <a:xfrm>
            <a:off x="304800" y="4495800"/>
            <a:ext cx="8534400" cy="1905000"/>
            <a:chOff x="304800" y="1371600"/>
            <a:chExt cx="8534400" cy="1447800"/>
          </a:xfrm>
        </p:grpSpPr>
        <p:sp>
          <p:nvSpPr>
            <p:cNvPr id="11" name="Rectangle 10"/>
            <p:cNvSpPr/>
            <p:nvPr/>
          </p:nvSpPr>
          <p:spPr>
            <a:xfrm>
              <a:off x="304800" y="1371600"/>
              <a:ext cx="8534400" cy="14478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16200000">
              <a:off x="-209549" y="1885950"/>
              <a:ext cx="1447800" cy="41910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dirty="0" smtClean="0"/>
                <a:t>Public Health</a:t>
              </a:r>
              <a:endParaRPr lang="en-US" dirty="0"/>
            </a:p>
          </p:txBody>
        </p:sp>
      </p:grpSp>
      <p:cxnSp>
        <p:nvCxnSpPr>
          <p:cNvPr id="14" name="Straight Connector 13"/>
          <p:cNvCxnSpPr/>
          <p:nvPr/>
        </p:nvCxnSpPr>
        <p:spPr>
          <a:xfrm>
            <a:off x="2667000" y="990600"/>
            <a:ext cx="0" cy="54102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019800" y="990600"/>
            <a:ext cx="0" cy="54102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14400" y="697468"/>
            <a:ext cx="1219200" cy="369332"/>
          </a:xfrm>
          <a:prstGeom prst="rect">
            <a:avLst/>
          </a:prstGeom>
          <a:noFill/>
        </p:spPr>
        <p:txBody>
          <a:bodyPr wrap="square" rtlCol="0">
            <a:spAutoFit/>
          </a:bodyPr>
          <a:lstStyle/>
          <a:p>
            <a:r>
              <a:rPr lang="en-US" dirty="0" smtClean="0"/>
              <a:t>Scenario 1</a:t>
            </a:r>
            <a:endParaRPr lang="en-US" dirty="0"/>
          </a:p>
        </p:txBody>
      </p:sp>
      <p:sp>
        <p:nvSpPr>
          <p:cNvPr id="18" name="TextBox 17"/>
          <p:cNvSpPr txBox="1"/>
          <p:nvPr/>
        </p:nvSpPr>
        <p:spPr>
          <a:xfrm>
            <a:off x="3810000" y="685800"/>
            <a:ext cx="1219200" cy="369332"/>
          </a:xfrm>
          <a:prstGeom prst="rect">
            <a:avLst/>
          </a:prstGeom>
          <a:noFill/>
        </p:spPr>
        <p:txBody>
          <a:bodyPr wrap="square" rtlCol="0">
            <a:spAutoFit/>
          </a:bodyPr>
          <a:lstStyle/>
          <a:p>
            <a:r>
              <a:rPr lang="en-US" dirty="0" smtClean="0"/>
              <a:t>Scenario 2</a:t>
            </a:r>
            <a:endParaRPr lang="en-US" dirty="0"/>
          </a:p>
        </p:txBody>
      </p:sp>
      <p:sp>
        <p:nvSpPr>
          <p:cNvPr id="19" name="TextBox 18"/>
          <p:cNvSpPr txBox="1"/>
          <p:nvPr/>
        </p:nvSpPr>
        <p:spPr>
          <a:xfrm>
            <a:off x="6858000" y="697468"/>
            <a:ext cx="1219200" cy="369332"/>
          </a:xfrm>
          <a:prstGeom prst="rect">
            <a:avLst/>
          </a:prstGeom>
          <a:noFill/>
        </p:spPr>
        <p:txBody>
          <a:bodyPr wrap="square" rtlCol="0">
            <a:spAutoFit/>
          </a:bodyPr>
          <a:lstStyle/>
          <a:p>
            <a:r>
              <a:rPr lang="en-US" dirty="0" smtClean="0"/>
              <a:t>Scenario 3</a:t>
            </a:r>
            <a:endParaRPr lang="en-US" dirty="0"/>
          </a:p>
        </p:txBody>
      </p:sp>
      <p:sp>
        <p:nvSpPr>
          <p:cNvPr id="20" name="Rounded Rectangle 19"/>
          <p:cNvSpPr/>
          <p:nvPr/>
        </p:nvSpPr>
        <p:spPr>
          <a:xfrm>
            <a:off x="914400" y="1219200"/>
            <a:ext cx="1524000" cy="1295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Complete</a:t>
            </a:r>
          </a:p>
          <a:p>
            <a:pPr algn="ctr"/>
            <a:r>
              <a:rPr lang="en-US" dirty="0" smtClean="0">
                <a:solidFill>
                  <a:schemeClr val="tx1"/>
                </a:solidFill>
              </a:rPr>
              <a:t>EHR</a:t>
            </a:r>
            <a:endParaRPr lang="en-US" dirty="0">
              <a:solidFill>
                <a:schemeClr val="tx1"/>
              </a:solidFill>
            </a:endParaRPr>
          </a:p>
        </p:txBody>
      </p:sp>
      <p:sp>
        <p:nvSpPr>
          <p:cNvPr id="21" name="Rounded Rectangle 20"/>
          <p:cNvSpPr/>
          <p:nvPr/>
        </p:nvSpPr>
        <p:spPr>
          <a:xfrm>
            <a:off x="762000" y="3124200"/>
            <a:ext cx="1066800" cy="11430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dirty="0" smtClean="0">
                <a:solidFill>
                  <a:schemeClr val="tx1"/>
                </a:solidFill>
              </a:rPr>
              <a:t>HIE</a:t>
            </a:r>
          </a:p>
          <a:p>
            <a:pPr algn="ctr"/>
            <a:r>
              <a:rPr lang="en-US" sz="1000" dirty="0" smtClean="0">
                <a:solidFill>
                  <a:schemeClr val="tx1"/>
                </a:solidFill>
              </a:rPr>
              <a:t>(Routing to PH, No Transformation of Message format)</a:t>
            </a:r>
          </a:p>
          <a:p>
            <a:pPr algn="ctr"/>
            <a:endParaRPr lang="en-US" sz="1000" dirty="0">
              <a:solidFill>
                <a:schemeClr val="tx1"/>
              </a:solidFill>
            </a:endParaRPr>
          </a:p>
        </p:txBody>
      </p:sp>
      <p:sp>
        <p:nvSpPr>
          <p:cNvPr id="23" name="Rounded Rectangle 22"/>
          <p:cNvSpPr/>
          <p:nvPr/>
        </p:nvSpPr>
        <p:spPr>
          <a:xfrm>
            <a:off x="762000" y="57912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Data Stores and Applications</a:t>
            </a:r>
          </a:p>
        </p:txBody>
      </p:sp>
      <p:sp>
        <p:nvSpPr>
          <p:cNvPr id="24" name="Rounded Rectangle 23"/>
          <p:cNvSpPr/>
          <p:nvPr/>
        </p:nvSpPr>
        <p:spPr>
          <a:xfrm>
            <a:off x="762000" y="48768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Message Receiver</a:t>
            </a:r>
          </a:p>
        </p:txBody>
      </p:sp>
      <p:sp>
        <p:nvSpPr>
          <p:cNvPr id="25" name="Down Arrow 24"/>
          <p:cNvSpPr/>
          <p:nvPr/>
        </p:nvSpPr>
        <p:spPr>
          <a:xfrm>
            <a:off x="1143000" y="2514600"/>
            <a:ext cx="228600" cy="6096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own Arrow 25"/>
          <p:cNvSpPr/>
          <p:nvPr/>
        </p:nvSpPr>
        <p:spPr>
          <a:xfrm>
            <a:off x="1143000" y="4267200"/>
            <a:ext cx="228600" cy="6096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a:off x="2057400" y="2514600"/>
            <a:ext cx="304800" cy="23622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solidFill>
              </a:rPr>
              <a:t>Directly to PH</a:t>
            </a:r>
            <a:endParaRPr lang="en-US" sz="1050" b="1" dirty="0">
              <a:solidFill>
                <a:schemeClr val="tx1"/>
              </a:solidFill>
            </a:endParaRPr>
          </a:p>
        </p:txBody>
      </p:sp>
      <p:sp>
        <p:nvSpPr>
          <p:cNvPr id="28" name="Down Arrow 27"/>
          <p:cNvSpPr/>
          <p:nvPr/>
        </p:nvSpPr>
        <p:spPr>
          <a:xfrm>
            <a:off x="1524000" y="5410200"/>
            <a:ext cx="228600" cy="3810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ounded Rectangle 28"/>
          <p:cNvSpPr/>
          <p:nvPr/>
        </p:nvSpPr>
        <p:spPr>
          <a:xfrm>
            <a:off x="2895600" y="1219200"/>
            <a:ext cx="2895600" cy="1295400"/>
          </a:xfrm>
          <a:prstGeom prst="roundRect">
            <a:avLst/>
          </a:prstGeom>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bg1"/>
                </a:solidFill>
              </a:rPr>
              <a:t>And/or</a:t>
            </a:r>
            <a:endParaRPr lang="en-US" sz="1100" b="1" dirty="0">
              <a:solidFill>
                <a:schemeClr val="bg1"/>
              </a:solidFill>
            </a:endParaRPr>
          </a:p>
        </p:txBody>
      </p:sp>
      <p:sp>
        <p:nvSpPr>
          <p:cNvPr id="30" name="Rounded Rectangle 29"/>
          <p:cNvSpPr/>
          <p:nvPr/>
        </p:nvSpPr>
        <p:spPr>
          <a:xfrm>
            <a:off x="3505200" y="3124200"/>
            <a:ext cx="1066800" cy="11430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dirty="0" smtClean="0">
                <a:solidFill>
                  <a:schemeClr val="tx1"/>
                </a:solidFill>
              </a:rPr>
              <a:t>HIE</a:t>
            </a:r>
          </a:p>
          <a:p>
            <a:pPr algn="ctr"/>
            <a:r>
              <a:rPr lang="en-US" sz="1000" dirty="0" smtClean="0">
                <a:solidFill>
                  <a:schemeClr val="tx1"/>
                </a:solidFill>
              </a:rPr>
              <a:t>(Routing to PH, No Transformation of Message format)</a:t>
            </a:r>
          </a:p>
          <a:p>
            <a:pPr algn="ctr"/>
            <a:endParaRPr lang="en-US" sz="1000" dirty="0">
              <a:solidFill>
                <a:schemeClr val="tx1"/>
              </a:solidFill>
            </a:endParaRPr>
          </a:p>
        </p:txBody>
      </p:sp>
      <p:sp>
        <p:nvSpPr>
          <p:cNvPr id="31" name="Rounded Rectangle 30"/>
          <p:cNvSpPr/>
          <p:nvPr/>
        </p:nvSpPr>
        <p:spPr>
          <a:xfrm>
            <a:off x="3505200" y="57912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Data Stores and Applications</a:t>
            </a:r>
          </a:p>
        </p:txBody>
      </p:sp>
      <p:sp>
        <p:nvSpPr>
          <p:cNvPr id="32" name="Rounded Rectangle 31"/>
          <p:cNvSpPr/>
          <p:nvPr/>
        </p:nvSpPr>
        <p:spPr>
          <a:xfrm>
            <a:off x="3505200" y="48768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Message Receiver</a:t>
            </a:r>
          </a:p>
        </p:txBody>
      </p:sp>
      <p:sp>
        <p:nvSpPr>
          <p:cNvPr id="33" name="Down Arrow 32"/>
          <p:cNvSpPr/>
          <p:nvPr/>
        </p:nvSpPr>
        <p:spPr>
          <a:xfrm>
            <a:off x="3886200" y="2514600"/>
            <a:ext cx="228600" cy="6096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own Arrow 33"/>
          <p:cNvSpPr/>
          <p:nvPr/>
        </p:nvSpPr>
        <p:spPr>
          <a:xfrm>
            <a:off x="3886200" y="4267200"/>
            <a:ext cx="228600" cy="6096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own Arrow 34"/>
          <p:cNvSpPr/>
          <p:nvPr/>
        </p:nvSpPr>
        <p:spPr>
          <a:xfrm>
            <a:off x="4800600" y="2514600"/>
            <a:ext cx="304800" cy="23622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b="1" dirty="0" smtClean="0">
                <a:solidFill>
                  <a:schemeClr val="tx1"/>
                </a:solidFill>
              </a:rPr>
              <a:t>Directly to PH</a:t>
            </a:r>
            <a:endParaRPr lang="en-US" sz="1050" b="1" dirty="0">
              <a:solidFill>
                <a:schemeClr val="tx1"/>
              </a:solidFill>
            </a:endParaRPr>
          </a:p>
        </p:txBody>
      </p:sp>
      <p:sp>
        <p:nvSpPr>
          <p:cNvPr id="36" name="Down Arrow 35"/>
          <p:cNvSpPr/>
          <p:nvPr/>
        </p:nvSpPr>
        <p:spPr>
          <a:xfrm>
            <a:off x="4267200" y="5410200"/>
            <a:ext cx="228600" cy="3810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ounded Rectangle 36"/>
          <p:cNvSpPr/>
          <p:nvPr/>
        </p:nvSpPr>
        <p:spPr>
          <a:xfrm>
            <a:off x="3200400" y="1295400"/>
            <a:ext cx="838200" cy="838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EHR</a:t>
            </a:r>
            <a:endParaRPr lang="en-US" dirty="0">
              <a:solidFill>
                <a:schemeClr val="tx1"/>
              </a:solidFill>
            </a:endParaRPr>
          </a:p>
        </p:txBody>
      </p:sp>
      <p:sp>
        <p:nvSpPr>
          <p:cNvPr id="38" name="Rounded Rectangle 37"/>
          <p:cNvSpPr/>
          <p:nvPr/>
        </p:nvSpPr>
        <p:spPr>
          <a:xfrm>
            <a:off x="4648200" y="1295400"/>
            <a:ext cx="838200" cy="838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LIMS</a:t>
            </a:r>
            <a:endParaRPr lang="en-US" dirty="0">
              <a:solidFill>
                <a:schemeClr val="tx1"/>
              </a:solidFill>
            </a:endParaRPr>
          </a:p>
        </p:txBody>
      </p:sp>
      <p:sp>
        <p:nvSpPr>
          <p:cNvPr id="39" name="TextBox 38"/>
          <p:cNvSpPr txBox="1"/>
          <p:nvPr/>
        </p:nvSpPr>
        <p:spPr>
          <a:xfrm>
            <a:off x="3200400" y="2209800"/>
            <a:ext cx="2590800" cy="307777"/>
          </a:xfrm>
          <a:prstGeom prst="rect">
            <a:avLst/>
          </a:prstGeom>
          <a:noFill/>
        </p:spPr>
        <p:txBody>
          <a:bodyPr wrap="square" rtlCol="0">
            <a:spAutoFit/>
          </a:bodyPr>
          <a:lstStyle/>
          <a:p>
            <a:r>
              <a:rPr lang="en-US" sz="1400" b="1" dirty="0" smtClean="0">
                <a:solidFill>
                  <a:schemeClr val="bg1"/>
                </a:solidFill>
              </a:rPr>
              <a:t>ONC</a:t>
            </a:r>
            <a:r>
              <a:rPr lang="en-US" sz="1400" dirty="0" smtClean="0"/>
              <a:t> </a:t>
            </a:r>
            <a:r>
              <a:rPr lang="en-US" sz="1400" b="1" dirty="0" smtClean="0">
                <a:solidFill>
                  <a:schemeClr val="bg1"/>
                </a:solidFill>
              </a:rPr>
              <a:t>Compliant Messages</a:t>
            </a:r>
            <a:endParaRPr lang="en-US" sz="1400" b="1" dirty="0">
              <a:solidFill>
                <a:schemeClr val="bg1"/>
              </a:solidFill>
            </a:endParaRPr>
          </a:p>
        </p:txBody>
      </p:sp>
      <p:sp>
        <p:nvSpPr>
          <p:cNvPr id="54" name="Rounded Rectangle 53"/>
          <p:cNvSpPr/>
          <p:nvPr/>
        </p:nvSpPr>
        <p:spPr>
          <a:xfrm>
            <a:off x="6324600" y="1219200"/>
            <a:ext cx="2438400" cy="1295400"/>
          </a:xfrm>
          <a:prstGeom prst="roundRect">
            <a:avLst/>
          </a:prstGeom>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solidFill>
                  <a:schemeClr val="bg1"/>
                </a:solidFill>
              </a:rPr>
              <a:t>And/or</a:t>
            </a:r>
            <a:endParaRPr lang="en-US" sz="1100" b="1" dirty="0">
              <a:solidFill>
                <a:schemeClr val="bg1"/>
              </a:solidFill>
            </a:endParaRPr>
          </a:p>
        </p:txBody>
      </p:sp>
      <p:sp>
        <p:nvSpPr>
          <p:cNvPr id="56" name="Rounded Rectangle 55"/>
          <p:cNvSpPr/>
          <p:nvPr/>
        </p:nvSpPr>
        <p:spPr>
          <a:xfrm>
            <a:off x="6705600" y="57912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Data Stores and Applications</a:t>
            </a:r>
          </a:p>
        </p:txBody>
      </p:sp>
      <p:sp>
        <p:nvSpPr>
          <p:cNvPr id="57" name="Rounded Rectangle 56"/>
          <p:cNvSpPr/>
          <p:nvPr/>
        </p:nvSpPr>
        <p:spPr>
          <a:xfrm>
            <a:off x="6705600" y="4876800"/>
            <a:ext cx="1828800" cy="533400"/>
          </a:xfrm>
          <a:prstGeom prst="round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solidFill>
                  <a:schemeClr val="tx1"/>
                </a:solidFill>
              </a:rPr>
              <a:t>Message Receiver</a:t>
            </a:r>
          </a:p>
        </p:txBody>
      </p:sp>
      <p:sp>
        <p:nvSpPr>
          <p:cNvPr id="59" name="Down Arrow 58"/>
          <p:cNvSpPr/>
          <p:nvPr/>
        </p:nvSpPr>
        <p:spPr>
          <a:xfrm>
            <a:off x="7086600" y="4267200"/>
            <a:ext cx="228600" cy="6096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own Arrow 60"/>
          <p:cNvSpPr/>
          <p:nvPr/>
        </p:nvSpPr>
        <p:spPr>
          <a:xfrm>
            <a:off x="7467600" y="5410200"/>
            <a:ext cx="228600" cy="3810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ounded Rectangle 61"/>
          <p:cNvSpPr/>
          <p:nvPr/>
        </p:nvSpPr>
        <p:spPr>
          <a:xfrm>
            <a:off x="6400800" y="1295400"/>
            <a:ext cx="838200" cy="838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EHR</a:t>
            </a:r>
            <a:endParaRPr lang="en-US" dirty="0">
              <a:solidFill>
                <a:schemeClr val="tx1"/>
              </a:solidFill>
            </a:endParaRPr>
          </a:p>
        </p:txBody>
      </p:sp>
      <p:sp>
        <p:nvSpPr>
          <p:cNvPr id="63" name="Rounded Rectangle 62"/>
          <p:cNvSpPr/>
          <p:nvPr/>
        </p:nvSpPr>
        <p:spPr>
          <a:xfrm>
            <a:off x="7848600" y="1295400"/>
            <a:ext cx="838200" cy="83820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LIMS</a:t>
            </a:r>
            <a:endParaRPr lang="en-US" dirty="0">
              <a:solidFill>
                <a:schemeClr val="tx1"/>
              </a:solidFill>
            </a:endParaRPr>
          </a:p>
        </p:txBody>
      </p:sp>
      <p:sp>
        <p:nvSpPr>
          <p:cNvPr id="64" name="Rounded Rectangle 63"/>
          <p:cNvSpPr/>
          <p:nvPr/>
        </p:nvSpPr>
        <p:spPr>
          <a:xfrm>
            <a:off x="6553200" y="2667000"/>
            <a:ext cx="1295400" cy="1752600"/>
          </a:xfrm>
          <a:prstGeom prst="roundRect">
            <a:avLst/>
          </a:prstGeom>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bg1"/>
              </a:solidFill>
            </a:endParaRPr>
          </a:p>
        </p:txBody>
      </p:sp>
      <p:sp>
        <p:nvSpPr>
          <p:cNvPr id="55" name="Rounded Rectangle 54"/>
          <p:cNvSpPr/>
          <p:nvPr/>
        </p:nvSpPr>
        <p:spPr>
          <a:xfrm>
            <a:off x="6705600" y="2819400"/>
            <a:ext cx="1066800" cy="11430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algn="ctr"/>
            <a:r>
              <a:rPr lang="en-US" dirty="0" smtClean="0">
                <a:solidFill>
                  <a:schemeClr val="tx1"/>
                </a:solidFill>
              </a:rPr>
              <a:t>HIE</a:t>
            </a:r>
          </a:p>
          <a:p>
            <a:pPr algn="ctr"/>
            <a:r>
              <a:rPr lang="en-US" sz="1000" dirty="0" smtClean="0">
                <a:solidFill>
                  <a:schemeClr val="tx1"/>
                </a:solidFill>
              </a:rPr>
              <a:t>(Routing to PH, with Transformation of Message format)</a:t>
            </a:r>
          </a:p>
          <a:p>
            <a:pPr algn="ctr"/>
            <a:endParaRPr lang="en-US" sz="1000" dirty="0">
              <a:solidFill>
                <a:schemeClr val="tx1"/>
              </a:solidFill>
            </a:endParaRPr>
          </a:p>
        </p:txBody>
      </p:sp>
      <p:sp>
        <p:nvSpPr>
          <p:cNvPr id="58" name="Down Arrow 57"/>
          <p:cNvSpPr/>
          <p:nvPr/>
        </p:nvSpPr>
        <p:spPr>
          <a:xfrm>
            <a:off x="7086600" y="2514600"/>
            <a:ext cx="228600" cy="304800"/>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p:cNvSpPr txBox="1"/>
          <p:nvPr/>
        </p:nvSpPr>
        <p:spPr>
          <a:xfrm>
            <a:off x="6629400" y="3962400"/>
            <a:ext cx="1143000" cy="523220"/>
          </a:xfrm>
          <a:prstGeom prst="rect">
            <a:avLst/>
          </a:prstGeom>
          <a:noFill/>
        </p:spPr>
        <p:txBody>
          <a:bodyPr wrap="square" rtlCol="0">
            <a:spAutoFit/>
          </a:bodyPr>
          <a:lstStyle/>
          <a:p>
            <a:pPr algn="ctr"/>
            <a:r>
              <a:rPr lang="en-US" sz="1400" b="1" dirty="0" smtClean="0">
                <a:solidFill>
                  <a:schemeClr val="bg1"/>
                </a:solidFill>
              </a:rPr>
              <a:t>Compliant Messages</a:t>
            </a:r>
            <a:endParaRPr lang="en-US" sz="1400" b="1" dirty="0">
              <a:solidFill>
                <a:schemeClr val="bg1"/>
              </a:solidFill>
            </a:endParaRPr>
          </a:p>
        </p:txBody>
      </p:sp>
      <p:sp>
        <p:nvSpPr>
          <p:cNvPr id="66" name="Rounded Rectangle 65"/>
          <p:cNvSpPr/>
          <p:nvPr/>
        </p:nvSpPr>
        <p:spPr>
          <a:xfrm>
            <a:off x="685800" y="6515100"/>
            <a:ext cx="304800" cy="342900"/>
          </a:xfrm>
          <a:prstGeom prst="roundRect">
            <a:avLst/>
          </a:prstGeom>
          <a:gradFill flip="none" rotWithShape="1">
            <a:gsLst>
              <a:gs pos="0">
                <a:srgbClr val="000082"/>
              </a:gs>
              <a:gs pos="13000">
                <a:srgbClr val="0047FF"/>
              </a:gs>
              <a:gs pos="28000">
                <a:srgbClr val="000082"/>
              </a:gs>
              <a:gs pos="42999">
                <a:srgbClr val="0047FF"/>
              </a:gs>
              <a:gs pos="58000">
                <a:srgbClr val="000082"/>
              </a:gs>
              <a:gs pos="72000">
                <a:srgbClr val="0047FF"/>
              </a:gs>
              <a:gs pos="87000">
                <a:srgbClr val="000082"/>
              </a:gs>
              <a:gs pos="100000">
                <a:srgbClr val="0047FF"/>
              </a:gs>
            </a:gsLst>
            <a:lin ang="27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bg1"/>
              </a:solidFill>
            </a:endParaRPr>
          </a:p>
        </p:txBody>
      </p:sp>
      <p:sp>
        <p:nvSpPr>
          <p:cNvPr id="67" name="TextBox 66"/>
          <p:cNvSpPr txBox="1"/>
          <p:nvPr/>
        </p:nvSpPr>
        <p:spPr>
          <a:xfrm>
            <a:off x="990600" y="6477000"/>
            <a:ext cx="2971800" cy="400110"/>
          </a:xfrm>
          <a:prstGeom prst="rect">
            <a:avLst/>
          </a:prstGeom>
          <a:noFill/>
        </p:spPr>
        <p:txBody>
          <a:bodyPr wrap="square" rtlCol="0">
            <a:spAutoFit/>
          </a:bodyPr>
          <a:lstStyle/>
          <a:p>
            <a:r>
              <a:rPr lang="en-US" sz="1000" dirty="0" smtClean="0"/>
              <a:t>Eligible hospitals or HIE must certify all modules, since EHR is not performing all the MU functions</a:t>
            </a:r>
            <a:endParaRPr lang="en-US" sz="1000" dirty="0"/>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457200"/>
            <a:ext cx="8229600" cy="1447800"/>
          </a:xfrm>
        </p:spPr>
        <p:txBody>
          <a:bodyPr/>
          <a:lstStyle/>
          <a:p>
            <a:pPr marL="457200" indent="-457200">
              <a:lnSpc>
                <a:spcPct val="100000"/>
              </a:lnSpc>
            </a:pPr>
            <a:r>
              <a:rPr lang="en-US" sz="3600" dirty="0" smtClean="0">
                <a:solidFill>
                  <a:srgbClr val="002060"/>
                </a:solidFill>
              </a:rPr>
              <a:t>Standards and Specifications for Reportable Lab Results</a:t>
            </a:r>
          </a:p>
        </p:txBody>
      </p:sp>
      <p:sp>
        <p:nvSpPr>
          <p:cNvPr id="5" name="Content Placeholder 4"/>
          <p:cNvSpPr>
            <a:spLocks noGrp="1"/>
          </p:cNvSpPr>
          <p:nvPr>
            <p:ph idx="1"/>
          </p:nvPr>
        </p:nvSpPr>
        <p:spPr>
          <a:xfrm>
            <a:off x="457200" y="2209800"/>
            <a:ext cx="8229600" cy="4038600"/>
          </a:xfrm>
        </p:spPr>
        <p:txBody>
          <a:bodyPr/>
          <a:lstStyle/>
          <a:p>
            <a:pPr>
              <a:spcBef>
                <a:spcPts val="600"/>
              </a:spcBef>
            </a:pPr>
            <a:r>
              <a:rPr lang="en-US" sz="2800" dirty="0" smtClean="0">
                <a:solidFill>
                  <a:srgbClr val="002060"/>
                </a:solidFill>
              </a:rPr>
              <a:t>Section 170.205(c):  </a:t>
            </a:r>
          </a:p>
          <a:p>
            <a:pPr lvl="1">
              <a:spcBef>
                <a:spcPts val="600"/>
              </a:spcBef>
            </a:pPr>
            <a:r>
              <a:rPr lang="en-US" sz="2400" dirty="0" smtClean="0">
                <a:solidFill>
                  <a:srgbClr val="002060"/>
                </a:solidFill>
              </a:rPr>
              <a:t>Electronic submission of lab results to public health agencies. Standard. HL7 2.5.1 (incorporated by reference in § 170.299).</a:t>
            </a:r>
          </a:p>
          <a:p>
            <a:pPr lvl="1">
              <a:spcBef>
                <a:spcPts val="600"/>
              </a:spcBef>
            </a:pPr>
            <a:r>
              <a:rPr lang="en-US" sz="2400" dirty="0" smtClean="0">
                <a:solidFill>
                  <a:srgbClr val="002060"/>
                </a:solidFill>
              </a:rPr>
              <a:t>Implementation specifications. HL7 Version 2.5.1 </a:t>
            </a:r>
          </a:p>
          <a:p>
            <a:pPr lvl="1">
              <a:spcBef>
                <a:spcPts val="600"/>
              </a:spcBef>
            </a:pPr>
            <a:r>
              <a:rPr lang="en-US" sz="2400" dirty="0" smtClean="0">
                <a:solidFill>
                  <a:srgbClr val="002060"/>
                </a:solidFill>
              </a:rPr>
              <a:t>Implementation Guide: Electronic Laboratory Reporting to Public Health, Release 1 (US Realm) (incorporated by reference in § 170.299).</a:t>
            </a:r>
          </a:p>
        </p:txBody>
      </p:sp>
      <p:sp>
        <p:nvSpPr>
          <p:cNvPr id="7"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8" name="Rectangle 7"/>
          <p:cNvSpPr/>
          <p:nvPr/>
        </p:nvSpPr>
        <p:spPr>
          <a:xfrm>
            <a:off x="609600" y="5791200"/>
            <a:ext cx="7924800" cy="523220"/>
          </a:xfrm>
          <a:prstGeom prst="rect">
            <a:avLst/>
          </a:prstGeom>
        </p:spPr>
        <p:txBody>
          <a:bodyPr wrap="square">
            <a:spAutoFit/>
          </a:bodyPr>
          <a:lstStyle/>
          <a:p>
            <a:pPr marL="0" lvl="1">
              <a:defRPr/>
            </a:pPr>
            <a:r>
              <a:rPr lang="en-US" sz="1400" dirty="0" smtClean="0">
                <a:solidFill>
                  <a:srgbClr val="002060"/>
                </a:solidFill>
              </a:rPr>
              <a:t>HL7 Version 2.5.1 Implementation Guide: Electronic Laboratory Reporting to Public Health can be purchased from here:  </a:t>
            </a:r>
            <a:r>
              <a:rPr lang="en-US" sz="1400" u="sng" dirty="0" smtClean="0">
                <a:solidFill>
                  <a:srgbClr val="002060"/>
                </a:solidFill>
                <a:hlinkClick r:id="rId3"/>
              </a:rPr>
              <a:t>https://www.hl7.org/store/index.cfm?ref=nav</a:t>
            </a:r>
            <a:endParaRPr lang="en-US" sz="1400" dirty="0" smtClean="0">
              <a:solidFill>
                <a:srgbClr val="002060"/>
              </a:solidFill>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1"/>
            <a:ext cx="8077200" cy="762000"/>
          </a:xfrm>
        </p:spPr>
        <p:txBody>
          <a:bodyPr/>
          <a:lstStyle/>
          <a:p>
            <a:r>
              <a:rPr lang="en-US" sz="3600" dirty="0" smtClean="0"/>
              <a:t>On-Boarding Terminology</a:t>
            </a:r>
            <a:endParaRPr lang="en-US" sz="36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3695091"/>
              </p:ext>
            </p:extLst>
          </p:nvPr>
        </p:nvGraphicFramePr>
        <p:xfrm>
          <a:off x="381000" y="1219200"/>
          <a:ext cx="83820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4294967295"/>
          </p:nvPr>
        </p:nvSpPr>
        <p:spPr>
          <a:xfrm>
            <a:off x="6113462" y="6394450"/>
            <a:ext cx="3030538" cy="463550"/>
          </a:xfrm>
          <a:prstGeom prst="rect">
            <a:avLst/>
          </a:prstGeom>
        </p:spPr>
        <p:txBody>
          <a:bodyPr/>
          <a:lstStyle/>
          <a:p>
            <a:fld id="{C8EB5AB0-2A30-43D5-879B-11B4498F3C24}" type="slidenum">
              <a:rPr lang="en-US" smtClean="0"/>
              <a:pPr/>
              <a:t>17</a:t>
            </a:fld>
            <a:endParaRPr lang="en-US" dirty="0"/>
          </a:p>
        </p:txBody>
      </p:sp>
      <p:sp>
        <p:nvSpPr>
          <p:cNvPr id="9" name="Line Callout 1 (Border and Accent Bar) 8"/>
          <p:cNvSpPr/>
          <p:nvPr/>
        </p:nvSpPr>
        <p:spPr>
          <a:xfrm>
            <a:off x="2971800" y="1219200"/>
            <a:ext cx="5638800" cy="715985"/>
          </a:xfrm>
          <a:prstGeom prst="accentBorderCallout1">
            <a:avLst>
              <a:gd name="adj1" fmla="val 21157"/>
              <a:gd name="adj2" fmla="val -4075"/>
              <a:gd name="adj3" fmla="val 21022"/>
              <a:gd name="adj4" fmla="val -1469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Electronic </a:t>
            </a:r>
            <a:r>
              <a:rPr lang="en-US" sz="1400" dirty="0">
                <a:solidFill>
                  <a:schemeClr val="tx1"/>
                </a:solidFill>
              </a:rPr>
              <a:t>health records (EHRs) and modules go through the certification process to ensure they meet meaningful use objectives &amp;specified standards</a:t>
            </a:r>
          </a:p>
        </p:txBody>
      </p:sp>
      <p:sp>
        <p:nvSpPr>
          <p:cNvPr id="15" name="Line Callout 1 (Border and Accent Bar) 14"/>
          <p:cNvSpPr/>
          <p:nvPr/>
        </p:nvSpPr>
        <p:spPr>
          <a:xfrm>
            <a:off x="2971800" y="2027215"/>
            <a:ext cx="5638800" cy="563585"/>
          </a:xfrm>
          <a:prstGeom prst="accentBorderCallout1">
            <a:avLst>
              <a:gd name="adj1" fmla="val 21157"/>
              <a:gd name="adj2" fmla="val -4355"/>
              <a:gd name="adj3" fmla="val 20464"/>
              <a:gd name="adj4" fmla="val -1036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Eligible </a:t>
            </a:r>
            <a:r>
              <a:rPr lang="en-US" sz="1400" dirty="0">
                <a:solidFill>
                  <a:schemeClr val="tx1"/>
                </a:solidFill>
              </a:rPr>
              <a:t>hospitals (EH) and eligible professionals (EP) </a:t>
            </a:r>
            <a:r>
              <a:rPr lang="en-US" sz="1400" dirty="0" smtClean="0">
                <a:solidFill>
                  <a:schemeClr val="tx1"/>
                </a:solidFill>
              </a:rPr>
              <a:t> determine </a:t>
            </a:r>
            <a:r>
              <a:rPr lang="en-US" sz="1400" dirty="0">
                <a:solidFill>
                  <a:schemeClr val="tx1"/>
                </a:solidFill>
              </a:rPr>
              <a:t>whether their message passes basic format and content compliance</a:t>
            </a:r>
          </a:p>
        </p:txBody>
      </p:sp>
      <p:sp>
        <p:nvSpPr>
          <p:cNvPr id="16" name="Line Callout 1 (Border and Accent Bar) 15"/>
          <p:cNvSpPr/>
          <p:nvPr/>
        </p:nvSpPr>
        <p:spPr>
          <a:xfrm>
            <a:off x="2971800" y="2789215"/>
            <a:ext cx="5638800" cy="715985"/>
          </a:xfrm>
          <a:prstGeom prst="accentBorderCallout1">
            <a:avLst>
              <a:gd name="adj1" fmla="val 21157"/>
              <a:gd name="adj2" fmla="val -4075"/>
              <a:gd name="adj3" fmla="val 18962"/>
              <a:gd name="adj4" fmla="val -226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EH/EP </a:t>
            </a:r>
            <a:r>
              <a:rPr lang="en-US" sz="1400" dirty="0">
                <a:solidFill>
                  <a:schemeClr val="tx1"/>
                </a:solidFill>
              </a:rPr>
              <a:t>exchange messages with public health agency (PHA) to ensure </a:t>
            </a:r>
            <a:r>
              <a:rPr lang="en-US" sz="1400" dirty="0" smtClean="0">
                <a:solidFill>
                  <a:schemeClr val="tx1"/>
                </a:solidFill>
              </a:rPr>
              <a:t>they </a:t>
            </a:r>
            <a:r>
              <a:rPr lang="en-US" sz="1400" dirty="0">
                <a:solidFill>
                  <a:schemeClr val="tx1"/>
                </a:solidFill>
              </a:rPr>
              <a:t>they contain the correct format and values as determined by the </a:t>
            </a:r>
            <a:r>
              <a:rPr lang="en-US" sz="1400" dirty="0" smtClean="0">
                <a:solidFill>
                  <a:schemeClr val="tx1"/>
                </a:solidFill>
              </a:rPr>
              <a:t>PHA</a:t>
            </a:r>
            <a:endParaRPr lang="en-US" sz="1400" dirty="0">
              <a:solidFill>
                <a:schemeClr val="tx1"/>
              </a:solidFill>
            </a:endParaRPr>
          </a:p>
        </p:txBody>
      </p:sp>
      <p:sp>
        <p:nvSpPr>
          <p:cNvPr id="17" name="Line Callout 1 (Border and Accent Bar) 16"/>
          <p:cNvSpPr/>
          <p:nvPr/>
        </p:nvSpPr>
        <p:spPr>
          <a:xfrm>
            <a:off x="2971800" y="3505200"/>
            <a:ext cx="5638800" cy="533400"/>
          </a:xfrm>
          <a:prstGeom prst="accentBorderCallout1">
            <a:avLst>
              <a:gd name="adj1" fmla="val 21157"/>
              <a:gd name="adj2" fmla="val -4075"/>
              <a:gd name="adj3" fmla="val 23787"/>
              <a:gd name="adj4" fmla="val -1903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EH/EP need documentation that they have performed a test </a:t>
            </a:r>
            <a:endParaRPr lang="en-US" sz="1400" dirty="0">
              <a:solidFill>
                <a:schemeClr val="tx1"/>
              </a:solidFill>
            </a:endParaRPr>
          </a:p>
        </p:txBody>
      </p:sp>
      <p:sp>
        <p:nvSpPr>
          <p:cNvPr id="18" name="Line Callout 1 (Border and Accent Bar) 17"/>
          <p:cNvSpPr/>
          <p:nvPr/>
        </p:nvSpPr>
        <p:spPr>
          <a:xfrm>
            <a:off x="2971800" y="4952999"/>
            <a:ext cx="5316794" cy="381001"/>
          </a:xfrm>
          <a:prstGeom prst="accentBorderCallout1">
            <a:avLst>
              <a:gd name="adj1" fmla="val 21157"/>
              <a:gd name="adj2" fmla="val -4075"/>
              <a:gd name="adj3" fmla="val 21022"/>
              <a:gd name="adj4" fmla="val -2317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Public </a:t>
            </a:r>
            <a:r>
              <a:rPr lang="en-US" sz="1400" dirty="0">
                <a:solidFill>
                  <a:schemeClr val="tx1"/>
                </a:solidFill>
              </a:rPr>
              <a:t>health evaluation of new electronic data</a:t>
            </a:r>
            <a:r>
              <a:rPr lang="en-US" sz="1400" dirty="0"/>
              <a:t>. </a:t>
            </a:r>
          </a:p>
        </p:txBody>
      </p:sp>
      <p:sp>
        <p:nvSpPr>
          <p:cNvPr id="19" name="Line Callout 1 (Border and Accent Bar) 18"/>
          <p:cNvSpPr/>
          <p:nvPr/>
        </p:nvSpPr>
        <p:spPr>
          <a:xfrm>
            <a:off x="2971800" y="5562600"/>
            <a:ext cx="5333999" cy="563585"/>
          </a:xfrm>
          <a:prstGeom prst="accentBorderCallout1">
            <a:avLst>
              <a:gd name="adj1" fmla="val 21157"/>
              <a:gd name="adj2" fmla="val -4075"/>
              <a:gd name="adj3" fmla="val 21022"/>
              <a:gd name="adj4" fmla="val -20407"/>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EH/EP continuously </a:t>
            </a:r>
            <a:r>
              <a:rPr lang="en-US" sz="1400" dirty="0">
                <a:solidFill>
                  <a:schemeClr val="tx1"/>
                </a:solidFill>
              </a:rPr>
              <a:t>send information to the PHA. Data flows are monitored </a:t>
            </a:r>
            <a:r>
              <a:rPr lang="en-US" sz="1400" dirty="0" smtClean="0">
                <a:solidFill>
                  <a:schemeClr val="tx1"/>
                </a:solidFill>
              </a:rPr>
              <a:t> for quality assurance</a:t>
            </a:r>
            <a:endParaRPr lang="en-US" sz="1400" dirty="0">
              <a:solidFill>
                <a:schemeClr val="tx1"/>
              </a:solidFill>
            </a:endParaRPr>
          </a:p>
        </p:txBody>
      </p:sp>
      <p:sp>
        <p:nvSpPr>
          <p:cNvPr id="20" name="Line Callout 1 (Border and Accent Bar) 19"/>
          <p:cNvSpPr/>
          <p:nvPr/>
        </p:nvSpPr>
        <p:spPr>
          <a:xfrm>
            <a:off x="2971800" y="4343400"/>
            <a:ext cx="5496231" cy="381000"/>
          </a:xfrm>
          <a:prstGeom prst="accentBorderCallout1">
            <a:avLst>
              <a:gd name="adj1" fmla="val 21157"/>
              <a:gd name="adj2" fmla="val -4075"/>
              <a:gd name="adj3" fmla="val 19916"/>
              <a:gd name="adj4" fmla="val -22725"/>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solidFill>
                  <a:schemeClr val="tx1"/>
                </a:solidFill>
              </a:rPr>
              <a:t>Follows </a:t>
            </a:r>
            <a:r>
              <a:rPr lang="en-US" sz="1400" dirty="0">
                <a:solidFill>
                  <a:schemeClr val="tx1"/>
                </a:solidFill>
              </a:rPr>
              <a:t>successful testing</a:t>
            </a:r>
          </a:p>
        </p:txBody>
      </p:sp>
    </p:spTree>
    <p:extLst>
      <p:ext uri="{BB962C8B-B14F-4D97-AF65-F5344CB8AC3E}">
        <p14:creationId xmlns:p14="http://schemas.microsoft.com/office/powerpoint/2010/main" val="376693978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Certification for MU Stage I</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83912116"/>
              </p:ext>
            </p:extLst>
          </p:nvPr>
        </p:nvGraphicFramePr>
        <p:xfrm>
          <a:off x="457200" y="1600200"/>
          <a:ext cx="8229600" cy="419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4294967295"/>
          </p:nvPr>
        </p:nvSpPr>
        <p:spPr>
          <a:xfrm>
            <a:off x="6113462" y="6394450"/>
            <a:ext cx="3030538" cy="463550"/>
          </a:xfrm>
          <a:prstGeom prst="rect">
            <a:avLst/>
          </a:prstGeom>
        </p:spPr>
        <p:txBody>
          <a:bodyPr/>
          <a:lstStyle/>
          <a:p>
            <a:fld id="{C8EB5AB0-2A30-43D5-879B-11B4498F3C24}" type="slidenum">
              <a:rPr lang="en-US" smtClean="0"/>
              <a:pPr/>
              <a:t>18</a:t>
            </a:fld>
            <a:endParaRPr lang="en-US" dirty="0"/>
          </a:p>
        </p:txBody>
      </p:sp>
    </p:spTree>
    <p:extLst>
      <p:ext uri="{BB962C8B-B14F-4D97-AF65-F5344CB8AC3E}">
        <p14:creationId xmlns:p14="http://schemas.microsoft.com/office/powerpoint/2010/main" val="1270118381"/>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762000"/>
          </a:xfrm>
        </p:spPr>
        <p:txBody>
          <a:bodyPr/>
          <a:lstStyle/>
          <a:p>
            <a:r>
              <a:rPr lang="en-US" sz="3600" dirty="0" smtClean="0">
                <a:solidFill>
                  <a:srgbClr val="002060"/>
                </a:solidFill>
              </a:rPr>
              <a:t/>
            </a:r>
            <a:br>
              <a:rPr lang="en-US" sz="3600" dirty="0" smtClean="0">
                <a:solidFill>
                  <a:srgbClr val="002060"/>
                </a:solidFill>
              </a:rPr>
            </a:br>
            <a:r>
              <a:rPr lang="en-US" sz="3600" dirty="0" smtClean="0">
                <a:solidFill>
                  <a:srgbClr val="002060"/>
                </a:solidFill>
              </a:rPr>
              <a:t/>
            </a:r>
            <a:br>
              <a:rPr lang="en-US" sz="3600" dirty="0" smtClean="0">
                <a:solidFill>
                  <a:srgbClr val="002060"/>
                </a:solidFill>
              </a:rPr>
            </a:br>
            <a:r>
              <a:rPr lang="en-US" sz="3200" dirty="0" smtClean="0">
                <a:solidFill>
                  <a:srgbClr val="002060"/>
                </a:solidFill>
              </a:rPr>
              <a:t>Reportable Lab Results : Testing Resource for Hospitals</a:t>
            </a:r>
            <a:endParaRPr lang="en-US" sz="3200" dirty="0">
              <a:solidFill>
                <a:srgbClr val="002060"/>
              </a:solidFill>
            </a:endParaRPr>
          </a:p>
        </p:txBody>
      </p:sp>
      <p:sp>
        <p:nvSpPr>
          <p:cNvPr id="5" name="Content Placeholder 4"/>
          <p:cNvSpPr>
            <a:spLocks noGrp="1"/>
          </p:cNvSpPr>
          <p:nvPr>
            <p:ph idx="1"/>
          </p:nvPr>
        </p:nvSpPr>
        <p:spPr>
          <a:xfrm>
            <a:off x="457200" y="1981200"/>
            <a:ext cx="8229600" cy="3810001"/>
          </a:xfrm>
        </p:spPr>
        <p:txBody>
          <a:bodyPr/>
          <a:lstStyle/>
          <a:p>
            <a:pPr marL="115888" lvl="1" indent="0">
              <a:buNone/>
            </a:pPr>
            <a:r>
              <a:rPr lang="en-US" sz="2400" b="1" dirty="0" smtClean="0">
                <a:solidFill>
                  <a:srgbClr val="002060"/>
                </a:solidFill>
              </a:rPr>
              <a:t>National Institute for Standards Testing (NIST) -Test Procedure for Reportable Lab Results</a:t>
            </a:r>
          </a:p>
          <a:p>
            <a:pPr marL="115888" lvl="1" indent="0">
              <a:buNone/>
            </a:pPr>
            <a:endParaRPr lang="en-US" sz="2400" b="1" dirty="0" smtClean="0">
              <a:solidFill>
                <a:srgbClr val="002060"/>
              </a:solidFill>
            </a:endParaRPr>
          </a:p>
          <a:p>
            <a:pPr marL="115888" lvl="1" indent="0">
              <a:buNone/>
            </a:pPr>
            <a:r>
              <a:rPr lang="en-US" sz="2400" b="1" dirty="0" smtClean="0">
                <a:solidFill>
                  <a:srgbClr val="002060"/>
                </a:solidFill>
              </a:rPr>
              <a:t>Describes test procedure for evaluating conformance of complete EHRs or EHR modules </a:t>
            </a:r>
            <a:r>
              <a:rPr lang="en-US" sz="2400" b="1" u="sng" dirty="0" smtClean="0">
                <a:solidFill>
                  <a:srgbClr val="002060"/>
                </a:solidFill>
              </a:rPr>
              <a:t>http://healthcare.nist.gov/docs/170.306.g_Reportable Lab Results</a:t>
            </a:r>
            <a:endParaRPr lang="en-US" sz="2400" b="1" dirty="0" smtClean="0">
              <a:solidFill>
                <a:srgbClr val="002060"/>
              </a:solidFill>
            </a:endParaRPr>
          </a:p>
        </p:txBody>
      </p:sp>
      <p:sp>
        <p:nvSpPr>
          <p:cNvPr id="6" name="Text Placeholder 5"/>
          <p:cNvSpPr>
            <a:spLocks noGrp="1"/>
          </p:cNvSpPr>
          <p:nvPr>
            <p:ph type="body" sz="quarter" idx="11"/>
          </p:nvPr>
        </p:nvSpPr>
        <p:spPr/>
        <p:txBody>
          <a:bodyPr/>
          <a:lstStyle/>
          <a:p>
            <a:endParaRPr lang="en-US"/>
          </a:p>
        </p:txBody>
      </p:sp>
      <p:sp>
        <p:nvSpPr>
          <p:cNvPr id="7"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Presentation Outline</a:t>
            </a:r>
            <a:endParaRPr lang="en-US" dirty="0"/>
          </a:p>
        </p:txBody>
      </p:sp>
      <p:sp>
        <p:nvSpPr>
          <p:cNvPr id="8" name="Content Placeholder 7"/>
          <p:cNvSpPr>
            <a:spLocks noGrp="1"/>
          </p:cNvSpPr>
          <p:nvPr>
            <p:ph idx="1"/>
          </p:nvPr>
        </p:nvSpPr>
        <p:spPr>
          <a:xfrm>
            <a:off x="1447800" y="1904999"/>
            <a:ext cx="7239000" cy="3886201"/>
          </a:xfrm>
        </p:spPr>
        <p:txBody>
          <a:bodyPr/>
          <a:lstStyle/>
          <a:p>
            <a:r>
              <a:rPr lang="en-US" dirty="0" smtClean="0">
                <a:solidFill>
                  <a:srgbClr val="002060"/>
                </a:solidFill>
              </a:rPr>
              <a:t>Basics of Meaningful Use</a:t>
            </a:r>
          </a:p>
          <a:p>
            <a:r>
              <a:rPr lang="en-US" dirty="0" smtClean="0">
                <a:solidFill>
                  <a:srgbClr val="002060"/>
                </a:solidFill>
              </a:rPr>
              <a:t>Specifics of Reportable Lab Results</a:t>
            </a:r>
          </a:p>
          <a:p>
            <a:r>
              <a:rPr lang="en-US" dirty="0" smtClean="0">
                <a:solidFill>
                  <a:srgbClr val="002060"/>
                </a:solidFill>
              </a:rPr>
              <a:t>FAQs</a:t>
            </a:r>
          </a:p>
          <a:p>
            <a:endParaRPr lang="en-US" dirty="0"/>
          </a:p>
        </p:txBody>
      </p:sp>
      <p:sp>
        <p:nvSpPr>
          <p:cNvPr id="9" name="Text Placeholder 8"/>
          <p:cNvSpPr>
            <a:spLocks noGrp="1"/>
          </p:cNvSpPr>
          <p:nvPr>
            <p:ph type="body" sz="quarter" idx="11"/>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sz="3600" dirty="0" smtClean="0">
                <a:solidFill>
                  <a:srgbClr val="002060"/>
                </a:solidFill>
              </a:rPr>
              <a:t>Testing Resources for Public Health</a:t>
            </a:r>
            <a:endParaRPr lang="en-US" sz="3600" dirty="0">
              <a:solidFill>
                <a:srgbClr val="002060"/>
              </a:solidFill>
            </a:endParaRPr>
          </a:p>
        </p:txBody>
      </p:sp>
      <p:sp>
        <p:nvSpPr>
          <p:cNvPr id="3" name="Content Placeholder 2"/>
          <p:cNvSpPr>
            <a:spLocks noGrp="1"/>
          </p:cNvSpPr>
          <p:nvPr>
            <p:ph idx="1"/>
          </p:nvPr>
        </p:nvSpPr>
        <p:spPr>
          <a:xfrm>
            <a:off x="457200" y="1219200"/>
            <a:ext cx="8229600" cy="4876799"/>
          </a:xfrm>
        </p:spPr>
        <p:txBody>
          <a:bodyPr/>
          <a:lstStyle/>
          <a:p>
            <a:pPr marL="115888" lvl="1" indent="0">
              <a:buNone/>
            </a:pPr>
            <a:r>
              <a:rPr lang="en-US" sz="2400" dirty="0" smtClean="0">
                <a:solidFill>
                  <a:srgbClr val="002060"/>
                </a:solidFill>
              </a:rPr>
              <a:t>Two public health message validations tools are available from CDC:</a:t>
            </a:r>
          </a:p>
          <a:p>
            <a:pPr lvl="1"/>
            <a:r>
              <a:rPr lang="en-US" dirty="0" smtClean="0">
                <a:solidFill>
                  <a:srgbClr val="002060"/>
                </a:solidFill>
              </a:rPr>
              <a:t>A national-level tool: Message Quality Framework (MQF).</a:t>
            </a:r>
          </a:p>
          <a:p>
            <a:pPr lvl="1"/>
            <a:r>
              <a:rPr lang="en-US" dirty="0" smtClean="0">
                <a:solidFill>
                  <a:srgbClr val="002060"/>
                </a:solidFill>
              </a:rPr>
              <a:t>A state-level tool: Message Subscription Service (MSS).</a:t>
            </a:r>
          </a:p>
          <a:p>
            <a:pPr lvl="1">
              <a:spcBef>
                <a:spcPts val="1200"/>
              </a:spcBef>
            </a:pPr>
            <a:r>
              <a:rPr lang="en-US" dirty="0" smtClean="0">
                <a:solidFill>
                  <a:srgbClr val="002060"/>
                </a:solidFill>
              </a:rPr>
              <a:t>Other non-CDC public health testing tools are available such as Rhapsody and Message Workbench.</a:t>
            </a:r>
          </a:p>
          <a:p>
            <a:pPr marL="115888" lvl="1" indent="0">
              <a:buNone/>
            </a:pPr>
            <a:r>
              <a:rPr lang="en-US" sz="2400" dirty="0" smtClean="0">
                <a:solidFill>
                  <a:srgbClr val="002060"/>
                </a:solidFill>
              </a:rPr>
              <a:t>Automated testing tools ensure messages are adhering to standards defined in the messaging guides by: </a:t>
            </a:r>
          </a:p>
          <a:p>
            <a:pPr lvl="1"/>
            <a:r>
              <a:rPr lang="en-US" dirty="0" smtClean="0">
                <a:solidFill>
                  <a:srgbClr val="002060"/>
                </a:solidFill>
              </a:rPr>
              <a:t>validating the structure of the message</a:t>
            </a:r>
          </a:p>
          <a:p>
            <a:pPr lvl="1"/>
            <a:r>
              <a:rPr lang="en-US" dirty="0" smtClean="0">
                <a:solidFill>
                  <a:srgbClr val="002060"/>
                </a:solidFill>
              </a:rPr>
              <a:t>validating that the messages are following the business rules defined for the message</a:t>
            </a:r>
          </a:p>
          <a:p>
            <a:pPr lvl="1"/>
            <a:r>
              <a:rPr lang="en-US" dirty="0" smtClean="0">
                <a:solidFill>
                  <a:srgbClr val="002060"/>
                </a:solidFill>
              </a:rPr>
              <a:t>verifying that the vocabulary defined for the message is utilized.</a:t>
            </a:r>
          </a:p>
          <a:p>
            <a:endParaRPr lang="en-US" dirty="0"/>
          </a:p>
        </p:txBody>
      </p:sp>
      <p:sp>
        <p:nvSpPr>
          <p:cNvPr id="4" name="Text Placeholder 3"/>
          <p:cNvSpPr>
            <a:spLocks noGrp="1"/>
          </p:cNvSpPr>
          <p:nvPr>
            <p:ph type="body" sz="quarter" idx="11"/>
          </p:nvPr>
        </p:nvSpPr>
        <p:spPr/>
        <p:txBody>
          <a:bodyPr/>
          <a:lstStyle/>
          <a:p>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85800" y="1828800"/>
            <a:ext cx="7772400" cy="1362075"/>
          </a:xfrm>
        </p:spPr>
        <p:txBody>
          <a:bodyPr/>
          <a:lstStyle/>
          <a:p>
            <a:r>
              <a:rPr lang="en-US" dirty="0" smtClean="0">
                <a:solidFill>
                  <a:srgbClr val="002060"/>
                </a:solidFill>
              </a:rPr>
              <a:t>Frequently Asked Questions (FAQ</a:t>
            </a:r>
            <a:r>
              <a:rPr lang="en-US" sz="2400" dirty="0" smtClean="0">
                <a:solidFill>
                  <a:srgbClr val="002060"/>
                </a:solidFill>
              </a:rPr>
              <a:t>s</a:t>
            </a:r>
            <a:r>
              <a:rPr lang="en-US" dirty="0" smtClean="0">
                <a:solidFill>
                  <a:srgbClr val="002060"/>
                </a:solidFill>
              </a:rPr>
              <a:t>)</a:t>
            </a:r>
            <a:endParaRPr lang="en-US"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600"/>
            <a:ext cx="8229600" cy="1371600"/>
          </a:xfrm>
        </p:spPr>
        <p:txBody>
          <a:bodyPr/>
          <a:lstStyle/>
          <a:p>
            <a:pPr marL="457200" indent="-457200">
              <a:lnSpc>
                <a:spcPct val="100000"/>
              </a:lnSpc>
            </a:pPr>
            <a:r>
              <a:rPr lang="en-US" sz="3600" dirty="0" smtClean="0">
                <a:solidFill>
                  <a:srgbClr val="002060"/>
                </a:solidFill>
              </a:rPr>
              <a:t>Why did HL7 V2.5.1 get selected as the standard for reportable lab results?</a:t>
            </a:r>
          </a:p>
        </p:txBody>
      </p:sp>
      <p:sp>
        <p:nvSpPr>
          <p:cNvPr id="5" name="Content Placeholder 4"/>
          <p:cNvSpPr>
            <a:spLocks noGrp="1"/>
          </p:cNvSpPr>
          <p:nvPr>
            <p:ph idx="1"/>
          </p:nvPr>
        </p:nvSpPr>
        <p:spPr>
          <a:xfrm>
            <a:off x="457200" y="1905000"/>
            <a:ext cx="8229600" cy="4343400"/>
          </a:xfrm>
        </p:spPr>
        <p:txBody>
          <a:bodyPr/>
          <a:lstStyle/>
          <a:p>
            <a:pPr lvl="1">
              <a:buSzTx/>
              <a:buNone/>
            </a:pPr>
            <a:r>
              <a:rPr lang="en-US" sz="2400" b="1" dirty="0" smtClean="0">
                <a:solidFill>
                  <a:srgbClr val="002060"/>
                </a:solidFill>
              </a:rPr>
              <a:t>  </a:t>
            </a:r>
          </a:p>
          <a:p>
            <a:pPr lvl="1">
              <a:buSzTx/>
            </a:pPr>
            <a:r>
              <a:rPr lang="en-US" sz="2400" b="1" dirty="0" smtClean="0">
                <a:solidFill>
                  <a:srgbClr val="002060"/>
                </a:solidFill>
              </a:rPr>
              <a:t>HL7 2.5.1 requires the use of LOINC standards and also includes a number of enhancements:</a:t>
            </a:r>
          </a:p>
          <a:p>
            <a:pPr lvl="2">
              <a:buSzTx/>
            </a:pPr>
            <a:r>
              <a:rPr lang="en-US" sz="2000" b="1" dirty="0" smtClean="0">
                <a:solidFill>
                  <a:srgbClr val="002060"/>
                </a:solidFill>
              </a:rPr>
              <a:t>Addition of the specimen segment in HL7 V2.5.1</a:t>
            </a:r>
          </a:p>
          <a:p>
            <a:pPr lvl="2">
              <a:buSzTx/>
            </a:pPr>
            <a:r>
              <a:rPr lang="en-US" sz="2000" b="1" dirty="0" smtClean="0">
                <a:solidFill>
                  <a:srgbClr val="002060"/>
                </a:solidFill>
              </a:rPr>
              <a:t>Features to address issues about laboratory reporting and CLIA compliance (performing organization name &amp; address, medical director).</a:t>
            </a:r>
          </a:p>
        </p:txBody>
      </p:sp>
      <p:sp>
        <p:nvSpPr>
          <p:cNvPr id="7"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914400"/>
            <a:ext cx="8229600" cy="1143000"/>
          </a:xfrm>
        </p:spPr>
        <p:txBody>
          <a:bodyPr/>
          <a:lstStyle/>
          <a:p>
            <a:pPr marL="457200" indent="-457200">
              <a:lnSpc>
                <a:spcPct val="100000"/>
              </a:lnSpc>
            </a:pPr>
            <a:r>
              <a:rPr lang="en-US" sz="3600" dirty="0" smtClean="0">
                <a:solidFill>
                  <a:srgbClr val="002060"/>
                </a:solidFill>
              </a:rPr>
              <a:t>Is the use of SNOMED mandated in Stage I of MU for Implementation of Reportable Lab Results?</a:t>
            </a:r>
          </a:p>
        </p:txBody>
      </p:sp>
      <p:sp>
        <p:nvSpPr>
          <p:cNvPr id="5" name="Content Placeholder 4"/>
          <p:cNvSpPr>
            <a:spLocks noGrp="1"/>
          </p:cNvSpPr>
          <p:nvPr>
            <p:ph idx="1"/>
          </p:nvPr>
        </p:nvSpPr>
        <p:spPr>
          <a:xfrm>
            <a:off x="457200" y="1981200"/>
            <a:ext cx="8229600" cy="4267200"/>
          </a:xfrm>
        </p:spPr>
        <p:txBody>
          <a:bodyPr/>
          <a:lstStyle/>
          <a:p>
            <a:endParaRPr lang="en-US" sz="2400" dirty="0" smtClean="0">
              <a:solidFill>
                <a:schemeClr val="tx1"/>
              </a:solidFill>
            </a:endParaRPr>
          </a:p>
          <a:p>
            <a:pPr lvl="1">
              <a:buSzTx/>
            </a:pPr>
            <a:r>
              <a:rPr lang="en-US" sz="2400" b="1" dirty="0" smtClean="0">
                <a:solidFill>
                  <a:srgbClr val="002060"/>
                </a:solidFill>
              </a:rPr>
              <a:t>2.5.1. ELR Implementation Guide specifies a number of vocabulary standards to be followed which includes SNOMED.</a:t>
            </a:r>
          </a:p>
        </p:txBody>
      </p:sp>
      <p:sp>
        <p:nvSpPr>
          <p:cNvPr id="7"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229600" cy="1676400"/>
          </a:xfrm>
        </p:spPr>
        <p:txBody>
          <a:bodyPr/>
          <a:lstStyle/>
          <a:p>
            <a:pPr marL="457200" indent="-457200">
              <a:lnSpc>
                <a:spcPct val="100000"/>
              </a:lnSpc>
            </a:pPr>
            <a:r>
              <a:rPr lang="en-US" sz="3600" dirty="0" smtClean="0">
                <a:solidFill>
                  <a:srgbClr val="002060"/>
                </a:solidFill>
              </a:rPr>
              <a:t>Can a hospital send reportable lab results messages from their LIS and qualify for MU?</a:t>
            </a:r>
          </a:p>
        </p:txBody>
      </p:sp>
      <p:sp>
        <p:nvSpPr>
          <p:cNvPr id="5" name="Content Placeholder 4"/>
          <p:cNvSpPr>
            <a:spLocks noGrp="1"/>
          </p:cNvSpPr>
          <p:nvPr>
            <p:ph idx="1"/>
          </p:nvPr>
        </p:nvSpPr>
        <p:spPr>
          <a:xfrm>
            <a:off x="457200" y="2438400"/>
            <a:ext cx="8229600" cy="4038600"/>
          </a:xfrm>
        </p:spPr>
        <p:txBody>
          <a:bodyPr/>
          <a:lstStyle/>
          <a:p>
            <a:pPr lvl="0"/>
            <a:endParaRPr lang="en-US" dirty="0" smtClean="0">
              <a:solidFill>
                <a:srgbClr val="002060"/>
              </a:solidFill>
            </a:endParaRPr>
          </a:p>
          <a:p>
            <a:pPr lvl="0"/>
            <a:r>
              <a:rPr lang="en-US" dirty="0" smtClean="0">
                <a:solidFill>
                  <a:srgbClr val="002060"/>
                </a:solidFill>
              </a:rPr>
              <a:t>Yes, if the LIS is a certified module in as part of the hospital’s EHR solution, the LIS can help it qualify for MU.</a:t>
            </a:r>
          </a:p>
          <a:p>
            <a:pPr lvl="0"/>
            <a:r>
              <a:rPr lang="en-US" dirty="0" smtClean="0">
                <a:solidFill>
                  <a:srgbClr val="002060"/>
                </a:solidFill>
              </a:rPr>
              <a:t>ONC has a website that displays which EHRs and LIS modules are certified for Meaningful Use</a:t>
            </a:r>
          </a:p>
          <a:p>
            <a:pPr lvl="1"/>
            <a:r>
              <a:rPr lang="en-US" dirty="0" smtClean="0">
                <a:solidFill>
                  <a:srgbClr val="002060"/>
                </a:solidFill>
                <a:hlinkClick r:id="rId3"/>
              </a:rPr>
              <a:t>http://onc-chpl.force.com/ehrcert</a:t>
            </a:r>
            <a:endParaRPr lang="en-US" dirty="0" smtClean="0">
              <a:solidFill>
                <a:srgbClr val="002060"/>
              </a:solidFill>
            </a:endParaRPr>
          </a:p>
          <a:p>
            <a:pPr lvl="0"/>
            <a:endParaRPr lang="en-US" sz="1600" dirty="0" smtClean="0"/>
          </a:p>
          <a:p>
            <a:pPr lvl="1">
              <a:buNone/>
            </a:pPr>
            <a:endParaRPr lang="en-US" sz="1600" dirty="0" smtClean="0"/>
          </a:p>
        </p:txBody>
      </p:sp>
      <p:sp>
        <p:nvSpPr>
          <p:cNvPr id="7"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lstStyle/>
          <a:p>
            <a:pPr>
              <a:lnSpc>
                <a:spcPct val="100000"/>
              </a:lnSpc>
            </a:pPr>
            <a:r>
              <a:rPr lang="en-US" sz="3600" dirty="0" smtClean="0">
                <a:solidFill>
                  <a:srgbClr val="002060"/>
                </a:solidFill>
              </a:rPr>
              <a:t>Does each jurisdiction need to have an implementation plan for ELR MU?</a:t>
            </a:r>
            <a:endParaRPr lang="en-US" sz="3600" dirty="0">
              <a:solidFill>
                <a:srgbClr val="002060"/>
              </a:solidFill>
            </a:endParaRPr>
          </a:p>
        </p:txBody>
      </p:sp>
      <p:sp>
        <p:nvSpPr>
          <p:cNvPr id="3" name="Content Placeholder 2"/>
          <p:cNvSpPr>
            <a:spLocks noGrp="1"/>
          </p:cNvSpPr>
          <p:nvPr>
            <p:ph idx="1"/>
          </p:nvPr>
        </p:nvSpPr>
        <p:spPr>
          <a:xfrm>
            <a:off x="457200" y="2209800"/>
            <a:ext cx="8229600" cy="3581400"/>
          </a:xfrm>
        </p:spPr>
        <p:txBody>
          <a:bodyPr/>
          <a:lstStyle/>
          <a:p>
            <a:r>
              <a:rPr lang="en-US" dirty="0" smtClean="0">
                <a:solidFill>
                  <a:srgbClr val="002060"/>
                </a:solidFill>
              </a:rPr>
              <a:t>There isn’t a requirement for a public health agency to have an implementation plan, though it would be a good idea.  </a:t>
            </a:r>
          </a:p>
          <a:p>
            <a:r>
              <a:rPr lang="en-US" dirty="0" smtClean="0">
                <a:solidFill>
                  <a:srgbClr val="002060"/>
                </a:solidFill>
              </a:rPr>
              <a:t>Public health agencies are being contacted by EH and EP who are  looking to send data to public health.</a:t>
            </a:r>
          </a:p>
          <a:p>
            <a:r>
              <a:rPr lang="en-US" dirty="0" smtClean="0">
                <a:solidFill>
                  <a:srgbClr val="002060"/>
                </a:solidFill>
              </a:rPr>
              <a:t>Jurisdictions should consider how they will deal with healthcare providers and how they will work with their state Medicaid agencies.</a:t>
            </a:r>
          </a:p>
          <a:p>
            <a:pPr>
              <a:buNone/>
            </a:pPr>
            <a:endParaRPr lang="en-US" dirty="0"/>
          </a:p>
        </p:txBody>
      </p:sp>
      <p:sp>
        <p:nvSpPr>
          <p:cNvPr id="4" name="Text Placeholder 3"/>
          <p:cNvSpPr>
            <a:spLocks noGrp="1"/>
          </p:cNvSpPr>
          <p:nvPr>
            <p:ph type="body" sz="quarter" idx="11"/>
          </p:nvPr>
        </p:nvSpPr>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685800"/>
          </a:xfrm>
        </p:spPr>
        <p:txBody>
          <a:bodyPr>
            <a:normAutofit fontScale="90000"/>
          </a:bodyPr>
          <a:lstStyle/>
          <a:p>
            <a:r>
              <a:rPr lang="en-US" sz="3600" b="1" dirty="0" smtClean="0">
                <a:solidFill>
                  <a:srgbClr val="002060"/>
                </a:solidFill>
              </a:rPr>
              <a:t>What  HITECH funding is available to support ELR MU?</a:t>
            </a:r>
            <a:r>
              <a:rPr lang="en-US" sz="4000" b="1" dirty="0" smtClean="0">
                <a:solidFill>
                  <a:srgbClr val="002060"/>
                </a:solidFill>
              </a:rPr>
              <a:t/>
            </a:r>
            <a:br>
              <a:rPr lang="en-US" sz="4000" b="1" dirty="0" smtClean="0">
                <a:solidFill>
                  <a:srgbClr val="002060"/>
                </a:solidFill>
              </a:rPr>
            </a:br>
            <a:endParaRPr lang="en-US" sz="4000" b="1" dirty="0">
              <a:solidFill>
                <a:srgbClr val="002060"/>
              </a:solidFill>
            </a:endParaRPr>
          </a:p>
        </p:txBody>
      </p:sp>
      <p:sp>
        <p:nvSpPr>
          <p:cNvPr id="3" name="Content Placeholder 2"/>
          <p:cNvSpPr>
            <a:spLocks noGrp="1"/>
          </p:cNvSpPr>
          <p:nvPr>
            <p:ph idx="1"/>
          </p:nvPr>
        </p:nvSpPr>
        <p:spPr>
          <a:xfrm>
            <a:off x="533400" y="1447800"/>
            <a:ext cx="8229600" cy="5105400"/>
          </a:xfrm>
        </p:spPr>
        <p:txBody>
          <a:bodyPr>
            <a:normAutofit/>
          </a:bodyPr>
          <a:lstStyle/>
          <a:p>
            <a:r>
              <a:rPr lang="en-US" sz="2800" b="1" dirty="0" smtClean="0">
                <a:solidFill>
                  <a:srgbClr val="002060"/>
                </a:solidFill>
              </a:rPr>
              <a:t>Infrastructure and Interoperability Support for Public Health Laboratories</a:t>
            </a:r>
          </a:p>
          <a:p>
            <a:pPr lvl="1"/>
            <a:r>
              <a:rPr lang="en-US" sz="2400" b="1" dirty="0" smtClean="0">
                <a:solidFill>
                  <a:srgbClr val="002060"/>
                </a:solidFill>
              </a:rPr>
              <a:t>Supports 10 </a:t>
            </a:r>
            <a:r>
              <a:rPr lang="en-US" sz="2400" b="1" dirty="0" err="1" smtClean="0">
                <a:solidFill>
                  <a:srgbClr val="002060"/>
                </a:solidFill>
              </a:rPr>
              <a:t>Epi</a:t>
            </a:r>
            <a:r>
              <a:rPr lang="en-US" sz="2400" b="1" dirty="0" smtClean="0">
                <a:solidFill>
                  <a:srgbClr val="002060"/>
                </a:solidFill>
              </a:rPr>
              <a:t> and Lab Capacity (ELC) grantees</a:t>
            </a:r>
          </a:p>
          <a:p>
            <a:r>
              <a:rPr lang="en-US" sz="2800" b="1" dirty="0">
                <a:solidFill>
                  <a:srgbClr val="002060"/>
                </a:solidFill>
              </a:rPr>
              <a:t>Electronic Laboratory Reporting Technical Assistance (ELR TA</a:t>
            </a:r>
            <a:r>
              <a:rPr lang="en-US" sz="2800" b="1" dirty="0">
                <a:solidFill>
                  <a:srgbClr val="002060"/>
                </a:solidFill>
              </a:rPr>
              <a:t>)</a:t>
            </a:r>
          </a:p>
          <a:p>
            <a:r>
              <a:rPr lang="en-US" sz="2800" b="1" dirty="0" smtClean="0">
                <a:solidFill>
                  <a:srgbClr val="002060"/>
                </a:solidFill>
              </a:rPr>
              <a:t>Laboratory </a:t>
            </a:r>
            <a:r>
              <a:rPr lang="en-US" sz="2800" b="1" dirty="0" smtClean="0">
                <a:solidFill>
                  <a:srgbClr val="002060"/>
                </a:solidFill>
              </a:rPr>
              <a:t>Technical Implementation Assistance for Public </a:t>
            </a:r>
            <a:r>
              <a:rPr lang="en-US" sz="2800" b="1" dirty="0" smtClean="0">
                <a:solidFill>
                  <a:srgbClr val="002060"/>
                </a:solidFill>
              </a:rPr>
              <a:t>Health (LTIAPH)</a:t>
            </a:r>
            <a:endParaRPr lang="en-US" sz="2800" b="1" dirty="0" smtClean="0">
              <a:solidFill>
                <a:srgbClr val="002060"/>
              </a:solidFill>
            </a:endParaRPr>
          </a:p>
          <a:p>
            <a:r>
              <a:rPr lang="en-US" sz="2800" b="1" dirty="0" smtClean="0">
                <a:solidFill>
                  <a:srgbClr val="002060"/>
                </a:solidFill>
              </a:rPr>
              <a:t>Laboratory Interoperability Cooperative (LIC)</a:t>
            </a:r>
            <a:endParaRPr lang="en-US" sz="2800" b="1" dirty="0" smtClean="0">
              <a:solidFill>
                <a:srgbClr val="002060"/>
              </a:solidFill>
            </a:endParaRPr>
          </a:p>
          <a:p>
            <a:r>
              <a:rPr lang="en-US" sz="2800" b="1" dirty="0" smtClean="0">
                <a:solidFill>
                  <a:srgbClr val="002060"/>
                </a:solidFill>
              </a:rPr>
              <a:t>Laboratory </a:t>
            </a:r>
            <a:r>
              <a:rPr lang="en-US" sz="2800" b="1" dirty="0" smtClean="0">
                <a:solidFill>
                  <a:srgbClr val="002060"/>
                </a:solidFill>
              </a:rPr>
              <a:t>Interoperability and Enterprise Architecture </a:t>
            </a:r>
            <a:r>
              <a:rPr lang="en-US" sz="2800" b="1" dirty="0" smtClean="0">
                <a:solidFill>
                  <a:srgbClr val="002060"/>
                </a:solidFill>
              </a:rPr>
              <a:t>Solutions</a:t>
            </a:r>
            <a:endParaRPr lang="en-US" sz="2800" b="1" dirty="0" smtClean="0">
              <a:solidFill>
                <a:srgbClr val="002060"/>
              </a:solidFill>
            </a:endParaRPr>
          </a:p>
        </p:txBody>
      </p:sp>
      <p:sp>
        <p:nvSpPr>
          <p:cNvPr id="5" name="Slide Number Placeholder 3"/>
          <p:cNvSpPr txBox="1">
            <a:spLocks/>
          </p:cNvSpPr>
          <p:nvPr/>
        </p:nvSpPr>
        <p:spPr>
          <a:xfrm>
            <a:off x="8686800" y="6400800"/>
            <a:ext cx="533400" cy="4762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FE12069-1A4C-4426-A3D3-90F6FD65B422}" type="slidenum">
              <a:rPr kumimoji="0" lang="en-US" sz="1800" b="0" i="0" u="none" strike="noStrike" kern="1200" cap="none" spc="0" normalizeH="0" baseline="0" noProof="0" smtClean="0">
                <a:ln>
                  <a:noFill/>
                </a:ln>
                <a:solidFill>
                  <a:schemeClr val="tx1"/>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a:t>
            </a:fld>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smtClean="0">
                <a:hlinkClick r:id="rId2"/>
              </a:rPr>
              <a:t>www.cdc.gov/ehrmeaningfuluse</a:t>
            </a:r>
            <a:endParaRPr lang="en-US" dirty="0" smtClean="0"/>
          </a:p>
          <a:p>
            <a:endParaRPr lang="en-US" dirty="0"/>
          </a:p>
        </p:txBody>
      </p:sp>
      <p:pic>
        <p:nvPicPr>
          <p:cNvPr id="1026" name="Picture 2" descr="Screenshot http://www.cdc.gov/ehrmeaningfuluse/"/>
          <p:cNvPicPr>
            <a:picLocks noChangeAspect="1" noChangeArrowheads="1"/>
          </p:cNvPicPr>
          <p:nvPr/>
        </p:nvPicPr>
        <p:blipFill>
          <a:blip r:embed="rId3" cstate="print"/>
          <a:srcRect l="11719" t="18750" r="14844" b="8333"/>
          <a:stretch>
            <a:fillRect/>
          </a:stretch>
        </p:blipFill>
        <p:spPr bwMode="auto">
          <a:xfrm>
            <a:off x="1676400" y="2057400"/>
            <a:ext cx="5943600" cy="4426085"/>
          </a:xfrm>
          <a:prstGeom prst="rect">
            <a:avLst/>
          </a:prstGeom>
          <a:noFill/>
          <a:ln w="9525">
            <a:noFill/>
            <a:miter lim="800000"/>
            <a:headEnd/>
            <a:tailEnd/>
          </a:ln>
        </p:spPr>
      </p:pic>
      <p:sp>
        <p:nvSpPr>
          <p:cNvPr id="5" name="Oval 4"/>
          <p:cNvSpPr/>
          <p:nvPr/>
        </p:nvSpPr>
        <p:spPr>
          <a:xfrm>
            <a:off x="5943600" y="3733800"/>
            <a:ext cx="2286000" cy="1524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3"/>
          </p:nvPr>
        </p:nvSpPr>
        <p:spPr/>
        <p:txBody>
          <a:bodyPr/>
          <a:lstStyle/>
          <a:p>
            <a:fld id="{C8EB5AB0-2A30-43D5-879B-11B4498F3C24}" type="slidenum">
              <a:rPr lang="en-US" smtClean="0"/>
              <a:pPr/>
              <a:t>27</a:t>
            </a:fld>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smtClean="0"/>
              <a:t>Get information, FAQs, tip sheets and more at CMS’ s official website for the EHR incentive programs:</a:t>
            </a:r>
          </a:p>
          <a:p>
            <a:pPr lvl="1"/>
            <a:r>
              <a:rPr lang="en-US" dirty="0" smtClean="0">
                <a:hlinkClick r:id="rId2"/>
              </a:rPr>
              <a:t>www.cms.gov/EHRIncentivePrograms</a:t>
            </a:r>
            <a:endParaRPr lang="en-US" dirty="0" smtClean="0"/>
          </a:p>
        </p:txBody>
      </p:sp>
      <p:pic>
        <p:nvPicPr>
          <p:cNvPr id="8" name="Picture 2"/>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1981200" y="2971800"/>
            <a:ext cx="5867400" cy="32264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3"/>
          </p:nvPr>
        </p:nvSpPr>
        <p:spPr/>
        <p:txBody>
          <a:bodyPr/>
          <a:lstStyle/>
          <a:p>
            <a:fld id="{C8EB5AB0-2A30-43D5-879B-11B4498F3C24}" type="slidenum">
              <a:rPr lang="en-US" smtClean="0"/>
              <a:pPr/>
              <a:t>28</a:t>
            </a:fld>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lstStyle/>
          <a:p>
            <a:r>
              <a:rPr lang="en-US" dirty="0" smtClean="0"/>
              <a:t>Resources</a:t>
            </a:r>
            <a:endParaRPr lang="en-US" dirty="0"/>
          </a:p>
        </p:txBody>
      </p:sp>
      <p:sp>
        <p:nvSpPr>
          <p:cNvPr id="3" name="Content Placeholder 2"/>
          <p:cNvSpPr>
            <a:spLocks noGrp="1"/>
          </p:cNvSpPr>
          <p:nvPr>
            <p:ph idx="1"/>
          </p:nvPr>
        </p:nvSpPr>
        <p:spPr>
          <a:xfrm>
            <a:off x="457200" y="1143000"/>
            <a:ext cx="8229600" cy="5334000"/>
          </a:xfrm>
        </p:spPr>
        <p:txBody>
          <a:bodyPr/>
          <a:lstStyle/>
          <a:p>
            <a:r>
              <a:rPr lang="en-US" dirty="0" smtClean="0"/>
              <a:t>Learn about certification and certified EHRs, as well as other ONC programs designed to support providers as they make the transition: </a:t>
            </a:r>
            <a:r>
              <a:rPr lang="en-US" dirty="0" smtClean="0">
                <a:hlinkClick r:id="rId2"/>
              </a:rPr>
              <a:t>http://healthit.hhs.gov</a:t>
            </a:r>
            <a:r>
              <a:rPr lang="en-US" dirty="0" smtClean="0"/>
              <a:t> </a:t>
            </a:r>
          </a:p>
          <a:p>
            <a:endParaRPr lang="en-US" dirty="0"/>
          </a:p>
        </p:txBody>
      </p:sp>
      <p:pic>
        <p:nvPicPr>
          <p:cNvPr id="7170" name="Picture 2"/>
          <p:cNvPicPr>
            <a:picLocks noChangeAspect="1" noChangeArrowheads="1"/>
          </p:cNvPicPr>
          <p:nvPr/>
        </p:nvPicPr>
        <p:blipFill rotWithShape="1">
          <a:blip r:embed="rId3" cstate="screen">
            <a:extLst>
              <a:ext uri="{28A0092B-C50C-407E-A947-70E740481C1C}">
                <a14:useLocalDpi xmlns:a14="http://schemas.microsoft.com/office/drawing/2010/main" val="0"/>
              </a:ext>
            </a:extLst>
          </a:blip>
          <a:srcRect/>
          <a:stretch/>
        </p:blipFill>
        <p:spPr bwMode="auto">
          <a:xfrm>
            <a:off x="1651000" y="2819400"/>
            <a:ext cx="6045200" cy="348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3"/>
          </p:nvPr>
        </p:nvSpPr>
        <p:spPr/>
        <p:txBody>
          <a:bodyPr/>
          <a:lstStyle/>
          <a:p>
            <a:fld id="{C8EB5AB0-2A30-43D5-879B-11B4498F3C24}" type="slidenum">
              <a:rPr lang="en-US" smtClean="0"/>
              <a:pPr/>
              <a:t>29</a:t>
            </a:fld>
            <a:endParaRPr lang="en-US" dirty="0"/>
          </a:p>
        </p:txBody>
      </p:sp>
    </p:spTree>
    <p:extLst>
      <p:ext uri="{BB962C8B-B14F-4D97-AF65-F5344CB8AC3E}">
        <p14:creationId xmlns:p14="http://schemas.microsoft.com/office/powerpoint/2010/main" val="302508684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62000" y="1905000"/>
            <a:ext cx="7772400" cy="1362075"/>
          </a:xfrm>
        </p:spPr>
        <p:txBody>
          <a:bodyPr/>
          <a:lstStyle/>
          <a:p>
            <a:r>
              <a:rPr lang="en-US" dirty="0" smtClean="0">
                <a:solidFill>
                  <a:srgbClr val="002060"/>
                </a:solidFill>
              </a:rPr>
              <a:t>MEANINGFUL Use : Basics</a:t>
            </a:r>
            <a:endParaRPr lang="en-US" dirty="0">
              <a:solidFill>
                <a:srgbClr val="002060"/>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742237" cy="609600"/>
          </a:xfrm>
        </p:spPr>
        <p:txBody>
          <a:bodyPr/>
          <a:lstStyle/>
          <a:p>
            <a:pPr>
              <a:lnSpc>
                <a:spcPts val="3000"/>
              </a:lnSpc>
            </a:pPr>
            <a:r>
              <a:rPr lang="en-US" sz="3600" b="1" dirty="0" smtClean="0">
                <a:solidFill>
                  <a:srgbClr val="002060"/>
                </a:solidFill>
              </a:rPr>
              <a:t>Meaningful Use: Terminology </a:t>
            </a:r>
            <a:endParaRPr lang="en-US" sz="3600" b="1" i="1" dirty="0">
              <a:solidFill>
                <a:srgbClr val="002060"/>
              </a:solidFill>
            </a:endParaRPr>
          </a:p>
        </p:txBody>
      </p:sp>
      <p:sp>
        <p:nvSpPr>
          <p:cNvPr id="3" name="Content Placeholder 2"/>
          <p:cNvSpPr>
            <a:spLocks noGrp="1"/>
          </p:cNvSpPr>
          <p:nvPr>
            <p:ph idx="1"/>
          </p:nvPr>
        </p:nvSpPr>
        <p:spPr>
          <a:xfrm>
            <a:off x="838200" y="1295400"/>
            <a:ext cx="7434262" cy="4953000"/>
          </a:xfrm>
        </p:spPr>
        <p:txBody>
          <a:bodyPr/>
          <a:lstStyle/>
          <a:p>
            <a:r>
              <a:rPr lang="en-US" sz="2000" b="1" dirty="0" smtClean="0">
                <a:solidFill>
                  <a:srgbClr val="002060"/>
                </a:solidFill>
              </a:rPr>
              <a:t>CMS- Centers for Medicare &amp; Medicaid Services</a:t>
            </a:r>
          </a:p>
          <a:p>
            <a:r>
              <a:rPr lang="en-US" sz="2000" b="1" dirty="0" smtClean="0">
                <a:solidFill>
                  <a:srgbClr val="002060"/>
                </a:solidFill>
              </a:rPr>
              <a:t>ONC- Office of National Coordinator for Health Information Technology</a:t>
            </a:r>
          </a:p>
          <a:p>
            <a:r>
              <a:rPr lang="en-US" sz="2000" b="1" dirty="0" smtClean="0">
                <a:solidFill>
                  <a:srgbClr val="002060"/>
                </a:solidFill>
              </a:rPr>
              <a:t>EP- Eligible Professional</a:t>
            </a:r>
          </a:p>
          <a:p>
            <a:r>
              <a:rPr lang="en-US" sz="2000" b="1" dirty="0" smtClean="0">
                <a:solidFill>
                  <a:srgbClr val="002060"/>
                </a:solidFill>
              </a:rPr>
              <a:t>EH- Eligible Hospital</a:t>
            </a:r>
          </a:p>
          <a:p>
            <a:r>
              <a:rPr lang="en-US" sz="2000" b="1" dirty="0" smtClean="0">
                <a:solidFill>
                  <a:srgbClr val="002060"/>
                </a:solidFill>
              </a:rPr>
              <a:t>CAH- Critical Access Hospital</a:t>
            </a:r>
          </a:p>
          <a:p>
            <a:r>
              <a:rPr lang="en-US" sz="2000" b="1" dirty="0" smtClean="0">
                <a:solidFill>
                  <a:srgbClr val="002060"/>
                </a:solidFill>
              </a:rPr>
              <a:t>MU- Meaningful Use</a:t>
            </a:r>
          </a:p>
          <a:p>
            <a:r>
              <a:rPr lang="en-US" sz="2000" b="1" dirty="0" smtClean="0">
                <a:solidFill>
                  <a:srgbClr val="002060"/>
                </a:solidFill>
              </a:rPr>
              <a:t>NACCHO- National Association of County &amp; City Health Officials</a:t>
            </a:r>
          </a:p>
          <a:p>
            <a:r>
              <a:rPr lang="en-US" sz="2000" b="1" dirty="0" smtClean="0">
                <a:solidFill>
                  <a:srgbClr val="002060"/>
                </a:solidFill>
              </a:rPr>
              <a:t>JPHIT- Joint Public Health Informatics Taskforce</a:t>
            </a:r>
          </a:p>
          <a:p>
            <a:r>
              <a:rPr lang="en-US" sz="2000" b="1" dirty="0" smtClean="0">
                <a:solidFill>
                  <a:srgbClr val="002060"/>
                </a:solidFill>
              </a:rPr>
              <a:t>PHIN – Public Health Information Network</a:t>
            </a:r>
          </a:p>
          <a:p>
            <a:r>
              <a:rPr lang="en-US" sz="2000" b="1" dirty="0" smtClean="0">
                <a:solidFill>
                  <a:srgbClr val="002060"/>
                </a:solidFill>
              </a:rPr>
              <a:t>OSELS- Office of Surveillance, Epidemiology and Laboratory Services</a:t>
            </a:r>
          </a:p>
          <a:p>
            <a:r>
              <a:rPr lang="en-US" sz="2000" b="1" dirty="0" smtClean="0">
                <a:solidFill>
                  <a:srgbClr val="002060"/>
                </a:solidFill>
              </a:rPr>
              <a:t>CSTE- Council of State &amp; Territorial Epidemiologists</a:t>
            </a:r>
          </a:p>
          <a:p>
            <a:endParaRPr lang="en-US" sz="2000" b="1" dirty="0" smtClean="0">
              <a:solidFill>
                <a:schemeClr val="bg2"/>
              </a:solidFill>
            </a:endParaRPr>
          </a:p>
          <a:p>
            <a:endParaRPr lang="en-US"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742237" cy="914400"/>
          </a:xfrm>
        </p:spPr>
        <p:txBody>
          <a:bodyPr/>
          <a:lstStyle/>
          <a:p>
            <a:pPr>
              <a:lnSpc>
                <a:spcPts val="3000"/>
              </a:lnSpc>
            </a:pPr>
            <a:r>
              <a:rPr lang="en-US" sz="3600" b="1" dirty="0" smtClean="0">
                <a:solidFill>
                  <a:srgbClr val="002060"/>
                </a:solidFill>
              </a:rPr>
              <a:t>What is EHR Meaningful Use?</a:t>
            </a:r>
            <a:endParaRPr lang="en-US" sz="3600" b="1" i="1" dirty="0">
              <a:solidFill>
                <a:srgbClr val="002060"/>
              </a:solidFill>
            </a:endParaRPr>
          </a:p>
        </p:txBody>
      </p:sp>
      <p:sp>
        <p:nvSpPr>
          <p:cNvPr id="3" name="Content Placeholder 2"/>
          <p:cNvSpPr>
            <a:spLocks noGrp="1"/>
          </p:cNvSpPr>
          <p:nvPr>
            <p:ph idx="1"/>
          </p:nvPr>
        </p:nvSpPr>
        <p:spPr>
          <a:xfrm>
            <a:off x="838200" y="1295400"/>
            <a:ext cx="7434262" cy="4953000"/>
          </a:xfrm>
        </p:spPr>
        <p:txBody>
          <a:bodyPr/>
          <a:lstStyle/>
          <a:p>
            <a:pPr>
              <a:buNone/>
            </a:pPr>
            <a:r>
              <a:rPr lang="en-US" sz="2800" b="1" dirty="0" smtClean="0">
                <a:solidFill>
                  <a:srgbClr val="002060"/>
                </a:solidFill>
              </a:rPr>
              <a:t>Meaningful  Use  has been defined by 3 requirements-:</a:t>
            </a:r>
          </a:p>
          <a:p>
            <a:r>
              <a:rPr lang="en-US" sz="2800" dirty="0" smtClean="0">
                <a:solidFill>
                  <a:srgbClr val="002060"/>
                </a:solidFill>
              </a:rPr>
              <a:t>Use of certified EHR technology in a </a:t>
            </a:r>
            <a:r>
              <a:rPr lang="en-US" sz="2800" u="sng" dirty="0" smtClean="0">
                <a:solidFill>
                  <a:srgbClr val="002060"/>
                </a:solidFill>
              </a:rPr>
              <a:t>meaningful manner</a:t>
            </a:r>
          </a:p>
          <a:p>
            <a:r>
              <a:rPr lang="en-US" sz="2800" dirty="0" smtClean="0">
                <a:solidFill>
                  <a:srgbClr val="002060"/>
                </a:solidFill>
              </a:rPr>
              <a:t>Ensuring that this technology can </a:t>
            </a:r>
            <a:r>
              <a:rPr lang="en-US" sz="2800" u="sng" dirty="0" smtClean="0">
                <a:solidFill>
                  <a:srgbClr val="002060"/>
                </a:solidFill>
              </a:rPr>
              <a:t>electronically exchange </a:t>
            </a:r>
            <a:r>
              <a:rPr lang="en-US" sz="2800" dirty="0" smtClean="0">
                <a:solidFill>
                  <a:srgbClr val="002060"/>
                </a:solidFill>
              </a:rPr>
              <a:t>health information to improve quality of care</a:t>
            </a:r>
          </a:p>
          <a:p>
            <a:r>
              <a:rPr lang="en-US" sz="2800" dirty="0" smtClean="0">
                <a:solidFill>
                  <a:srgbClr val="002060"/>
                </a:solidFill>
              </a:rPr>
              <a:t>Ensuring that the providers of this technology submit information on </a:t>
            </a:r>
            <a:r>
              <a:rPr lang="en-US" sz="2800" u="sng" dirty="0" smtClean="0">
                <a:solidFill>
                  <a:srgbClr val="002060"/>
                </a:solidFill>
              </a:rPr>
              <a:t>quality of care</a:t>
            </a:r>
            <a:r>
              <a:rPr lang="en-US" sz="2800" dirty="0" smtClean="0">
                <a:solidFill>
                  <a:srgbClr val="002060"/>
                </a:solidFill>
              </a:rPr>
              <a:t> and other selected measures to Secretary HHS</a:t>
            </a:r>
          </a:p>
          <a:p>
            <a:endParaRPr lang="en-US"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81000"/>
            <a:ext cx="7742237" cy="914400"/>
          </a:xfrm>
        </p:spPr>
        <p:txBody>
          <a:bodyPr/>
          <a:lstStyle/>
          <a:p>
            <a:pPr>
              <a:lnSpc>
                <a:spcPts val="3000"/>
              </a:lnSpc>
            </a:pPr>
            <a:r>
              <a:rPr lang="en-US" sz="3600" b="1" dirty="0" smtClean="0">
                <a:solidFill>
                  <a:srgbClr val="002060"/>
                </a:solidFill>
              </a:rPr>
              <a:t>Meaningful Use :</a:t>
            </a:r>
            <a:r>
              <a:rPr lang="en-US" sz="3600" dirty="0" smtClean="0">
                <a:solidFill>
                  <a:srgbClr val="002060"/>
                </a:solidFill>
              </a:rPr>
              <a:t/>
            </a:r>
            <a:br>
              <a:rPr lang="en-US" sz="3600" dirty="0" smtClean="0">
                <a:solidFill>
                  <a:srgbClr val="002060"/>
                </a:solidFill>
              </a:rPr>
            </a:br>
            <a:r>
              <a:rPr lang="en-US" sz="3600" b="1" dirty="0" smtClean="0">
                <a:solidFill>
                  <a:srgbClr val="002060"/>
                </a:solidFill>
              </a:rPr>
              <a:t>The Regulations</a:t>
            </a:r>
            <a:endParaRPr lang="en-US" sz="3600" b="1" i="1" dirty="0">
              <a:solidFill>
                <a:srgbClr val="002060"/>
              </a:solidFill>
            </a:endParaRPr>
          </a:p>
        </p:txBody>
      </p:sp>
      <p:sp>
        <p:nvSpPr>
          <p:cNvPr id="3" name="Content Placeholder 2"/>
          <p:cNvSpPr>
            <a:spLocks noGrp="1"/>
          </p:cNvSpPr>
          <p:nvPr>
            <p:ph idx="1"/>
          </p:nvPr>
        </p:nvSpPr>
        <p:spPr>
          <a:xfrm>
            <a:off x="838200" y="1295400"/>
            <a:ext cx="7434262" cy="4953000"/>
          </a:xfrm>
        </p:spPr>
        <p:txBody>
          <a:bodyPr/>
          <a:lstStyle/>
          <a:p>
            <a:pPr lvl="1"/>
            <a:r>
              <a:rPr lang="en-US" sz="2300" b="1" dirty="0" smtClean="0">
                <a:solidFill>
                  <a:schemeClr val="tx2"/>
                </a:solidFill>
                <a:hlinkClick r:id="rId3"/>
              </a:rPr>
              <a:t>Incentive Program for Electronic Health Records</a:t>
            </a:r>
            <a:r>
              <a:rPr lang="en-US" sz="2300" b="1" dirty="0" smtClean="0">
                <a:solidFill>
                  <a:schemeClr val="tx2"/>
                </a:solidFill>
              </a:rPr>
              <a:t>:</a:t>
            </a:r>
            <a:r>
              <a:rPr lang="en-US" sz="2300" dirty="0" smtClean="0">
                <a:solidFill>
                  <a:schemeClr val="tx2"/>
                </a:solidFill>
              </a:rPr>
              <a:t> Issued by the Centers for Medicare &amp; Medicaid Services (CMS), this final rule defines the minimum requirements that EH and EP must achieve using their certified EHR technology in order to qualify for the payments.</a:t>
            </a:r>
          </a:p>
          <a:p>
            <a:pPr lvl="1"/>
            <a:endParaRPr lang="en-US" sz="2300" b="1" dirty="0" smtClean="0">
              <a:solidFill>
                <a:schemeClr val="tx2"/>
              </a:solidFill>
              <a:hlinkClick r:id="rId4"/>
            </a:endParaRPr>
          </a:p>
          <a:p>
            <a:pPr lvl="1"/>
            <a:r>
              <a:rPr lang="en-US" sz="2300" b="1" dirty="0" smtClean="0">
                <a:solidFill>
                  <a:schemeClr val="tx2"/>
                </a:solidFill>
                <a:hlinkClick r:id="rId4"/>
              </a:rPr>
              <a:t>Standards and Certification Criteria for Electronic Health Records</a:t>
            </a:r>
            <a:r>
              <a:rPr lang="en-US" sz="2300" b="1" dirty="0" smtClean="0">
                <a:solidFill>
                  <a:schemeClr val="tx2"/>
                </a:solidFill>
              </a:rPr>
              <a:t>: </a:t>
            </a:r>
            <a:r>
              <a:rPr lang="en-US" sz="2300" dirty="0" smtClean="0">
                <a:solidFill>
                  <a:schemeClr val="tx2"/>
                </a:solidFill>
              </a:rPr>
              <a:t>Issued by the Office of the National Coordinator (ONC) for Health Information Technology, this rule identifies the standards and certification criteria for EHR technology. </a:t>
            </a:r>
          </a:p>
          <a:p>
            <a:endParaRPr lang="en-US"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742237" cy="914400"/>
          </a:xfrm>
        </p:spPr>
        <p:txBody>
          <a:bodyPr/>
          <a:lstStyle/>
          <a:p>
            <a:pPr>
              <a:lnSpc>
                <a:spcPts val="3000"/>
              </a:lnSpc>
            </a:pPr>
            <a:r>
              <a:rPr lang="en-US" sz="3600" b="1" dirty="0" smtClean="0">
                <a:solidFill>
                  <a:srgbClr val="002060"/>
                </a:solidFill>
              </a:rPr>
              <a:t>What are the goals of  Meaningful Use?</a:t>
            </a:r>
            <a:endParaRPr lang="en-US" sz="3600" b="1" i="1" dirty="0">
              <a:solidFill>
                <a:srgbClr val="002060"/>
              </a:solidFill>
            </a:endParaRPr>
          </a:p>
        </p:txBody>
      </p:sp>
      <p:sp>
        <p:nvSpPr>
          <p:cNvPr id="3" name="Content Placeholder 2"/>
          <p:cNvSpPr>
            <a:spLocks noGrp="1"/>
          </p:cNvSpPr>
          <p:nvPr>
            <p:ph idx="1"/>
          </p:nvPr>
        </p:nvSpPr>
        <p:spPr>
          <a:xfrm>
            <a:off x="609600" y="1295400"/>
            <a:ext cx="7924800" cy="4953000"/>
          </a:xfrm>
        </p:spPr>
        <p:txBody>
          <a:bodyPr/>
          <a:lstStyle/>
          <a:p>
            <a:pPr>
              <a:buNone/>
            </a:pPr>
            <a:endParaRPr lang="en-US" sz="2000" b="1" dirty="0" smtClean="0">
              <a:solidFill>
                <a:srgbClr val="002060"/>
              </a:solidFill>
            </a:endParaRPr>
          </a:p>
          <a:p>
            <a:endParaRPr lang="en-US" sz="2000" dirty="0"/>
          </a:p>
        </p:txBody>
      </p:sp>
      <p:graphicFrame>
        <p:nvGraphicFramePr>
          <p:cNvPr id="4" name="Content Placeholder 6"/>
          <p:cNvGraphicFramePr>
            <a:graphicFrameLocks/>
          </p:cNvGraphicFramePr>
          <p:nvPr>
            <p:extLst>
              <p:ext uri="{D42A27DB-BD31-4B8C-83A1-F6EECF244321}">
                <p14:modId xmlns:p14="http://schemas.microsoft.com/office/powerpoint/2010/main" val="2709976429"/>
              </p:ext>
            </p:extLst>
          </p:nvPr>
        </p:nvGraphicFramePr>
        <p:xfrm>
          <a:off x="457200" y="1600200"/>
          <a:ext cx="82296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rgbClr val="002060"/>
                </a:solidFill>
              </a:rPr>
              <a:t>Achieving : EHR Meaningful Use</a:t>
            </a:r>
            <a:endParaRPr lang="en-US" sz="3200" dirty="0">
              <a:solidFill>
                <a:srgbClr val="002060"/>
              </a:solidFill>
            </a:endParaRPr>
          </a:p>
        </p:txBody>
      </p:sp>
      <p:sp>
        <p:nvSpPr>
          <p:cNvPr id="4" name="Text Placeholder 3"/>
          <p:cNvSpPr>
            <a:spLocks noGrp="1"/>
          </p:cNvSpPr>
          <p:nvPr>
            <p:ph type="body" sz="quarter" idx="4294967295"/>
          </p:nvPr>
        </p:nvSpPr>
        <p:spPr>
          <a:xfrm>
            <a:off x="457200" y="5791200"/>
            <a:ext cx="8229600" cy="609600"/>
          </a:xfrm>
          <a:prstGeom prst="rect">
            <a:avLst/>
          </a:prstGeom>
        </p:spPr>
        <p:txBody>
          <a:bodyPr/>
          <a:lstStyle/>
          <a:p>
            <a:r>
              <a:rPr lang="en-US" sz="1400" b="1" dirty="0" smtClean="0"/>
              <a:t>Source : Centers for Medicare &amp; Medicaid Services (CMS)</a:t>
            </a:r>
          </a:p>
          <a:p>
            <a:endParaRPr lang="en-US" dirty="0"/>
          </a:p>
        </p:txBody>
      </p:sp>
      <p:grpSp>
        <p:nvGrpSpPr>
          <p:cNvPr id="3" name="Group 19" descr="As we move towards to goals of health reform (between now and 2015) and as we evolve through the stages defined in slide 10, each stage sets the context for the meaningful use criteria in that stage. For example, the criteria for 2011 11 are largely centered on data capture and sharing."/>
          <p:cNvGrpSpPr>
            <a:grpSpLocks noGrp="1"/>
          </p:cNvGrpSpPr>
          <p:nvPr/>
        </p:nvGrpSpPr>
        <p:grpSpPr bwMode="auto">
          <a:xfrm>
            <a:off x="457200" y="1600200"/>
            <a:ext cx="8229600" cy="4276353"/>
            <a:chOff x="131" y="1008"/>
            <a:chExt cx="5197" cy="2956"/>
          </a:xfrm>
        </p:grpSpPr>
        <p:sp>
          <p:nvSpPr>
            <p:cNvPr id="6" name="TextBox 7"/>
            <p:cNvSpPr txBox="1">
              <a:spLocks noChangeArrowheads="1"/>
            </p:cNvSpPr>
            <p:nvPr/>
          </p:nvSpPr>
          <p:spPr bwMode="auto">
            <a:xfrm>
              <a:off x="672" y="1008"/>
              <a:ext cx="624" cy="255"/>
            </a:xfrm>
            <a:prstGeom prst="rect">
              <a:avLst/>
            </a:prstGeom>
            <a:noFill/>
            <a:ln w="9525">
              <a:solidFill>
                <a:srgbClr val="00B0F0"/>
              </a:solidFill>
              <a:miter lim="800000"/>
              <a:headEnd/>
              <a:tailEnd/>
            </a:ln>
          </p:spPr>
          <p:txBody>
            <a:bodyPr>
              <a:spAutoFit/>
            </a:bodyPr>
            <a:lstStyle/>
            <a:p>
              <a:r>
                <a:rPr lang="en-US" dirty="0">
                  <a:solidFill>
                    <a:schemeClr val="tx2"/>
                  </a:solidFill>
                </a:rPr>
                <a:t>2009</a:t>
              </a:r>
            </a:p>
          </p:txBody>
        </p:sp>
        <p:sp>
          <p:nvSpPr>
            <p:cNvPr id="7" name="TextBox 8"/>
            <p:cNvSpPr txBox="1">
              <a:spLocks noChangeArrowheads="1"/>
            </p:cNvSpPr>
            <p:nvPr/>
          </p:nvSpPr>
          <p:spPr bwMode="auto">
            <a:xfrm>
              <a:off x="1776" y="1008"/>
              <a:ext cx="624" cy="255"/>
            </a:xfrm>
            <a:prstGeom prst="rect">
              <a:avLst/>
            </a:prstGeom>
            <a:noFill/>
            <a:ln w="9525">
              <a:solidFill>
                <a:srgbClr val="00B0F0"/>
              </a:solidFill>
              <a:miter lim="800000"/>
              <a:headEnd/>
              <a:tailEnd/>
            </a:ln>
          </p:spPr>
          <p:txBody>
            <a:bodyPr>
              <a:spAutoFit/>
            </a:bodyPr>
            <a:lstStyle/>
            <a:p>
              <a:r>
                <a:rPr lang="en-US" dirty="0">
                  <a:solidFill>
                    <a:schemeClr val="tx2"/>
                  </a:solidFill>
                </a:rPr>
                <a:t>2011</a:t>
              </a:r>
            </a:p>
          </p:txBody>
        </p:sp>
        <p:sp>
          <p:nvSpPr>
            <p:cNvPr id="8" name="TextBox 9"/>
            <p:cNvSpPr txBox="1">
              <a:spLocks noChangeArrowheads="1"/>
            </p:cNvSpPr>
            <p:nvPr/>
          </p:nvSpPr>
          <p:spPr bwMode="auto">
            <a:xfrm>
              <a:off x="2736" y="1008"/>
              <a:ext cx="624" cy="255"/>
            </a:xfrm>
            <a:prstGeom prst="rect">
              <a:avLst/>
            </a:prstGeom>
            <a:noFill/>
            <a:ln w="9525">
              <a:solidFill>
                <a:srgbClr val="00B0F0"/>
              </a:solidFill>
              <a:miter lim="800000"/>
              <a:headEnd/>
              <a:tailEnd/>
            </a:ln>
          </p:spPr>
          <p:txBody>
            <a:bodyPr>
              <a:spAutoFit/>
            </a:bodyPr>
            <a:lstStyle/>
            <a:p>
              <a:r>
                <a:rPr lang="en-US" dirty="0">
                  <a:solidFill>
                    <a:schemeClr val="tx2"/>
                  </a:solidFill>
                </a:rPr>
                <a:t>2013</a:t>
              </a:r>
            </a:p>
          </p:txBody>
        </p:sp>
        <p:sp>
          <p:nvSpPr>
            <p:cNvPr id="9" name="TextBox 10"/>
            <p:cNvSpPr txBox="1">
              <a:spLocks noChangeArrowheads="1"/>
            </p:cNvSpPr>
            <p:nvPr/>
          </p:nvSpPr>
          <p:spPr bwMode="auto">
            <a:xfrm>
              <a:off x="3696" y="1008"/>
              <a:ext cx="624" cy="255"/>
            </a:xfrm>
            <a:prstGeom prst="rect">
              <a:avLst/>
            </a:prstGeom>
            <a:noFill/>
            <a:ln w="9525">
              <a:solidFill>
                <a:srgbClr val="00B0F0"/>
              </a:solidFill>
              <a:miter lim="800000"/>
              <a:headEnd/>
              <a:tailEnd/>
            </a:ln>
          </p:spPr>
          <p:txBody>
            <a:bodyPr>
              <a:spAutoFit/>
            </a:bodyPr>
            <a:lstStyle/>
            <a:p>
              <a:r>
                <a:rPr lang="en-US" dirty="0">
                  <a:solidFill>
                    <a:schemeClr val="tx2"/>
                  </a:solidFill>
                </a:rPr>
                <a:t>2015</a:t>
              </a:r>
            </a:p>
          </p:txBody>
        </p:sp>
        <p:sp>
          <p:nvSpPr>
            <p:cNvPr id="10" name="Bent Arrow 9"/>
            <p:cNvSpPr/>
            <p:nvPr/>
          </p:nvSpPr>
          <p:spPr bwMode="auto">
            <a:xfrm rot="5400000">
              <a:off x="1584" y="1632"/>
              <a:ext cx="816" cy="528"/>
            </a:xfrm>
            <a:prstGeom prst="bentArrow">
              <a:avLst>
                <a:gd name="adj1" fmla="val 25000"/>
                <a:gd name="adj2" fmla="val 21053"/>
                <a:gd name="adj3" fmla="val 25000"/>
                <a:gd name="adj4" fmla="val 75000"/>
              </a:avLst>
            </a:prstGeom>
            <a:solidFill>
              <a:srgbClr val="00B050"/>
            </a:solidFill>
            <a:ln w="9525" cap="flat" cmpd="sng" algn="ctr">
              <a:solidFill>
                <a:srgbClr val="00B0F0"/>
              </a:solidFill>
              <a:prstDash val="solid"/>
              <a:round/>
              <a:headEnd type="none" w="med" len="med"/>
              <a:tailEnd type="none" w="med" len="med"/>
            </a:ln>
            <a:effectLst/>
          </p:spPr>
          <p:txBody>
            <a:bodyPr/>
            <a:lstStyle/>
            <a:p>
              <a:pPr>
                <a:defRPr/>
              </a:pPr>
              <a:endParaRPr lang="en-US"/>
            </a:p>
          </p:txBody>
        </p:sp>
        <p:sp>
          <p:nvSpPr>
            <p:cNvPr id="11" name="Bent Arrow 10"/>
            <p:cNvSpPr/>
            <p:nvPr/>
          </p:nvSpPr>
          <p:spPr bwMode="auto">
            <a:xfrm rot="5400000">
              <a:off x="792" y="1704"/>
              <a:ext cx="528" cy="288"/>
            </a:xfrm>
            <a:prstGeom prst="bentArrow">
              <a:avLst>
                <a:gd name="adj1" fmla="val 25000"/>
                <a:gd name="adj2" fmla="val 21053"/>
                <a:gd name="adj3" fmla="val 25000"/>
                <a:gd name="adj4" fmla="val 75000"/>
              </a:avLst>
            </a:prstGeom>
            <a:solidFill>
              <a:srgbClr val="00B050"/>
            </a:solidFill>
            <a:ln w="9525" cap="flat" cmpd="sng" algn="ctr">
              <a:solidFill>
                <a:srgbClr val="00B0F0"/>
              </a:solidFill>
              <a:prstDash val="solid"/>
              <a:round/>
              <a:headEnd type="none" w="med" len="med"/>
              <a:tailEnd type="none" w="med" len="med"/>
            </a:ln>
            <a:effectLst/>
          </p:spPr>
          <p:txBody>
            <a:bodyPr/>
            <a:lstStyle/>
            <a:p>
              <a:pPr>
                <a:defRPr/>
              </a:pPr>
              <a:endParaRPr lang="en-US"/>
            </a:p>
          </p:txBody>
        </p:sp>
        <p:sp>
          <p:nvSpPr>
            <p:cNvPr id="12" name="Bent Arrow 11"/>
            <p:cNvSpPr/>
            <p:nvPr/>
          </p:nvSpPr>
          <p:spPr bwMode="auto">
            <a:xfrm rot="5400000">
              <a:off x="2472" y="1512"/>
              <a:ext cx="1248" cy="1008"/>
            </a:xfrm>
            <a:prstGeom prst="bentArrow">
              <a:avLst>
                <a:gd name="adj1" fmla="val 25000"/>
                <a:gd name="adj2" fmla="val 21053"/>
                <a:gd name="adj3" fmla="val 25000"/>
                <a:gd name="adj4" fmla="val 75000"/>
              </a:avLst>
            </a:prstGeom>
            <a:solidFill>
              <a:srgbClr val="00B050"/>
            </a:solidFill>
            <a:ln w="9525" cap="flat" cmpd="sng" algn="ctr">
              <a:solidFill>
                <a:srgbClr val="00B0F0"/>
              </a:solidFill>
              <a:prstDash val="solid"/>
              <a:round/>
              <a:headEnd type="none" w="med" len="med"/>
              <a:tailEnd type="none" w="med" len="med"/>
            </a:ln>
            <a:effectLst/>
          </p:spPr>
          <p:txBody>
            <a:bodyPr/>
            <a:lstStyle/>
            <a:p>
              <a:pPr>
                <a:defRPr/>
              </a:pPr>
              <a:endParaRPr lang="en-US"/>
            </a:p>
          </p:txBody>
        </p:sp>
        <p:sp>
          <p:nvSpPr>
            <p:cNvPr id="13" name="Bent Arrow 12"/>
            <p:cNvSpPr/>
            <p:nvPr/>
          </p:nvSpPr>
          <p:spPr bwMode="auto">
            <a:xfrm rot="5400000">
              <a:off x="3288" y="1656"/>
              <a:ext cx="1872" cy="1248"/>
            </a:xfrm>
            <a:prstGeom prst="bentArrow">
              <a:avLst>
                <a:gd name="adj1" fmla="val 25000"/>
                <a:gd name="adj2" fmla="val 21053"/>
                <a:gd name="adj3" fmla="val 25000"/>
                <a:gd name="adj4" fmla="val 75000"/>
              </a:avLst>
            </a:prstGeom>
            <a:solidFill>
              <a:srgbClr val="00B050"/>
            </a:solidFill>
            <a:ln w="9525" cap="flat" cmpd="sng" algn="ctr">
              <a:solidFill>
                <a:srgbClr val="00B0F0"/>
              </a:solidFill>
              <a:prstDash val="solid"/>
              <a:round/>
              <a:headEnd type="none" w="med" len="med"/>
              <a:tailEnd type="none" w="med" len="med"/>
            </a:ln>
            <a:effectLst/>
          </p:spPr>
          <p:txBody>
            <a:bodyPr/>
            <a:lstStyle/>
            <a:p>
              <a:pPr>
                <a:defRPr/>
              </a:pPr>
              <a:endParaRPr lang="en-US"/>
            </a:p>
          </p:txBody>
        </p:sp>
        <p:sp>
          <p:nvSpPr>
            <p:cNvPr id="14" name="Right Arrow 6"/>
            <p:cNvSpPr>
              <a:spLocks noChangeArrowheads="1"/>
            </p:cNvSpPr>
            <p:nvPr/>
          </p:nvSpPr>
          <p:spPr bwMode="auto">
            <a:xfrm>
              <a:off x="528" y="1200"/>
              <a:ext cx="4800" cy="576"/>
            </a:xfrm>
            <a:prstGeom prst="rightArrow">
              <a:avLst>
                <a:gd name="adj1" fmla="val 58417"/>
                <a:gd name="adj2" fmla="val 105247"/>
              </a:avLst>
            </a:prstGeom>
            <a:solidFill>
              <a:srgbClr val="00B050"/>
            </a:solidFill>
            <a:ln w="9525" algn="ctr">
              <a:solidFill>
                <a:srgbClr val="00B0F0"/>
              </a:solidFill>
              <a:round/>
              <a:headEnd/>
              <a:tailEnd/>
            </a:ln>
          </p:spPr>
          <p:txBody>
            <a:bodyPr/>
            <a:lstStyle/>
            <a:p>
              <a:pPr algn="ctr"/>
              <a:r>
                <a:rPr lang="en-US" sz="2000" b="1" dirty="0">
                  <a:solidFill>
                    <a:schemeClr val="bg2"/>
                  </a:solidFill>
                </a:rPr>
                <a:t>HIT-Enabled Health Reform</a:t>
              </a:r>
            </a:p>
          </p:txBody>
        </p:sp>
        <p:sp>
          <p:nvSpPr>
            <p:cNvPr id="15" name="TextBox 14"/>
            <p:cNvSpPr txBox="1"/>
            <p:nvPr/>
          </p:nvSpPr>
          <p:spPr>
            <a:xfrm>
              <a:off x="131" y="1728"/>
              <a:ext cx="311" cy="2089"/>
            </a:xfrm>
            <a:prstGeom prst="rect">
              <a:avLst/>
            </a:prstGeom>
            <a:solidFill>
              <a:srgbClr val="00B050"/>
            </a:solidFill>
            <a:ln>
              <a:solidFill>
                <a:srgbClr val="00B0F0"/>
              </a:solidFill>
            </a:ln>
          </p:spPr>
          <p:txBody>
            <a:bodyPr vert="vert270" wrap="square">
              <a:spAutoFit/>
            </a:bodyPr>
            <a:lstStyle/>
            <a:p>
              <a:pPr>
                <a:defRPr/>
              </a:pPr>
              <a:r>
                <a:rPr lang="en-US" sz="2000" b="1" dirty="0">
                  <a:solidFill>
                    <a:schemeClr val="bg2"/>
                  </a:solidFill>
                </a:rPr>
                <a:t>Meaningful Use Criteria</a:t>
              </a:r>
            </a:p>
          </p:txBody>
        </p:sp>
        <p:sp>
          <p:nvSpPr>
            <p:cNvPr id="16" name="TextBox 20"/>
            <p:cNvSpPr txBox="1">
              <a:spLocks noChangeArrowheads="1"/>
            </p:cNvSpPr>
            <p:nvPr/>
          </p:nvSpPr>
          <p:spPr bwMode="auto">
            <a:xfrm>
              <a:off x="672" y="2256"/>
              <a:ext cx="912" cy="362"/>
            </a:xfrm>
            <a:prstGeom prst="rect">
              <a:avLst/>
            </a:prstGeom>
            <a:solidFill>
              <a:srgbClr val="00B050"/>
            </a:solidFill>
            <a:ln w="9525">
              <a:solidFill>
                <a:srgbClr val="00B0F0"/>
              </a:solidFill>
              <a:miter lim="800000"/>
              <a:headEnd/>
              <a:tailEnd/>
            </a:ln>
          </p:spPr>
          <p:txBody>
            <a:bodyPr>
              <a:spAutoFit/>
            </a:bodyPr>
            <a:lstStyle/>
            <a:p>
              <a:pPr algn="ctr"/>
              <a:r>
                <a:rPr lang="en-US" sz="1400" b="1" dirty="0">
                  <a:solidFill>
                    <a:schemeClr val="bg2"/>
                  </a:solidFill>
                </a:rPr>
                <a:t>HITECH Policies</a:t>
              </a:r>
            </a:p>
          </p:txBody>
        </p:sp>
        <p:sp>
          <p:nvSpPr>
            <p:cNvPr id="17" name="TextBox 21"/>
            <p:cNvSpPr txBox="1">
              <a:spLocks noChangeArrowheads="1"/>
            </p:cNvSpPr>
            <p:nvPr/>
          </p:nvSpPr>
          <p:spPr bwMode="auto">
            <a:xfrm>
              <a:off x="1632" y="2448"/>
              <a:ext cx="1008" cy="660"/>
            </a:xfrm>
            <a:prstGeom prst="rect">
              <a:avLst/>
            </a:prstGeom>
            <a:solidFill>
              <a:srgbClr val="00B050"/>
            </a:solidFill>
            <a:ln w="9525">
              <a:solidFill>
                <a:srgbClr val="00B0F0"/>
              </a:solidFill>
              <a:miter lim="800000"/>
              <a:headEnd/>
              <a:tailEnd/>
            </a:ln>
          </p:spPr>
          <p:txBody>
            <a:bodyPr>
              <a:spAutoFit/>
            </a:bodyPr>
            <a:lstStyle/>
            <a:p>
              <a:pPr algn="ctr"/>
              <a:r>
                <a:rPr lang="en-US" sz="1400" b="1" dirty="0">
                  <a:solidFill>
                    <a:schemeClr val="bg2"/>
                  </a:solidFill>
                </a:rPr>
                <a:t>2011 Meaningful Use  Criteria (Capture/share data)</a:t>
              </a:r>
            </a:p>
          </p:txBody>
        </p:sp>
        <p:sp>
          <p:nvSpPr>
            <p:cNvPr id="18" name="TextBox 23"/>
            <p:cNvSpPr txBox="1">
              <a:spLocks noChangeArrowheads="1"/>
            </p:cNvSpPr>
            <p:nvPr/>
          </p:nvSpPr>
          <p:spPr bwMode="auto">
            <a:xfrm>
              <a:off x="2736" y="2951"/>
              <a:ext cx="1104" cy="808"/>
            </a:xfrm>
            <a:prstGeom prst="rect">
              <a:avLst/>
            </a:prstGeom>
            <a:solidFill>
              <a:srgbClr val="00B050"/>
            </a:solidFill>
            <a:ln w="9525">
              <a:solidFill>
                <a:srgbClr val="00B0F0"/>
              </a:solidFill>
              <a:miter lim="800000"/>
              <a:headEnd/>
              <a:tailEnd/>
            </a:ln>
          </p:spPr>
          <p:txBody>
            <a:bodyPr wrap="square">
              <a:spAutoFit/>
            </a:bodyPr>
            <a:lstStyle/>
            <a:p>
              <a:pPr algn="ctr"/>
              <a:r>
                <a:rPr lang="en-US" sz="1400" b="1" dirty="0">
                  <a:solidFill>
                    <a:schemeClr val="bg2"/>
                  </a:solidFill>
                </a:rPr>
                <a:t>2013 Meaningful Use Criteria</a:t>
              </a:r>
            </a:p>
            <a:p>
              <a:pPr algn="ctr"/>
              <a:r>
                <a:rPr lang="en-US" sz="1400" b="1" dirty="0">
                  <a:solidFill>
                    <a:schemeClr val="bg2"/>
                  </a:solidFill>
                </a:rPr>
                <a:t>(Advanced care processes with decision support)</a:t>
              </a:r>
            </a:p>
          </p:txBody>
        </p:sp>
        <p:sp>
          <p:nvSpPr>
            <p:cNvPr id="19" name="TextBox 24"/>
            <p:cNvSpPr txBox="1">
              <a:spLocks noChangeArrowheads="1"/>
            </p:cNvSpPr>
            <p:nvPr/>
          </p:nvSpPr>
          <p:spPr bwMode="auto">
            <a:xfrm>
              <a:off x="4080" y="3304"/>
              <a:ext cx="1056" cy="660"/>
            </a:xfrm>
            <a:prstGeom prst="rect">
              <a:avLst/>
            </a:prstGeom>
            <a:solidFill>
              <a:srgbClr val="00B050"/>
            </a:solidFill>
            <a:ln w="9525">
              <a:solidFill>
                <a:srgbClr val="00B0F0"/>
              </a:solidFill>
              <a:miter lim="800000"/>
              <a:headEnd/>
              <a:tailEnd/>
            </a:ln>
          </p:spPr>
          <p:txBody>
            <a:bodyPr>
              <a:spAutoFit/>
            </a:bodyPr>
            <a:lstStyle/>
            <a:p>
              <a:pPr algn="ctr"/>
              <a:r>
                <a:rPr lang="en-US" sz="1400" b="1" dirty="0">
                  <a:solidFill>
                    <a:schemeClr val="bg2"/>
                  </a:solidFill>
                </a:rPr>
                <a:t>2015 Meaningful Use Criteria (Improved Outcomes)</a:t>
              </a:r>
            </a:p>
          </p:txBody>
        </p:sp>
      </p:gr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endParaRPr lang="en-US"/>
          </a:p>
        </p:txBody>
      </p:sp>
      <p:pic>
        <p:nvPicPr>
          <p:cNvPr id="1028" name="Picture 4"/>
          <p:cNvPicPr>
            <a:picLocks noChangeAspect="1" noChangeArrowheads="1"/>
          </p:cNvPicPr>
          <p:nvPr/>
        </p:nvPicPr>
        <p:blipFill>
          <a:blip r:embed="rId3" cstate="print"/>
          <a:srcRect/>
          <a:stretch>
            <a:fillRect/>
          </a:stretch>
        </p:blipFill>
        <p:spPr bwMode="auto">
          <a:xfrm>
            <a:off x="304800" y="191074"/>
            <a:ext cx="8534400" cy="6593596"/>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SELS_PPT_light([1]">
  <a:themeElements>
    <a:clrScheme name="OSELS Light PPT Colors">
      <a:dk1>
        <a:srgbClr val="0039A6"/>
      </a:dk1>
      <a:lt1>
        <a:srgbClr val="FFFFFF"/>
      </a:lt1>
      <a:dk2>
        <a:srgbClr val="3077FF"/>
      </a:dk2>
      <a:lt2>
        <a:srgbClr val="4B4B4B"/>
      </a:lt2>
      <a:accent1>
        <a:srgbClr val="0039A6"/>
      </a:accent1>
      <a:accent2>
        <a:srgbClr val="9E302D"/>
      </a:accent2>
      <a:accent3>
        <a:srgbClr val="5B8F22"/>
      </a:accent3>
      <a:accent4>
        <a:srgbClr val="532E60"/>
      </a:accent4>
      <a:accent5>
        <a:srgbClr val="FDC82F"/>
      </a:accent5>
      <a:accent6>
        <a:srgbClr val="0CC6DE"/>
      </a:accent6>
      <a:hlink>
        <a:srgbClr val="002060"/>
      </a:hlink>
      <a:folHlink>
        <a:srgbClr val="0053F2"/>
      </a:folHlink>
    </a:clrScheme>
    <a:fontScheme name="CDC Myriad Web Pro">
      <a:majorFont>
        <a:latin typeface="Myriad Web Pro"/>
        <a:ea typeface=""/>
        <a:cs typeface=""/>
      </a:majorFont>
      <a:minorFont>
        <a:latin typeface="Myriad Web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SELS Light PPT Colors">
    <a:dk1>
      <a:srgbClr val="0039A6"/>
    </a:dk1>
    <a:lt1>
      <a:srgbClr val="FFFFFF"/>
    </a:lt1>
    <a:dk2>
      <a:srgbClr val="3077FF"/>
    </a:dk2>
    <a:lt2>
      <a:srgbClr val="4B4B4B"/>
    </a:lt2>
    <a:accent1>
      <a:srgbClr val="0039A6"/>
    </a:accent1>
    <a:accent2>
      <a:srgbClr val="9E302D"/>
    </a:accent2>
    <a:accent3>
      <a:srgbClr val="5B8F22"/>
    </a:accent3>
    <a:accent4>
      <a:srgbClr val="532E60"/>
    </a:accent4>
    <a:accent5>
      <a:srgbClr val="FDC82F"/>
    </a:accent5>
    <a:accent6>
      <a:srgbClr val="0CC6DE"/>
    </a:accent6>
    <a:hlink>
      <a:srgbClr val="002060"/>
    </a:hlink>
    <a:folHlink>
      <a:srgbClr val="0053F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155431E55F4F408E04821DEB1EB4EF" ma:contentTypeVersion="2" ma:contentTypeDescription="Create a new document." ma:contentTypeScope="" ma:versionID="fc05d017f818b6c1bf1fd5246a18eeb2">
  <xsd:schema xmlns:xsd="http://www.w3.org/2001/XMLSchema" xmlns:xs="http://www.w3.org/2001/XMLSchema" xmlns:p="http://schemas.microsoft.com/office/2006/metadata/properties" xmlns:ns2="1485453c-9f9a-471f-a4dd-bab9a4393181" xmlns:ns3="5af08be3-da31-4ed0-bd15-c2f68cc29029" targetNamespace="http://schemas.microsoft.com/office/2006/metadata/properties" ma:root="true" ma:fieldsID="ab1f2c121dd3b4b6f04d8c1bec0e97fb" ns2:_="" ns3:_="">
    <xsd:import namespace="1485453c-9f9a-471f-a4dd-bab9a4393181"/>
    <xsd:import namespace="5af08be3-da31-4ed0-bd15-c2f68cc29029"/>
    <xsd:element name="properties">
      <xsd:complexType>
        <xsd:sequence>
          <xsd:element name="documentManagement">
            <xsd:complexType>
              <xsd:all>
                <xsd:element ref="ns2:Topic"/>
                <xsd:element ref="ns3:Description"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85453c-9f9a-471f-a4dd-bab9a4393181" elementFormDefault="qualified">
    <xsd:import namespace="http://schemas.microsoft.com/office/2006/documentManagement/types"/>
    <xsd:import namespace="http://schemas.microsoft.com/office/infopath/2007/PartnerControls"/>
    <xsd:element name="Topic" ma:index="8" ma:displayName="Topic" ma:description="Topic used to logically group files" ma:format="Dropdown" ma:internalName="Topic">
      <xsd:simpleType>
        <xsd:union memberTypes="dms:Text">
          <xsd:simpleType>
            <xsd:restriction base="dms:Choice">
              <xsd:enumeration value="Background"/>
              <xsd:enumeration value="Meeting Agendas &amp; Minutes"/>
              <xsd:enumeration value="Presentations"/>
              <xsd:enumeration value="Project Admin"/>
              <xsd:enumeration value="MU FAQs"/>
              <xsd:enumeration value="MU Funding Sources"/>
              <xsd:enumeration value="MU Terminology"/>
              <xsd:enumeration value="MU101"/>
              <xsd:enumeration value="POC list"/>
              <xsd:enumeration value="Communication Plan"/>
              <xsd:enumeration value="Final Documents"/>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9" nillable="true" ma:displayName="Description" ma:internalName="Description">
      <xsd:simpleType>
        <xsd:restriction base="dms:Note">
          <xsd:maxLength value="255"/>
        </xsd:restriction>
      </xsd:simpleType>
    </xsd:element>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documentManagement>
    <Topic xmlns="1485453c-9f9a-471f-a4dd-bab9a4393181">Final Documents</Topic>
    <Description xmlns="5af08be3-da31-4ed0-bd15-c2f68cc29029" xsi:nil="true"/>
    <_dlc_DocId xmlns="5af08be3-da31-4ed0-bd15-c2f68cc29029">Q77AU6S3KYZS-1384-51</_dlc_DocId>
    <_dlc_DocIdUrl xmlns="5af08be3-da31-4ed0-bd15-c2f68cc29029">
      <Url>http://windows.aphlweb.org/aphl_departments/Strategic_Initiatives_and_Research/Informatics_Program/Projects/elrtf/vmuwg/_layouts/DocIdRedir.aspx?ID=Q77AU6S3KYZS-1384-51</Url>
      <Description>Q77AU6S3KYZS-1384-51</Description>
    </_dlc_DocIdUrl>
  </documentManagement>
</p:properties>
</file>

<file path=customXml/itemProps1.xml><?xml version="1.0" encoding="utf-8"?>
<ds:datastoreItem xmlns:ds="http://schemas.openxmlformats.org/officeDocument/2006/customXml" ds:itemID="{D73DE081-A98E-4D72-BEF4-6CF98F63F6A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85453c-9f9a-471f-a4dd-bab9a4393181"/>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C79E048-7C0A-4E93-826E-38957869C401}">
  <ds:schemaRefs>
    <ds:schemaRef ds:uri="http://schemas.microsoft.com/sharepoint/v3/contenttype/forms"/>
  </ds:schemaRefs>
</ds:datastoreItem>
</file>

<file path=customXml/itemProps3.xml><?xml version="1.0" encoding="utf-8"?>
<ds:datastoreItem xmlns:ds="http://schemas.openxmlformats.org/officeDocument/2006/customXml" ds:itemID="{7ACB1AC2-9FC3-42FD-BD0A-994C3C5E15E2}">
  <ds:schemaRefs>
    <ds:schemaRef ds:uri="http://schemas.microsoft.com/sharepoint/events"/>
  </ds:schemaRefs>
</ds:datastoreItem>
</file>

<file path=customXml/itemProps4.xml><?xml version="1.0" encoding="utf-8"?>
<ds:datastoreItem xmlns:ds="http://schemas.openxmlformats.org/officeDocument/2006/customXml" ds:itemID="{68D7EFDF-F5F3-4178-BA60-7EC12419527A}">
  <ds:schemaRefs>
    <ds:schemaRef ds:uri="http://purl.org/dc/elements/1.1/"/>
    <ds:schemaRef ds:uri="http://schemas.microsoft.com/office/infopath/2007/PartnerControls"/>
    <ds:schemaRef ds:uri="1485453c-9f9a-471f-a4dd-bab9a4393181"/>
    <ds:schemaRef ds:uri="http://purl.org/dc/terms/"/>
    <ds:schemaRef ds:uri="http://schemas.openxmlformats.org/package/2006/metadata/core-properties"/>
    <ds:schemaRef ds:uri="http://schemas.microsoft.com/office/2006/metadata/properties"/>
    <ds:schemaRef ds:uri="http://schemas.microsoft.com/office/2006/documentManagement/types"/>
    <ds:schemaRef ds:uri="5af08be3-da31-4ed0-bd15-c2f68cc29029"/>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1792</TotalTime>
  <Words>2796</Words>
  <Application>Microsoft Office PowerPoint</Application>
  <PresentationFormat>On-screen Show (4:3)</PresentationFormat>
  <Paragraphs>270</Paragraphs>
  <Slides>29</Slides>
  <Notes>17</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Office Theme</vt:lpstr>
      <vt:lpstr>OSELS_PPT_light([1]</vt:lpstr>
      <vt:lpstr>Stage 1 Meaningful Use &amp; Reportable Lab Results </vt:lpstr>
      <vt:lpstr>Presentation Outline</vt:lpstr>
      <vt:lpstr>MEANINGFUL Use : Basics</vt:lpstr>
      <vt:lpstr>Meaningful Use: Terminology </vt:lpstr>
      <vt:lpstr>What is EHR Meaningful Use?</vt:lpstr>
      <vt:lpstr>Meaningful Use : The Regulations</vt:lpstr>
      <vt:lpstr>What are the goals of  Meaningful Use?</vt:lpstr>
      <vt:lpstr>Achieving : EHR Meaningful Use</vt:lpstr>
      <vt:lpstr>PowerPoint Presentation</vt:lpstr>
      <vt:lpstr>Who will get the incentive?</vt:lpstr>
      <vt:lpstr>Public Health Objectives : Electronic Health Records Meaningful Use</vt:lpstr>
      <vt:lpstr>Reportable LAB Results In MU : SPECIFICS</vt:lpstr>
      <vt:lpstr>MU Reportable Lab Results</vt:lpstr>
      <vt:lpstr>MU Stage 1 Reportable Lab Results Flow</vt:lpstr>
      <vt:lpstr>PH Receiving Scenarios</vt:lpstr>
      <vt:lpstr>Standards and Specifications for Reportable Lab Results</vt:lpstr>
      <vt:lpstr>On-Boarding Terminology</vt:lpstr>
      <vt:lpstr>Hospital Certification for MU Stage I</vt:lpstr>
      <vt:lpstr>  Reportable Lab Results : Testing Resource for Hospitals</vt:lpstr>
      <vt:lpstr>Testing Resources for Public Health</vt:lpstr>
      <vt:lpstr>Frequently Asked Questions (FAQs)</vt:lpstr>
      <vt:lpstr>Why did HL7 V2.5.1 get selected as the standard for reportable lab results?</vt:lpstr>
      <vt:lpstr>Is the use of SNOMED mandated in Stage I of MU for Implementation of Reportable Lab Results?</vt:lpstr>
      <vt:lpstr>Can a hospital send reportable lab results messages from their LIS and qualify for MU?</vt:lpstr>
      <vt:lpstr>Does each jurisdiction need to have an implementation plan for ELR MU?</vt:lpstr>
      <vt:lpstr>What  HITECH funding is available to support ELR MU? </vt:lpstr>
      <vt:lpstr>Resources</vt:lpstr>
      <vt:lpstr>Resources</vt:lpstr>
      <vt:lpstr>Resources</vt:lpstr>
    </vt:vector>
  </TitlesOfParts>
  <Company>CDC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ELR Meaningful Use</dc:title>
  <dc:creator>aky1</dc:creator>
  <cp:lastModifiedBy>aky1</cp:lastModifiedBy>
  <cp:revision>114</cp:revision>
  <dcterms:created xsi:type="dcterms:W3CDTF">2011-01-20T13:12:12Z</dcterms:created>
  <dcterms:modified xsi:type="dcterms:W3CDTF">2012-01-23T16:21:56Z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0x01010030155431E55F4F408E04821DEB1EB4EF</vt:lpwstr>
  </property>
  <property fmtid="{D5CDD505-2E9C-101B-9397-08002B2CF9AE}" pid="3" name="vti_description">
    <vt:lpwstr/>
  </property>
  <property fmtid="{D5CDD505-2E9C-101B-9397-08002B2CF9AE}" pid="4" name="_dlc_DocIdItemGuid">
    <vt:lpwstr>97d14e22-3311-4e28-81c1-881046d41919</vt:lpwstr>
  </property>
</Properties>
</file>