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2" r:id="rId1"/>
  </p:sldMasterIdLst>
  <p:handoutMasterIdLst>
    <p:handoutMasterId r:id="rId16"/>
  </p:handoutMasterIdLst>
  <p:sldIdLst>
    <p:sldId id="256" r:id="rId2"/>
    <p:sldId id="257" r:id="rId3"/>
    <p:sldId id="263" r:id="rId4"/>
    <p:sldId id="264" r:id="rId5"/>
    <p:sldId id="265" r:id="rId6"/>
    <p:sldId id="266" r:id="rId7"/>
    <p:sldId id="267" r:id="rId8"/>
    <p:sldId id="268" r:id="rId9"/>
    <p:sldId id="269" r:id="rId10"/>
    <p:sldId id="270" r:id="rId11"/>
    <p:sldId id="271" r:id="rId12"/>
    <p:sldId id="272" r:id="rId13"/>
    <p:sldId id="273" r:id="rId14"/>
    <p:sldId id="262" r:id="rId15"/>
  </p:sldIdLst>
  <p:sldSz cx="9144000" cy="6858000" type="screen4x3"/>
  <p:notesSz cx="6858000" cy="9296400"/>
  <p:embeddedFontLst>
    <p:embeddedFont>
      <p:font typeface="Myriad Web Pro" charset="0"/>
      <p:regular r:id="rId17"/>
      <p:bold r:id="rId18"/>
      <p:italic r:id="rId19"/>
    </p:embeddedFont>
    <p:embeddedFont>
      <p:font typeface="Verdana" pitchFamily="34" charset="0"/>
      <p:regular r:id="rId20"/>
      <p:bold r:id="rId21"/>
      <p:italic r:id="rId22"/>
      <p:boldItalic r:id="rId23"/>
    </p:embeddedFont>
    <p:embeddedFont>
      <p:font typeface="Calibri" pitchFamily="34" charset="0"/>
      <p:regular r:id="rId24"/>
      <p:bold r:id="rId25"/>
      <p:italic r:id="rId26"/>
      <p:bold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1" d="100"/>
          <a:sy n="131" d="100"/>
        </p:scale>
        <p:origin x="-10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76C3C20E-006A-4D1E-8541-D5C6F966938C}" type="datetimeFigureOut">
              <a:rPr lang="en-US" smtClean="0"/>
              <a:t>8/25/2010</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662C97B5-5146-4131-8E66-2D72D3C4F188}"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Presenters Name – Myriad Pro, Bold, 20pt</a:t>
            </a:r>
          </a:p>
        </p:txBody>
      </p:sp>
      <p:sp>
        <p:nvSpPr>
          <p:cNvPr id="9" name="Text Placeholder 8"/>
          <p:cNvSpPr>
            <a:spLocks noGrp="1"/>
          </p:cNvSpPr>
          <p:nvPr>
            <p:ph type="body" sz="quarter" idx="10" hasCustomPrompt="1"/>
          </p:nvPr>
        </p:nvSpPr>
        <p:spPr>
          <a:xfrm>
            <a:off x="1371600" y="4267200"/>
            <a:ext cx="64008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800" dirty="0" smtClean="0"/>
              <a:t>Title of Presenter –Myriad Pro, 18pt</a:t>
            </a:r>
          </a:p>
          <a:p>
            <a:pPr lvl="0"/>
            <a:endParaRPr lang="en-US" sz="1800" dirty="0" smtClean="0"/>
          </a:p>
          <a:p>
            <a:pPr lvl="0"/>
            <a:r>
              <a:rPr lang="en-US" sz="1800" dirty="0" smtClean="0"/>
              <a:t>Title of Event</a:t>
            </a:r>
          </a:p>
          <a:p>
            <a:pPr lvl="0"/>
            <a:r>
              <a:rPr lang="en-US" sz="1800" dirty="0" smtClean="0"/>
              <a:t>Date of Event</a:t>
            </a:r>
            <a:endParaRPr lang="en-US" dirty="0"/>
          </a:p>
        </p:txBody>
      </p:sp>
      <p:sp>
        <p:nvSpPr>
          <p:cNvPr id="11" name="Title 1"/>
          <p:cNvSpPr>
            <a:spLocks noGrp="1"/>
          </p:cNvSpPr>
          <p:nvPr>
            <p:ph type="title" hasCustomPrompt="1"/>
          </p:nvPr>
        </p:nvSpPr>
        <p:spPr>
          <a:xfrm>
            <a:off x="457200" y="1981200"/>
            <a:ext cx="8229600" cy="1676400"/>
          </a:xfrm>
          <a:prstGeom prst="rect">
            <a:avLst/>
          </a:prstGeom>
        </p:spPr>
        <p:txBody>
          <a:bodyPr/>
          <a:lstStyle>
            <a:lvl1pPr>
              <a:lnSpc>
                <a:spcPts val="3000"/>
              </a:lnSpc>
              <a:defRPr sz="2800" b="1" baseline="0">
                <a:effectLst>
                  <a:outerShdw blurRad="38100" dist="38100" dir="2700000" algn="tl">
                    <a:srgbClr val="000000">
                      <a:alpha val="43137"/>
                    </a:srgbClr>
                  </a:outerShdw>
                </a:effectLst>
              </a:defRPr>
            </a:lvl1pPr>
          </a:lstStyle>
          <a:p>
            <a:r>
              <a:rPr lang="en-US" dirty="0" smtClean="0"/>
              <a:t>Title of Presentation – Myriad Pro</a:t>
            </a:r>
            <a:br>
              <a:rPr lang="en-US" dirty="0" smtClean="0"/>
            </a:br>
            <a:r>
              <a:rPr lang="en-US" dirty="0" smtClean="0"/>
              <a:t> Bold, Shadow 28pt</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effectLst>
                  <a:outerShdw blurRad="38100" dist="38100" dir="2700000" algn="tl">
                    <a:srgbClr val="000000">
                      <a:alpha val="43137"/>
                    </a:srgbClr>
                  </a:outerShdw>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9436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a:prstGeom prst="rect">
            <a:avLst/>
          </a:prstGeom>
        </p:spPr>
        <p:txBody>
          <a:bodyPr anchor="t"/>
          <a:lstStyle>
            <a:lvl1pPr algn="l">
              <a:lnSpc>
                <a:spcPts val="3800"/>
              </a:lnSpc>
              <a:defRPr sz="3600" b="1" cap="all" baseline="0">
                <a:effectLst>
                  <a:outerShdw blurRad="38100" dist="38100" dir="2700000" algn="tl">
                    <a:srgbClr val="000000">
                      <a:alpha val="43137"/>
                    </a:srgbClr>
                  </a:outerShdw>
                </a:effectLst>
              </a:defRPr>
            </a:lvl1pPr>
          </a:lstStyle>
          <a:p>
            <a:r>
              <a:rPr lang="en-US" dirty="0" smtClean="0"/>
              <a:t>Section Header</a:t>
            </a:r>
            <a:br>
              <a:rPr lang="en-US" dirty="0" smtClean="0"/>
            </a:br>
            <a:r>
              <a:rPr lang="en-US" dirty="0" smtClean="0"/>
              <a:t>Myriad Pro, bold, shadow, 36pt </a:t>
            </a:r>
            <a:endParaRPr lang="en-US" dirty="0"/>
          </a:p>
        </p:txBody>
      </p:sp>
      <p:sp>
        <p:nvSpPr>
          <p:cNvPr id="3" name="Text Placeholder 2"/>
          <p:cNvSpPr>
            <a:spLocks noGrp="1"/>
          </p:cNvSpPr>
          <p:nvPr>
            <p:ph type="body" idx="1" hasCustomPrompt="1"/>
          </p:nvPr>
        </p:nvSpPr>
        <p:spPr>
          <a:xfrm>
            <a:off x="722313" y="2906713"/>
            <a:ext cx="7772400" cy="1500187"/>
          </a:xfrm>
          <a:prstGeom prst="rect">
            <a:avLst/>
          </a:prstGeom>
        </p:spPr>
        <p:txBody>
          <a:bodyPr anchor="b"/>
          <a:lstStyle>
            <a:lvl1pPr marL="0" indent="0">
              <a:lnSpc>
                <a:spcPts val="2200"/>
              </a:lnSpc>
              <a:buNone/>
              <a:defRPr sz="2000" baseline="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Subhead – Myriad Pro, 20pt</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defRPr sz="2800" b="1" baseline="0">
                <a:effectLst>
                  <a:outerShdw blurRad="38100" dist="38100" dir="2700000" algn="tl">
                    <a:srgbClr val="000000">
                      <a:alpha val="43137"/>
                    </a:srgbClr>
                  </a:outerShdw>
                </a:effectLst>
              </a:defRPr>
            </a:lvl1pPr>
          </a:lstStyle>
          <a:p>
            <a:r>
              <a:rPr lang="en-US" dirty="0" smtClean="0"/>
              <a:t>Header – Myriad Pro, Bold, Shadow, 28pt</a:t>
            </a:r>
            <a:endParaRPr lang="en-US" dirty="0"/>
          </a:p>
        </p:txBody>
      </p:sp>
      <p:sp>
        <p:nvSpPr>
          <p:cNvPr id="3" name="Content Placeholder 2"/>
          <p:cNvSpPr>
            <a:spLocks noGrp="1"/>
          </p:cNvSpPr>
          <p:nvPr>
            <p:ph sz="half" idx="1" hasCustomPrompt="1"/>
          </p:nvPr>
        </p:nvSpPr>
        <p:spPr>
          <a:xfrm>
            <a:off x="457200" y="1600200"/>
            <a:ext cx="4038600" cy="4525963"/>
          </a:xfrm>
          <a:prstGeom prst="rect">
            <a:avLst/>
          </a:prstGeom>
        </p:spPr>
        <p:txBody>
          <a:bodyPr/>
          <a:lstStyle>
            <a:lvl1pPr>
              <a:buClr>
                <a:schemeClr val="tx1"/>
              </a:buClr>
              <a:buSzPct val="70000"/>
              <a:buFont typeface="Wingdings" pitchFamily="2" charset="2"/>
              <a:buChar char="q"/>
              <a:defRPr sz="2400" b="1">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a:solidFill>
                  <a:schemeClr val="bg2"/>
                </a:solidFill>
              </a:defRPr>
            </a:lvl4pPr>
            <a:lvl5pPr>
              <a:buClr>
                <a:schemeClr val="tx1"/>
              </a:buClr>
              <a:buSzPct val="70000"/>
              <a:buFont typeface="Arial" pitchFamily="34" charset="0"/>
              <a:buChar char="•"/>
              <a:defRPr sz="1800">
                <a:solidFill>
                  <a:schemeClr val="bg2"/>
                </a:solidFill>
              </a:defRPr>
            </a:lvl5pPr>
            <a:lvl6pPr>
              <a:defRPr sz="1800"/>
            </a:lvl6pPr>
            <a:lvl7pPr>
              <a:defRPr sz="1800"/>
            </a:lvl7pPr>
            <a:lvl8pPr>
              <a:defRPr sz="1800"/>
            </a:lvl8pPr>
            <a:lvl9pPr>
              <a:defRPr sz="1800"/>
            </a:lvl9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4" name="Content Placeholder 3"/>
          <p:cNvSpPr>
            <a:spLocks noGrp="1"/>
          </p:cNvSpPr>
          <p:nvPr>
            <p:ph sz="half" idx="2" hasCustomPrompt="1"/>
          </p:nvPr>
        </p:nvSpPr>
        <p:spPr>
          <a:xfrm>
            <a:off x="4648200" y="1600200"/>
            <a:ext cx="4038600" cy="4525963"/>
          </a:xfrm>
          <a:prstGeom prst="rect">
            <a:avLst/>
          </a:prstGeom>
        </p:spPr>
        <p:txBody>
          <a:bodyPr/>
          <a:lstStyle>
            <a:lvl1pPr>
              <a:buClr>
                <a:schemeClr val="tx1"/>
              </a:buClr>
              <a:buSzPct val="70000"/>
              <a:buFont typeface="Wingdings" pitchFamily="2" charset="2"/>
              <a:buChar char="q"/>
              <a:defRPr sz="2400" b="1">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a:solidFill>
                  <a:schemeClr val="bg2"/>
                </a:solidFill>
              </a:defRPr>
            </a:lvl4pPr>
            <a:lvl5pPr>
              <a:buClr>
                <a:schemeClr val="tx1"/>
              </a:buClr>
              <a:buSzPct val="70000"/>
              <a:buFont typeface="Arial" pitchFamily="34" charset="0"/>
              <a:buChar char="•"/>
              <a:defRPr sz="1800">
                <a:solidFill>
                  <a:schemeClr val="bg2"/>
                </a:solidFill>
              </a:defRPr>
            </a:lvl5pPr>
            <a:lvl6pPr>
              <a:defRPr sz="1800"/>
            </a:lvl6pPr>
            <a:lvl7pPr>
              <a:defRPr sz="1800"/>
            </a:lvl7pPr>
            <a:lvl8pPr>
              <a:defRPr sz="1800"/>
            </a:lvl8pPr>
            <a:lvl9pPr>
              <a:defRPr sz="1800"/>
            </a:lvl9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9436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a:prstGeom prst="rect">
            <a:avLst/>
          </a:prstGeom>
        </p:spPr>
        <p:txBody>
          <a:bodyPr anchor="b"/>
          <a:lstStyle>
            <a:lvl1pPr algn="l">
              <a:defRPr sz="2000" b="1" baseline="0">
                <a:effectLst>
                  <a:outerShdw blurRad="38100" dist="38100" dir="2700000" algn="tl">
                    <a:srgbClr val="000000">
                      <a:alpha val="43137"/>
                    </a:srgbClr>
                  </a:outerShdw>
                </a:effectLst>
              </a:defRPr>
            </a:lvl1pPr>
          </a:lstStyle>
          <a:p>
            <a:r>
              <a:rPr lang="en-US" dirty="0" smtClean="0"/>
              <a:t>Header – Myriad Pro, bold, shadow, 20pt</a:t>
            </a:r>
            <a:endParaRPr lang="en-US" dirty="0"/>
          </a:p>
        </p:txBody>
      </p:sp>
      <p:sp>
        <p:nvSpPr>
          <p:cNvPr id="3" name="Content Placeholder 2"/>
          <p:cNvSpPr>
            <a:spLocks noGrp="1"/>
          </p:cNvSpPr>
          <p:nvPr>
            <p:ph idx="1" hasCustomPrompt="1"/>
          </p:nvPr>
        </p:nvSpPr>
        <p:spPr>
          <a:xfrm>
            <a:off x="3575050" y="273050"/>
            <a:ext cx="5111750" cy="5853113"/>
          </a:xfrm>
          <a:prstGeom prst="rect">
            <a:avLst/>
          </a:prstGeom>
        </p:spPr>
        <p:txBody>
          <a:bodyPr anchor="ctr" anchorCtr="0"/>
          <a:lstStyle>
            <a:lvl1pPr>
              <a:buClr>
                <a:schemeClr val="tx1"/>
              </a:buClr>
              <a:buSzPct val="70000"/>
              <a:buFont typeface="Wingdings" pitchFamily="2" charset="2"/>
              <a:buChar char="q"/>
              <a:defRPr sz="2400" b="1">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a:solidFill>
                  <a:schemeClr val="bg2"/>
                </a:solidFill>
              </a:defRPr>
            </a:lvl4pPr>
            <a:lvl5pPr>
              <a:buClr>
                <a:schemeClr val="tx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4" name="Text Placeholder 3"/>
          <p:cNvSpPr>
            <a:spLocks noGrp="1"/>
          </p:cNvSpPr>
          <p:nvPr>
            <p:ph type="body" sz="half" idx="2" hasCustomPrompt="1"/>
          </p:nvPr>
        </p:nvSpPr>
        <p:spPr>
          <a:xfrm>
            <a:off x="457200" y="1435100"/>
            <a:ext cx="3008313" cy="4691063"/>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Paragraph of type</a:t>
            </a:r>
          </a:p>
          <a:p>
            <a:pPr lvl="0"/>
            <a:r>
              <a:rPr lang="en-US" dirty="0" smtClean="0"/>
              <a:t>Myriad Pro, 14pt</a:t>
            </a:r>
          </a:p>
        </p:txBody>
      </p:sp>
      <p:sp>
        <p:nvSpPr>
          <p:cNvPr id="7" name="Text Placeholder 8"/>
          <p:cNvSpPr>
            <a:spLocks noGrp="1"/>
          </p:cNvSpPr>
          <p:nvPr>
            <p:ph type="body" sz="quarter" idx="10" hasCustomPrompt="1"/>
          </p:nvPr>
        </p:nvSpPr>
        <p:spPr>
          <a:xfrm>
            <a:off x="457200" y="59436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a:prstGeom prst="rect">
            <a:avLst/>
          </a:prstGeom>
        </p:spPr>
        <p:txBody>
          <a:bodyPr anchor="b"/>
          <a:lstStyle>
            <a:lvl1pPr algn="l">
              <a:defRPr sz="2000" b="1" baseline="0">
                <a:effectLst>
                  <a:outerShdw blurRad="38100" dist="38100" dir="2700000" algn="tl">
                    <a:srgbClr val="000000">
                      <a:alpha val="43137"/>
                    </a:srgbClr>
                  </a:outerShdw>
                </a:effectLst>
              </a:defRPr>
            </a:lvl1pPr>
          </a:lstStyle>
          <a:p>
            <a:r>
              <a:rPr lang="en-US" dirty="0" smtClean="0"/>
              <a:t>Photo Title – Myriad Pro, Bold, Shadow, 20pt</a:t>
            </a:r>
            <a:endParaRPr lang="en-US" dirty="0"/>
          </a:p>
        </p:txBody>
      </p:sp>
      <p:sp>
        <p:nvSpPr>
          <p:cNvPr id="3" name="Picture Placeholder 2"/>
          <p:cNvSpPr>
            <a:spLocks noGrp="1"/>
          </p:cNvSpPr>
          <p:nvPr>
            <p:ph type="pic" idx="1"/>
          </p:nvPr>
        </p:nvSpPr>
        <p:spPr>
          <a:xfrm>
            <a:off x="1792288" y="612775"/>
            <a:ext cx="5486400" cy="4114800"/>
          </a:xfrm>
          <a:prstGeom prst="rect">
            <a:avLst/>
          </a:prstGeom>
          <a:ln w="25400">
            <a:solidFill>
              <a:schemeClr val="bg2"/>
            </a:solidFill>
          </a:ln>
          <a:effectLst>
            <a:outerShdw blurRad="44450" dist="27940" dir="5400000" algn="ctr">
              <a:srgbClr val="000000">
                <a:alpha val="32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hasCustomPrompt="1"/>
          </p:nvPr>
        </p:nvSpPr>
        <p:spPr>
          <a:xfrm>
            <a:off x="1792288" y="5367338"/>
            <a:ext cx="5486400" cy="804862"/>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Caption or credits for photo – Myriad Pro, 14pt</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371600" y="1981200"/>
            <a:ext cx="6400800" cy="2057400"/>
          </a:xfrm>
          <a:prstGeom prst="rect">
            <a:avLst/>
          </a:prstGeom>
        </p:spPr>
        <p:txBody>
          <a:bodyPr/>
          <a:lstStyle>
            <a:lvl1pPr marL="0" indent="0" algn="ctr">
              <a:buNone/>
              <a:defRPr sz="28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Closing– Myriad Pro, Bold, 28pt</a:t>
            </a:r>
          </a:p>
        </p:txBody>
      </p:sp>
      <p:sp>
        <p:nvSpPr>
          <p:cNvPr id="9" name="Rectangle 8"/>
          <p:cNvSpPr/>
          <p:nvPr userDrawn="1"/>
        </p:nvSpPr>
        <p:spPr>
          <a:xfrm>
            <a:off x="1371600" y="4343400"/>
            <a:ext cx="6400800" cy="292388"/>
          </a:xfrm>
          <a:prstGeom prst="rect">
            <a:avLst/>
          </a:prstGeom>
        </p:spPr>
        <p:txBody>
          <a:bodyPr wrap="square">
            <a:spAutoFit/>
          </a:bodyPr>
          <a:lstStyle/>
          <a:p>
            <a:pPr lvl="0"/>
            <a:r>
              <a:rPr lang="en-US" sz="1300" b="1" dirty="0" smtClean="0">
                <a:solidFill>
                  <a:schemeClr val="tx2"/>
                </a:solidFill>
              </a:rPr>
              <a:t>For more information please contact Centers for Disease Control and Prevention</a:t>
            </a:r>
          </a:p>
        </p:txBody>
      </p:sp>
      <p:sp>
        <p:nvSpPr>
          <p:cNvPr id="11" name="Rectangle 10"/>
          <p:cNvSpPr/>
          <p:nvPr userDrawn="1"/>
        </p:nvSpPr>
        <p:spPr>
          <a:xfrm>
            <a:off x="1371600" y="4706034"/>
            <a:ext cx="5943600" cy="646331"/>
          </a:xfrm>
          <a:prstGeom prst="rect">
            <a:avLst/>
          </a:prstGeom>
        </p:spPr>
        <p:txBody>
          <a:bodyPr wrap="square">
            <a:spAutoFit/>
          </a:bodyPr>
          <a:lstStyle/>
          <a:p>
            <a:pPr lvl="0"/>
            <a:r>
              <a:rPr lang="en-US" sz="1200" dirty="0" smtClean="0">
                <a:solidFill>
                  <a:schemeClr val="tx2"/>
                </a:solidFill>
              </a:rPr>
              <a:t>1600 Clifton Road NE, Atlanta, GA 30333</a:t>
            </a:r>
          </a:p>
          <a:p>
            <a:pPr lvl="0"/>
            <a:r>
              <a:rPr lang="en-US" sz="1200" dirty="0" smtClean="0">
                <a:solidFill>
                  <a:schemeClr val="tx2"/>
                </a:solidFill>
              </a:rPr>
              <a:t>Telephone, 1-800-CDC-INFO (232-4636)/TTY: 1-888-232-6348</a:t>
            </a:r>
          </a:p>
          <a:p>
            <a:pPr lvl="0"/>
            <a:r>
              <a:rPr lang="en-US" sz="1200" dirty="0" smtClean="0">
                <a:solidFill>
                  <a:schemeClr val="tx2"/>
                </a:solidFill>
              </a:rPr>
              <a:t>E-mail: cdcinfo@cdc.gov Web: www.atsdr.cdc.gov</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55" r:id="rId3"/>
    <p:sldLayoutId id="2147483656" r:id="rId4"/>
    <p:sldLayoutId id="2147483660" r:id="rId5"/>
    <p:sldLayoutId id="2147483661" r:id="rId6"/>
    <p:sldLayoutId id="2147483666" r:id="rId7"/>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cdc.gov/"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mailto:JAnderton@cdc.gov" TargetMode="External"/><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371600" y="3505200"/>
            <a:ext cx="6400800" cy="1295400"/>
          </a:xfrm>
        </p:spPr>
        <p:txBody>
          <a:bodyPr/>
          <a:lstStyle/>
          <a:p>
            <a:pPr>
              <a:lnSpc>
                <a:spcPct val="100000"/>
              </a:lnSpc>
              <a:spcBef>
                <a:spcPct val="0"/>
              </a:spcBef>
            </a:pPr>
            <a:r>
              <a:rPr lang="en-US" sz="3200" b="1" dirty="0" smtClean="0">
                <a:effectLst>
                  <a:outerShdw blurRad="38100" dist="38100" dir="2700000" algn="tl">
                    <a:srgbClr val="800000"/>
                  </a:outerShdw>
                </a:effectLst>
                <a:latin typeface="+mj-lt"/>
              </a:rPr>
              <a:t>Health Communication </a:t>
            </a:r>
          </a:p>
          <a:p>
            <a:pPr>
              <a:lnSpc>
                <a:spcPct val="100000"/>
              </a:lnSpc>
              <a:spcBef>
                <a:spcPct val="0"/>
              </a:spcBef>
            </a:pPr>
            <a:r>
              <a:rPr lang="en-US" sz="3200" b="1" dirty="0" smtClean="0">
                <a:effectLst>
                  <a:outerShdw blurRad="38100" dist="38100" dir="2700000" algn="tl">
                    <a:srgbClr val="800000"/>
                  </a:outerShdw>
                </a:effectLst>
                <a:latin typeface="+mj-lt"/>
              </a:rPr>
              <a:t>and Data Dissemination</a:t>
            </a:r>
            <a:r>
              <a:rPr lang="en-US" sz="3200" dirty="0" smtClean="0">
                <a:effectLst>
                  <a:outerShdw blurRad="38100" dist="38100" dir="2700000" algn="tl">
                    <a:srgbClr val="800000"/>
                  </a:outerShdw>
                </a:effectLst>
                <a:latin typeface="+mj-lt"/>
              </a:rPr>
              <a:t> </a:t>
            </a:r>
          </a:p>
          <a:p>
            <a:pPr>
              <a:lnSpc>
                <a:spcPct val="100000"/>
              </a:lnSpc>
            </a:pPr>
            <a:r>
              <a:rPr lang="en-US" sz="2400" dirty="0" smtClean="0">
                <a:effectLst>
                  <a:outerShdw blurRad="38100" dist="38100" dir="2700000" algn="tl">
                    <a:srgbClr val="800000"/>
                  </a:outerShdw>
                </a:effectLst>
                <a:latin typeface="+mj-lt"/>
              </a:rPr>
              <a:t>9/02/2010</a:t>
            </a:r>
          </a:p>
          <a:p>
            <a:pPr>
              <a:lnSpc>
                <a:spcPct val="100000"/>
              </a:lnSpc>
            </a:pPr>
            <a:r>
              <a:rPr lang="en-US" sz="2800" dirty="0" smtClean="0">
                <a:effectLst>
                  <a:outerShdw blurRad="38100" dist="38100" dir="2700000" algn="tl">
                    <a:srgbClr val="800000"/>
                  </a:outerShdw>
                </a:effectLst>
                <a:latin typeface="+mj-lt"/>
              </a:rPr>
              <a:t>John P. Anderton, PhD, MPA</a:t>
            </a:r>
          </a:p>
        </p:txBody>
      </p:sp>
      <p:pic>
        <p:nvPicPr>
          <p:cNvPr id="4" name="Picture Placeholder 10" descr="10693_lores.jpg"/>
          <p:cNvPicPr>
            <a:picLocks noChangeAspect="1"/>
          </p:cNvPicPr>
          <p:nvPr/>
        </p:nvPicPr>
        <p:blipFill>
          <a:blip r:embed="rId2" cstate="print"/>
          <a:srcRect l="5238" r="5238"/>
          <a:stretch>
            <a:fillRect/>
          </a:stretch>
        </p:blipFill>
        <p:spPr>
          <a:xfrm>
            <a:off x="2286000" y="457200"/>
            <a:ext cx="4724400" cy="2966484"/>
          </a:xfrm>
          <a:prstGeom prst="rect">
            <a:avLst/>
          </a:prstGeom>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type="body" idx="1"/>
          </p:nvPr>
        </p:nvSpPr>
        <p:spPr>
          <a:xfrm>
            <a:off x="457200" y="1828800"/>
            <a:ext cx="6096000" cy="4114800"/>
          </a:xfrm>
        </p:spPr>
        <p:txBody>
          <a:bodyPr/>
          <a:lstStyle/>
          <a:p>
            <a:pPr eaLnBrk="1" hangingPunct="1">
              <a:buFont typeface="Wingdings" pitchFamily="2" charset="2"/>
              <a:buNone/>
            </a:pPr>
            <a:r>
              <a:rPr lang="en-US" sz="2400" b="1" dirty="0" smtClean="0">
                <a:latin typeface="Verdana" pitchFamily="34" charset="0"/>
              </a:rPr>
              <a:t>PREPARE THE MESSAGES</a:t>
            </a:r>
          </a:p>
          <a:p>
            <a:pPr eaLnBrk="1" hangingPunct="1">
              <a:buFont typeface="Arial" pitchFamily="34" charset="0"/>
              <a:buChar char="•"/>
            </a:pPr>
            <a:r>
              <a:rPr lang="en-US" sz="2400" dirty="0" smtClean="0">
                <a:latin typeface="Verdana" pitchFamily="34" charset="0"/>
              </a:rPr>
              <a:t> Theme line</a:t>
            </a:r>
          </a:p>
          <a:p>
            <a:pPr eaLnBrk="1" hangingPunct="1">
              <a:buFont typeface="Arial" pitchFamily="34" charset="0"/>
              <a:buChar char="•"/>
            </a:pPr>
            <a:r>
              <a:rPr lang="en-US" sz="2400" dirty="0" smtClean="0">
                <a:latin typeface="Verdana" pitchFamily="34" charset="0"/>
              </a:rPr>
              <a:t> Continuity devices</a:t>
            </a:r>
          </a:p>
          <a:p>
            <a:pPr eaLnBrk="1" hangingPunct="1">
              <a:buFont typeface="Arial" pitchFamily="34" charset="0"/>
              <a:buChar char="•"/>
            </a:pPr>
            <a:r>
              <a:rPr lang="en-US" sz="2400" dirty="0" smtClean="0">
                <a:latin typeface="Verdana" pitchFamily="34" charset="0"/>
              </a:rPr>
              <a:t> Arrangement of message </a:t>
            </a:r>
          </a:p>
          <a:p>
            <a:pPr eaLnBrk="1" hangingPunct="1">
              <a:buFont typeface="Wingdings" pitchFamily="2" charset="2"/>
              <a:buNone/>
            </a:pPr>
            <a:r>
              <a:rPr lang="en-US" sz="2400" dirty="0" smtClean="0">
                <a:latin typeface="Verdana" pitchFamily="34" charset="0"/>
              </a:rPr>
              <a:t>  elements</a:t>
            </a:r>
          </a:p>
          <a:p>
            <a:pPr eaLnBrk="1" hangingPunct="1">
              <a:buFont typeface="Arial" pitchFamily="34" charset="0"/>
              <a:buChar char="•"/>
            </a:pPr>
            <a:r>
              <a:rPr lang="en-US" sz="2400" dirty="0" smtClean="0">
                <a:latin typeface="Verdana" pitchFamily="34" charset="0"/>
              </a:rPr>
              <a:t> Audio and visual factors</a:t>
            </a:r>
          </a:p>
          <a:p>
            <a:pPr eaLnBrk="1" hangingPunct="1">
              <a:buFont typeface="Arial" pitchFamily="34" charset="0"/>
              <a:buChar char="•"/>
            </a:pPr>
            <a:r>
              <a:rPr lang="en-US" sz="2400" dirty="0" smtClean="0">
                <a:latin typeface="Verdana" pitchFamily="34" charset="0"/>
              </a:rPr>
              <a:t> Rehearsal</a:t>
            </a:r>
          </a:p>
          <a:p>
            <a:pPr eaLnBrk="1" hangingPunct="1">
              <a:buFont typeface="Arial" pitchFamily="34" charset="0"/>
              <a:buChar char="•"/>
            </a:pPr>
            <a:r>
              <a:rPr lang="en-US" sz="2400" dirty="0" smtClean="0">
                <a:latin typeface="Verdana" pitchFamily="34" charset="0"/>
              </a:rPr>
              <a:t> Change the message when </a:t>
            </a:r>
          </a:p>
          <a:p>
            <a:pPr eaLnBrk="1" hangingPunct="1"/>
            <a:r>
              <a:rPr lang="en-US" sz="2400" dirty="0" smtClean="0">
                <a:latin typeface="Verdana" pitchFamily="34" charset="0"/>
              </a:rPr>
              <a:t>  circumstances change</a:t>
            </a:r>
          </a:p>
          <a:p>
            <a:pPr eaLnBrk="1" hangingPunct="1"/>
            <a:endParaRPr lang="en-US" sz="2400" dirty="0" smtClean="0">
              <a:latin typeface="Verdana" pitchFamily="34" charset="0"/>
            </a:endParaRPr>
          </a:p>
        </p:txBody>
      </p:sp>
      <p:pic>
        <p:nvPicPr>
          <p:cNvPr id="5" name="Picture 4" descr="PHIL Image 3456"/>
          <p:cNvPicPr>
            <a:picLocks noChangeAspect="1" noChangeArrowheads="1"/>
          </p:cNvPicPr>
          <p:nvPr/>
        </p:nvPicPr>
        <p:blipFill>
          <a:blip r:embed="rId2" cstate="print"/>
          <a:srcRect/>
          <a:stretch>
            <a:fillRect/>
          </a:stretch>
        </p:blipFill>
        <p:spPr bwMode="auto">
          <a:xfrm>
            <a:off x="5105400" y="2667000"/>
            <a:ext cx="3638550" cy="2541588"/>
          </a:xfrm>
          <a:prstGeom prst="rect">
            <a:avLst/>
          </a:prstGeom>
          <a:noFill/>
        </p:spPr>
      </p:pic>
      <p:sp>
        <p:nvSpPr>
          <p:cNvPr id="6" name="Rectangle 2"/>
          <p:cNvSpPr>
            <a:spLocks noGrp="1" noChangeArrowheads="1"/>
          </p:cNvSpPr>
          <p:nvPr>
            <p:ph type="title"/>
          </p:nvPr>
        </p:nvSpPr>
        <p:spPr>
          <a:xfrm>
            <a:off x="0" y="457200"/>
            <a:ext cx="9144000" cy="1143000"/>
          </a:xfrm>
        </p:spPr>
        <p:txBody>
          <a:bodyPr/>
          <a:lstStyle/>
          <a:p>
            <a:pPr algn="ctr" eaLnBrk="1" hangingPunct="1"/>
            <a:r>
              <a:rPr lang="en-US" sz="2400" dirty="0" smtClean="0">
                <a:solidFill>
                  <a:schemeClr val="tx1"/>
                </a:solidFill>
                <a:effectLst>
                  <a:outerShdw blurRad="38100" dist="38100" dir="2700000" algn="tl">
                    <a:srgbClr val="800000"/>
                  </a:outerShdw>
                </a:effectLst>
                <a:latin typeface="Verdana" pitchFamily="34" charset="0"/>
              </a:rPr>
              <a:t>Health Communication and Data Dissemination</a:t>
            </a: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body" sz="half" idx="1"/>
          </p:nvPr>
        </p:nvSpPr>
        <p:spPr>
          <a:xfrm>
            <a:off x="533400" y="2057400"/>
            <a:ext cx="4953000" cy="4114800"/>
          </a:xfrm>
        </p:spPr>
        <p:txBody>
          <a:bodyPr/>
          <a:lstStyle/>
          <a:p>
            <a:pPr eaLnBrk="1" hangingPunct="1">
              <a:lnSpc>
                <a:spcPct val="90000"/>
              </a:lnSpc>
              <a:buFont typeface="Wingdings" pitchFamily="2" charset="2"/>
              <a:buNone/>
            </a:pPr>
            <a:r>
              <a:rPr lang="en-US" sz="2400" b="1" dirty="0" smtClean="0">
                <a:latin typeface="Verdana" pitchFamily="34" charset="0"/>
              </a:rPr>
              <a:t>PREPARE EVALUATION</a:t>
            </a:r>
          </a:p>
          <a:p>
            <a:pPr eaLnBrk="1" hangingPunct="1">
              <a:lnSpc>
                <a:spcPct val="90000"/>
              </a:lnSpc>
              <a:buFont typeface="Arial" pitchFamily="34" charset="0"/>
              <a:buChar char="•"/>
            </a:pPr>
            <a:r>
              <a:rPr lang="en-US" sz="2400" dirty="0" smtClean="0">
                <a:latin typeface="Verdana" pitchFamily="34" charset="0"/>
              </a:rPr>
              <a:t> Compare notes to </a:t>
            </a:r>
          </a:p>
          <a:p>
            <a:pPr eaLnBrk="1" hangingPunct="1">
              <a:lnSpc>
                <a:spcPct val="90000"/>
              </a:lnSpc>
            </a:pPr>
            <a:r>
              <a:rPr lang="en-US" sz="2400" dirty="0" smtClean="0">
                <a:latin typeface="Verdana" pitchFamily="34" charset="0"/>
              </a:rPr>
              <a:t>  what aired</a:t>
            </a:r>
          </a:p>
          <a:p>
            <a:pPr eaLnBrk="1" hangingPunct="1">
              <a:lnSpc>
                <a:spcPct val="90000"/>
              </a:lnSpc>
              <a:buFont typeface="Arial" pitchFamily="34" charset="0"/>
              <a:buChar char="•"/>
            </a:pPr>
            <a:r>
              <a:rPr lang="en-US" sz="2400" dirty="0" smtClean="0">
                <a:latin typeface="Verdana" pitchFamily="34" charset="0"/>
              </a:rPr>
              <a:t> Correct errors</a:t>
            </a:r>
          </a:p>
          <a:p>
            <a:pPr eaLnBrk="1" hangingPunct="1">
              <a:lnSpc>
                <a:spcPct val="90000"/>
              </a:lnSpc>
              <a:buFont typeface="Arial" pitchFamily="34" charset="0"/>
              <a:buChar char="•"/>
            </a:pPr>
            <a:r>
              <a:rPr lang="en-US" sz="2400" dirty="0" smtClean="0">
                <a:latin typeface="Verdana" pitchFamily="34" charset="0"/>
              </a:rPr>
              <a:t> Improve delivery</a:t>
            </a:r>
          </a:p>
          <a:p>
            <a:pPr eaLnBrk="1" hangingPunct="1">
              <a:lnSpc>
                <a:spcPct val="90000"/>
              </a:lnSpc>
              <a:buFont typeface="Arial" pitchFamily="34" charset="0"/>
              <a:buChar char="•"/>
            </a:pPr>
            <a:r>
              <a:rPr lang="en-US" sz="2400" dirty="0" smtClean="0">
                <a:latin typeface="Verdana" pitchFamily="34" charset="0"/>
              </a:rPr>
              <a:t> Scan for context </a:t>
            </a:r>
          </a:p>
          <a:p>
            <a:pPr eaLnBrk="1" hangingPunct="1">
              <a:lnSpc>
                <a:spcPct val="90000"/>
              </a:lnSpc>
              <a:buFont typeface="Arial" pitchFamily="34" charset="0"/>
              <a:buChar char="•"/>
            </a:pPr>
            <a:r>
              <a:rPr lang="en-US" sz="2400" dirty="0" smtClean="0">
                <a:latin typeface="Verdana" pitchFamily="34" charset="0"/>
              </a:rPr>
              <a:t> Report upwards</a:t>
            </a:r>
          </a:p>
          <a:p>
            <a:pPr eaLnBrk="1" hangingPunct="1">
              <a:lnSpc>
                <a:spcPct val="90000"/>
              </a:lnSpc>
              <a:buFont typeface="Arial" pitchFamily="34" charset="0"/>
              <a:buChar char="•"/>
            </a:pPr>
            <a:r>
              <a:rPr lang="en-US" sz="2400" dirty="0" smtClean="0">
                <a:latin typeface="Verdana" pitchFamily="34" charset="0"/>
              </a:rPr>
              <a:t> Develop a trusting  </a:t>
            </a:r>
          </a:p>
          <a:p>
            <a:pPr eaLnBrk="1" hangingPunct="1">
              <a:lnSpc>
                <a:spcPct val="90000"/>
              </a:lnSpc>
            </a:pPr>
            <a:r>
              <a:rPr lang="en-US" sz="2400" dirty="0" smtClean="0">
                <a:latin typeface="Verdana" pitchFamily="34" charset="0"/>
              </a:rPr>
              <a:t>  relationship with </a:t>
            </a:r>
          </a:p>
          <a:p>
            <a:pPr eaLnBrk="1" hangingPunct="1">
              <a:lnSpc>
                <a:spcPct val="90000"/>
              </a:lnSpc>
            </a:pPr>
            <a:r>
              <a:rPr lang="en-US" sz="2400" dirty="0" smtClean="0">
                <a:latin typeface="Verdana" pitchFamily="34" charset="0"/>
              </a:rPr>
              <a:t>  media contacts</a:t>
            </a:r>
          </a:p>
        </p:txBody>
      </p:sp>
      <p:pic>
        <p:nvPicPr>
          <p:cNvPr id="5" name="Picture 9" descr="Here a number of CDC personnel analyze field data in order to formulate an epidemiologic plan of action."/>
          <p:cNvPicPr>
            <a:picLocks noChangeAspect="1" noChangeArrowheads="1"/>
          </p:cNvPicPr>
          <p:nvPr/>
        </p:nvPicPr>
        <p:blipFill>
          <a:blip r:embed="rId2" cstate="print"/>
          <a:srcRect/>
          <a:stretch>
            <a:fillRect/>
          </a:stretch>
        </p:blipFill>
        <p:spPr>
          <a:xfrm>
            <a:off x="4800600" y="2667000"/>
            <a:ext cx="3733800" cy="2959100"/>
          </a:xfrm>
          <a:prstGeom prst="rect">
            <a:avLst/>
          </a:prstGeom>
        </p:spPr>
      </p:pic>
      <p:sp>
        <p:nvSpPr>
          <p:cNvPr id="6" name="Rectangle 2"/>
          <p:cNvSpPr>
            <a:spLocks noGrp="1" noChangeArrowheads="1"/>
          </p:cNvSpPr>
          <p:nvPr>
            <p:ph type="title"/>
          </p:nvPr>
        </p:nvSpPr>
        <p:spPr>
          <a:xfrm>
            <a:off x="0" y="457200"/>
            <a:ext cx="9144000" cy="1143000"/>
          </a:xfrm>
        </p:spPr>
        <p:txBody>
          <a:bodyPr/>
          <a:lstStyle/>
          <a:p>
            <a:pPr algn="ctr" eaLnBrk="1" hangingPunct="1"/>
            <a:r>
              <a:rPr lang="en-US" sz="2400" dirty="0" smtClean="0">
                <a:solidFill>
                  <a:schemeClr val="tx1"/>
                </a:solidFill>
                <a:effectLst>
                  <a:outerShdw blurRad="38100" dist="38100" dir="2700000" algn="tl">
                    <a:srgbClr val="800000"/>
                  </a:outerShdw>
                </a:effectLst>
                <a:latin typeface="Verdana" pitchFamily="34" charset="0"/>
              </a:rPr>
              <a:t>Health Communication and Data Dissemination</a:t>
            </a: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381000"/>
            <a:ext cx="8229600" cy="1143000"/>
          </a:xfrm>
        </p:spPr>
        <p:txBody>
          <a:bodyPr/>
          <a:lstStyle/>
          <a:p>
            <a:r>
              <a:rPr lang="en-US" sz="2800" dirty="0" smtClean="0">
                <a:solidFill>
                  <a:schemeClr val="tx1"/>
                </a:solidFill>
                <a:latin typeface="Verdana" pitchFamily="34" charset="0"/>
              </a:rPr>
              <a:t>CDC example: Social media – H1N1</a:t>
            </a:r>
            <a:endParaRPr lang="en-US" sz="2800" dirty="0">
              <a:solidFill>
                <a:schemeClr val="tx1"/>
              </a:solidFill>
              <a:latin typeface="Verdana" pitchFamily="34" charset="0"/>
            </a:endParaRPr>
          </a:p>
        </p:txBody>
      </p:sp>
      <p:sp>
        <p:nvSpPr>
          <p:cNvPr id="5" name="Content Placeholder 2"/>
          <p:cNvSpPr txBox="1">
            <a:spLocks/>
          </p:cNvSpPr>
          <p:nvPr/>
        </p:nvSpPr>
        <p:spPr>
          <a:xfrm>
            <a:off x="5029200" y="1066800"/>
            <a:ext cx="3505200" cy="3797808"/>
          </a:xfrm>
          <a:prstGeom prst="rect">
            <a:avLst/>
          </a:prstGeom>
        </p:spPr>
        <p:txBody>
          <a:bodyPr anchor="b"/>
          <a:lstStyle/>
          <a:p>
            <a:pPr marL="0" marR="0" lvl="0" indent="0" algn="l" defTabSz="914400" rtl="0" eaLnBrk="1" fontAlgn="auto" latinLnBrk="0" hangingPunct="1">
              <a:lnSpc>
                <a:spcPts val="2200"/>
              </a:lnSpc>
              <a:spcBef>
                <a:spcPct val="20000"/>
              </a:spcBef>
              <a:spcAft>
                <a:spcPts val="0"/>
              </a:spcAft>
              <a:buClrTx/>
              <a:buSzTx/>
              <a:buFont typeface="Arial" pitchFamily="34" charset="0"/>
              <a:buChar char="•"/>
              <a:tabLst/>
              <a:defRPr/>
            </a:pPr>
            <a:r>
              <a:rPr kumimoji="0" lang="en-US" sz="2400" b="0" i="0" strike="noStrike" kern="1200" cap="none" spc="0" normalizeH="0" baseline="0" noProof="0" dirty="0" smtClean="0">
                <a:ln>
                  <a:noFill/>
                </a:ln>
                <a:solidFill>
                  <a:schemeClr val="bg2"/>
                </a:solidFill>
                <a:effectLst/>
                <a:uLnTx/>
                <a:uFillTx/>
                <a:latin typeface="+mn-lt"/>
                <a:ea typeface="+mn-ea"/>
                <a:cs typeface="+mn-cs"/>
                <a:hlinkClick r:id="rId2"/>
              </a:rPr>
              <a:t> </a:t>
            </a:r>
            <a:r>
              <a:rPr kumimoji="0" lang="en-US" sz="2400" b="0" i="0" u="none" strike="noStrike" kern="1200" cap="none" spc="0" normalizeH="0" baseline="0" noProof="0" dirty="0" smtClean="0">
                <a:ln>
                  <a:noFill/>
                </a:ln>
                <a:solidFill>
                  <a:schemeClr val="bg2"/>
                </a:solidFill>
                <a:effectLst/>
                <a:uLnTx/>
                <a:uFillTx/>
                <a:latin typeface="+mn-lt"/>
                <a:ea typeface="+mn-ea"/>
                <a:cs typeface="+mn-cs"/>
                <a:hlinkClick r:id="rId2"/>
              </a:rPr>
              <a:t>www.cdc.gov</a:t>
            </a:r>
            <a:r>
              <a:rPr kumimoji="0" lang="en-US" sz="2400" b="0" i="0" u="none" strike="noStrike" kern="1200" cap="none" spc="0" normalizeH="0" baseline="0" noProof="0" dirty="0" smtClean="0">
                <a:ln>
                  <a:noFill/>
                </a:ln>
                <a:solidFill>
                  <a:schemeClr val="bg2"/>
                </a:solidFill>
                <a:effectLst/>
                <a:uLnTx/>
                <a:uFillTx/>
                <a:latin typeface="+mn-lt"/>
                <a:ea typeface="+mn-ea"/>
                <a:cs typeface="+mn-cs"/>
              </a:rPr>
              <a:t> </a:t>
            </a:r>
          </a:p>
          <a:p>
            <a:pPr marL="0" marR="0" lvl="0" indent="0" algn="l" defTabSz="914400" rtl="0" eaLnBrk="1" fontAlgn="auto" latinLnBrk="0" hangingPunct="1">
              <a:lnSpc>
                <a:spcPts val="22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bg2"/>
                </a:solidFill>
                <a:effectLst/>
                <a:uLnTx/>
                <a:uFillTx/>
                <a:latin typeface="+mn-lt"/>
                <a:ea typeface="+mn-ea"/>
                <a:cs typeface="+mn-cs"/>
              </a:rPr>
              <a:t> Wikipedia</a:t>
            </a:r>
          </a:p>
          <a:p>
            <a:pPr marL="0" marR="0" lvl="0" indent="0" algn="l" defTabSz="914400" rtl="0" eaLnBrk="1" fontAlgn="auto" latinLnBrk="0" hangingPunct="1">
              <a:lnSpc>
                <a:spcPts val="22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bg2"/>
                </a:solidFill>
                <a:effectLst/>
                <a:uLnTx/>
                <a:uFillTx/>
                <a:latin typeface="+mn-lt"/>
                <a:ea typeface="+mn-ea"/>
                <a:cs typeface="+mn-cs"/>
              </a:rPr>
              <a:t> Badges, buttons, </a:t>
            </a:r>
            <a:r>
              <a:rPr lang="en-US" sz="2400" noProof="0" dirty="0" smtClean="0">
                <a:solidFill>
                  <a:schemeClr val="bg2"/>
                </a:solidFill>
              </a:rPr>
              <a:t>  </a:t>
            </a:r>
            <a:r>
              <a:rPr kumimoji="0" lang="en-US" sz="2400" b="0" i="0" u="none" strike="noStrike" kern="1200" cap="none" spc="0" normalizeH="0" baseline="0" noProof="0" dirty="0" smtClean="0">
                <a:ln>
                  <a:noFill/>
                </a:ln>
                <a:solidFill>
                  <a:schemeClr val="bg2"/>
                </a:solidFill>
                <a:effectLst/>
                <a:uLnTx/>
                <a:uFillTx/>
                <a:latin typeface="+mn-lt"/>
                <a:ea typeface="+mn-ea"/>
                <a:cs typeface="+mn-cs"/>
              </a:rPr>
              <a:t>widgets, RSS feeds,</a:t>
            </a:r>
            <a:r>
              <a:rPr kumimoji="0" lang="en-US" sz="2400" b="0" i="0" u="none" strike="noStrike" kern="1200" cap="none" spc="0" normalizeH="0" noProof="0" dirty="0" smtClean="0">
                <a:ln>
                  <a:noFill/>
                </a:ln>
                <a:solidFill>
                  <a:schemeClr val="bg2"/>
                </a:solidFill>
                <a:effectLst/>
                <a:uLnTx/>
                <a:uFillTx/>
                <a:latin typeface="+mn-lt"/>
                <a:ea typeface="+mn-ea"/>
                <a:cs typeface="+mn-cs"/>
              </a:rPr>
              <a:t>  </a:t>
            </a:r>
            <a:r>
              <a:rPr kumimoji="0" lang="en-US" sz="2400" b="0" i="0" u="none" strike="noStrike" kern="1200" cap="none" spc="0" normalizeH="0" baseline="0" noProof="0" dirty="0" smtClean="0">
                <a:ln>
                  <a:noFill/>
                </a:ln>
                <a:solidFill>
                  <a:schemeClr val="bg2"/>
                </a:solidFill>
                <a:effectLst/>
                <a:uLnTx/>
                <a:uFillTx/>
                <a:latin typeface="+mn-lt"/>
                <a:ea typeface="+mn-ea"/>
                <a:cs typeface="+mn-cs"/>
              </a:rPr>
              <a:t>iPhone apps, H1N1 tracker, podcasts, CDC-TV, </a:t>
            </a:r>
            <a:r>
              <a:rPr kumimoji="0" lang="en-US" sz="2400" b="0" i="0" u="none" strike="noStrike" kern="1200" cap="none" spc="0" normalizeH="0" baseline="0" noProof="0" dirty="0" err="1" smtClean="0">
                <a:ln>
                  <a:noFill/>
                </a:ln>
                <a:solidFill>
                  <a:schemeClr val="bg2"/>
                </a:solidFill>
                <a:effectLst/>
                <a:uLnTx/>
                <a:uFillTx/>
                <a:latin typeface="+mn-lt"/>
                <a:ea typeface="+mn-ea"/>
                <a:cs typeface="+mn-cs"/>
              </a:rPr>
              <a:t>eCards</a:t>
            </a:r>
            <a:r>
              <a:rPr kumimoji="0" lang="en-US" sz="2400" b="0" i="0" u="none" strike="noStrike" kern="1200" cap="none" spc="0" normalizeH="0" baseline="0" noProof="0" dirty="0" smtClean="0">
                <a:ln>
                  <a:noFill/>
                </a:ln>
                <a:solidFill>
                  <a:schemeClr val="bg2"/>
                </a:solidFill>
                <a:effectLst/>
                <a:uLnTx/>
                <a:uFillTx/>
                <a:latin typeface="+mn-lt"/>
                <a:ea typeface="+mn-ea"/>
                <a:cs typeface="+mn-cs"/>
              </a:rPr>
              <a:t>, etc.</a:t>
            </a:r>
          </a:p>
          <a:p>
            <a:pPr marL="0" marR="0" lvl="0" indent="0" algn="l" defTabSz="914400" rtl="0" eaLnBrk="1" fontAlgn="auto" latinLnBrk="0" hangingPunct="1">
              <a:lnSpc>
                <a:spcPts val="22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bg2"/>
                </a:solidFill>
                <a:effectLst/>
                <a:uLnTx/>
                <a:uFillTx/>
                <a:latin typeface="+mn-lt"/>
                <a:ea typeface="+mn-ea"/>
                <a:cs typeface="+mn-cs"/>
              </a:rPr>
              <a:t> 1-800 CDC INFO</a:t>
            </a:r>
            <a:endParaRPr kumimoji="0" lang="en-US" sz="2400" b="0" i="0" u="none" strike="noStrike" kern="1200" cap="none" spc="0" normalizeH="0" baseline="0" noProof="0" dirty="0">
              <a:ln>
                <a:noFill/>
              </a:ln>
              <a:solidFill>
                <a:schemeClr val="bg2"/>
              </a:solidFill>
              <a:effectLst/>
              <a:uLnTx/>
              <a:uFillTx/>
              <a:latin typeface="+mn-lt"/>
              <a:ea typeface="+mn-ea"/>
              <a:cs typeface="+mn-cs"/>
            </a:endParaRPr>
          </a:p>
        </p:txBody>
      </p:sp>
      <p:pic>
        <p:nvPicPr>
          <p:cNvPr id="6" name="Picture 2"/>
          <p:cNvPicPr>
            <a:picLocks noChangeAspect="1" noChangeArrowheads="1"/>
          </p:cNvPicPr>
          <p:nvPr/>
        </p:nvPicPr>
        <p:blipFill>
          <a:blip r:embed="rId3" cstate="print"/>
          <a:srcRect l="53125" t="36458" r="21875" b="15625"/>
          <a:stretch>
            <a:fillRect/>
          </a:stretch>
        </p:blipFill>
        <p:spPr bwMode="auto">
          <a:xfrm>
            <a:off x="1066800" y="1524000"/>
            <a:ext cx="3048000" cy="4381500"/>
          </a:xfrm>
          <a:prstGeom prst="rect">
            <a:avLst/>
          </a:prstGeom>
          <a:noFill/>
          <a:ln w="9525">
            <a:noFill/>
            <a:miter lim="800000"/>
            <a:headEnd/>
            <a:tailEnd/>
          </a:ln>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0" y="1752600"/>
            <a:ext cx="7162800" cy="1143000"/>
          </a:xfrm>
        </p:spPr>
        <p:txBody>
          <a:bodyPr/>
          <a:lstStyle/>
          <a:p>
            <a:pPr eaLnBrk="1" hangingPunct="1">
              <a:lnSpc>
                <a:spcPct val="100000"/>
              </a:lnSpc>
              <a:defRPr/>
            </a:pPr>
            <a:r>
              <a:rPr lang="en-US" sz="2800" b="0" dirty="0">
                <a:solidFill>
                  <a:schemeClr val="tx1"/>
                </a:solidFill>
                <a:effectLst>
                  <a:outerShdw blurRad="38100" dist="38100" dir="2700000" algn="tl">
                    <a:srgbClr val="800000"/>
                  </a:outerShdw>
                </a:effectLst>
                <a:latin typeface="Verdana" pitchFamily="34" charset="0"/>
              </a:rPr>
              <a:t>	</a:t>
            </a:r>
            <a:r>
              <a:rPr lang="en-US" sz="2800" b="0" dirty="0" smtClean="0">
                <a:solidFill>
                  <a:srgbClr val="FF0000"/>
                </a:solidFill>
                <a:effectLst>
                  <a:outerShdw blurRad="38100" dist="38100" dir="2700000" algn="tl">
                    <a:srgbClr val="800000"/>
                  </a:outerShdw>
                </a:effectLst>
                <a:latin typeface="Verdana" pitchFamily="34" charset="0"/>
              </a:rPr>
              <a:t>AVOID PITFALLS:</a:t>
            </a:r>
            <a:r>
              <a:rPr lang="en-US" sz="2400" b="0" dirty="0">
                <a:solidFill>
                  <a:schemeClr val="tx1"/>
                </a:solidFill>
                <a:effectLst>
                  <a:outerShdw blurRad="38100" dist="38100" dir="2700000" algn="tl">
                    <a:srgbClr val="800000"/>
                  </a:outerShdw>
                </a:effectLst>
                <a:latin typeface="Verdana" pitchFamily="34" charset="0"/>
              </a:rPr>
              <a:t/>
            </a:r>
            <a:br>
              <a:rPr lang="en-US" sz="2400" b="0" dirty="0">
                <a:solidFill>
                  <a:schemeClr val="tx1"/>
                </a:solidFill>
                <a:effectLst>
                  <a:outerShdw blurRad="38100" dist="38100" dir="2700000" algn="tl">
                    <a:srgbClr val="800000"/>
                  </a:outerShdw>
                </a:effectLst>
                <a:latin typeface="Verdana" pitchFamily="34" charset="0"/>
              </a:rPr>
            </a:br>
            <a:endParaRPr lang="en-US" sz="2400" b="0" dirty="0">
              <a:solidFill>
                <a:schemeClr val="tx1"/>
              </a:solidFill>
              <a:effectLst>
                <a:outerShdw blurRad="38100" dist="38100" dir="2700000" algn="tl">
                  <a:srgbClr val="800000"/>
                </a:outerShdw>
              </a:effectLst>
              <a:latin typeface="Verdana" pitchFamily="34" charset="0"/>
            </a:endParaRPr>
          </a:p>
        </p:txBody>
      </p:sp>
      <p:sp>
        <p:nvSpPr>
          <p:cNvPr id="5" name="Rectangle 3"/>
          <p:cNvSpPr>
            <a:spLocks noGrp="1" noChangeArrowheads="1"/>
          </p:cNvSpPr>
          <p:nvPr>
            <p:ph type="body" idx="1"/>
          </p:nvPr>
        </p:nvSpPr>
        <p:spPr>
          <a:xfrm>
            <a:off x="1143000" y="3124200"/>
            <a:ext cx="7239000" cy="2514600"/>
          </a:xfrm>
        </p:spPr>
        <p:txBody>
          <a:bodyPr/>
          <a:lstStyle/>
          <a:p>
            <a:pPr eaLnBrk="1" hangingPunct="1">
              <a:buFont typeface="Arial" pitchFamily="34" charset="0"/>
              <a:buChar char="•"/>
            </a:pPr>
            <a:r>
              <a:rPr lang="en-US" sz="2400" dirty="0" smtClean="0">
                <a:latin typeface="Verdana" pitchFamily="34" charset="0"/>
              </a:rPr>
              <a:t> Failure to anticipate needs</a:t>
            </a:r>
          </a:p>
          <a:p>
            <a:pPr eaLnBrk="1" hangingPunct="1">
              <a:buFont typeface="Arial" pitchFamily="34" charset="0"/>
              <a:buChar char="•"/>
            </a:pPr>
            <a:r>
              <a:rPr lang="en-US" sz="2400" dirty="0" smtClean="0">
                <a:latin typeface="Verdana" pitchFamily="34" charset="0"/>
              </a:rPr>
              <a:t> Failure to use tools- “shoot from the hip”</a:t>
            </a:r>
          </a:p>
          <a:p>
            <a:pPr eaLnBrk="1" hangingPunct="1">
              <a:buFont typeface="Arial" pitchFamily="34" charset="0"/>
              <a:buChar char="•"/>
            </a:pPr>
            <a:r>
              <a:rPr lang="en-US" sz="2400" dirty="0" smtClean="0">
                <a:latin typeface="Verdana" pitchFamily="34" charset="0"/>
              </a:rPr>
              <a:t> Failure to scan and to report</a:t>
            </a:r>
          </a:p>
          <a:p>
            <a:pPr eaLnBrk="1" hangingPunct="1">
              <a:buFont typeface="Arial" pitchFamily="34" charset="0"/>
              <a:buChar char="•"/>
            </a:pPr>
            <a:r>
              <a:rPr lang="en-US" sz="2400" dirty="0" smtClean="0">
                <a:latin typeface="Verdana" pitchFamily="34" charset="0"/>
              </a:rPr>
              <a:t> Failure to respond in a timely manner</a:t>
            </a:r>
          </a:p>
          <a:p>
            <a:pPr eaLnBrk="1" hangingPunct="1">
              <a:buFont typeface="Arial" pitchFamily="34" charset="0"/>
              <a:buChar char="•"/>
            </a:pPr>
            <a:r>
              <a:rPr lang="en-US" sz="2400" dirty="0" smtClean="0">
                <a:latin typeface="Verdana" pitchFamily="34" charset="0"/>
              </a:rPr>
              <a:t> Failure to frame issue or to acknowledge </a:t>
            </a:r>
          </a:p>
          <a:p>
            <a:pPr eaLnBrk="1" hangingPunct="1"/>
            <a:r>
              <a:rPr lang="en-US" sz="2400" dirty="0" smtClean="0">
                <a:latin typeface="Verdana" pitchFamily="34" charset="0"/>
              </a:rPr>
              <a:t>  limitations</a:t>
            </a:r>
          </a:p>
          <a:p>
            <a:pPr eaLnBrk="1" hangingPunct="1">
              <a:buFont typeface="Arial" pitchFamily="34" charset="0"/>
              <a:buChar char="•"/>
            </a:pPr>
            <a:r>
              <a:rPr lang="en-US" sz="2400" dirty="0" smtClean="0">
                <a:latin typeface="Verdana" pitchFamily="34" charset="0"/>
              </a:rPr>
              <a:t> Failure to plan for other careers after major </a:t>
            </a:r>
          </a:p>
          <a:p>
            <a:pPr eaLnBrk="1" hangingPunct="1"/>
            <a:r>
              <a:rPr lang="en-US" sz="2400" dirty="0" smtClean="0">
                <a:latin typeface="Verdana" pitchFamily="34" charset="0"/>
              </a:rPr>
              <a:t>  media </a:t>
            </a:r>
            <a:r>
              <a:rPr lang="en-US" sz="2400" i="1" dirty="0" smtClean="0">
                <a:latin typeface="Verdana" pitchFamily="34" charset="0"/>
              </a:rPr>
              <a:t>faux pas</a:t>
            </a:r>
            <a:r>
              <a:rPr lang="en-US" sz="2400" dirty="0" smtClean="0">
                <a:latin typeface="Verdana" pitchFamily="34" charset="0"/>
              </a:rPr>
              <a:t>…</a:t>
            </a:r>
          </a:p>
          <a:p>
            <a:pPr eaLnBrk="1" hangingPunct="1"/>
            <a:endParaRPr lang="en-US" sz="2400" dirty="0" smtClean="0">
              <a:latin typeface="Verdana" pitchFamily="34" charset="0"/>
            </a:endParaRPr>
          </a:p>
        </p:txBody>
      </p:sp>
      <p:sp>
        <p:nvSpPr>
          <p:cNvPr id="6" name="Rectangle 2"/>
          <p:cNvSpPr txBox="1">
            <a:spLocks noChangeArrowheads="1"/>
          </p:cNvSpPr>
          <p:nvPr/>
        </p:nvSpPr>
        <p:spPr>
          <a:xfrm>
            <a:off x="0" y="457200"/>
            <a:ext cx="9144000" cy="1143000"/>
          </a:xfrm>
          <a:prstGeom prst="rect">
            <a:avLst/>
          </a:prstGeom>
        </p:spPr>
        <p:txBody>
          <a:bodyPr anchor="t"/>
          <a:lstStyle/>
          <a:p>
            <a:pPr marL="0" marR="0" lvl="0" indent="0" algn="ctr" defTabSz="914400" rtl="0" eaLnBrk="1" fontAlgn="auto" latinLnBrk="0" hangingPunct="1">
              <a:lnSpc>
                <a:spcPts val="3800"/>
              </a:lnSpc>
              <a:spcBef>
                <a:spcPct val="0"/>
              </a:spcBef>
              <a:spcAft>
                <a:spcPts val="0"/>
              </a:spcAft>
              <a:buClrTx/>
              <a:buSzTx/>
              <a:buFontTx/>
              <a:buNone/>
              <a:tabLst/>
              <a:defRPr/>
            </a:pPr>
            <a:r>
              <a:rPr kumimoji="0" lang="en-US" sz="2400" b="1" i="0" u="none" strike="noStrike" kern="1200" cap="all" spc="0" normalizeH="0" baseline="0" noProof="0" dirty="0" smtClean="0">
                <a:ln>
                  <a:noFill/>
                </a:ln>
                <a:solidFill>
                  <a:schemeClr val="tx1"/>
                </a:solidFill>
                <a:effectLst>
                  <a:outerShdw blurRad="38100" dist="38100" dir="2700000" algn="tl">
                    <a:srgbClr val="800000"/>
                  </a:outerShdw>
                </a:effectLst>
                <a:uLnTx/>
                <a:uFillTx/>
                <a:latin typeface="Verdana" pitchFamily="34" charset="0"/>
                <a:ea typeface="+mj-ea"/>
                <a:cs typeface="+mj-cs"/>
              </a:rPr>
              <a:t>Health Communication and Data Dissemination</a:t>
            </a: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txBox="1">
            <a:spLocks noChangeArrowheads="1"/>
          </p:cNvSpPr>
          <p:nvPr/>
        </p:nvSpPr>
        <p:spPr>
          <a:xfrm>
            <a:off x="1752600" y="457200"/>
            <a:ext cx="60960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tx1"/>
                </a:solidFill>
                <a:effectLst/>
                <a:uLnTx/>
                <a:uFillTx/>
                <a:latin typeface="+mj-lt"/>
                <a:ea typeface="+mj-ea"/>
                <a:cs typeface="+mj-cs"/>
              </a:rPr>
              <a:t> </a:t>
            </a:r>
          </a:p>
        </p:txBody>
      </p:sp>
      <p:pic>
        <p:nvPicPr>
          <p:cNvPr id="5" name="Picture 6" descr="notorious-end-title-still"/>
          <p:cNvPicPr>
            <a:picLocks noChangeAspect="1" noChangeArrowheads="1"/>
          </p:cNvPicPr>
          <p:nvPr/>
        </p:nvPicPr>
        <p:blipFill>
          <a:blip r:embed="rId2" cstate="print"/>
          <a:srcRect l="11250" t="8333" r="11250" b="9999"/>
          <a:stretch>
            <a:fillRect/>
          </a:stretch>
        </p:blipFill>
        <p:spPr bwMode="auto">
          <a:xfrm>
            <a:off x="2362200" y="381000"/>
            <a:ext cx="4724400" cy="3733800"/>
          </a:xfrm>
          <a:prstGeom prst="rect">
            <a:avLst/>
          </a:prstGeom>
          <a:noFill/>
        </p:spPr>
      </p:pic>
      <p:sp>
        <p:nvSpPr>
          <p:cNvPr id="6" name="Rectangle 8"/>
          <p:cNvSpPr txBox="1">
            <a:spLocks noChangeArrowheads="1"/>
          </p:cNvSpPr>
          <p:nvPr/>
        </p:nvSpPr>
        <p:spPr>
          <a:xfrm>
            <a:off x="762000" y="3048000"/>
            <a:ext cx="8229600" cy="1981200"/>
          </a:xfrm>
          <a:prstGeom prst="rect">
            <a:avLst/>
          </a:prstGeom>
        </p:spPr>
        <p:txBody>
          <a:bodyPr/>
          <a:lstStyle/>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US" sz="3600" b="1" i="0" u="none" strike="noStrike" kern="1200" cap="none" spc="0" normalizeH="0" baseline="0" noProof="0" dirty="0" smtClean="0">
                <a:ln>
                  <a:noFill/>
                </a:ln>
                <a:solidFill>
                  <a:schemeClr val="bg2"/>
                </a:solidFill>
                <a:effectLst>
                  <a:outerShdw blurRad="38100" dist="38100" dir="2700000" algn="tl">
                    <a:srgbClr val="800000"/>
                  </a:outerShdw>
                </a:effectLst>
                <a:uLnTx/>
                <a:uFillTx/>
                <a:latin typeface="Verdana" pitchFamily="34" charset="0"/>
                <a:ea typeface="+mn-ea"/>
                <a:cs typeface="+mn-cs"/>
              </a:rPr>
              <a:t>Questions?</a:t>
            </a: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US" sz="3600" b="1" i="0" u="none" strike="noStrike" kern="1200" cap="none" spc="0" normalizeH="0" baseline="0" noProof="0" dirty="0" smtClean="0">
              <a:ln>
                <a:noFill/>
              </a:ln>
              <a:solidFill>
                <a:schemeClr val="tx2"/>
              </a:solidFill>
              <a:effectLst/>
              <a:uLnTx/>
              <a:uFillTx/>
              <a:latin typeface="Verdana"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endParaRPr lang="en-US" sz="3600" b="1" dirty="0" smtClean="0">
              <a:solidFill>
                <a:schemeClr val="tx2"/>
              </a:solidFill>
              <a:latin typeface="Verdana" pitchFamily="34" charset="0"/>
            </a:endParaRP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US" sz="2000" b="1" i="0" u="none" strike="noStrike" kern="1200" cap="none" spc="0" normalizeH="0" baseline="0" noProof="0" dirty="0" smtClean="0">
              <a:ln>
                <a:noFill/>
              </a:ln>
              <a:solidFill>
                <a:schemeClr val="tx2"/>
              </a:solidFill>
              <a:effectLst/>
              <a:uLnTx/>
              <a:uFillTx/>
              <a:latin typeface="Verdana"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US" sz="2800" b="1" i="0" u="none" strike="noStrike" kern="1200" cap="none" spc="0" normalizeH="0" baseline="0" noProof="0" dirty="0" smtClean="0">
                <a:ln>
                  <a:noFill/>
                </a:ln>
                <a:solidFill>
                  <a:schemeClr val="accent2"/>
                </a:solidFill>
                <a:effectLst/>
                <a:uLnTx/>
                <a:uFillTx/>
                <a:latin typeface="+mn-lt"/>
                <a:ea typeface="+mn-ea"/>
                <a:cs typeface="+mn-cs"/>
                <a:hlinkClick r:id="rId3"/>
              </a:rPr>
              <a:t>JAnderton@cdc.gov</a:t>
            </a:r>
            <a:r>
              <a:rPr kumimoji="0" lang="en-US" sz="2800" b="1" i="0" u="none" strike="noStrike" kern="1200" cap="none" spc="0" normalizeH="0" baseline="0" noProof="0" dirty="0" smtClean="0">
                <a:ln>
                  <a:noFill/>
                </a:ln>
                <a:solidFill>
                  <a:schemeClr val="accent2"/>
                </a:solidFill>
                <a:effectLst/>
                <a:uLnTx/>
                <a:uFillTx/>
                <a:latin typeface="+mn-lt"/>
                <a:ea typeface="+mn-ea"/>
                <a:cs typeface="+mn-cs"/>
              </a:rPr>
              <a:t> </a:t>
            </a: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US" sz="2800" b="1" i="0" u="none" strike="noStrike" kern="1200" cap="none" spc="0" normalizeH="0" baseline="0" noProof="0" dirty="0" smtClean="0">
              <a:ln>
                <a:noFill/>
              </a:ln>
              <a:solidFill>
                <a:schemeClr val="accent2"/>
              </a:solidFill>
              <a:effectLst/>
              <a:uLnTx/>
              <a:uFillTx/>
              <a:latin typeface="+mn-lt"/>
              <a:ea typeface="+mn-ea"/>
              <a:cs typeface="+mn-cs"/>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1752600" y="685800"/>
            <a:ext cx="6096000" cy="1143000"/>
          </a:xfrm>
        </p:spPr>
        <p:txBody>
          <a:bodyPr/>
          <a:lstStyle/>
          <a:p>
            <a:pPr algn="ctr" eaLnBrk="1" hangingPunct="1">
              <a:defRPr/>
            </a:pPr>
            <a:r>
              <a:rPr lang="en-US" sz="3200">
                <a:solidFill>
                  <a:schemeClr val="tx1"/>
                </a:solidFill>
                <a:effectLst>
                  <a:outerShdw blurRad="38100" dist="38100" dir="2700000" algn="tl">
                    <a:srgbClr val="800000"/>
                  </a:outerShdw>
                </a:effectLst>
                <a:latin typeface="Verdana" pitchFamily="34" charset="0"/>
              </a:rPr>
              <a:t>Disclaimer</a:t>
            </a:r>
          </a:p>
        </p:txBody>
      </p:sp>
      <p:sp>
        <p:nvSpPr>
          <p:cNvPr id="9" name="Rectangle 3"/>
          <p:cNvSpPr>
            <a:spLocks noGrp="1" noChangeArrowheads="1"/>
          </p:cNvSpPr>
          <p:nvPr>
            <p:ph type="body" idx="1"/>
          </p:nvPr>
        </p:nvSpPr>
        <p:spPr>
          <a:xfrm>
            <a:off x="609600" y="2362200"/>
            <a:ext cx="8001000" cy="3200400"/>
          </a:xfrm>
        </p:spPr>
        <p:txBody>
          <a:bodyPr/>
          <a:lstStyle/>
          <a:p>
            <a:pPr eaLnBrk="1" hangingPunct="1">
              <a:lnSpc>
                <a:spcPct val="80000"/>
              </a:lnSpc>
              <a:buFont typeface="Wingdings" pitchFamily="2" charset="2"/>
              <a:buNone/>
            </a:pPr>
            <a:r>
              <a:rPr lang="en-US" sz="2400" dirty="0" smtClean="0">
                <a:latin typeface="Verdana" pitchFamily="34" charset="0"/>
              </a:rPr>
              <a:t>	Any views or opinions expressed by the speaker do not necessarily represent the views of the CDC, HHS, or any other entity of the United States government. Furthermore, the use of any product names, trade names, images, or commercial sources is for identification purposes only, and does not imply endorsement or government sanction by the U.S. Department of Health and Human Services. </a:t>
            </a:r>
          </a:p>
          <a:p>
            <a:pPr eaLnBrk="1" hangingPunct="1">
              <a:lnSpc>
                <a:spcPct val="80000"/>
              </a:lnSpc>
            </a:pPr>
            <a:endParaRPr lang="en-US" sz="2000" dirty="0" smtClean="0">
              <a:latin typeface="Verdana" pitchFamily="34" charset="0"/>
            </a:endParaRPr>
          </a:p>
          <a:p>
            <a:pPr eaLnBrk="1" hangingPunct="1">
              <a:lnSpc>
                <a:spcPct val="80000"/>
              </a:lnSpc>
              <a:buFont typeface="Wingdings" pitchFamily="2" charset="2"/>
              <a:buNone/>
            </a:pPr>
            <a:endParaRPr lang="en-US" sz="2000" dirty="0" smtClean="0">
              <a:latin typeface="Verdana" pitchFamily="34" charset="0"/>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0" y="457200"/>
            <a:ext cx="9144000" cy="1143000"/>
          </a:xfrm>
        </p:spPr>
        <p:txBody>
          <a:bodyPr/>
          <a:lstStyle/>
          <a:p>
            <a:pPr algn="ctr" eaLnBrk="1" hangingPunct="1"/>
            <a:r>
              <a:rPr lang="en-US" sz="2400" dirty="0" smtClean="0">
                <a:solidFill>
                  <a:schemeClr val="tx1"/>
                </a:solidFill>
                <a:effectLst>
                  <a:outerShdw blurRad="38100" dist="38100" dir="2700000" algn="tl">
                    <a:srgbClr val="800000"/>
                  </a:outerShdw>
                </a:effectLst>
                <a:latin typeface="Verdana" pitchFamily="34" charset="0"/>
              </a:rPr>
              <a:t>Health Communication and Data Dissemination</a:t>
            </a:r>
          </a:p>
        </p:txBody>
      </p:sp>
      <p:sp>
        <p:nvSpPr>
          <p:cNvPr id="5" name="Rectangle 3"/>
          <p:cNvSpPr>
            <a:spLocks noGrp="1" noChangeArrowheads="1"/>
          </p:cNvSpPr>
          <p:nvPr>
            <p:ph type="body" idx="1"/>
          </p:nvPr>
        </p:nvSpPr>
        <p:spPr>
          <a:xfrm>
            <a:off x="1219200" y="1676400"/>
            <a:ext cx="7467600" cy="4114800"/>
          </a:xfrm>
        </p:spPr>
        <p:txBody>
          <a:bodyPr/>
          <a:lstStyle/>
          <a:p>
            <a:pPr eaLnBrk="1" hangingPunct="1">
              <a:lnSpc>
                <a:spcPct val="80000"/>
              </a:lnSpc>
              <a:buFont typeface="Wingdings" pitchFamily="2" charset="2"/>
              <a:buNone/>
            </a:pPr>
            <a:r>
              <a:rPr lang="en-US" sz="1800" b="1" u="sng" dirty="0" smtClean="0">
                <a:latin typeface="Verdana" pitchFamily="34" charset="0"/>
              </a:rPr>
              <a:t>Learning Objectives</a:t>
            </a:r>
          </a:p>
          <a:p>
            <a:pPr eaLnBrk="1" hangingPunct="1">
              <a:lnSpc>
                <a:spcPct val="80000"/>
              </a:lnSpc>
              <a:buFont typeface="Wingdings" pitchFamily="2" charset="2"/>
              <a:buNone/>
            </a:pPr>
            <a:endParaRPr lang="en-US" sz="1800" b="1" u="sng" dirty="0" smtClean="0">
              <a:latin typeface="Verdana" pitchFamily="34" charset="0"/>
            </a:endParaRPr>
          </a:p>
          <a:p>
            <a:pPr eaLnBrk="1" hangingPunct="1">
              <a:lnSpc>
                <a:spcPct val="80000"/>
              </a:lnSpc>
              <a:buFont typeface="Arial" pitchFamily="34" charset="0"/>
              <a:buChar char="•"/>
            </a:pPr>
            <a:r>
              <a:rPr lang="en-US" sz="1800" dirty="0" smtClean="0"/>
              <a:t> Explain the importance of communicating public health information </a:t>
            </a:r>
          </a:p>
          <a:p>
            <a:pPr eaLnBrk="1" hangingPunct="1">
              <a:lnSpc>
                <a:spcPct val="80000"/>
              </a:lnSpc>
            </a:pPr>
            <a:r>
              <a:rPr lang="en-US" sz="1800" dirty="0" smtClean="0"/>
              <a:t>  through the media</a:t>
            </a:r>
          </a:p>
          <a:p>
            <a:pPr eaLnBrk="1" hangingPunct="1">
              <a:lnSpc>
                <a:spcPct val="80000"/>
              </a:lnSpc>
              <a:buFont typeface="Arial" pitchFamily="34" charset="0"/>
              <a:buChar char="•"/>
            </a:pPr>
            <a:r>
              <a:rPr lang="en-US" sz="1800" dirty="0" smtClean="0"/>
              <a:t> Communicate clear and concise messages appropriate for print, radio,     </a:t>
            </a:r>
          </a:p>
          <a:p>
            <a:pPr eaLnBrk="1" hangingPunct="1">
              <a:lnSpc>
                <a:spcPct val="80000"/>
              </a:lnSpc>
            </a:pPr>
            <a:r>
              <a:rPr lang="en-US" sz="1800" dirty="0" smtClean="0"/>
              <a:t>   or TV</a:t>
            </a:r>
          </a:p>
          <a:p>
            <a:pPr eaLnBrk="1" hangingPunct="1">
              <a:lnSpc>
                <a:spcPct val="80000"/>
              </a:lnSpc>
              <a:buFont typeface="Arial" pitchFamily="34" charset="0"/>
              <a:buChar char="•"/>
            </a:pPr>
            <a:r>
              <a:rPr lang="en-US" sz="1800" dirty="0" smtClean="0"/>
              <a:t> Describe approaches to translating data into action</a:t>
            </a:r>
          </a:p>
          <a:p>
            <a:pPr eaLnBrk="1" hangingPunct="1">
              <a:lnSpc>
                <a:spcPct val="80000"/>
              </a:lnSpc>
              <a:buFont typeface="Arial" pitchFamily="34" charset="0"/>
              <a:buChar char="•"/>
            </a:pPr>
            <a:r>
              <a:rPr lang="en-US" sz="1800" dirty="0" smtClean="0"/>
              <a:t> Identify planning tools to prepare for communication challenges that </a:t>
            </a:r>
          </a:p>
          <a:p>
            <a:pPr eaLnBrk="1" hangingPunct="1">
              <a:lnSpc>
                <a:spcPct val="80000"/>
              </a:lnSpc>
            </a:pPr>
            <a:r>
              <a:rPr lang="en-US" sz="1800" dirty="0" smtClean="0"/>
              <a:t>   occur in times of crisis</a:t>
            </a:r>
          </a:p>
          <a:p>
            <a:pPr eaLnBrk="1" hangingPunct="1">
              <a:lnSpc>
                <a:spcPct val="80000"/>
              </a:lnSpc>
              <a:buFont typeface="Arial" pitchFamily="34" charset="0"/>
              <a:buChar char="•"/>
            </a:pPr>
            <a:r>
              <a:rPr lang="en-US" sz="1800" dirty="0" smtClean="0"/>
              <a:t> Describe how you can build trust in your stakeholders through </a:t>
            </a:r>
          </a:p>
          <a:p>
            <a:pPr eaLnBrk="1" hangingPunct="1">
              <a:lnSpc>
                <a:spcPct val="80000"/>
              </a:lnSpc>
            </a:pPr>
            <a:r>
              <a:rPr lang="en-US" sz="1800" dirty="0" smtClean="0"/>
              <a:t>   messaging</a:t>
            </a:r>
          </a:p>
          <a:p>
            <a:pPr eaLnBrk="1" hangingPunct="1">
              <a:lnSpc>
                <a:spcPct val="80000"/>
              </a:lnSpc>
              <a:buFont typeface="Arial" pitchFamily="34" charset="0"/>
              <a:buChar char="•"/>
            </a:pPr>
            <a:r>
              <a:rPr lang="en-US" sz="1800" dirty="0" smtClean="0"/>
              <a:t> Using new media</a:t>
            </a:r>
          </a:p>
          <a:p>
            <a:pPr eaLnBrk="1" hangingPunct="1">
              <a:lnSpc>
                <a:spcPct val="80000"/>
              </a:lnSpc>
              <a:buFont typeface="Arial" pitchFamily="34" charset="0"/>
              <a:buChar char="•"/>
            </a:pPr>
            <a:r>
              <a:rPr lang="en-US" sz="1800" dirty="0" smtClean="0"/>
              <a:t> Identify reasons for poor public response to communication plans</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ext Placeholder 3"/>
          <p:cNvPicPr>
            <a:picLocks noGrp="1" noChangeAspect="1" noChangeArrowheads="1"/>
          </p:cNvPicPr>
          <p:nvPr>
            <p:ph type="body" idx="1"/>
          </p:nvPr>
        </p:nvPicPr>
        <p:blipFill>
          <a:blip r:embed="rId2" cstate="print"/>
          <a:srcRect l="14999" t="16667" r="14999" b="11111"/>
          <a:stretch>
            <a:fillRect/>
          </a:stretch>
        </p:blipFill>
        <p:spPr>
          <a:xfrm>
            <a:off x="5029200" y="2514600"/>
            <a:ext cx="3657600" cy="2547938"/>
          </a:xfrm>
        </p:spPr>
      </p:pic>
      <p:sp>
        <p:nvSpPr>
          <p:cNvPr id="5" name="Rectangle 4"/>
          <p:cNvSpPr>
            <a:spLocks noChangeArrowheads="1"/>
          </p:cNvSpPr>
          <p:nvPr/>
        </p:nvSpPr>
        <p:spPr bwMode="auto">
          <a:xfrm>
            <a:off x="685800" y="2514600"/>
            <a:ext cx="4572000" cy="2308324"/>
          </a:xfrm>
          <a:prstGeom prst="rect">
            <a:avLst/>
          </a:prstGeom>
          <a:noFill/>
          <a:ln w="9525">
            <a:noFill/>
            <a:miter lim="800000"/>
            <a:headEnd/>
            <a:tailEnd/>
          </a:ln>
        </p:spPr>
        <p:txBody>
          <a:bodyPr>
            <a:spAutoFit/>
          </a:bodyPr>
          <a:lstStyle/>
          <a:p>
            <a:r>
              <a:rPr lang="en-US" sz="2400" b="1" dirty="0">
                <a:solidFill>
                  <a:schemeClr val="bg2"/>
                </a:solidFill>
                <a:latin typeface="Verdana" pitchFamily="34" charset="0"/>
              </a:rPr>
              <a:t>MESSAGE CONTENT</a:t>
            </a:r>
          </a:p>
          <a:p>
            <a:pPr>
              <a:buFontTx/>
              <a:buChar char="•"/>
            </a:pPr>
            <a:r>
              <a:rPr lang="en-US" sz="2400" dirty="0" smtClean="0">
                <a:solidFill>
                  <a:schemeClr val="bg2"/>
                </a:solidFill>
                <a:latin typeface="Verdana" pitchFamily="34" charset="0"/>
              </a:rPr>
              <a:t> Clear</a:t>
            </a:r>
            <a:endParaRPr lang="en-US" sz="2400" dirty="0">
              <a:solidFill>
                <a:schemeClr val="bg2"/>
              </a:solidFill>
              <a:latin typeface="Verdana" pitchFamily="34" charset="0"/>
            </a:endParaRPr>
          </a:p>
          <a:p>
            <a:pPr>
              <a:buFontTx/>
              <a:buChar char="•"/>
            </a:pPr>
            <a:r>
              <a:rPr lang="en-US" sz="2400" dirty="0" smtClean="0">
                <a:solidFill>
                  <a:schemeClr val="bg2"/>
                </a:solidFill>
                <a:latin typeface="Verdana" pitchFamily="34" charset="0"/>
              </a:rPr>
              <a:t> Consistent</a:t>
            </a:r>
            <a:endParaRPr lang="en-US" sz="2400" dirty="0">
              <a:solidFill>
                <a:schemeClr val="bg2"/>
              </a:solidFill>
              <a:latin typeface="Verdana" pitchFamily="34" charset="0"/>
            </a:endParaRPr>
          </a:p>
          <a:p>
            <a:pPr>
              <a:buFontTx/>
              <a:buChar char="•"/>
            </a:pPr>
            <a:r>
              <a:rPr lang="en-US" sz="2400" dirty="0" smtClean="0">
                <a:solidFill>
                  <a:schemeClr val="bg2"/>
                </a:solidFill>
                <a:latin typeface="Verdana" pitchFamily="34" charset="0"/>
              </a:rPr>
              <a:t> Include </a:t>
            </a:r>
            <a:r>
              <a:rPr lang="en-US" sz="2400" dirty="0">
                <a:solidFill>
                  <a:schemeClr val="bg2"/>
                </a:solidFill>
                <a:latin typeface="Verdana" pitchFamily="34" charset="0"/>
              </a:rPr>
              <a:t>only main points</a:t>
            </a:r>
          </a:p>
          <a:p>
            <a:pPr>
              <a:buFontTx/>
              <a:buChar char="•"/>
            </a:pPr>
            <a:r>
              <a:rPr lang="en-US" sz="2400" dirty="0">
                <a:solidFill>
                  <a:schemeClr val="bg2"/>
                </a:solidFill>
                <a:latin typeface="Verdana" pitchFamily="34" charset="0"/>
              </a:rPr>
              <a:t> </a:t>
            </a:r>
            <a:r>
              <a:rPr lang="en-US" sz="2400" dirty="0" smtClean="0">
                <a:solidFill>
                  <a:schemeClr val="bg2"/>
                </a:solidFill>
                <a:latin typeface="Verdana" pitchFamily="34" charset="0"/>
              </a:rPr>
              <a:t>Credible</a:t>
            </a:r>
            <a:endParaRPr lang="en-US" sz="2400" dirty="0">
              <a:solidFill>
                <a:schemeClr val="bg2"/>
              </a:solidFill>
              <a:latin typeface="Verdana" pitchFamily="34" charset="0"/>
            </a:endParaRPr>
          </a:p>
          <a:p>
            <a:pPr>
              <a:buFontTx/>
              <a:buChar char="•"/>
            </a:pPr>
            <a:r>
              <a:rPr lang="en-US" sz="2400" dirty="0" smtClean="0">
                <a:solidFill>
                  <a:schemeClr val="bg2"/>
                </a:solidFill>
                <a:latin typeface="Verdana" pitchFamily="34" charset="0"/>
              </a:rPr>
              <a:t> Focused </a:t>
            </a:r>
            <a:r>
              <a:rPr lang="en-US" sz="2400" dirty="0">
                <a:solidFill>
                  <a:schemeClr val="bg2"/>
                </a:solidFill>
                <a:latin typeface="Verdana" pitchFamily="34" charset="0"/>
              </a:rPr>
              <a:t>on public need</a:t>
            </a:r>
          </a:p>
        </p:txBody>
      </p:sp>
      <p:sp>
        <p:nvSpPr>
          <p:cNvPr id="6" name="Rectangle 2"/>
          <p:cNvSpPr>
            <a:spLocks noGrp="1" noChangeArrowheads="1"/>
          </p:cNvSpPr>
          <p:nvPr>
            <p:ph type="title"/>
          </p:nvPr>
        </p:nvSpPr>
        <p:spPr>
          <a:xfrm>
            <a:off x="0" y="457200"/>
            <a:ext cx="9144000" cy="1143000"/>
          </a:xfrm>
        </p:spPr>
        <p:txBody>
          <a:bodyPr/>
          <a:lstStyle/>
          <a:p>
            <a:pPr algn="ctr" eaLnBrk="1" hangingPunct="1"/>
            <a:r>
              <a:rPr lang="en-US" sz="2400" dirty="0" smtClean="0">
                <a:solidFill>
                  <a:schemeClr val="tx1"/>
                </a:solidFill>
                <a:effectLst>
                  <a:outerShdw blurRad="38100" dist="38100" dir="2700000" algn="tl">
                    <a:srgbClr val="800000"/>
                  </a:outerShdw>
                </a:effectLst>
                <a:latin typeface="Verdana" pitchFamily="34" charset="0"/>
              </a:rPr>
              <a:t>Health Communication and Data Dissemination</a:t>
            </a: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2"/>
          <p:cNvSpPr>
            <a:spLocks noGrp="1" noChangeArrowheads="1"/>
          </p:cNvSpPr>
          <p:nvPr>
            <p:ph type="body" sz="half" idx="1"/>
          </p:nvPr>
        </p:nvSpPr>
        <p:spPr>
          <a:xfrm>
            <a:off x="609600" y="1905000"/>
            <a:ext cx="4038600" cy="3429000"/>
          </a:xfrm>
        </p:spPr>
        <p:txBody>
          <a:bodyPr/>
          <a:lstStyle/>
          <a:p>
            <a:pPr eaLnBrk="1" hangingPunct="1">
              <a:buFont typeface="Wingdings" pitchFamily="2" charset="2"/>
              <a:buNone/>
            </a:pPr>
            <a:r>
              <a:rPr lang="en-US" sz="2400" b="1" dirty="0" smtClean="0">
                <a:latin typeface="Verdana" pitchFamily="34" charset="0"/>
              </a:rPr>
              <a:t>MESSAGE STRUCTURE</a:t>
            </a:r>
          </a:p>
          <a:p>
            <a:pPr eaLnBrk="1" hangingPunct="1">
              <a:buFont typeface="Arial" pitchFamily="34" charset="0"/>
              <a:buChar char="•"/>
            </a:pPr>
            <a:r>
              <a:rPr lang="en-US" sz="2400" dirty="0" smtClean="0">
                <a:latin typeface="Verdana" pitchFamily="34" charset="0"/>
              </a:rPr>
              <a:t> Consider audience</a:t>
            </a:r>
          </a:p>
          <a:p>
            <a:pPr eaLnBrk="1" hangingPunct="1">
              <a:buFont typeface="Arial" pitchFamily="34" charset="0"/>
              <a:buChar char="•"/>
            </a:pPr>
            <a:r>
              <a:rPr lang="en-US" sz="2400" dirty="0" smtClean="0">
                <a:latin typeface="Verdana" pitchFamily="34" charset="0"/>
              </a:rPr>
              <a:t> Simplify</a:t>
            </a:r>
          </a:p>
          <a:p>
            <a:pPr eaLnBrk="1" hangingPunct="1">
              <a:buFont typeface="Arial" pitchFamily="34" charset="0"/>
              <a:buChar char="•"/>
            </a:pPr>
            <a:r>
              <a:rPr lang="en-US" sz="2400" dirty="0" smtClean="0">
                <a:latin typeface="Verdana" pitchFamily="34" charset="0"/>
              </a:rPr>
              <a:t> Give results first</a:t>
            </a:r>
          </a:p>
          <a:p>
            <a:pPr eaLnBrk="1" hangingPunct="1">
              <a:buFont typeface="Arial" pitchFamily="34" charset="0"/>
              <a:buChar char="•"/>
            </a:pPr>
            <a:r>
              <a:rPr lang="en-US" sz="2400" dirty="0" smtClean="0">
                <a:latin typeface="Verdana" pitchFamily="34" charset="0"/>
              </a:rPr>
              <a:t> List in threes</a:t>
            </a:r>
          </a:p>
          <a:p>
            <a:pPr eaLnBrk="1" hangingPunct="1">
              <a:buFont typeface="Arial" pitchFamily="34" charset="0"/>
              <a:buChar char="•"/>
            </a:pPr>
            <a:r>
              <a:rPr lang="en-US" sz="2400" dirty="0" smtClean="0">
                <a:latin typeface="Verdana" pitchFamily="34" charset="0"/>
              </a:rPr>
              <a:t> Use figures	</a:t>
            </a:r>
          </a:p>
          <a:p>
            <a:pPr eaLnBrk="1" hangingPunct="1">
              <a:buFont typeface="Arial" pitchFamily="34" charset="0"/>
              <a:buChar char="•"/>
            </a:pPr>
            <a:r>
              <a:rPr lang="en-US" sz="2400" dirty="0" smtClean="0">
                <a:latin typeface="Verdana" pitchFamily="34" charset="0"/>
              </a:rPr>
              <a:t> Explain uncertainties</a:t>
            </a:r>
          </a:p>
          <a:p>
            <a:pPr eaLnBrk="1" hangingPunct="1"/>
            <a:endParaRPr lang="en-US" sz="2400" dirty="0" smtClean="0">
              <a:latin typeface="Verdana" pitchFamily="34" charset="0"/>
            </a:endParaRPr>
          </a:p>
        </p:txBody>
      </p:sp>
      <p:pic>
        <p:nvPicPr>
          <p:cNvPr id="5" name="Picture 4" descr="PHIL Image 11208"/>
          <p:cNvPicPr>
            <a:picLocks noChangeAspect="1" noChangeArrowheads="1"/>
          </p:cNvPicPr>
          <p:nvPr/>
        </p:nvPicPr>
        <p:blipFill>
          <a:blip r:embed="rId2" cstate="print"/>
          <a:srcRect/>
          <a:stretch>
            <a:fillRect/>
          </a:stretch>
        </p:blipFill>
        <p:spPr bwMode="auto">
          <a:xfrm>
            <a:off x="4724400" y="2438400"/>
            <a:ext cx="3886200" cy="2598738"/>
          </a:xfrm>
          <a:prstGeom prst="rect">
            <a:avLst/>
          </a:prstGeom>
          <a:noFill/>
        </p:spPr>
      </p:pic>
      <p:sp>
        <p:nvSpPr>
          <p:cNvPr id="6" name="Rectangle 2"/>
          <p:cNvSpPr>
            <a:spLocks noGrp="1" noChangeArrowheads="1"/>
          </p:cNvSpPr>
          <p:nvPr>
            <p:ph type="title"/>
          </p:nvPr>
        </p:nvSpPr>
        <p:spPr>
          <a:xfrm>
            <a:off x="0" y="457200"/>
            <a:ext cx="9144000" cy="1143000"/>
          </a:xfrm>
        </p:spPr>
        <p:txBody>
          <a:bodyPr/>
          <a:lstStyle/>
          <a:p>
            <a:pPr algn="ctr" eaLnBrk="1" hangingPunct="1"/>
            <a:r>
              <a:rPr lang="en-US" sz="2400" dirty="0" smtClean="0">
                <a:solidFill>
                  <a:schemeClr val="tx1"/>
                </a:solidFill>
                <a:effectLst>
                  <a:outerShdw blurRad="38100" dist="38100" dir="2700000" algn="tl">
                    <a:srgbClr val="800000"/>
                  </a:outerShdw>
                </a:effectLst>
                <a:latin typeface="Verdana" pitchFamily="34" charset="0"/>
              </a:rPr>
              <a:t>Health Communication and Data Dissemination</a:t>
            </a: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
          <p:cNvSpPr>
            <a:spLocks noGrp="1" noChangeArrowheads="1"/>
          </p:cNvSpPr>
          <p:nvPr>
            <p:ph type="body" sz="half" idx="1"/>
          </p:nvPr>
        </p:nvSpPr>
        <p:spPr>
          <a:xfrm>
            <a:off x="609600" y="2286000"/>
            <a:ext cx="4114800" cy="3429000"/>
          </a:xfrm>
        </p:spPr>
        <p:txBody>
          <a:bodyPr/>
          <a:lstStyle/>
          <a:p>
            <a:pPr eaLnBrk="1" hangingPunct="1">
              <a:buFont typeface="Wingdings" pitchFamily="2" charset="2"/>
              <a:buNone/>
            </a:pPr>
            <a:r>
              <a:rPr lang="en-US" sz="2400" b="1" dirty="0" smtClean="0">
                <a:latin typeface="Verdana" pitchFamily="34" charset="0"/>
              </a:rPr>
              <a:t>MESSAGE TECHNIQUE</a:t>
            </a:r>
          </a:p>
          <a:p>
            <a:pPr eaLnBrk="1" hangingPunct="1">
              <a:buFont typeface="Arial" pitchFamily="34" charset="0"/>
              <a:buChar char="•"/>
            </a:pPr>
            <a:r>
              <a:rPr lang="en-US" sz="2400" dirty="0" smtClean="0"/>
              <a:t> Prepare SOCOs or </a:t>
            </a:r>
          </a:p>
          <a:p>
            <a:pPr eaLnBrk="1" hangingPunct="1"/>
            <a:r>
              <a:rPr lang="en-US" sz="2400" dirty="0" smtClean="0"/>
              <a:t>   message box</a:t>
            </a:r>
          </a:p>
          <a:p>
            <a:pPr eaLnBrk="1" hangingPunct="1">
              <a:buFont typeface="Arial" pitchFamily="34" charset="0"/>
              <a:buChar char="•"/>
            </a:pPr>
            <a:r>
              <a:rPr lang="en-US" sz="2400" dirty="0" smtClean="0"/>
              <a:t> Rehearse</a:t>
            </a:r>
          </a:p>
          <a:p>
            <a:pPr eaLnBrk="1" hangingPunct="1">
              <a:buFont typeface="Arial" pitchFamily="34" charset="0"/>
              <a:buChar char="•"/>
            </a:pPr>
            <a:r>
              <a:rPr lang="en-US" sz="2400" dirty="0" smtClean="0"/>
              <a:t> Request needed changes</a:t>
            </a:r>
          </a:p>
          <a:p>
            <a:pPr eaLnBrk="1" hangingPunct="1">
              <a:buFont typeface="Arial" pitchFamily="34" charset="0"/>
              <a:buChar char="•"/>
            </a:pPr>
            <a:r>
              <a:rPr lang="en-US" sz="2400" dirty="0" smtClean="0"/>
              <a:t> Repeat question</a:t>
            </a:r>
          </a:p>
          <a:p>
            <a:pPr eaLnBrk="1" hangingPunct="1">
              <a:buFont typeface="Arial" pitchFamily="34" charset="0"/>
              <a:buChar char="•"/>
            </a:pPr>
            <a:r>
              <a:rPr lang="en-US" sz="2400" dirty="0" smtClean="0"/>
              <a:t> Bridge to subject</a:t>
            </a:r>
          </a:p>
          <a:p>
            <a:pPr eaLnBrk="1" hangingPunct="1"/>
            <a:endParaRPr lang="en-US" sz="2400" dirty="0" smtClean="0"/>
          </a:p>
          <a:p>
            <a:pPr eaLnBrk="1" hangingPunct="1"/>
            <a:endParaRPr lang="en-US" sz="2400" dirty="0" smtClean="0"/>
          </a:p>
        </p:txBody>
      </p:sp>
      <p:pic>
        <p:nvPicPr>
          <p:cNvPr id="5" name="Picture 4" descr="PHIL Image 7951"/>
          <p:cNvPicPr>
            <a:picLocks noChangeAspect="1" noChangeArrowheads="1"/>
          </p:cNvPicPr>
          <p:nvPr/>
        </p:nvPicPr>
        <p:blipFill>
          <a:blip r:embed="rId2" cstate="print"/>
          <a:srcRect/>
          <a:stretch>
            <a:fillRect/>
          </a:stretch>
        </p:blipFill>
        <p:spPr bwMode="auto">
          <a:xfrm>
            <a:off x="4724400" y="2514600"/>
            <a:ext cx="4171950" cy="2759075"/>
          </a:xfrm>
          <a:prstGeom prst="rect">
            <a:avLst/>
          </a:prstGeom>
          <a:noFill/>
        </p:spPr>
      </p:pic>
      <p:sp>
        <p:nvSpPr>
          <p:cNvPr id="6" name="Rectangle 2"/>
          <p:cNvSpPr>
            <a:spLocks noGrp="1" noChangeArrowheads="1"/>
          </p:cNvSpPr>
          <p:nvPr>
            <p:ph type="title"/>
          </p:nvPr>
        </p:nvSpPr>
        <p:spPr>
          <a:xfrm>
            <a:off x="0" y="457200"/>
            <a:ext cx="9144000" cy="1143000"/>
          </a:xfrm>
        </p:spPr>
        <p:txBody>
          <a:bodyPr/>
          <a:lstStyle/>
          <a:p>
            <a:pPr algn="ctr" eaLnBrk="1" hangingPunct="1"/>
            <a:r>
              <a:rPr lang="en-US" sz="2400" dirty="0" smtClean="0">
                <a:solidFill>
                  <a:schemeClr val="tx1"/>
                </a:solidFill>
                <a:effectLst>
                  <a:outerShdw blurRad="38100" dist="38100" dir="2700000" algn="tl">
                    <a:srgbClr val="800000"/>
                  </a:outerShdw>
                </a:effectLst>
                <a:latin typeface="Verdana" pitchFamily="34" charset="0"/>
              </a:rPr>
              <a:t>Health Communication and Data Dissemination</a:t>
            </a: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body" sz="half" idx="1"/>
          </p:nvPr>
        </p:nvSpPr>
        <p:spPr>
          <a:xfrm>
            <a:off x="533400" y="1524000"/>
            <a:ext cx="3733800" cy="3886200"/>
          </a:xfrm>
        </p:spPr>
        <p:txBody>
          <a:bodyPr/>
          <a:lstStyle/>
          <a:p>
            <a:pPr eaLnBrk="1" hangingPunct="1">
              <a:buFont typeface="Wingdings" pitchFamily="2" charset="2"/>
              <a:buNone/>
            </a:pPr>
            <a:r>
              <a:rPr lang="en-US" sz="2400" b="1" dirty="0" smtClean="0">
                <a:latin typeface="Verdana" pitchFamily="34" charset="0"/>
              </a:rPr>
              <a:t>MESSAGE FORMAT</a:t>
            </a:r>
          </a:p>
          <a:p>
            <a:pPr eaLnBrk="1" hangingPunct="1">
              <a:buFont typeface="Arial" pitchFamily="34" charset="0"/>
              <a:buChar char="•"/>
            </a:pPr>
            <a:r>
              <a:rPr lang="en-US" sz="2400" dirty="0" smtClean="0"/>
              <a:t> Radio/TV morning show</a:t>
            </a:r>
          </a:p>
          <a:p>
            <a:pPr eaLnBrk="1" hangingPunct="1">
              <a:buFont typeface="Arial" pitchFamily="34" charset="0"/>
              <a:buChar char="•"/>
            </a:pPr>
            <a:r>
              <a:rPr lang="en-US" sz="2400" dirty="0" smtClean="0"/>
              <a:t> News one-on-one </a:t>
            </a:r>
          </a:p>
          <a:p>
            <a:pPr eaLnBrk="1" hangingPunct="1"/>
            <a:r>
              <a:rPr lang="en-US" sz="2400" dirty="0" smtClean="0"/>
              <a:t>   interview</a:t>
            </a:r>
          </a:p>
          <a:p>
            <a:pPr eaLnBrk="1" hangingPunct="1">
              <a:buFont typeface="Arial" pitchFamily="34" charset="0"/>
              <a:buChar char="•"/>
            </a:pPr>
            <a:r>
              <a:rPr lang="en-US" sz="2400" dirty="0" smtClean="0"/>
              <a:t> Press conference</a:t>
            </a:r>
          </a:p>
          <a:p>
            <a:pPr eaLnBrk="1" hangingPunct="1">
              <a:buFont typeface="Arial" pitchFamily="34" charset="0"/>
              <a:buChar char="•"/>
            </a:pPr>
            <a:r>
              <a:rPr lang="en-US" sz="2400" dirty="0" smtClean="0"/>
              <a:t> News analysis program – </a:t>
            </a:r>
          </a:p>
          <a:p>
            <a:pPr eaLnBrk="1" hangingPunct="1"/>
            <a:r>
              <a:rPr lang="en-US" sz="2400" dirty="0" smtClean="0"/>
              <a:t>   satellite remote</a:t>
            </a:r>
          </a:p>
          <a:p>
            <a:pPr eaLnBrk="1" hangingPunct="1"/>
            <a:endParaRPr lang="en-US" sz="2400" dirty="0" smtClean="0"/>
          </a:p>
        </p:txBody>
      </p:sp>
      <p:pic>
        <p:nvPicPr>
          <p:cNvPr id="5" name="Picture 8" descr="Here Wall Street Journal reporter Betsy McKay asks a question of CDC Dir. Julie Gerberding, MD, MPH during a news conference."/>
          <p:cNvPicPr>
            <a:picLocks noChangeAspect="1" noChangeArrowheads="1"/>
          </p:cNvPicPr>
          <p:nvPr/>
        </p:nvPicPr>
        <p:blipFill>
          <a:blip r:embed="rId2" cstate="print"/>
          <a:srcRect/>
          <a:stretch>
            <a:fillRect/>
          </a:stretch>
        </p:blipFill>
        <p:spPr>
          <a:xfrm>
            <a:off x="4419600" y="2514600"/>
            <a:ext cx="4267200" cy="2779713"/>
          </a:xfrm>
          <a:prstGeom prst="rect">
            <a:avLst/>
          </a:prstGeom>
        </p:spPr>
      </p:pic>
      <p:sp>
        <p:nvSpPr>
          <p:cNvPr id="6" name="Rectangle 2"/>
          <p:cNvSpPr>
            <a:spLocks noGrp="1" noChangeArrowheads="1"/>
          </p:cNvSpPr>
          <p:nvPr>
            <p:ph type="title"/>
          </p:nvPr>
        </p:nvSpPr>
        <p:spPr>
          <a:xfrm>
            <a:off x="0" y="457200"/>
            <a:ext cx="9144000" cy="1143000"/>
          </a:xfrm>
        </p:spPr>
        <p:txBody>
          <a:bodyPr/>
          <a:lstStyle/>
          <a:p>
            <a:pPr algn="ctr" eaLnBrk="1" hangingPunct="1"/>
            <a:r>
              <a:rPr lang="en-US" sz="2400" dirty="0" smtClean="0">
                <a:solidFill>
                  <a:schemeClr val="tx1"/>
                </a:solidFill>
                <a:effectLst>
                  <a:outerShdw blurRad="38100" dist="38100" dir="2700000" algn="tl">
                    <a:srgbClr val="800000"/>
                  </a:outerShdw>
                </a:effectLst>
                <a:latin typeface="Verdana" pitchFamily="34" charset="0"/>
              </a:rPr>
              <a:t>Health Communication and Data Dissemination</a:t>
            </a: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type="body" idx="1"/>
          </p:nvPr>
        </p:nvSpPr>
        <p:spPr>
          <a:xfrm>
            <a:off x="381000" y="2438400"/>
            <a:ext cx="6096000" cy="2514600"/>
          </a:xfrm>
        </p:spPr>
        <p:txBody>
          <a:bodyPr/>
          <a:lstStyle/>
          <a:p>
            <a:pPr eaLnBrk="1" hangingPunct="1">
              <a:buFont typeface="Wingdings" pitchFamily="2" charset="2"/>
              <a:buNone/>
            </a:pPr>
            <a:r>
              <a:rPr lang="en-US" sz="2400" b="1" dirty="0" smtClean="0">
                <a:latin typeface="Verdana" pitchFamily="34" charset="0"/>
              </a:rPr>
              <a:t>PREPARE MATERIALS</a:t>
            </a:r>
          </a:p>
          <a:p>
            <a:pPr eaLnBrk="1" hangingPunct="1">
              <a:buFont typeface="Arial" pitchFamily="34" charset="0"/>
              <a:buChar char="•"/>
            </a:pPr>
            <a:r>
              <a:rPr lang="en-US" sz="2400" dirty="0" smtClean="0">
                <a:latin typeface="Verdana" pitchFamily="34" charset="0"/>
              </a:rPr>
              <a:t> Practice SOCOs</a:t>
            </a:r>
          </a:p>
          <a:p>
            <a:pPr eaLnBrk="1" hangingPunct="1">
              <a:buFont typeface="Arial" pitchFamily="34" charset="0"/>
              <a:buChar char="•"/>
            </a:pPr>
            <a:r>
              <a:rPr lang="en-US" sz="2400" dirty="0" smtClean="0">
                <a:latin typeface="Verdana" pitchFamily="34" charset="0"/>
              </a:rPr>
              <a:t> Use simple graphics</a:t>
            </a:r>
          </a:p>
          <a:p>
            <a:pPr eaLnBrk="1" hangingPunct="1">
              <a:buFont typeface="Arial" pitchFamily="34" charset="0"/>
              <a:buChar char="•"/>
            </a:pPr>
            <a:r>
              <a:rPr lang="en-US" sz="2400" dirty="0" smtClean="0">
                <a:latin typeface="Verdana" pitchFamily="34" charset="0"/>
              </a:rPr>
              <a:t> Promote website/</a:t>
            </a:r>
          </a:p>
          <a:p>
            <a:pPr eaLnBrk="1" hangingPunct="1"/>
            <a:r>
              <a:rPr lang="en-US" sz="2400" dirty="0" smtClean="0">
                <a:latin typeface="Verdana" pitchFamily="34" charset="0"/>
              </a:rPr>
              <a:t>  or 1-800 hotline</a:t>
            </a:r>
          </a:p>
          <a:p>
            <a:pPr eaLnBrk="1" hangingPunct="1">
              <a:buFont typeface="Arial" pitchFamily="34" charset="0"/>
              <a:buChar char="•"/>
            </a:pPr>
            <a:r>
              <a:rPr lang="en-US" sz="2400" dirty="0" smtClean="0">
                <a:latin typeface="Verdana" pitchFamily="34" charset="0"/>
              </a:rPr>
              <a:t> Show and tell</a:t>
            </a:r>
          </a:p>
        </p:txBody>
      </p:sp>
      <p:pic>
        <p:nvPicPr>
          <p:cNvPr id="5" name="Picture 5" descr="PHIL Image 7969"/>
          <p:cNvPicPr>
            <a:picLocks noChangeAspect="1" noChangeArrowheads="1"/>
          </p:cNvPicPr>
          <p:nvPr/>
        </p:nvPicPr>
        <p:blipFill>
          <a:blip r:embed="rId2" cstate="print"/>
          <a:srcRect t="27411"/>
          <a:stretch>
            <a:fillRect/>
          </a:stretch>
        </p:blipFill>
        <p:spPr bwMode="auto">
          <a:xfrm>
            <a:off x="4648200" y="2819400"/>
            <a:ext cx="4191000" cy="2008188"/>
          </a:xfrm>
          <a:prstGeom prst="rect">
            <a:avLst/>
          </a:prstGeom>
          <a:noFill/>
          <a:ln w="9525">
            <a:noFill/>
            <a:miter lim="800000"/>
            <a:headEnd/>
            <a:tailEnd/>
          </a:ln>
        </p:spPr>
      </p:pic>
      <p:sp>
        <p:nvSpPr>
          <p:cNvPr id="6" name="Rectangle 2"/>
          <p:cNvSpPr>
            <a:spLocks noGrp="1" noChangeArrowheads="1"/>
          </p:cNvSpPr>
          <p:nvPr>
            <p:ph type="title"/>
          </p:nvPr>
        </p:nvSpPr>
        <p:spPr>
          <a:xfrm>
            <a:off x="0" y="457200"/>
            <a:ext cx="9144000" cy="1143000"/>
          </a:xfrm>
        </p:spPr>
        <p:txBody>
          <a:bodyPr/>
          <a:lstStyle/>
          <a:p>
            <a:pPr algn="ctr" eaLnBrk="1" hangingPunct="1"/>
            <a:r>
              <a:rPr lang="en-US" sz="2400" dirty="0" smtClean="0">
                <a:solidFill>
                  <a:schemeClr val="tx1"/>
                </a:solidFill>
                <a:effectLst>
                  <a:outerShdw blurRad="38100" dist="38100" dir="2700000" algn="tl">
                    <a:srgbClr val="800000"/>
                  </a:outerShdw>
                </a:effectLst>
                <a:latin typeface="Verdana" pitchFamily="34" charset="0"/>
              </a:rPr>
              <a:t>Health Communication and Data Dissemination</a:t>
            </a: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body" sz="half" idx="1"/>
          </p:nvPr>
        </p:nvSpPr>
        <p:spPr>
          <a:xfrm>
            <a:off x="762000" y="1828800"/>
            <a:ext cx="4267200" cy="3657600"/>
          </a:xfrm>
        </p:spPr>
        <p:txBody>
          <a:bodyPr/>
          <a:lstStyle/>
          <a:p>
            <a:pPr eaLnBrk="1" hangingPunct="1">
              <a:buFont typeface="Wingdings" pitchFamily="2" charset="2"/>
              <a:buNone/>
            </a:pPr>
            <a:r>
              <a:rPr lang="en-US" sz="2400" b="1" dirty="0" smtClean="0">
                <a:latin typeface="Verdana" pitchFamily="34" charset="0"/>
              </a:rPr>
              <a:t>PREPARE FOR MEDIA</a:t>
            </a:r>
          </a:p>
          <a:p>
            <a:pPr eaLnBrk="1" hangingPunct="1">
              <a:buFont typeface="Arial" pitchFamily="34" charset="0"/>
              <a:buChar char="•"/>
            </a:pPr>
            <a:r>
              <a:rPr lang="en-US" sz="2400" dirty="0" smtClean="0">
                <a:latin typeface="Verdana" pitchFamily="34" charset="0"/>
              </a:rPr>
              <a:t> Controversy</a:t>
            </a:r>
          </a:p>
          <a:p>
            <a:pPr eaLnBrk="1" hangingPunct="1">
              <a:buFont typeface="Arial" pitchFamily="34" charset="0"/>
              <a:buChar char="•"/>
            </a:pPr>
            <a:r>
              <a:rPr lang="en-US" sz="2400" dirty="0" smtClean="0">
                <a:latin typeface="Verdana" pitchFamily="34" charset="0"/>
              </a:rPr>
              <a:t> News cycle</a:t>
            </a:r>
          </a:p>
          <a:p>
            <a:pPr eaLnBrk="1" hangingPunct="1">
              <a:buFont typeface="Arial" pitchFamily="34" charset="0"/>
              <a:buChar char="•"/>
            </a:pPr>
            <a:r>
              <a:rPr lang="en-US" sz="2400" dirty="0" smtClean="0">
                <a:latin typeface="Verdana" pitchFamily="34" charset="0"/>
              </a:rPr>
              <a:t> Clearance</a:t>
            </a:r>
          </a:p>
          <a:p>
            <a:pPr eaLnBrk="1" hangingPunct="1">
              <a:buFont typeface="Arial" pitchFamily="34" charset="0"/>
              <a:buChar char="•"/>
            </a:pPr>
            <a:r>
              <a:rPr lang="en-US" sz="2400" dirty="0" smtClean="0">
                <a:latin typeface="Verdana" pitchFamily="34" charset="0"/>
              </a:rPr>
              <a:t> Spokesperson</a:t>
            </a:r>
          </a:p>
          <a:p>
            <a:pPr eaLnBrk="1" hangingPunct="1">
              <a:buFont typeface="Arial" pitchFamily="34" charset="0"/>
              <a:buChar char="•"/>
            </a:pPr>
            <a:r>
              <a:rPr lang="en-US" sz="2400" dirty="0" smtClean="0">
                <a:latin typeface="Verdana" pitchFamily="34" charset="0"/>
              </a:rPr>
              <a:t> Correct the record</a:t>
            </a:r>
          </a:p>
          <a:p>
            <a:pPr eaLnBrk="1" hangingPunct="1">
              <a:buFont typeface="Arial" pitchFamily="34" charset="0"/>
              <a:buChar char="•"/>
            </a:pPr>
            <a:r>
              <a:rPr lang="en-US" sz="2400" dirty="0" smtClean="0">
                <a:latin typeface="Verdana" pitchFamily="34" charset="0"/>
              </a:rPr>
              <a:t> Control the issue</a:t>
            </a:r>
          </a:p>
          <a:p>
            <a:pPr eaLnBrk="1" hangingPunct="1">
              <a:buFont typeface="Arial" pitchFamily="34" charset="0"/>
              <a:buChar char="•"/>
            </a:pPr>
            <a:r>
              <a:rPr lang="en-US" sz="2400" dirty="0" smtClean="0">
                <a:latin typeface="Verdana" pitchFamily="34" charset="0"/>
              </a:rPr>
              <a:t> Press officer</a:t>
            </a:r>
          </a:p>
          <a:p>
            <a:pPr eaLnBrk="1" hangingPunct="1">
              <a:buFont typeface="Wingdings" pitchFamily="2" charset="2"/>
              <a:buNone/>
            </a:pPr>
            <a:endParaRPr lang="en-US" sz="2400" dirty="0" smtClean="0">
              <a:latin typeface="Verdana" pitchFamily="34" charset="0"/>
            </a:endParaRPr>
          </a:p>
        </p:txBody>
      </p:sp>
      <p:pic>
        <p:nvPicPr>
          <p:cNvPr id="5" name="Picture 8" descr="Director of NCEH, Richard J. Jackson, MD, MPH speaks with reporters during August's Bioterrorism Preparedness Press Briefing."/>
          <p:cNvPicPr>
            <a:picLocks noChangeAspect="1" noChangeArrowheads="1"/>
          </p:cNvPicPr>
          <p:nvPr/>
        </p:nvPicPr>
        <p:blipFill>
          <a:blip r:embed="rId2" cstate="print"/>
          <a:srcRect/>
          <a:stretch>
            <a:fillRect/>
          </a:stretch>
        </p:blipFill>
        <p:spPr>
          <a:xfrm>
            <a:off x="4800600" y="2514600"/>
            <a:ext cx="3581400" cy="2349500"/>
          </a:xfrm>
          <a:prstGeom prst="rect">
            <a:avLst/>
          </a:prstGeom>
        </p:spPr>
      </p:pic>
      <p:sp>
        <p:nvSpPr>
          <p:cNvPr id="6" name="Rectangle 2"/>
          <p:cNvSpPr>
            <a:spLocks noGrp="1" noChangeArrowheads="1"/>
          </p:cNvSpPr>
          <p:nvPr>
            <p:ph type="title"/>
          </p:nvPr>
        </p:nvSpPr>
        <p:spPr>
          <a:xfrm>
            <a:off x="0" y="457200"/>
            <a:ext cx="9144000" cy="1143000"/>
          </a:xfrm>
        </p:spPr>
        <p:txBody>
          <a:bodyPr/>
          <a:lstStyle/>
          <a:p>
            <a:pPr algn="ctr" eaLnBrk="1" hangingPunct="1"/>
            <a:r>
              <a:rPr lang="en-US" sz="2400" dirty="0" smtClean="0">
                <a:solidFill>
                  <a:schemeClr val="tx1"/>
                </a:solidFill>
                <a:effectLst>
                  <a:outerShdw blurRad="38100" dist="38100" dir="2700000" algn="tl">
                    <a:srgbClr val="800000"/>
                  </a:outerShdw>
                </a:effectLst>
                <a:latin typeface="Verdana" pitchFamily="34" charset="0"/>
              </a:rPr>
              <a:t>Health Communication and Data Dissemination</a:t>
            </a:r>
          </a:p>
        </p:txBody>
      </p:sp>
    </p:spTree>
  </p:cSld>
  <p:clrMapOvr>
    <a:masterClrMapping/>
  </p:clrMapOvr>
  <p:transition>
    <p:fade/>
  </p:transition>
</p:sld>
</file>

<file path=ppt/theme/theme1.xml><?xml version="1.0" encoding="utf-8"?>
<a:theme xmlns:a="http://schemas.openxmlformats.org/drawingml/2006/main" name="CDCppt_dark(">
  <a:themeElements>
    <a:clrScheme name="CDC Dark Branding Colors">
      <a:dk1>
        <a:srgbClr val="FFC000"/>
      </a:dk1>
      <a:lt1>
        <a:srgbClr val="0F56DC"/>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FFC000"/>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CDCppt_dark(</Template>
  <TotalTime>73</TotalTime>
  <Words>430</Words>
  <Application>Microsoft Office PowerPoint</Application>
  <PresentationFormat>On-screen Show (4:3)</PresentationFormat>
  <Paragraphs>109</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Myriad Web Pro</vt:lpstr>
      <vt:lpstr>Verdana</vt:lpstr>
      <vt:lpstr>Wingdings</vt:lpstr>
      <vt:lpstr>Courier New</vt:lpstr>
      <vt:lpstr>Calibri</vt:lpstr>
      <vt:lpstr>CDCppt_dark(</vt:lpstr>
      <vt:lpstr>Slide 1</vt:lpstr>
      <vt:lpstr>Disclaimer</vt:lpstr>
      <vt:lpstr>Health Communication and Data Dissemination</vt:lpstr>
      <vt:lpstr>Health Communication and Data Dissemination</vt:lpstr>
      <vt:lpstr>Health Communication and Data Dissemination</vt:lpstr>
      <vt:lpstr>Health Communication and Data Dissemination</vt:lpstr>
      <vt:lpstr>Health Communication and Data Dissemination</vt:lpstr>
      <vt:lpstr>Health Communication and Data Dissemination</vt:lpstr>
      <vt:lpstr>Health Communication and Data Dissemination</vt:lpstr>
      <vt:lpstr>Health Communication and Data Dissemination</vt:lpstr>
      <vt:lpstr>Health Communication and Data Dissemination</vt:lpstr>
      <vt:lpstr>CDC example: Social media – H1N1</vt:lpstr>
      <vt:lpstr> AVOID PITFALLS: </vt:lpstr>
      <vt:lpstr>Slide 14</vt:lpstr>
    </vt:vector>
  </TitlesOfParts>
  <Company>CDC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John P. Anderton</dc:creator>
  <cp:lastModifiedBy>amasters</cp:lastModifiedBy>
  <cp:revision>11</cp:revision>
  <dcterms:created xsi:type="dcterms:W3CDTF">2010-08-20T18:00:29Z</dcterms:created>
  <dcterms:modified xsi:type="dcterms:W3CDTF">2010-08-25T17:57:52Z</dcterms:modified>
</cp:coreProperties>
</file>