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56" r:id="rId2"/>
    <p:sldId id="257" r:id="rId3"/>
    <p:sldId id="258" r:id="rId4"/>
    <p:sldId id="319" r:id="rId5"/>
    <p:sldId id="260" r:id="rId6"/>
    <p:sldId id="261" r:id="rId7"/>
    <p:sldId id="263" r:id="rId8"/>
    <p:sldId id="264" r:id="rId9"/>
    <p:sldId id="265" r:id="rId10"/>
    <p:sldId id="322" r:id="rId11"/>
    <p:sldId id="315" r:id="rId12"/>
    <p:sldId id="316" r:id="rId13"/>
    <p:sldId id="334" r:id="rId14"/>
    <p:sldId id="335" r:id="rId15"/>
    <p:sldId id="336" r:id="rId16"/>
    <p:sldId id="318" r:id="rId17"/>
    <p:sldId id="311" r:id="rId18"/>
    <p:sldId id="330" r:id="rId19"/>
    <p:sldId id="278" r:id="rId20"/>
    <p:sldId id="324" r:id="rId21"/>
    <p:sldId id="331" r:id="rId22"/>
    <p:sldId id="287" r:id="rId23"/>
    <p:sldId id="289" r:id="rId24"/>
    <p:sldId id="291" r:id="rId25"/>
    <p:sldId id="292" r:id="rId26"/>
    <p:sldId id="327" r:id="rId27"/>
    <p:sldId id="294" r:id="rId28"/>
    <p:sldId id="297" r:id="rId29"/>
    <p:sldId id="337" r:id="rId30"/>
    <p:sldId id="338" r:id="rId31"/>
    <p:sldId id="339" r:id="rId32"/>
    <p:sldId id="332" r:id="rId33"/>
    <p:sldId id="333" r:id="rId34"/>
    <p:sldId id="298" r:id="rId35"/>
    <p:sldId id="299" r:id="rId36"/>
    <p:sldId id="300" r:id="rId37"/>
    <p:sldId id="328" r:id="rId38"/>
    <p:sldId id="329" r:id="rId39"/>
  </p:sldIdLst>
  <p:sldSz cx="10287000" cy="6858000" type="35mm"/>
  <p:notesSz cx="6858000" cy="91805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EAEAEA"/>
    <a:srgbClr val="000099"/>
    <a:srgbClr val="FF9900"/>
    <a:srgbClr val="0000FF"/>
    <a:srgbClr val="00FFFF"/>
    <a:srgbClr val="00CCFF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 autoAdjust="0"/>
  </p:normalViewPr>
  <p:slideViewPr>
    <p:cSldViewPr snapToGrid="0">
      <p:cViewPr varScale="1">
        <p:scale>
          <a:sx n="139" d="100"/>
          <a:sy n="139" d="100"/>
        </p:scale>
        <p:origin x="-306" y="-90"/>
      </p:cViewPr>
      <p:guideLst>
        <p:guide orient="horz" pos="2160"/>
        <p:guide pos="32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11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8.xml"/><Relationship Id="rId1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21725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21725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ffectLst/>
              </a:defRPr>
            </a:lvl1pPr>
          </a:lstStyle>
          <a:p>
            <a:pPr>
              <a:defRPr/>
            </a:pPr>
            <a:fld id="{76E68DDC-0A32-4D81-B47E-F2CF1F2A9E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36613" y="690563"/>
            <a:ext cx="5186362" cy="3457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78325"/>
            <a:ext cx="5029200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6650"/>
            <a:ext cx="297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756650"/>
            <a:ext cx="297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ffectLst/>
              </a:defRPr>
            </a:lvl1pPr>
          </a:lstStyle>
          <a:p>
            <a:pPr>
              <a:defRPr/>
            </a:pPr>
            <a:fld id="{953C76A5-DF03-4822-9A3A-7DE58CA052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7B8D6C-E1A2-4126-980F-623A23F0138A}" type="slidenum">
              <a:rPr lang="en-US"/>
              <a:pPr/>
              <a:t>1</a:t>
            </a:fld>
            <a:endParaRPr lang="en-US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391818-C14A-484F-A223-3EC336219FD1}" type="slidenum">
              <a:rPr lang="en-US"/>
              <a:pPr/>
              <a:t>19</a:t>
            </a:fld>
            <a:endParaRPr lang="en-US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7250" y="695325"/>
            <a:ext cx="5143500" cy="3429000"/>
          </a:xfrm>
          <a:solidFill>
            <a:srgbClr val="FFFFFF"/>
          </a:solidFill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60863"/>
            <a:ext cx="5029200" cy="413067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6085" name="Rectangle 4"/>
          <p:cNvSpPr>
            <a:spLocks noChangeArrowheads="1"/>
          </p:cNvSpPr>
          <p:nvPr/>
        </p:nvSpPr>
        <p:spPr bwMode="auto">
          <a:xfrm>
            <a:off x="4602163" y="8377238"/>
            <a:ext cx="1857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003" tIns="45503" rIns="91003" bIns="45503" anchor="ctr"/>
          <a:lstStyle/>
          <a:p>
            <a:pPr algn="r" defTabSz="903288" eaLnBrk="0" hangingPunct="0"/>
            <a:fld id="{8EB2A4D2-BB63-41C1-935E-37A15E5D0F1E}" type="slidenum">
              <a:rPr lang="en-US" sz="1400" b="0">
                <a:latin typeface="Arial" pitchFamily="34" charset="0"/>
              </a:rPr>
              <a:pPr algn="r" defTabSz="903288" eaLnBrk="0" hangingPunct="0"/>
              <a:t>19</a:t>
            </a:fld>
            <a:endParaRPr lang="en-US" sz="1400" b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C304CB-0F9D-4FE8-A639-6C4AB4219A84}" type="slidenum">
              <a:rPr lang="en-US"/>
              <a:pPr/>
              <a:t>20</a:t>
            </a:fld>
            <a:endParaRPr 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47725" y="688975"/>
            <a:ext cx="5165725" cy="3443288"/>
          </a:xfrm>
          <a:solidFill>
            <a:srgbClr val="FFFFFF"/>
          </a:solidFill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60863"/>
            <a:ext cx="5029200" cy="413067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 b="1" smtClean="0"/>
              <a:t>Optional Slide</a:t>
            </a:r>
            <a:r>
              <a:rPr lang="en-US" smtClean="0"/>
              <a:t>:  Only to answer questions.</a:t>
            </a:r>
          </a:p>
          <a:p>
            <a:pPr eaLnBrk="1" hangingPunct="1">
              <a:spcBef>
                <a:spcPct val="0"/>
              </a:spcBef>
              <a:buClr>
                <a:srgbClr val="9F000F"/>
              </a:buClr>
              <a:buSzPct val="90000"/>
              <a:buFont typeface="Monotype Sorts" pitchFamily="2" charset="2"/>
              <a:buNone/>
            </a:pPr>
            <a:r>
              <a:rPr lang="en-US" smtClean="0"/>
              <a:t>14 – PJ – 12/00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6DC1BF-5952-40D5-A61C-7826FF055220}" type="slidenum">
              <a:rPr lang="en-US"/>
              <a:pPr/>
              <a:t>31</a:t>
            </a:fld>
            <a:endParaRPr lang="en-US"/>
          </a:p>
        </p:txBody>
      </p:sp>
      <p:sp>
        <p:nvSpPr>
          <p:cNvPr id="459778" name="Rectangle 7"/>
          <p:cNvSpPr txBox="1">
            <a:spLocks noGrp="1" noChangeArrowheads="1"/>
          </p:cNvSpPr>
          <p:nvPr/>
        </p:nvSpPr>
        <p:spPr bwMode="auto">
          <a:xfrm>
            <a:off x="3885579" y="8744690"/>
            <a:ext cx="2972421" cy="456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466" tIns="44733" rIns="89466" bIns="44733" anchor="b"/>
          <a:lstStyle/>
          <a:p>
            <a:pPr algn="r" defTabSz="893067"/>
            <a:fld id="{B88840C1-6B0F-457C-9FBE-1FEF7D837BD1}" type="slidenum">
              <a:rPr lang="en-GB" sz="1200"/>
              <a:pPr algn="r" defTabSz="893067"/>
              <a:t>31</a:t>
            </a:fld>
            <a:endParaRPr lang="en-GB" sz="1200" dirty="0"/>
          </a:p>
        </p:txBody>
      </p:sp>
      <p:sp>
        <p:nvSpPr>
          <p:cNvPr id="459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684213"/>
            <a:ext cx="5129212" cy="3421062"/>
          </a:xfrm>
          <a:ln/>
        </p:spPr>
      </p:sp>
      <p:sp>
        <p:nvSpPr>
          <p:cNvPr id="4597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6264" y="4334720"/>
            <a:ext cx="5025473" cy="4182652"/>
          </a:xfrm>
        </p:spPr>
        <p:txBody>
          <a:bodyPr lIns="89466" tIns="44733" rIns="89466" bIns="44733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C76A5-DF03-4822-9A3A-7DE58CA0525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130425"/>
            <a:ext cx="874395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1E958D-8637-4C02-894C-8256BDD5B95D}" type="datetime1">
              <a:rPr lang="en-US"/>
              <a:pPr>
                <a:defRPr/>
              </a:pPr>
              <a:t>2/7/2011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..\McGeehin\Health_Environment - </a:t>
            </a:r>
            <a:fld id="{56EEEFBC-4801-46D3-AE62-6E17C977CB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75B791-5D37-48D2-B72F-E8EDE828B1A6}" type="datetime1">
              <a:rPr lang="en-US"/>
              <a:pPr>
                <a:defRPr/>
              </a:pPr>
              <a:t>2/7/2011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..\McGeehin\Health_Environment - </a:t>
            </a:r>
            <a:fld id="{409391E9-1FDA-48AB-AC23-C50B293F42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9488" y="609600"/>
            <a:ext cx="2185987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609600"/>
            <a:ext cx="6405563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5FE2C-548E-4D35-B2AF-F1FDFAA2E870}" type="datetime1">
              <a:rPr lang="en-US"/>
              <a:pPr>
                <a:defRPr/>
              </a:pPr>
              <a:t>2/7/2011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..\McGeehin\Health_Environment - </a:t>
            </a:r>
            <a:fld id="{AF97BB22-209C-45FD-8A5E-B59080D9DE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5" y="609600"/>
            <a:ext cx="87439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771525" y="1981200"/>
            <a:ext cx="874395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49EF82-7EA4-4CE7-979F-16EBD60752F6}" type="datetime1">
              <a:rPr lang="en-US"/>
              <a:pPr>
                <a:defRPr/>
              </a:pPr>
              <a:t>2/7/2011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..\McGeehin\Health_Environment - </a:t>
            </a:r>
            <a:fld id="{27B8A058-CE08-4A66-8CB2-FAF1F209C0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6D741F-3E7C-4393-A52B-4DD34006E7C1}" type="datetime1">
              <a:rPr lang="en-US"/>
              <a:pPr>
                <a:defRPr/>
              </a:pPr>
              <a:t>2/7/2011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..\McGeehin\Health_Environment - </a:t>
            </a:r>
            <a:fld id="{550E4F62-718D-4833-8A8A-2F37B95A5F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4406900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2906713"/>
            <a:ext cx="87439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551AF-ED5F-464B-BBEE-D687D22FF34C}" type="datetime1">
              <a:rPr lang="en-US"/>
              <a:pPr>
                <a:defRPr/>
              </a:pPr>
              <a:t>2/7/2011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..\McGeehin\Health_Environment - </a:t>
            </a:r>
            <a:fld id="{00C8372F-A203-437A-94C7-95AAC1540A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1525" y="1981200"/>
            <a:ext cx="42957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9700" y="1981200"/>
            <a:ext cx="42957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75090-E47E-43E9-B7EC-BC4A6F874C93}" type="datetime1">
              <a:rPr lang="en-US"/>
              <a:pPr>
                <a:defRPr/>
              </a:pPr>
              <a:t>2/7/2011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..\McGeehin\Health_Environment - </a:t>
            </a:r>
            <a:fld id="{A9D9825A-EF8D-4D60-8F8D-F9A0EA7AD3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01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01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26050" y="1535113"/>
            <a:ext cx="4546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6050" y="2174875"/>
            <a:ext cx="4546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D7D02B-EAA4-4EDB-BF6C-0999344A41D9}" type="datetime1">
              <a:rPr lang="en-US"/>
              <a:pPr>
                <a:defRPr/>
              </a:pPr>
              <a:t>2/7/2011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..\McGeehin\Health_Environment - </a:t>
            </a:r>
            <a:fld id="{2195774B-1483-4E15-ADE6-E261B6E1D4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D666E-B4D1-48CF-8C34-03F97A0CA7B0}" type="datetime1">
              <a:rPr lang="en-US"/>
              <a:pPr>
                <a:defRPr/>
              </a:pPr>
              <a:t>2/7/2011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..\McGeehin\Health_Environment - </a:t>
            </a:r>
            <a:fld id="{DA37A772-A6FA-4F40-88A7-CF5454CA04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DCAD00-FAE5-4B7F-BB92-B1A780941EF6}" type="datetime1">
              <a:rPr lang="en-US"/>
              <a:pPr>
                <a:defRPr/>
              </a:pPr>
              <a:t>2/7/2011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..\McGeehin\Health_Environment - </a:t>
            </a:r>
            <a:fld id="{5C778616-FC9A-4F46-9611-76AA31DBF7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3050"/>
            <a:ext cx="338455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2725" y="273050"/>
            <a:ext cx="57499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1435100"/>
            <a:ext cx="33845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BE998C-8985-4887-80F5-97E875799B31}" type="datetime1">
              <a:rPr lang="en-US"/>
              <a:pPr>
                <a:defRPr/>
              </a:pPr>
              <a:t>2/7/2011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..\McGeehin\Health_Environment - </a:t>
            </a:r>
            <a:fld id="{0DD6F57C-764E-4E32-A65E-8922147E13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25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6125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6125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0C99C-C2D5-4274-A89B-A06B37115FF9}" type="datetime1">
              <a:rPr lang="en-US"/>
              <a:pPr>
                <a:defRPr/>
              </a:pPr>
              <a:t>2/7/2011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..\McGeehin\Health_Environment - </a:t>
            </a:r>
            <a:fld id="{E314B534-FC31-46AD-AF3B-7422BDF460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71525" y="609600"/>
            <a:ext cx="87439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1525" y="1981200"/>
            <a:ext cx="87439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4375" y="0"/>
            <a:ext cx="2143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solidFill>
                  <a:schemeClr val="bg1"/>
                </a:solidFill>
                <a:effectLst/>
              </a:defRPr>
            </a:lvl1pPr>
          </a:lstStyle>
          <a:p>
            <a:pPr>
              <a:defRPr/>
            </a:pPr>
            <a:fld id="{8D92B19C-72CD-4C86-8DEC-B9C442E29190}" type="datetime1">
              <a:rPr lang="en-US"/>
              <a:pPr>
                <a:defRPr/>
              </a:pPr>
              <a:t>2/7/2011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14725" y="6248400"/>
            <a:ext cx="3257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98863" y="0"/>
            <a:ext cx="6278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mtClean="0">
                <a:solidFill>
                  <a:schemeClr val="bg1"/>
                </a:solidFill>
                <a:effectLst/>
              </a:defRPr>
            </a:lvl1pPr>
          </a:lstStyle>
          <a:p>
            <a:pPr>
              <a:defRPr/>
            </a:pPr>
            <a:r>
              <a:rPr lang="en-US"/>
              <a:t>..\McGeehin\Health_Environment - </a:t>
            </a:r>
            <a:fld id="{93D98BA2-412C-4838-81C8-D8132E3B07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8" descr="cdc_logo_tm-safe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583613" y="6015038"/>
            <a:ext cx="885825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Font typeface="CommonBullets" pitchFamily="34" charset="2"/>
        <a:buChar char="!"/>
        <a:defRPr sz="32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3.jpeg"/><Relationship Id="rId7" Type="http://schemas.openxmlformats.org/officeDocument/2006/relationships/hyperlink" Target="http://twitter.com/account/profile_image/Billingham4o?hreflang=en" TargetMode="External"/><Relationship Id="rId2" Type="http://schemas.openxmlformats.org/officeDocument/2006/relationships/hyperlink" Target="http://twitter.com/account/profile_image/JimPattonSD6?hreflang=e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eesmic.com/" TargetMode="External"/><Relationship Id="rId11" Type="http://schemas.openxmlformats.org/officeDocument/2006/relationships/hyperlink" Target="http://twitter.com/JimPattonSD6/status/16277543103" TargetMode="External"/><Relationship Id="rId5" Type="http://schemas.openxmlformats.org/officeDocument/2006/relationships/hyperlink" Target="http://twitter.com/Billingham4o/status/16121576644" TargetMode="External"/><Relationship Id="rId10" Type="http://schemas.openxmlformats.org/officeDocument/2006/relationships/image" Target="../media/image15.png"/><Relationship Id="rId4" Type="http://schemas.openxmlformats.org/officeDocument/2006/relationships/hyperlink" Target="http://tinyurl.com/22w4w2q" TargetMode="External"/><Relationship Id="rId9" Type="http://schemas.openxmlformats.org/officeDocument/2006/relationships/hyperlink" Target="http://twitter.com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7975" y="760413"/>
            <a:ext cx="9671050" cy="1019175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smtClean="0"/>
              <a:t/>
            </a:r>
            <a:br>
              <a:rPr lang="en-US" sz="2800" smtClean="0"/>
            </a:br>
            <a:r>
              <a:rPr lang="en-US" smtClean="0"/>
              <a:t>Health and the Environment:  A Changing Landscape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66825" y="3429000"/>
            <a:ext cx="7753350" cy="25908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smtClean="0">
                <a:solidFill>
                  <a:srgbClr val="FFFF00"/>
                </a:solidFill>
              </a:rPr>
              <a:t>Michael A. McGeehin, Ph.D., M.S.P.H.</a:t>
            </a:r>
          </a:p>
          <a:p>
            <a:pPr eaLnBrk="1" hangingPunct="1">
              <a:defRPr/>
            </a:pPr>
            <a:r>
              <a:rPr lang="en-US" sz="2400" smtClean="0">
                <a:solidFill>
                  <a:srgbClr val="FFFF00"/>
                </a:solidFill>
              </a:rPr>
              <a:t>Director</a:t>
            </a:r>
          </a:p>
          <a:p>
            <a:pPr eaLnBrk="1" hangingPunct="1">
              <a:defRPr/>
            </a:pPr>
            <a:r>
              <a:rPr lang="en-US" sz="2400" smtClean="0">
                <a:solidFill>
                  <a:srgbClr val="FFFF00"/>
                </a:solidFill>
              </a:rPr>
              <a:t>Division of Environmental Hazards and Health Effects</a:t>
            </a:r>
          </a:p>
          <a:p>
            <a:pPr eaLnBrk="1" hangingPunct="1">
              <a:defRPr/>
            </a:pPr>
            <a:r>
              <a:rPr lang="en-US" sz="2400" smtClean="0">
                <a:solidFill>
                  <a:srgbClr val="FFFF00"/>
                </a:solidFill>
              </a:rPr>
              <a:t>National Center for Environmental Health</a:t>
            </a:r>
          </a:p>
          <a:p>
            <a:pPr eaLnBrk="1" hangingPunct="1">
              <a:defRPr/>
            </a:pPr>
            <a:r>
              <a:rPr lang="en-US" sz="2400" smtClean="0">
                <a:solidFill>
                  <a:srgbClr val="FFFF00"/>
                </a:solidFill>
              </a:rPr>
              <a:t>Centers for Disease Control and Prevention (CDC)</a:t>
            </a:r>
          </a:p>
        </p:txBody>
      </p:sp>
      <p:pic>
        <p:nvPicPr>
          <p:cNvPr id="2052" name="Picture 4" descr="HHSbluepp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875" y="5883275"/>
            <a:ext cx="779463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ATSDRBLUEbkg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59288" y="6037263"/>
            <a:ext cx="1366837" cy="59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479550" y="381000"/>
            <a:ext cx="78930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FFFF00"/>
                </a:solidFill>
              </a:rPr>
              <a:t>Percent distribution of childhood cancers by ICCC category among youth under </a:t>
            </a:r>
            <a:endParaRPr lang="en-US" sz="4000">
              <a:solidFill>
                <a:srgbClr val="FFFF00"/>
              </a:solidFill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2089150" y="669925"/>
            <a:ext cx="57785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FFFF00"/>
                </a:solidFill>
              </a:rPr>
              <a:t>15 years of age, all races, both sexes.  SEER data 1975-1995</a:t>
            </a:r>
            <a:endParaRPr lang="en-US" sz="4000">
              <a:solidFill>
                <a:srgbClr val="FFFF00"/>
              </a:solidFill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1689100" y="5657850"/>
            <a:ext cx="14541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Other unspecified</a:t>
            </a:r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966913" y="5294313"/>
            <a:ext cx="11763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Hepatic (liver)</a:t>
            </a:r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1423988" y="4838700"/>
            <a:ext cx="17192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Retinoblastoma (eye)</a:t>
            </a:r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2347913" y="4475163"/>
            <a:ext cx="7953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Germ cell</a:t>
            </a:r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1397000" y="4019550"/>
            <a:ext cx="1746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Carcinomas (thyroid,</a:t>
            </a:r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2730500" y="3656013"/>
            <a:ext cx="4127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Bone</a:t>
            </a:r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2036763" y="3290888"/>
            <a:ext cx="110648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Renal tumors</a:t>
            </a:r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2295525" y="2927350"/>
            <a:ext cx="8477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Soft-tissue</a:t>
            </a:r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835025" y="2471738"/>
            <a:ext cx="23082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Sympathetic nervous system</a:t>
            </a: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400050" y="2017713"/>
            <a:ext cx="27860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Lymphomas (including Hodgkins)</a:t>
            </a: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1828800" y="1652588"/>
            <a:ext cx="13144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Brain and CNS)</a:t>
            </a:r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2328863" y="1289050"/>
            <a:ext cx="81438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Leukemia</a:t>
            </a:r>
          </a:p>
        </p:txBody>
      </p:sp>
      <p:sp>
        <p:nvSpPr>
          <p:cNvPr id="245776" name="Rectangle 16"/>
          <p:cNvSpPr>
            <a:spLocks noChangeArrowheads="1"/>
          </p:cNvSpPr>
          <p:nvPr/>
        </p:nvSpPr>
        <p:spPr bwMode="auto">
          <a:xfrm>
            <a:off x="3267075" y="1550988"/>
            <a:ext cx="5172075" cy="448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1281" name="Group 17"/>
          <p:cNvGrpSpPr>
            <a:grpSpLocks/>
          </p:cNvGrpSpPr>
          <p:nvPr/>
        </p:nvGrpSpPr>
        <p:grpSpPr bwMode="auto">
          <a:xfrm>
            <a:off x="3267075" y="1198563"/>
            <a:ext cx="4076700" cy="4778375"/>
            <a:chOff x="1950" y="2616"/>
            <a:chExt cx="2568" cy="528"/>
          </a:xfrm>
        </p:grpSpPr>
        <p:sp>
          <p:nvSpPr>
            <p:cNvPr id="245778" name="Rectangle 18"/>
            <p:cNvSpPr>
              <a:spLocks noChangeArrowheads="1"/>
            </p:cNvSpPr>
            <p:nvPr/>
          </p:nvSpPr>
          <p:spPr bwMode="auto">
            <a:xfrm>
              <a:off x="1950" y="3102"/>
              <a:ext cx="48" cy="42"/>
            </a:xfrm>
            <a:prstGeom prst="rect">
              <a:avLst/>
            </a:prstGeom>
            <a:solidFill>
              <a:srgbClr val="00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5779" name="Rectangle 19"/>
            <p:cNvSpPr>
              <a:spLocks noChangeArrowheads="1"/>
            </p:cNvSpPr>
            <p:nvPr/>
          </p:nvSpPr>
          <p:spPr bwMode="auto">
            <a:xfrm>
              <a:off x="1950" y="3054"/>
              <a:ext cx="108" cy="48"/>
            </a:xfrm>
            <a:prstGeom prst="rect">
              <a:avLst/>
            </a:prstGeom>
            <a:solidFill>
              <a:srgbClr val="3333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5780" name="Rectangle 20"/>
            <p:cNvSpPr>
              <a:spLocks noChangeArrowheads="1"/>
            </p:cNvSpPr>
            <p:nvPr/>
          </p:nvSpPr>
          <p:spPr bwMode="auto">
            <a:xfrm>
              <a:off x="1950" y="3012"/>
              <a:ext cx="252" cy="42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5781" name="Rectangle 21"/>
            <p:cNvSpPr>
              <a:spLocks noChangeArrowheads="1"/>
            </p:cNvSpPr>
            <p:nvPr/>
          </p:nvSpPr>
          <p:spPr bwMode="auto">
            <a:xfrm>
              <a:off x="1950" y="2970"/>
              <a:ext cx="288" cy="4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5782" name="Rectangle 22"/>
            <p:cNvSpPr>
              <a:spLocks noChangeArrowheads="1"/>
            </p:cNvSpPr>
            <p:nvPr/>
          </p:nvSpPr>
          <p:spPr bwMode="auto">
            <a:xfrm>
              <a:off x="1950" y="2922"/>
              <a:ext cx="288" cy="48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5783" name="Rectangle 23"/>
            <p:cNvSpPr>
              <a:spLocks noChangeArrowheads="1"/>
            </p:cNvSpPr>
            <p:nvPr/>
          </p:nvSpPr>
          <p:spPr bwMode="auto">
            <a:xfrm>
              <a:off x="1950" y="2880"/>
              <a:ext cx="366" cy="42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5784" name="Rectangle 24"/>
            <p:cNvSpPr>
              <a:spLocks noChangeArrowheads="1"/>
            </p:cNvSpPr>
            <p:nvPr/>
          </p:nvSpPr>
          <p:spPr bwMode="auto">
            <a:xfrm>
              <a:off x="1950" y="2838"/>
              <a:ext cx="516" cy="42"/>
            </a:xfrm>
            <a:prstGeom prst="rect">
              <a:avLst/>
            </a:prstGeom>
            <a:solidFill>
              <a:srgbClr val="0066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5785" name="Rectangle 25"/>
            <p:cNvSpPr>
              <a:spLocks noChangeArrowheads="1"/>
            </p:cNvSpPr>
            <p:nvPr/>
          </p:nvSpPr>
          <p:spPr bwMode="auto">
            <a:xfrm>
              <a:off x="1950" y="2790"/>
              <a:ext cx="570" cy="48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5786" name="Rectangle 26"/>
            <p:cNvSpPr>
              <a:spLocks noChangeArrowheads="1"/>
            </p:cNvSpPr>
            <p:nvPr/>
          </p:nvSpPr>
          <p:spPr bwMode="auto">
            <a:xfrm>
              <a:off x="1950" y="2748"/>
              <a:ext cx="636" cy="4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5787" name="Rectangle 27"/>
            <p:cNvSpPr>
              <a:spLocks noChangeArrowheads="1"/>
            </p:cNvSpPr>
            <p:nvPr/>
          </p:nvSpPr>
          <p:spPr bwMode="auto">
            <a:xfrm>
              <a:off x="1950" y="2706"/>
              <a:ext cx="870" cy="4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5788" name="Rectangle 28"/>
            <p:cNvSpPr>
              <a:spLocks noChangeArrowheads="1"/>
            </p:cNvSpPr>
            <p:nvPr/>
          </p:nvSpPr>
          <p:spPr bwMode="auto">
            <a:xfrm>
              <a:off x="1950" y="2658"/>
              <a:ext cx="1644" cy="48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5789" name="Rectangle 29"/>
            <p:cNvSpPr>
              <a:spLocks noChangeArrowheads="1"/>
            </p:cNvSpPr>
            <p:nvPr/>
          </p:nvSpPr>
          <p:spPr bwMode="auto">
            <a:xfrm>
              <a:off x="1950" y="2616"/>
              <a:ext cx="2568" cy="42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1282" name="Rectangle 30"/>
          <p:cNvSpPr>
            <a:spLocks noChangeArrowheads="1"/>
          </p:cNvSpPr>
          <p:nvPr/>
        </p:nvSpPr>
        <p:spPr bwMode="auto">
          <a:xfrm>
            <a:off x="3209925" y="5997575"/>
            <a:ext cx="1143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chemeClr val="bg1"/>
                </a:solidFill>
              </a:rPr>
              <a:t>0</a:t>
            </a:r>
            <a:endParaRPr lang="en-US" b="0">
              <a:solidFill>
                <a:schemeClr val="bg1"/>
              </a:solidFill>
            </a:endParaRPr>
          </a:p>
        </p:txBody>
      </p:sp>
      <p:sp>
        <p:nvSpPr>
          <p:cNvPr id="11283" name="Rectangle 31"/>
          <p:cNvSpPr>
            <a:spLocks noChangeArrowheads="1"/>
          </p:cNvSpPr>
          <p:nvPr/>
        </p:nvSpPr>
        <p:spPr bwMode="auto">
          <a:xfrm>
            <a:off x="4448175" y="5997575"/>
            <a:ext cx="228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chemeClr val="bg1"/>
                </a:solidFill>
              </a:rPr>
              <a:t>10</a:t>
            </a:r>
            <a:endParaRPr lang="en-US" b="0">
              <a:solidFill>
                <a:schemeClr val="bg1"/>
              </a:solidFill>
            </a:endParaRPr>
          </a:p>
        </p:txBody>
      </p:sp>
      <p:sp>
        <p:nvSpPr>
          <p:cNvPr id="11284" name="Rectangle 32"/>
          <p:cNvSpPr>
            <a:spLocks noChangeArrowheads="1"/>
          </p:cNvSpPr>
          <p:nvPr/>
        </p:nvSpPr>
        <p:spPr bwMode="auto">
          <a:xfrm>
            <a:off x="5743575" y="5997575"/>
            <a:ext cx="228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chemeClr val="bg1"/>
                </a:solidFill>
              </a:rPr>
              <a:t>20</a:t>
            </a:r>
            <a:endParaRPr lang="en-US" b="0">
              <a:solidFill>
                <a:schemeClr val="bg1"/>
              </a:solidFill>
            </a:endParaRPr>
          </a:p>
        </p:txBody>
      </p:sp>
      <p:sp>
        <p:nvSpPr>
          <p:cNvPr id="11285" name="Rectangle 33"/>
          <p:cNvSpPr>
            <a:spLocks noChangeArrowheads="1"/>
          </p:cNvSpPr>
          <p:nvPr/>
        </p:nvSpPr>
        <p:spPr bwMode="auto">
          <a:xfrm>
            <a:off x="7029450" y="5997575"/>
            <a:ext cx="228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chemeClr val="bg1"/>
                </a:solidFill>
              </a:rPr>
              <a:t>30</a:t>
            </a:r>
            <a:endParaRPr lang="en-US" b="0">
              <a:solidFill>
                <a:schemeClr val="bg1"/>
              </a:solidFill>
            </a:endParaRPr>
          </a:p>
        </p:txBody>
      </p:sp>
      <p:sp>
        <p:nvSpPr>
          <p:cNvPr id="11286" name="Rectangle 34"/>
          <p:cNvSpPr>
            <a:spLocks noChangeArrowheads="1"/>
          </p:cNvSpPr>
          <p:nvPr/>
        </p:nvSpPr>
        <p:spPr bwMode="auto">
          <a:xfrm>
            <a:off x="8324850" y="5997575"/>
            <a:ext cx="228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chemeClr val="bg1"/>
                </a:solidFill>
              </a:rPr>
              <a:t>40</a:t>
            </a:r>
            <a:endParaRPr lang="en-US" b="0">
              <a:solidFill>
                <a:schemeClr val="bg1"/>
              </a:solidFill>
            </a:endParaRPr>
          </a:p>
        </p:txBody>
      </p:sp>
      <p:sp>
        <p:nvSpPr>
          <p:cNvPr id="11287" name="Text Box 35"/>
          <p:cNvSpPr txBox="1">
            <a:spLocks noChangeArrowheads="1"/>
          </p:cNvSpPr>
          <p:nvPr/>
        </p:nvSpPr>
        <p:spPr bwMode="auto">
          <a:xfrm>
            <a:off x="7334250" y="1173163"/>
            <a:ext cx="7080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31.5%</a:t>
            </a:r>
          </a:p>
        </p:txBody>
      </p:sp>
      <p:sp>
        <p:nvSpPr>
          <p:cNvPr id="11288" name="Text Box 36"/>
          <p:cNvSpPr txBox="1">
            <a:spLocks noChangeArrowheads="1"/>
          </p:cNvSpPr>
          <p:nvPr/>
        </p:nvSpPr>
        <p:spPr bwMode="auto">
          <a:xfrm>
            <a:off x="5962650" y="1581150"/>
            <a:ext cx="7080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20.2%</a:t>
            </a:r>
          </a:p>
        </p:txBody>
      </p:sp>
      <p:sp>
        <p:nvSpPr>
          <p:cNvPr id="11289" name="Text Box 37"/>
          <p:cNvSpPr txBox="1">
            <a:spLocks noChangeArrowheads="1"/>
          </p:cNvSpPr>
          <p:nvPr/>
        </p:nvSpPr>
        <p:spPr bwMode="auto">
          <a:xfrm>
            <a:off x="4591050" y="2035175"/>
            <a:ext cx="7080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10.7%</a:t>
            </a:r>
          </a:p>
        </p:txBody>
      </p:sp>
      <p:sp>
        <p:nvSpPr>
          <p:cNvPr id="11290" name="Text Box 38"/>
          <p:cNvSpPr txBox="1">
            <a:spLocks noChangeArrowheads="1"/>
          </p:cNvSpPr>
          <p:nvPr/>
        </p:nvSpPr>
        <p:spPr bwMode="auto">
          <a:xfrm>
            <a:off x="4235450" y="2400300"/>
            <a:ext cx="6127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7.8%</a:t>
            </a:r>
          </a:p>
        </p:txBody>
      </p:sp>
      <p:sp>
        <p:nvSpPr>
          <p:cNvPr id="11291" name="Text Box 39"/>
          <p:cNvSpPr txBox="1">
            <a:spLocks noChangeArrowheads="1"/>
          </p:cNvSpPr>
          <p:nvPr/>
        </p:nvSpPr>
        <p:spPr bwMode="auto">
          <a:xfrm>
            <a:off x="4133850" y="2855913"/>
            <a:ext cx="612775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7.0%</a:t>
            </a:r>
          </a:p>
        </p:txBody>
      </p:sp>
      <p:sp>
        <p:nvSpPr>
          <p:cNvPr id="11292" name="Text Box 40"/>
          <p:cNvSpPr txBox="1">
            <a:spLocks noChangeArrowheads="1"/>
          </p:cNvSpPr>
          <p:nvPr/>
        </p:nvSpPr>
        <p:spPr bwMode="auto">
          <a:xfrm>
            <a:off x="4057650" y="3236913"/>
            <a:ext cx="612775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6.3%</a:t>
            </a:r>
          </a:p>
        </p:txBody>
      </p:sp>
      <p:sp>
        <p:nvSpPr>
          <p:cNvPr id="11293" name="Text Box 41"/>
          <p:cNvSpPr txBox="1">
            <a:spLocks noChangeArrowheads="1"/>
          </p:cNvSpPr>
          <p:nvPr/>
        </p:nvSpPr>
        <p:spPr bwMode="auto">
          <a:xfrm>
            <a:off x="3829050" y="3600450"/>
            <a:ext cx="6127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4.5%</a:t>
            </a:r>
          </a:p>
        </p:txBody>
      </p:sp>
      <p:sp>
        <p:nvSpPr>
          <p:cNvPr id="11294" name="Text Box 42"/>
          <p:cNvSpPr txBox="1">
            <a:spLocks noChangeArrowheads="1"/>
          </p:cNvSpPr>
          <p:nvPr/>
        </p:nvSpPr>
        <p:spPr bwMode="auto">
          <a:xfrm>
            <a:off x="3676650" y="3963988"/>
            <a:ext cx="6127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3.5%</a:t>
            </a:r>
          </a:p>
        </p:txBody>
      </p:sp>
      <p:sp>
        <p:nvSpPr>
          <p:cNvPr id="11295" name="Text Box 43"/>
          <p:cNvSpPr txBox="1">
            <a:spLocks noChangeArrowheads="1"/>
          </p:cNvSpPr>
          <p:nvPr/>
        </p:nvSpPr>
        <p:spPr bwMode="auto">
          <a:xfrm>
            <a:off x="3676650" y="4419600"/>
            <a:ext cx="6127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3.5%</a:t>
            </a:r>
          </a:p>
        </p:txBody>
      </p:sp>
      <p:sp>
        <p:nvSpPr>
          <p:cNvPr id="11296" name="Text Box 44"/>
          <p:cNvSpPr txBox="1">
            <a:spLocks noChangeArrowheads="1"/>
          </p:cNvSpPr>
          <p:nvPr/>
        </p:nvSpPr>
        <p:spPr bwMode="auto">
          <a:xfrm>
            <a:off x="3676650" y="4875213"/>
            <a:ext cx="6127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3.1%</a:t>
            </a:r>
          </a:p>
        </p:txBody>
      </p:sp>
      <p:sp>
        <p:nvSpPr>
          <p:cNvPr id="11297" name="Text Box 45"/>
          <p:cNvSpPr txBox="1">
            <a:spLocks noChangeArrowheads="1"/>
          </p:cNvSpPr>
          <p:nvPr/>
        </p:nvSpPr>
        <p:spPr bwMode="auto">
          <a:xfrm>
            <a:off x="3524250" y="5238750"/>
            <a:ext cx="6127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1.3%</a:t>
            </a:r>
          </a:p>
        </p:txBody>
      </p:sp>
      <p:sp>
        <p:nvSpPr>
          <p:cNvPr id="11298" name="Text Box 46"/>
          <p:cNvSpPr txBox="1">
            <a:spLocks noChangeArrowheads="1"/>
          </p:cNvSpPr>
          <p:nvPr/>
        </p:nvSpPr>
        <p:spPr bwMode="auto">
          <a:xfrm>
            <a:off x="3295650" y="5602288"/>
            <a:ext cx="6127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0.6%</a:t>
            </a:r>
          </a:p>
        </p:txBody>
      </p:sp>
      <p:sp>
        <p:nvSpPr>
          <p:cNvPr id="245807" name="Line 47"/>
          <p:cNvSpPr>
            <a:spLocks noChangeShapeType="1"/>
          </p:cNvSpPr>
          <p:nvPr/>
        </p:nvSpPr>
        <p:spPr bwMode="auto">
          <a:xfrm>
            <a:off x="3295650" y="5997575"/>
            <a:ext cx="52578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300" name="Text Box 49"/>
          <p:cNvSpPr txBox="1">
            <a:spLocks noChangeArrowheads="1"/>
          </p:cNvSpPr>
          <p:nvPr/>
        </p:nvSpPr>
        <p:spPr bwMode="auto">
          <a:xfrm>
            <a:off x="1587500" y="6216650"/>
            <a:ext cx="3286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Source: NCI, SEER January 2001  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nejm-f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038" y="255588"/>
            <a:ext cx="8816975" cy="631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447800" y="6019800"/>
            <a:ext cx="1460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FFFF00"/>
                </a:solidFill>
              </a:rPr>
              <a:t>July 13, 2000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279525" y="88265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3600">
              <a:solidFill>
                <a:srgbClr val="FFFF00"/>
              </a:solidFill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938213" y="4267200"/>
            <a:ext cx="8358187" cy="822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The overwhelming contributor to the causation of cancer</a:t>
            </a:r>
          </a:p>
          <a:p>
            <a:r>
              <a:rPr lang="en-US"/>
              <a:t> in the population of Scandinavian  twins was the environment.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Untitled_010-sm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400" y="282575"/>
            <a:ext cx="9245600" cy="629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9619" name="Text Box 3"/>
          <p:cNvSpPr txBox="1">
            <a:spLocks noChangeArrowheads="1"/>
          </p:cNvSpPr>
          <p:nvPr/>
        </p:nvSpPr>
        <p:spPr bwMode="auto">
          <a:xfrm>
            <a:off x="1335088" y="381000"/>
            <a:ext cx="73866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Is the Environment to Blame for Cancer?</a:t>
            </a:r>
          </a:p>
        </p:txBody>
      </p:sp>
      <p:pic>
        <p:nvPicPr>
          <p:cNvPr id="13316" name="Picture 4" descr="cdc_logo_tm-saf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10600" y="5916613"/>
            <a:ext cx="914400" cy="59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173" y="541362"/>
            <a:ext cx="874395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What have we learned …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350" y="1518314"/>
            <a:ext cx="9258300" cy="487680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Concerns about cancer clusters are frequent.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FF00"/>
                </a:solidFill>
              </a:rPr>
              <a:t>41 state health departments registered 1900 inquiries in 1996.  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The media is fond of reporting about clusters. 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FF00"/>
                </a:solidFill>
              </a:rPr>
              <a:t> 2000 + newspaper articles published between 1990 and 2000 contained the words “cancer cluster. 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FF00"/>
                </a:solidFill>
              </a:rPr>
              <a:t>The 3 V’s (victim, villain, and vindicator)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Concerns about too much cancer are confirmed 10 to 15% of the time - more often that expected by chance.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We rarely can identify a cause by studying clusters.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Some new science has come from investigating clusters.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8" name="Rectangle 2"/>
          <p:cNvSpPr>
            <a:spLocks noGrp="1" noChangeArrowheads="1"/>
          </p:cNvSpPr>
          <p:nvPr>
            <p:ph type="title"/>
          </p:nvPr>
        </p:nvSpPr>
        <p:spPr>
          <a:xfrm>
            <a:off x="514350" y="0"/>
            <a:ext cx="9258300" cy="914400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dirty="0" smtClean="0"/>
              <a:t>The need to keep an open mind …</a:t>
            </a:r>
            <a:br>
              <a:rPr lang="en-US" sz="2800" dirty="0" smtClean="0"/>
            </a:br>
            <a:r>
              <a:rPr lang="en-US" sz="2800" dirty="0" smtClean="0"/>
              <a:t>some cluster investigations have advanced science. </a:t>
            </a:r>
            <a:endParaRPr lang="en-US" sz="2800" dirty="0"/>
          </a:p>
        </p:txBody>
      </p:sp>
      <p:sp>
        <p:nvSpPr>
          <p:cNvPr id="423939" name="Text Box 3"/>
          <p:cNvSpPr txBox="1">
            <a:spLocks noChangeArrowheads="1"/>
          </p:cNvSpPr>
          <p:nvPr/>
        </p:nvSpPr>
        <p:spPr bwMode="auto">
          <a:xfrm>
            <a:off x="257175" y="1066800"/>
            <a:ext cx="9344025" cy="5401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en-US" sz="2000" b="1" dirty="0" smtClean="0">
                <a:solidFill>
                  <a:schemeClr val="bg1"/>
                </a:solidFill>
              </a:rPr>
              <a:t>Cancer clusters that led to identifying a human carcinogens</a:t>
            </a:r>
          </a:p>
          <a:p>
            <a:pPr marL="231775" indent="163513">
              <a:lnSpc>
                <a:spcPct val="75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1775</a:t>
            </a:r>
            <a:r>
              <a:rPr lang="en-US" sz="2000" dirty="0">
                <a:solidFill>
                  <a:schemeClr val="bg1"/>
                </a:solidFill>
              </a:rPr>
              <a:t>: </a:t>
            </a:r>
            <a:r>
              <a:rPr lang="en-US" sz="2000" dirty="0" smtClean="0">
                <a:solidFill>
                  <a:schemeClr val="bg1"/>
                </a:solidFill>
              </a:rPr>
              <a:t> Scrotal </a:t>
            </a:r>
            <a:r>
              <a:rPr lang="en-US" sz="2000" dirty="0">
                <a:solidFill>
                  <a:schemeClr val="bg1"/>
                </a:solidFill>
              </a:rPr>
              <a:t>cancer in chimney sweeps exposed to soot from coal.</a:t>
            </a:r>
          </a:p>
          <a:p>
            <a:pPr marL="231775" indent="163513" eaLnBrk="1" hangingPunct="1">
              <a:lnSpc>
                <a:spcPct val="75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1929</a:t>
            </a:r>
            <a:r>
              <a:rPr lang="en-US" sz="2000" dirty="0">
                <a:solidFill>
                  <a:schemeClr val="bg1"/>
                </a:solidFill>
              </a:rPr>
              <a:t>: 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Osteosarcoma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>
                <a:solidFill>
                  <a:schemeClr val="bg1"/>
                </a:solidFill>
              </a:rPr>
              <a:t>in watch dial painters exposed to radium.</a:t>
            </a:r>
          </a:p>
          <a:p>
            <a:pPr marL="231775" indent="163513" eaLnBrk="1" hangingPunct="1">
              <a:lnSpc>
                <a:spcPct val="75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1965</a:t>
            </a:r>
            <a:r>
              <a:rPr lang="en-US" sz="2000" dirty="0">
                <a:solidFill>
                  <a:schemeClr val="bg1"/>
                </a:solidFill>
              </a:rPr>
              <a:t>: 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Mesothelioma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>
                <a:solidFill>
                  <a:schemeClr val="bg1"/>
                </a:solidFill>
              </a:rPr>
              <a:t>and lung cancer in asbestos workers.</a:t>
            </a:r>
          </a:p>
          <a:p>
            <a:pPr marL="231775" indent="163513" eaLnBrk="1" hangingPunct="1">
              <a:lnSpc>
                <a:spcPct val="75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1974</a:t>
            </a:r>
            <a:r>
              <a:rPr lang="en-US" sz="2000" dirty="0">
                <a:solidFill>
                  <a:schemeClr val="bg1"/>
                </a:solidFill>
              </a:rPr>
              <a:t>: 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Angiosarcoma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>
                <a:solidFill>
                  <a:schemeClr val="bg1"/>
                </a:solidFill>
              </a:rPr>
              <a:t>of liver in chemical workers exposed to </a:t>
            </a:r>
            <a:r>
              <a:rPr lang="en-US" sz="2000" dirty="0" smtClean="0">
                <a:solidFill>
                  <a:schemeClr val="bg1"/>
                </a:solidFill>
              </a:rPr>
              <a:t>VCM </a:t>
            </a:r>
            <a:endParaRPr lang="en-US" sz="2000" dirty="0">
              <a:solidFill>
                <a:schemeClr val="bg1"/>
              </a:solidFill>
            </a:endParaRPr>
          </a:p>
          <a:p>
            <a:pPr marL="231775" indent="163513">
              <a:lnSpc>
                <a:spcPct val="75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1971</a:t>
            </a:r>
            <a:r>
              <a:rPr lang="en-US" sz="2000" dirty="0">
                <a:solidFill>
                  <a:schemeClr val="bg1"/>
                </a:solidFill>
              </a:rPr>
              <a:t>: </a:t>
            </a:r>
            <a:r>
              <a:rPr lang="en-US" sz="2000" dirty="0" smtClean="0">
                <a:solidFill>
                  <a:schemeClr val="bg1"/>
                </a:solidFill>
              </a:rPr>
              <a:t> Vaginal </a:t>
            </a:r>
            <a:r>
              <a:rPr lang="en-US" sz="2000" dirty="0">
                <a:solidFill>
                  <a:schemeClr val="bg1"/>
                </a:solidFill>
              </a:rPr>
              <a:t>clear cell carcinoma in daughters </a:t>
            </a:r>
            <a:r>
              <a:rPr lang="en-US" sz="2000" dirty="0" smtClean="0">
                <a:solidFill>
                  <a:schemeClr val="bg1"/>
                </a:solidFill>
              </a:rPr>
              <a:t>exposed to DES in </a:t>
            </a:r>
            <a:r>
              <a:rPr lang="en-US" sz="2000" dirty="0" err="1">
                <a:solidFill>
                  <a:schemeClr val="bg1"/>
                </a:solidFill>
              </a:rPr>
              <a:t>utero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endParaRPr lang="en-US" sz="2000" dirty="0">
              <a:solidFill>
                <a:schemeClr val="bg1"/>
              </a:solidFill>
            </a:endParaRPr>
          </a:p>
          <a:p>
            <a:pPr marL="231775" indent="163513">
              <a:lnSpc>
                <a:spcPct val="75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1981</a:t>
            </a:r>
            <a:r>
              <a:rPr lang="en-US" sz="2000" dirty="0">
                <a:solidFill>
                  <a:schemeClr val="bg1"/>
                </a:solidFill>
              </a:rPr>
              <a:t>: </a:t>
            </a:r>
            <a:r>
              <a:rPr lang="en-US" sz="2000" dirty="0" smtClean="0">
                <a:solidFill>
                  <a:schemeClr val="bg1"/>
                </a:solidFill>
              </a:rPr>
              <a:t>  Kaposi </a:t>
            </a:r>
            <a:r>
              <a:rPr lang="en-US" sz="2000" dirty="0">
                <a:solidFill>
                  <a:schemeClr val="bg1"/>
                </a:solidFill>
              </a:rPr>
              <a:t>sarcoma in homosexual men with AIDS exposed to </a:t>
            </a:r>
            <a:r>
              <a:rPr lang="en-US" sz="2000" dirty="0" smtClean="0">
                <a:solidFill>
                  <a:schemeClr val="bg1"/>
                </a:solidFill>
              </a:rPr>
              <a:t>herpes 8.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endParaRPr lang="en-US" sz="2000" b="1" dirty="0" smtClean="0">
              <a:solidFill>
                <a:schemeClr val="bg1"/>
              </a:solidFill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en-US" sz="2000" b="1" dirty="0" smtClean="0">
                <a:solidFill>
                  <a:schemeClr val="bg1"/>
                </a:solidFill>
              </a:rPr>
              <a:t>Common characteristics </a:t>
            </a:r>
          </a:p>
          <a:p>
            <a:pPr marL="177800" indent="217488">
              <a:lnSpc>
                <a:spcPct val="75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An astute clinician</a:t>
            </a:r>
          </a:p>
          <a:p>
            <a:pPr marL="177800" indent="217488">
              <a:lnSpc>
                <a:spcPct val="75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A single type of cancer </a:t>
            </a:r>
          </a:p>
          <a:p>
            <a:pPr marL="177800" indent="217488">
              <a:lnSpc>
                <a:spcPct val="75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An extraordinarily uncommon form of cancer</a:t>
            </a:r>
          </a:p>
          <a:p>
            <a:pPr marL="177800" indent="217488">
              <a:lnSpc>
                <a:spcPct val="75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The cases share common attributes   </a:t>
            </a:r>
            <a:endParaRPr lang="en-US" sz="2000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http://girlebooks.com/blog/wp-content/uploads/radiumhalo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453" y="3771900"/>
            <a:ext cx="2143125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0"/>
            <a:ext cx="92583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Where are we now?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054" y="846162"/>
            <a:ext cx="9258300" cy="4525963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Written protocols are needed. </a:t>
            </a:r>
          </a:p>
          <a:p>
            <a:pPr lvl="1">
              <a:buFont typeface="Arial" pitchFamily="34" charset="0"/>
              <a:buChar char="•"/>
            </a:pPr>
            <a:r>
              <a:rPr lang="en-US" sz="1800" dirty="0" smtClean="0">
                <a:solidFill>
                  <a:srgbClr val="FFFF00"/>
                </a:solidFill>
              </a:rPr>
              <a:t>CDC and CSTE are working to update guidelines  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Infrastructure is needed to support responses.  </a:t>
            </a:r>
          </a:p>
          <a:p>
            <a:pPr lvl="1">
              <a:buFont typeface="Arial" pitchFamily="34" charset="0"/>
              <a:buChar char="•"/>
            </a:pPr>
            <a:r>
              <a:rPr lang="en-US" sz="1800" dirty="0" smtClean="0">
                <a:solidFill>
                  <a:srgbClr val="FFFF00"/>
                </a:solidFill>
              </a:rPr>
              <a:t>Accredited population based tumor registries.</a:t>
            </a:r>
          </a:p>
          <a:p>
            <a:pPr lvl="1">
              <a:buFont typeface="Arial" pitchFamily="34" charset="0"/>
              <a:buChar char="•"/>
            </a:pPr>
            <a:r>
              <a:rPr lang="en-US" sz="1800" dirty="0" smtClean="0">
                <a:solidFill>
                  <a:srgbClr val="FFFF00"/>
                </a:solidFill>
              </a:rPr>
              <a:t>Trained and multidisciplinary staff 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Cancer clusters remain a communication challenge</a:t>
            </a:r>
          </a:p>
          <a:p>
            <a:pPr lvl="1">
              <a:buFont typeface="Arial" pitchFamily="34" charset="0"/>
              <a:buChar char="•"/>
            </a:pPr>
            <a:r>
              <a:rPr lang="en-US" sz="1800" dirty="0" smtClean="0">
                <a:solidFill>
                  <a:srgbClr val="FFFF00"/>
                </a:solidFill>
              </a:rPr>
              <a:t>CDC is developing a tool kit of best practices for communicating with the public, NGOs, and clinicians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Social media and the internet are being used to heighten concerns about cancer clusters. </a:t>
            </a:r>
            <a:endParaRPr lang="en-US" sz="2800" dirty="0"/>
          </a:p>
        </p:txBody>
      </p:sp>
      <p:pic>
        <p:nvPicPr>
          <p:cNvPr id="4" name="Picture 2" descr="http://a1.twimg.com/profile_images/670509484/jim_patton_bigg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0225" y="5181600"/>
            <a:ext cx="782241" cy="69532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5143500" y="6027004"/>
            <a:ext cx="51435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Analysis shows no cancer cluster, but residents skeptical </a:t>
            </a:r>
            <a:r>
              <a:rPr lang="en-US" sz="1600" dirty="0" smtClean="0">
                <a:solidFill>
                  <a:schemeClr val="bg1"/>
                </a:solidFill>
                <a:hlinkClick r:id="rId4"/>
              </a:rPr>
              <a:t>http://tinyurl.com/22w4w2q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smtClean="0">
                <a:solidFill>
                  <a:schemeClr val="bg1"/>
                </a:solidFill>
                <a:hlinkClick r:id="rId5"/>
              </a:rPr>
              <a:t>1:02 AM Jun 14th</a:t>
            </a:r>
            <a:r>
              <a:rPr lang="en-US" sz="1600" dirty="0" smtClean="0">
                <a:solidFill>
                  <a:schemeClr val="bg1"/>
                </a:solidFill>
              </a:rPr>
              <a:t> via </a:t>
            </a:r>
            <a:r>
              <a:rPr lang="en-US" sz="1600" dirty="0" err="1" smtClean="0">
                <a:solidFill>
                  <a:schemeClr val="bg1"/>
                </a:solidFill>
                <a:hlinkClick r:id="rId6"/>
              </a:rPr>
              <a:t>Seesmic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6" name="Picture 4" descr="http://a1.twimg.com/profile_images/761582456/m253_bigger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3500" y="5334001"/>
            <a:ext cx="782241" cy="6953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172200" y="5562600"/>
            <a:ext cx="1944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Billingham4o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Picture 6" descr="Twitter.com">
            <a:hlinkClick r:id="rId9" tooltip="Twitter / Home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71826" y="5181601"/>
            <a:ext cx="1660922" cy="342901"/>
          </a:xfrm>
          <a:prstGeom prst="rect">
            <a:avLst/>
          </a:prstGeom>
          <a:noFill/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5746522"/>
            <a:ext cx="4543425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JimPattonSD6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What a local Congressman is asking the Federal Government to do about a possible Cancer Cluster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 in Carlsbad.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hlinkClick r:id="rId11"/>
              </a:rPr>
              <a:t>about 9 hours ago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 via web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57550" y="5562601"/>
            <a:ext cx="12266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June 16, 2010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914400" y="1371600"/>
            <a:ext cx="5794375" cy="4494213"/>
            <a:chOff x="236" y="1028"/>
            <a:chExt cx="3650" cy="2428"/>
          </a:xfrm>
        </p:grpSpPr>
        <p:sp>
          <p:nvSpPr>
            <p:cNvPr id="15366" name="Rectangle 3"/>
            <p:cNvSpPr>
              <a:spLocks noChangeArrowheads="1"/>
            </p:cNvSpPr>
            <p:nvPr/>
          </p:nvSpPr>
          <p:spPr bwMode="auto">
            <a:xfrm>
              <a:off x="236" y="1028"/>
              <a:ext cx="629" cy="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Clr>
                  <a:srgbClr val="FFFF00"/>
                </a:buClr>
                <a:buSzPct val="140000"/>
                <a:buFontTx/>
                <a:buChar char="•"/>
              </a:pPr>
              <a:r>
                <a:rPr lang="en-US">
                  <a:solidFill>
                    <a:schemeClr val="bg1"/>
                  </a:solidFill>
                </a:rPr>
                <a:t>  foods</a:t>
              </a:r>
              <a:endParaRPr lang="en-US" sz="5400">
                <a:solidFill>
                  <a:schemeClr val="bg1"/>
                </a:solidFill>
              </a:endParaRPr>
            </a:p>
          </p:txBody>
        </p:sp>
        <p:sp>
          <p:nvSpPr>
            <p:cNvPr id="15367" name="Rectangle 4"/>
            <p:cNvSpPr>
              <a:spLocks noChangeArrowheads="1"/>
            </p:cNvSpPr>
            <p:nvPr/>
          </p:nvSpPr>
          <p:spPr bwMode="auto">
            <a:xfrm>
              <a:off x="236" y="1318"/>
              <a:ext cx="2068" cy="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Clr>
                  <a:srgbClr val="FFFF00"/>
                </a:buClr>
                <a:buSzPct val="140000"/>
                <a:buFontTx/>
                <a:buChar char="•"/>
              </a:pPr>
              <a:r>
                <a:rPr lang="en-US">
                  <a:solidFill>
                    <a:schemeClr val="bg1"/>
                  </a:solidFill>
                </a:rPr>
                <a:t>  personal care products</a:t>
              </a:r>
              <a:endParaRPr lang="en-US" sz="5400">
                <a:solidFill>
                  <a:schemeClr val="bg1"/>
                </a:solidFill>
              </a:endParaRPr>
            </a:p>
          </p:txBody>
        </p:sp>
        <p:sp>
          <p:nvSpPr>
            <p:cNvPr id="15368" name="Rectangle 5"/>
            <p:cNvSpPr>
              <a:spLocks noChangeArrowheads="1"/>
            </p:cNvSpPr>
            <p:nvPr/>
          </p:nvSpPr>
          <p:spPr bwMode="auto">
            <a:xfrm>
              <a:off x="236" y="1622"/>
              <a:ext cx="1034" cy="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Clr>
                  <a:srgbClr val="FFFF00"/>
                </a:buClr>
                <a:buSzPct val="140000"/>
                <a:buFontTx/>
                <a:buChar char="•"/>
              </a:pPr>
              <a:r>
                <a:rPr lang="en-US">
                  <a:solidFill>
                    <a:schemeClr val="bg1"/>
                  </a:solidFill>
                </a:rPr>
                <a:t>  packaging</a:t>
              </a:r>
              <a:endParaRPr lang="en-US" sz="5400">
                <a:solidFill>
                  <a:schemeClr val="bg1"/>
                </a:solidFill>
              </a:endParaRPr>
            </a:p>
          </p:txBody>
        </p:sp>
        <p:sp>
          <p:nvSpPr>
            <p:cNvPr id="15369" name="Rectangle 6"/>
            <p:cNvSpPr>
              <a:spLocks noChangeArrowheads="1"/>
            </p:cNvSpPr>
            <p:nvPr/>
          </p:nvSpPr>
          <p:spPr bwMode="auto">
            <a:xfrm>
              <a:off x="236" y="1909"/>
              <a:ext cx="1711" cy="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Clr>
                  <a:srgbClr val="FFFF00"/>
                </a:buClr>
                <a:buSzPct val="140000"/>
                <a:buFontTx/>
                <a:buChar char="•"/>
              </a:pPr>
              <a:r>
                <a:rPr lang="en-US">
                  <a:solidFill>
                    <a:schemeClr val="bg1"/>
                  </a:solidFill>
                </a:rPr>
                <a:t>  prescription drugs</a:t>
              </a:r>
              <a:endParaRPr lang="en-US" sz="5400">
                <a:solidFill>
                  <a:schemeClr val="bg1"/>
                </a:solidFill>
              </a:endParaRPr>
            </a:p>
          </p:txBody>
        </p:sp>
        <p:sp>
          <p:nvSpPr>
            <p:cNvPr id="15370" name="Rectangle 7"/>
            <p:cNvSpPr>
              <a:spLocks noChangeArrowheads="1"/>
            </p:cNvSpPr>
            <p:nvPr/>
          </p:nvSpPr>
          <p:spPr bwMode="auto">
            <a:xfrm>
              <a:off x="236" y="2197"/>
              <a:ext cx="1743" cy="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Clr>
                  <a:srgbClr val="FFFF00"/>
                </a:buClr>
                <a:buSzPct val="140000"/>
                <a:buFontTx/>
                <a:buChar char="•"/>
              </a:pPr>
              <a:r>
                <a:rPr lang="en-US">
                  <a:solidFill>
                    <a:schemeClr val="bg1"/>
                  </a:solidFill>
                </a:rPr>
                <a:t>  household cleaners</a:t>
              </a:r>
              <a:endParaRPr lang="en-US" sz="5400">
                <a:solidFill>
                  <a:schemeClr val="bg1"/>
                </a:solidFill>
              </a:endParaRPr>
            </a:p>
          </p:txBody>
        </p:sp>
        <p:sp>
          <p:nvSpPr>
            <p:cNvPr id="15371" name="Rectangle 8"/>
            <p:cNvSpPr>
              <a:spLocks noChangeArrowheads="1"/>
            </p:cNvSpPr>
            <p:nvPr/>
          </p:nvSpPr>
          <p:spPr bwMode="auto">
            <a:xfrm>
              <a:off x="236" y="2487"/>
              <a:ext cx="1209" cy="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Clr>
                  <a:srgbClr val="FFFF00"/>
                </a:buClr>
                <a:buSzPct val="140000"/>
                <a:buFontTx/>
                <a:buChar char="•"/>
              </a:pPr>
              <a:r>
                <a:rPr lang="en-US">
                  <a:solidFill>
                    <a:schemeClr val="bg1"/>
                  </a:solidFill>
                </a:rPr>
                <a:t>  dry cleaning</a:t>
              </a:r>
              <a:endParaRPr lang="en-US" sz="5400">
                <a:solidFill>
                  <a:schemeClr val="bg1"/>
                </a:solidFill>
              </a:endParaRPr>
            </a:p>
          </p:txBody>
        </p:sp>
        <p:sp>
          <p:nvSpPr>
            <p:cNvPr id="15372" name="Rectangle 9"/>
            <p:cNvSpPr>
              <a:spLocks noChangeArrowheads="1"/>
            </p:cNvSpPr>
            <p:nvPr/>
          </p:nvSpPr>
          <p:spPr bwMode="auto">
            <a:xfrm>
              <a:off x="236" y="2774"/>
              <a:ext cx="1759" cy="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Clr>
                  <a:srgbClr val="FFFF00"/>
                </a:buClr>
                <a:buSzPct val="140000"/>
                <a:buFontTx/>
                <a:buChar char="•"/>
              </a:pPr>
              <a:r>
                <a:rPr lang="en-US">
                  <a:solidFill>
                    <a:schemeClr val="bg1"/>
                  </a:solidFill>
                </a:rPr>
                <a:t>  lawn care products</a:t>
              </a:r>
              <a:endParaRPr lang="en-US" sz="5400">
                <a:solidFill>
                  <a:schemeClr val="bg1"/>
                </a:solidFill>
              </a:endParaRPr>
            </a:p>
          </p:txBody>
        </p:sp>
        <p:sp>
          <p:nvSpPr>
            <p:cNvPr id="15373" name="Rectangle 10"/>
            <p:cNvSpPr>
              <a:spLocks noChangeArrowheads="1"/>
            </p:cNvSpPr>
            <p:nvPr/>
          </p:nvSpPr>
          <p:spPr bwMode="auto">
            <a:xfrm>
              <a:off x="236" y="3062"/>
              <a:ext cx="3650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Clr>
                  <a:srgbClr val="FFFF00"/>
                </a:buClr>
                <a:buSzPct val="140000"/>
                <a:buFontTx/>
                <a:buChar char="•"/>
              </a:pPr>
              <a:r>
                <a:rPr lang="en-US">
                  <a:solidFill>
                    <a:schemeClr val="bg1"/>
                  </a:solidFill>
                </a:rPr>
                <a:t>  and other products found throughout our </a:t>
              </a:r>
            </a:p>
            <a:p>
              <a:pPr>
                <a:buClr>
                  <a:srgbClr val="FFFF00"/>
                </a:buClr>
                <a:buSzPct val="140000"/>
              </a:pPr>
              <a:r>
                <a:rPr lang="en-US">
                  <a:solidFill>
                    <a:schemeClr val="bg1"/>
                  </a:solidFill>
                </a:rPr>
                <a:t>    homes and communities.     </a:t>
              </a:r>
              <a:endParaRPr lang="en-US" sz="5400">
                <a:solidFill>
                  <a:schemeClr val="bg1"/>
                </a:solidFill>
              </a:endParaRPr>
            </a:p>
          </p:txBody>
        </p:sp>
      </p:grpSp>
      <p:sp>
        <p:nvSpPr>
          <p:cNvPr id="15363" name="Text Box 11"/>
          <p:cNvSpPr txBox="1">
            <a:spLocks noChangeArrowheads="1"/>
          </p:cNvSpPr>
          <p:nvPr/>
        </p:nvSpPr>
        <p:spPr bwMode="auto">
          <a:xfrm>
            <a:off x="2917825" y="228600"/>
            <a:ext cx="42211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FFF00"/>
                </a:solidFill>
              </a:rPr>
              <a:t>100,000 Chemicals</a:t>
            </a:r>
          </a:p>
        </p:txBody>
      </p:sp>
      <p:pic>
        <p:nvPicPr>
          <p:cNvPr id="15364" name="Picture 12" descr="kidincor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219200"/>
            <a:ext cx="2370138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2511425"/>
            <a:ext cx="2209800" cy="183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>
          <a:xfrm>
            <a:off x="771525" y="452438"/>
            <a:ext cx="874395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Multifactorial Nature of Chronic Disease</a:t>
            </a:r>
          </a:p>
        </p:txBody>
      </p:sp>
      <p:sp>
        <p:nvSpPr>
          <p:cNvPr id="229379" name="Rectangle 3"/>
          <p:cNvSpPr>
            <a:spLocks noChangeArrowheads="1"/>
          </p:cNvSpPr>
          <p:nvPr/>
        </p:nvSpPr>
        <p:spPr bwMode="auto">
          <a:xfrm>
            <a:off x="2844800" y="1757363"/>
            <a:ext cx="4840288" cy="4021137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9380" name="Line 4"/>
          <p:cNvSpPr>
            <a:spLocks noChangeShapeType="1"/>
          </p:cNvSpPr>
          <p:nvPr/>
        </p:nvSpPr>
        <p:spPr bwMode="auto">
          <a:xfrm flipV="1">
            <a:off x="3122613" y="2011363"/>
            <a:ext cx="4122737" cy="3586162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9381" name="Rectangle 5"/>
          <p:cNvSpPr>
            <a:spLocks noChangeArrowheads="1"/>
          </p:cNvSpPr>
          <p:nvPr/>
        </p:nvSpPr>
        <p:spPr bwMode="auto">
          <a:xfrm rot="-2528634">
            <a:off x="2039938" y="3197225"/>
            <a:ext cx="55213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Probability of disease</a:t>
            </a:r>
          </a:p>
        </p:txBody>
      </p:sp>
      <p:sp>
        <p:nvSpPr>
          <p:cNvPr id="229382" name="Rectangle 6"/>
          <p:cNvSpPr>
            <a:spLocks noChangeArrowheads="1"/>
          </p:cNvSpPr>
          <p:nvPr/>
        </p:nvSpPr>
        <p:spPr bwMode="auto">
          <a:xfrm>
            <a:off x="2346325" y="5684838"/>
            <a:ext cx="2074863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protective</a:t>
            </a:r>
          </a:p>
        </p:txBody>
      </p:sp>
      <p:sp>
        <p:nvSpPr>
          <p:cNvPr id="229383" name="Rectangle 7"/>
          <p:cNvSpPr>
            <a:spLocks noChangeArrowheads="1"/>
          </p:cNvSpPr>
          <p:nvPr/>
        </p:nvSpPr>
        <p:spPr bwMode="auto">
          <a:xfrm>
            <a:off x="5978525" y="5694363"/>
            <a:ext cx="2074863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predisposing</a:t>
            </a:r>
          </a:p>
        </p:txBody>
      </p:sp>
      <p:sp>
        <p:nvSpPr>
          <p:cNvPr id="229384" name="Rectangle 8"/>
          <p:cNvSpPr>
            <a:spLocks noChangeArrowheads="1"/>
          </p:cNvSpPr>
          <p:nvPr/>
        </p:nvSpPr>
        <p:spPr bwMode="auto">
          <a:xfrm>
            <a:off x="4105275" y="5964238"/>
            <a:ext cx="2074863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Genes</a:t>
            </a:r>
          </a:p>
        </p:txBody>
      </p:sp>
      <p:sp>
        <p:nvSpPr>
          <p:cNvPr id="229385" name="Rectangle 9"/>
          <p:cNvSpPr>
            <a:spLocks noChangeArrowheads="1"/>
          </p:cNvSpPr>
          <p:nvPr/>
        </p:nvSpPr>
        <p:spPr bwMode="auto">
          <a:xfrm>
            <a:off x="684213" y="1671638"/>
            <a:ext cx="2074862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>
              <a:defRPr/>
            </a:pPr>
            <a:r>
              <a:rPr 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unfavorable</a:t>
            </a:r>
          </a:p>
        </p:txBody>
      </p:sp>
      <p:sp>
        <p:nvSpPr>
          <p:cNvPr id="229386" name="Rectangle 10"/>
          <p:cNvSpPr>
            <a:spLocks noChangeArrowheads="1"/>
          </p:cNvSpPr>
          <p:nvPr/>
        </p:nvSpPr>
        <p:spPr bwMode="auto">
          <a:xfrm>
            <a:off x="665163" y="5241925"/>
            <a:ext cx="2074862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>
              <a:defRPr/>
            </a:pPr>
            <a:r>
              <a:rPr 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favorable</a:t>
            </a:r>
          </a:p>
        </p:txBody>
      </p:sp>
      <p:sp>
        <p:nvSpPr>
          <p:cNvPr id="229387" name="Rectangle 11"/>
          <p:cNvSpPr>
            <a:spLocks noChangeArrowheads="1"/>
          </p:cNvSpPr>
          <p:nvPr/>
        </p:nvSpPr>
        <p:spPr bwMode="auto">
          <a:xfrm rot="-5400000">
            <a:off x="1310481" y="3521869"/>
            <a:ext cx="2497138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Environment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771525" y="517525"/>
            <a:ext cx="874395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“Childhood Lead Poisoning”</a:t>
            </a:r>
          </a:p>
        </p:txBody>
      </p:sp>
      <p:pic>
        <p:nvPicPr>
          <p:cNvPr id="21507" name="Picture 2052" descr="grant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3575" y="3865563"/>
            <a:ext cx="3222625" cy="21383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pic>
        <p:nvPicPr>
          <p:cNvPr id="21508" name="Picture 2053" descr="LEADCHL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26038" y="1733550"/>
            <a:ext cx="3097212" cy="219868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pic>
        <p:nvPicPr>
          <p:cNvPr id="21509" name="Picture 2055" descr="grant9"/>
          <p:cNvPicPr>
            <a:picLocks noChangeAspect="1" noChangeArrowheads="1"/>
          </p:cNvPicPr>
          <p:nvPr/>
        </p:nvPicPr>
        <p:blipFill>
          <a:blip r:embed="rId5" cstate="print"/>
          <a:srcRect l="7719" t="6706" r="5843"/>
          <a:stretch>
            <a:fillRect/>
          </a:stretch>
        </p:blipFill>
        <p:spPr bwMode="auto">
          <a:xfrm>
            <a:off x="1970088" y="1733550"/>
            <a:ext cx="3154362" cy="213518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pic>
        <p:nvPicPr>
          <p:cNvPr id="21510" name="Picture 2056" descr="grant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0" y="3879850"/>
            <a:ext cx="3109913" cy="21431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260107" name="Freeform 2059"/>
          <p:cNvSpPr>
            <a:spLocks/>
          </p:cNvSpPr>
          <p:nvPr/>
        </p:nvSpPr>
        <p:spPr bwMode="auto">
          <a:xfrm>
            <a:off x="1579563" y="1639888"/>
            <a:ext cx="2897187" cy="1987550"/>
          </a:xfrm>
          <a:custGeom>
            <a:avLst/>
            <a:gdLst/>
            <a:ahLst/>
            <a:cxnLst>
              <a:cxn ang="0">
                <a:pos x="240" y="1194"/>
              </a:cxn>
              <a:cxn ang="0">
                <a:pos x="231" y="1160"/>
              </a:cxn>
              <a:cxn ang="0">
                <a:pos x="240" y="1135"/>
              </a:cxn>
              <a:cxn ang="0">
                <a:pos x="346" y="896"/>
              </a:cxn>
              <a:cxn ang="0">
                <a:pos x="585" y="592"/>
              </a:cxn>
              <a:cxn ang="0">
                <a:pos x="933" y="351"/>
              </a:cxn>
              <a:cxn ang="0">
                <a:pos x="1225" y="209"/>
              </a:cxn>
              <a:cxn ang="0">
                <a:pos x="1651" y="83"/>
              </a:cxn>
              <a:cxn ang="0">
                <a:pos x="1825" y="40"/>
              </a:cxn>
              <a:cxn ang="0">
                <a:pos x="1392" y="33"/>
              </a:cxn>
              <a:cxn ang="0">
                <a:pos x="1250" y="42"/>
              </a:cxn>
              <a:cxn ang="0">
                <a:pos x="883" y="0"/>
              </a:cxn>
              <a:cxn ang="0">
                <a:pos x="165" y="17"/>
              </a:cxn>
              <a:cxn ang="0">
                <a:pos x="81" y="33"/>
              </a:cxn>
              <a:cxn ang="0">
                <a:pos x="56" y="42"/>
              </a:cxn>
              <a:cxn ang="0">
                <a:pos x="14" y="334"/>
              </a:cxn>
              <a:cxn ang="0">
                <a:pos x="14" y="910"/>
              </a:cxn>
              <a:cxn ang="0">
                <a:pos x="73" y="1252"/>
              </a:cxn>
              <a:cxn ang="0">
                <a:pos x="165" y="1219"/>
              </a:cxn>
              <a:cxn ang="0">
                <a:pos x="240" y="1194"/>
              </a:cxn>
            </a:cxnLst>
            <a:rect l="0" t="0" r="r" b="b"/>
            <a:pathLst>
              <a:path w="1825" h="1252">
                <a:moveTo>
                  <a:pt x="240" y="1194"/>
                </a:moveTo>
                <a:cubicBezTo>
                  <a:pt x="237" y="1183"/>
                  <a:pt x="231" y="1172"/>
                  <a:pt x="231" y="1160"/>
                </a:cubicBezTo>
                <a:cubicBezTo>
                  <a:pt x="231" y="1151"/>
                  <a:pt x="240" y="1135"/>
                  <a:pt x="240" y="1135"/>
                </a:cubicBezTo>
                <a:lnTo>
                  <a:pt x="346" y="896"/>
                </a:lnTo>
                <a:lnTo>
                  <a:pt x="585" y="592"/>
                </a:lnTo>
                <a:lnTo>
                  <a:pt x="933" y="351"/>
                </a:lnTo>
                <a:lnTo>
                  <a:pt x="1225" y="209"/>
                </a:lnTo>
                <a:lnTo>
                  <a:pt x="1651" y="83"/>
                </a:lnTo>
                <a:lnTo>
                  <a:pt x="1825" y="40"/>
                </a:lnTo>
                <a:cubicBezTo>
                  <a:pt x="1545" y="5"/>
                  <a:pt x="1696" y="13"/>
                  <a:pt x="1392" y="33"/>
                </a:cubicBezTo>
                <a:cubicBezTo>
                  <a:pt x="1345" y="36"/>
                  <a:pt x="1250" y="42"/>
                  <a:pt x="1250" y="42"/>
                </a:cubicBezTo>
                <a:cubicBezTo>
                  <a:pt x="1127" y="30"/>
                  <a:pt x="1007" y="9"/>
                  <a:pt x="883" y="0"/>
                </a:cubicBezTo>
                <a:cubicBezTo>
                  <a:pt x="644" y="7"/>
                  <a:pt x="404" y="6"/>
                  <a:pt x="165" y="17"/>
                </a:cubicBezTo>
                <a:cubicBezTo>
                  <a:pt x="137" y="18"/>
                  <a:pt x="109" y="28"/>
                  <a:pt x="81" y="33"/>
                </a:cubicBezTo>
                <a:cubicBezTo>
                  <a:pt x="72" y="35"/>
                  <a:pt x="56" y="42"/>
                  <a:pt x="56" y="42"/>
                </a:cubicBezTo>
                <a:cubicBezTo>
                  <a:pt x="73" y="104"/>
                  <a:pt x="39" y="264"/>
                  <a:pt x="14" y="334"/>
                </a:cubicBezTo>
                <a:cubicBezTo>
                  <a:pt x="5" y="606"/>
                  <a:pt x="0" y="614"/>
                  <a:pt x="14" y="910"/>
                </a:cubicBezTo>
                <a:cubicBezTo>
                  <a:pt x="19" y="1023"/>
                  <a:pt x="73" y="1140"/>
                  <a:pt x="73" y="1252"/>
                </a:cubicBezTo>
                <a:lnTo>
                  <a:pt x="165" y="1219"/>
                </a:lnTo>
                <a:lnTo>
                  <a:pt x="240" y="1194"/>
                </a:lnTo>
                <a:close/>
              </a:path>
            </a:pathLst>
          </a:custGeom>
          <a:solidFill>
            <a:srgbClr val="000099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0108" name="Freeform 2060"/>
          <p:cNvSpPr>
            <a:spLocks/>
          </p:cNvSpPr>
          <p:nvPr/>
        </p:nvSpPr>
        <p:spPr bwMode="auto">
          <a:xfrm>
            <a:off x="5253038" y="1343025"/>
            <a:ext cx="3133725" cy="2173288"/>
          </a:xfrm>
          <a:custGeom>
            <a:avLst/>
            <a:gdLst/>
            <a:ahLst/>
            <a:cxnLst>
              <a:cxn ang="0">
                <a:pos x="1879" y="1355"/>
              </a:cxn>
              <a:cxn ang="0">
                <a:pos x="1823" y="1223"/>
              </a:cxn>
              <a:cxn ang="0">
                <a:pos x="1743" y="1059"/>
              </a:cxn>
              <a:cxn ang="0">
                <a:pos x="1631" y="903"/>
              </a:cxn>
              <a:cxn ang="0">
                <a:pos x="1499" y="759"/>
              </a:cxn>
              <a:cxn ang="0">
                <a:pos x="1339" y="631"/>
              </a:cxn>
              <a:cxn ang="0">
                <a:pos x="1123" y="495"/>
              </a:cxn>
              <a:cxn ang="0">
                <a:pos x="923" y="411"/>
              </a:cxn>
              <a:cxn ang="0">
                <a:pos x="703" y="335"/>
              </a:cxn>
              <a:cxn ang="0">
                <a:pos x="467" y="275"/>
              </a:cxn>
              <a:cxn ang="0">
                <a:pos x="255" y="231"/>
              </a:cxn>
              <a:cxn ang="0">
                <a:pos x="207" y="183"/>
              </a:cxn>
              <a:cxn ang="0">
                <a:pos x="1495" y="43"/>
              </a:cxn>
              <a:cxn ang="0">
                <a:pos x="1847" y="87"/>
              </a:cxn>
              <a:cxn ang="0">
                <a:pos x="1959" y="567"/>
              </a:cxn>
              <a:cxn ang="0">
                <a:pos x="1939" y="971"/>
              </a:cxn>
              <a:cxn ang="0">
                <a:pos x="1943" y="1259"/>
              </a:cxn>
              <a:cxn ang="0">
                <a:pos x="1927" y="1307"/>
              </a:cxn>
              <a:cxn ang="0">
                <a:pos x="1879" y="1355"/>
              </a:cxn>
            </a:cxnLst>
            <a:rect l="0" t="0" r="r" b="b"/>
            <a:pathLst>
              <a:path w="1974" h="1369">
                <a:moveTo>
                  <a:pt x="1879" y="1355"/>
                </a:moveTo>
                <a:cubicBezTo>
                  <a:pt x="1862" y="1341"/>
                  <a:pt x="1846" y="1272"/>
                  <a:pt x="1823" y="1223"/>
                </a:cubicBezTo>
                <a:cubicBezTo>
                  <a:pt x="1800" y="1174"/>
                  <a:pt x="1775" y="1112"/>
                  <a:pt x="1743" y="1059"/>
                </a:cubicBezTo>
                <a:cubicBezTo>
                  <a:pt x="1711" y="1006"/>
                  <a:pt x="1672" y="953"/>
                  <a:pt x="1631" y="903"/>
                </a:cubicBezTo>
                <a:cubicBezTo>
                  <a:pt x="1590" y="853"/>
                  <a:pt x="1548" y="804"/>
                  <a:pt x="1499" y="759"/>
                </a:cubicBezTo>
                <a:cubicBezTo>
                  <a:pt x="1450" y="714"/>
                  <a:pt x="1402" y="675"/>
                  <a:pt x="1339" y="631"/>
                </a:cubicBezTo>
                <a:cubicBezTo>
                  <a:pt x="1276" y="587"/>
                  <a:pt x="1192" y="532"/>
                  <a:pt x="1123" y="495"/>
                </a:cubicBezTo>
                <a:cubicBezTo>
                  <a:pt x="1054" y="458"/>
                  <a:pt x="993" y="438"/>
                  <a:pt x="923" y="411"/>
                </a:cubicBezTo>
                <a:cubicBezTo>
                  <a:pt x="853" y="384"/>
                  <a:pt x="779" y="358"/>
                  <a:pt x="703" y="335"/>
                </a:cubicBezTo>
                <a:cubicBezTo>
                  <a:pt x="627" y="312"/>
                  <a:pt x="542" y="292"/>
                  <a:pt x="467" y="275"/>
                </a:cubicBezTo>
                <a:cubicBezTo>
                  <a:pt x="392" y="258"/>
                  <a:pt x="298" y="246"/>
                  <a:pt x="255" y="231"/>
                </a:cubicBezTo>
                <a:cubicBezTo>
                  <a:pt x="212" y="216"/>
                  <a:pt x="0" y="214"/>
                  <a:pt x="207" y="183"/>
                </a:cubicBezTo>
                <a:cubicBezTo>
                  <a:pt x="414" y="152"/>
                  <a:pt x="1222" y="59"/>
                  <a:pt x="1495" y="43"/>
                </a:cubicBezTo>
                <a:cubicBezTo>
                  <a:pt x="1768" y="27"/>
                  <a:pt x="1770" y="0"/>
                  <a:pt x="1847" y="87"/>
                </a:cubicBezTo>
                <a:cubicBezTo>
                  <a:pt x="1924" y="174"/>
                  <a:pt x="1944" y="420"/>
                  <a:pt x="1959" y="567"/>
                </a:cubicBezTo>
                <a:cubicBezTo>
                  <a:pt x="1974" y="714"/>
                  <a:pt x="1942" y="856"/>
                  <a:pt x="1939" y="971"/>
                </a:cubicBezTo>
                <a:cubicBezTo>
                  <a:pt x="1936" y="1086"/>
                  <a:pt x="1945" y="1203"/>
                  <a:pt x="1943" y="1259"/>
                </a:cubicBezTo>
                <a:cubicBezTo>
                  <a:pt x="1941" y="1315"/>
                  <a:pt x="1936" y="1292"/>
                  <a:pt x="1927" y="1307"/>
                </a:cubicBezTo>
                <a:cubicBezTo>
                  <a:pt x="1918" y="1322"/>
                  <a:pt x="1896" y="1369"/>
                  <a:pt x="1879" y="1355"/>
                </a:cubicBezTo>
                <a:close/>
              </a:path>
            </a:pathLst>
          </a:custGeom>
          <a:solidFill>
            <a:srgbClr val="000099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0109" name="Freeform 2061"/>
          <p:cNvSpPr>
            <a:spLocks/>
          </p:cNvSpPr>
          <p:nvPr/>
        </p:nvSpPr>
        <p:spPr bwMode="auto">
          <a:xfrm>
            <a:off x="1792288" y="3908425"/>
            <a:ext cx="2968625" cy="2420938"/>
          </a:xfrm>
          <a:custGeom>
            <a:avLst/>
            <a:gdLst/>
            <a:ahLst/>
            <a:cxnLst>
              <a:cxn ang="0">
                <a:pos x="1859" y="1339"/>
              </a:cxn>
              <a:cxn ang="0">
                <a:pos x="1747" y="1323"/>
              </a:cxn>
              <a:cxn ang="0">
                <a:pos x="1531" y="1295"/>
              </a:cxn>
              <a:cxn ang="0">
                <a:pos x="1395" y="1259"/>
              </a:cxn>
              <a:cxn ang="0">
                <a:pos x="1231" y="1223"/>
              </a:cxn>
              <a:cxn ang="0">
                <a:pos x="1115" y="1171"/>
              </a:cxn>
              <a:cxn ang="0">
                <a:pos x="903" y="1087"/>
              </a:cxn>
              <a:cxn ang="0">
                <a:pos x="779" y="1011"/>
              </a:cxn>
              <a:cxn ang="0">
                <a:pos x="627" y="923"/>
              </a:cxn>
              <a:cxn ang="0">
                <a:pos x="495" y="819"/>
              </a:cxn>
              <a:cxn ang="0">
                <a:pos x="367" y="683"/>
              </a:cxn>
              <a:cxn ang="0">
                <a:pos x="295" y="595"/>
              </a:cxn>
              <a:cxn ang="0">
                <a:pos x="243" y="511"/>
              </a:cxn>
              <a:cxn ang="0">
                <a:pos x="175" y="407"/>
              </a:cxn>
              <a:cxn ang="0">
                <a:pos x="119" y="255"/>
              </a:cxn>
              <a:cxn ang="0">
                <a:pos x="87" y="131"/>
              </a:cxn>
              <a:cxn ang="0">
                <a:pos x="67" y="59"/>
              </a:cxn>
              <a:cxn ang="0">
                <a:pos x="31" y="483"/>
              </a:cxn>
              <a:cxn ang="0">
                <a:pos x="43" y="1367"/>
              </a:cxn>
              <a:cxn ang="0">
                <a:pos x="43" y="1431"/>
              </a:cxn>
              <a:cxn ang="0">
                <a:pos x="303" y="1395"/>
              </a:cxn>
              <a:cxn ang="0">
                <a:pos x="863" y="1375"/>
              </a:cxn>
              <a:cxn ang="0">
                <a:pos x="1251" y="1335"/>
              </a:cxn>
              <a:cxn ang="0">
                <a:pos x="1519" y="1335"/>
              </a:cxn>
              <a:cxn ang="0">
                <a:pos x="1683" y="1331"/>
              </a:cxn>
              <a:cxn ang="0">
                <a:pos x="1859" y="1339"/>
              </a:cxn>
            </a:cxnLst>
            <a:rect l="0" t="0" r="r" b="b"/>
            <a:pathLst>
              <a:path w="1870" h="1525">
                <a:moveTo>
                  <a:pt x="1859" y="1339"/>
                </a:moveTo>
                <a:cubicBezTo>
                  <a:pt x="1870" y="1338"/>
                  <a:pt x="1802" y="1330"/>
                  <a:pt x="1747" y="1323"/>
                </a:cubicBezTo>
                <a:cubicBezTo>
                  <a:pt x="1692" y="1316"/>
                  <a:pt x="1590" y="1306"/>
                  <a:pt x="1531" y="1295"/>
                </a:cubicBezTo>
                <a:cubicBezTo>
                  <a:pt x="1472" y="1284"/>
                  <a:pt x="1445" y="1271"/>
                  <a:pt x="1395" y="1259"/>
                </a:cubicBezTo>
                <a:cubicBezTo>
                  <a:pt x="1345" y="1247"/>
                  <a:pt x="1278" y="1238"/>
                  <a:pt x="1231" y="1223"/>
                </a:cubicBezTo>
                <a:cubicBezTo>
                  <a:pt x="1184" y="1208"/>
                  <a:pt x="1170" y="1194"/>
                  <a:pt x="1115" y="1171"/>
                </a:cubicBezTo>
                <a:cubicBezTo>
                  <a:pt x="1060" y="1148"/>
                  <a:pt x="959" y="1114"/>
                  <a:pt x="903" y="1087"/>
                </a:cubicBezTo>
                <a:cubicBezTo>
                  <a:pt x="847" y="1060"/>
                  <a:pt x="825" y="1038"/>
                  <a:pt x="779" y="1011"/>
                </a:cubicBezTo>
                <a:cubicBezTo>
                  <a:pt x="733" y="984"/>
                  <a:pt x="674" y="955"/>
                  <a:pt x="627" y="923"/>
                </a:cubicBezTo>
                <a:cubicBezTo>
                  <a:pt x="580" y="891"/>
                  <a:pt x="538" y="859"/>
                  <a:pt x="495" y="819"/>
                </a:cubicBezTo>
                <a:cubicBezTo>
                  <a:pt x="452" y="779"/>
                  <a:pt x="400" y="720"/>
                  <a:pt x="367" y="683"/>
                </a:cubicBezTo>
                <a:cubicBezTo>
                  <a:pt x="334" y="646"/>
                  <a:pt x="316" y="624"/>
                  <a:pt x="295" y="595"/>
                </a:cubicBezTo>
                <a:cubicBezTo>
                  <a:pt x="274" y="566"/>
                  <a:pt x="263" y="542"/>
                  <a:pt x="243" y="511"/>
                </a:cubicBezTo>
                <a:cubicBezTo>
                  <a:pt x="223" y="480"/>
                  <a:pt x="196" y="450"/>
                  <a:pt x="175" y="407"/>
                </a:cubicBezTo>
                <a:cubicBezTo>
                  <a:pt x="154" y="364"/>
                  <a:pt x="134" y="301"/>
                  <a:pt x="119" y="255"/>
                </a:cubicBezTo>
                <a:cubicBezTo>
                  <a:pt x="104" y="209"/>
                  <a:pt x="96" y="163"/>
                  <a:pt x="87" y="131"/>
                </a:cubicBezTo>
                <a:cubicBezTo>
                  <a:pt x="78" y="99"/>
                  <a:pt x="76" y="0"/>
                  <a:pt x="67" y="59"/>
                </a:cubicBezTo>
                <a:cubicBezTo>
                  <a:pt x="58" y="118"/>
                  <a:pt x="35" y="265"/>
                  <a:pt x="31" y="483"/>
                </a:cubicBezTo>
                <a:cubicBezTo>
                  <a:pt x="27" y="701"/>
                  <a:pt x="41" y="1209"/>
                  <a:pt x="43" y="1367"/>
                </a:cubicBezTo>
                <a:cubicBezTo>
                  <a:pt x="45" y="1525"/>
                  <a:pt x="0" y="1426"/>
                  <a:pt x="43" y="1431"/>
                </a:cubicBezTo>
                <a:cubicBezTo>
                  <a:pt x="86" y="1436"/>
                  <a:pt x="166" y="1404"/>
                  <a:pt x="303" y="1395"/>
                </a:cubicBezTo>
                <a:cubicBezTo>
                  <a:pt x="440" y="1386"/>
                  <a:pt x="705" y="1385"/>
                  <a:pt x="863" y="1375"/>
                </a:cubicBezTo>
                <a:cubicBezTo>
                  <a:pt x="1021" y="1365"/>
                  <a:pt x="1142" y="1342"/>
                  <a:pt x="1251" y="1335"/>
                </a:cubicBezTo>
                <a:cubicBezTo>
                  <a:pt x="1360" y="1328"/>
                  <a:pt x="1447" y="1336"/>
                  <a:pt x="1519" y="1335"/>
                </a:cubicBezTo>
                <a:cubicBezTo>
                  <a:pt x="1591" y="1334"/>
                  <a:pt x="1628" y="1331"/>
                  <a:pt x="1683" y="1331"/>
                </a:cubicBezTo>
                <a:cubicBezTo>
                  <a:pt x="1738" y="1331"/>
                  <a:pt x="1848" y="1340"/>
                  <a:pt x="1859" y="1339"/>
                </a:cubicBezTo>
                <a:close/>
              </a:path>
            </a:pathLst>
          </a:custGeom>
          <a:solidFill>
            <a:srgbClr val="000099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0110" name="Freeform 2062"/>
          <p:cNvSpPr>
            <a:spLocks/>
          </p:cNvSpPr>
          <p:nvPr/>
        </p:nvSpPr>
        <p:spPr bwMode="auto">
          <a:xfrm>
            <a:off x="5276850" y="3924300"/>
            <a:ext cx="3132138" cy="2216150"/>
          </a:xfrm>
          <a:custGeom>
            <a:avLst/>
            <a:gdLst/>
            <a:ahLst/>
            <a:cxnLst>
              <a:cxn ang="0">
                <a:pos x="104" y="1361"/>
              </a:cxn>
              <a:cxn ang="0">
                <a:pos x="60" y="1341"/>
              </a:cxn>
              <a:cxn ang="0">
                <a:pos x="464" y="1281"/>
              </a:cxn>
              <a:cxn ang="0">
                <a:pos x="692" y="1225"/>
              </a:cxn>
              <a:cxn ang="0">
                <a:pos x="892" y="1153"/>
              </a:cxn>
              <a:cxn ang="0">
                <a:pos x="1036" y="1085"/>
              </a:cxn>
              <a:cxn ang="0">
                <a:pos x="1184" y="1009"/>
              </a:cxn>
              <a:cxn ang="0">
                <a:pos x="1208" y="1001"/>
              </a:cxn>
              <a:cxn ang="0">
                <a:pos x="1268" y="953"/>
              </a:cxn>
              <a:cxn ang="0">
                <a:pos x="1352" y="905"/>
              </a:cxn>
              <a:cxn ang="0">
                <a:pos x="1480" y="793"/>
              </a:cxn>
              <a:cxn ang="0">
                <a:pos x="1596" y="681"/>
              </a:cxn>
              <a:cxn ang="0">
                <a:pos x="1684" y="569"/>
              </a:cxn>
              <a:cxn ang="0">
                <a:pos x="1784" y="397"/>
              </a:cxn>
              <a:cxn ang="0">
                <a:pos x="1848" y="245"/>
              </a:cxn>
              <a:cxn ang="0">
                <a:pos x="1892" y="9"/>
              </a:cxn>
              <a:cxn ang="0">
                <a:pos x="1908" y="301"/>
              </a:cxn>
              <a:cxn ang="0">
                <a:pos x="1912" y="537"/>
              </a:cxn>
              <a:cxn ang="0">
                <a:pos x="1932" y="749"/>
              </a:cxn>
              <a:cxn ang="0">
                <a:pos x="1944" y="1009"/>
              </a:cxn>
              <a:cxn ang="0">
                <a:pos x="1932" y="1337"/>
              </a:cxn>
              <a:cxn ang="0">
                <a:pos x="1700" y="1365"/>
              </a:cxn>
              <a:cxn ang="0">
                <a:pos x="1400" y="1369"/>
              </a:cxn>
              <a:cxn ang="0">
                <a:pos x="952" y="1353"/>
              </a:cxn>
              <a:cxn ang="0">
                <a:pos x="576" y="1345"/>
              </a:cxn>
              <a:cxn ang="0">
                <a:pos x="344" y="1337"/>
              </a:cxn>
              <a:cxn ang="0">
                <a:pos x="228" y="1341"/>
              </a:cxn>
              <a:cxn ang="0">
                <a:pos x="60" y="1361"/>
              </a:cxn>
            </a:cxnLst>
            <a:rect l="0" t="0" r="r" b="b"/>
            <a:pathLst>
              <a:path w="1973" h="1396">
                <a:moveTo>
                  <a:pt x="104" y="1361"/>
                </a:moveTo>
                <a:cubicBezTo>
                  <a:pt x="97" y="1358"/>
                  <a:pt x="0" y="1354"/>
                  <a:pt x="60" y="1341"/>
                </a:cubicBezTo>
                <a:cubicBezTo>
                  <a:pt x="120" y="1328"/>
                  <a:pt x="359" y="1300"/>
                  <a:pt x="464" y="1281"/>
                </a:cubicBezTo>
                <a:cubicBezTo>
                  <a:pt x="569" y="1262"/>
                  <a:pt x="621" y="1246"/>
                  <a:pt x="692" y="1225"/>
                </a:cubicBezTo>
                <a:cubicBezTo>
                  <a:pt x="763" y="1204"/>
                  <a:pt x="835" y="1176"/>
                  <a:pt x="892" y="1153"/>
                </a:cubicBezTo>
                <a:cubicBezTo>
                  <a:pt x="949" y="1130"/>
                  <a:pt x="987" y="1109"/>
                  <a:pt x="1036" y="1085"/>
                </a:cubicBezTo>
                <a:cubicBezTo>
                  <a:pt x="1085" y="1061"/>
                  <a:pt x="1155" y="1023"/>
                  <a:pt x="1184" y="1009"/>
                </a:cubicBezTo>
                <a:cubicBezTo>
                  <a:pt x="1213" y="995"/>
                  <a:pt x="1194" y="1010"/>
                  <a:pt x="1208" y="1001"/>
                </a:cubicBezTo>
                <a:cubicBezTo>
                  <a:pt x="1222" y="992"/>
                  <a:pt x="1244" y="969"/>
                  <a:pt x="1268" y="953"/>
                </a:cubicBezTo>
                <a:cubicBezTo>
                  <a:pt x="1292" y="937"/>
                  <a:pt x="1317" y="932"/>
                  <a:pt x="1352" y="905"/>
                </a:cubicBezTo>
                <a:cubicBezTo>
                  <a:pt x="1387" y="878"/>
                  <a:pt x="1439" y="830"/>
                  <a:pt x="1480" y="793"/>
                </a:cubicBezTo>
                <a:cubicBezTo>
                  <a:pt x="1521" y="756"/>
                  <a:pt x="1562" y="718"/>
                  <a:pt x="1596" y="681"/>
                </a:cubicBezTo>
                <a:cubicBezTo>
                  <a:pt x="1630" y="644"/>
                  <a:pt x="1653" y="616"/>
                  <a:pt x="1684" y="569"/>
                </a:cubicBezTo>
                <a:cubicBezTo>
                  <a:pt x="1715" y="522"/>
                  <a:pt x="1757" y="451"/>
                  <a:pt x="1784" y="397"/>
                </a:cubicBezTo>
                <a:cubicBezTo>
                  <a:pt x="1811" y="343"/>
                  <a:pt x="1830" y="310"/>
                  <a:pt x="1848" y="245"/>
                </a:cubicBezTo>
                <a:cubicBezTo>
                  <a:pt x="1866" y="180"/>
                  <a:pt x="1882" y="0"/>
                  <a:pt x="1892" y="9"/>
                </a:cubicBezTo>
                <a:cubicBezTo>
                  <a:pt x="1902" y="18"/>
                  <a:pt x="1905" y="213"/>
                  <a:pt x="1908" y="301"/>
                </a:cubicBezTo>
                <a:cubicBezTo>
                  <a:pt x="1911" y="389"/>
                  <a:pt x="1908" y="462"/>
                  <a:pt x="1912" y="537"/>
                </a:cubicBezTo>
                <a:cubicBezTo>
                  <a:pt x="1916" y="612"/>
                  <a:pt x="1927" y="670"/>
                  <a:pt x="1932" y="749"/>
                </a:cubicBezTo>
                <a:cubicBezTo>
                  <a:pt x="1937" y="828"/>
                  <a:pt x="1944" y="911"/>
                  <a:pt x="1944" y="1009"/>
                </a:cubicBezTo>
                <a:cubicBezTo>
                  <a:pt x="1944" y="1107"/>
                  <a:pt x="1973" y="1278"/>
                  <a:pt x="1932" y="1337"/>
                </a:cubicBezTo>
                <a:cubicBezTo>
                  <a:pt x="1891" y="1396"/>
                  <a:pt x="1789" y="1360"/>
                  <a:pt x="1700" y="1365"/>
                </a:cubicBezTo>
                <a:cubicBezTo>
                  <a:pt x="1611" y="1370"/>
                  <a:pt x="1525" y="1371"/>
                  <a:pt x="1400" y="1369"/>
                </a:cubicBezTo>
                <a:cubicBezTo>
                  <a:pt x="1275" y="1367"/>
                  <a:pt x="1089" y="1357"/>
                  <a:pt x="952" y="1353"/>
                </a:cubicBezTo>
                <a:cubicBezTo>
                  <a:pt x="815" y="1349"/>
                  <a:pt x="677" y="1348"/>
                  <a:pt x="576" y="1345"/>
                </a:cubicBezTo>
                <a:cubicBezTo>
                  <a:pt x="475" y="1342"/>
                  <a:pt x="402" y="1338"/>
                  <a:pt x="344" y="1337"/>
                </a:cubicBezTo>
                <a:cubicBezTo>
                  <a:pt x="286" y="1336"/>
                  <a:pt x="275" y="1337"/>
                  <a:pt x="228" y="1341"/>
                </a:cubicBezTo>
                <a:cubicBezTo>
                  <a:pt x="181" y="1345"/>
                  <a:pt x="95" y="1357"/>
                  <a:pt x="60" y="1361"/>
                </a:cubicBezTo>
              </a:path>
            </a:pathLst>
          </a:custGeom>
          <a:solidFill>
            <a:srgbClr val="000099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0106" name="Oval 2058"/>
          <p:cNvSpPr>
            <a:spLocks noChangeArrowheads="1"/>
          </p:cNvSpPr>
          <p:nvPr/>
        </p:nvSpPr>
        <p:spPr bwMode="auto">
          <a:xfrm>
            <a:off x="1944688" y="1708150"/>
            <a:ext cx="6294437" cy="4313238"/>
          </a:xfrm>
          <a:prstGeom prst="ellips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0111" name="Line 2063"/>
          <p:cNvSpPr>
            <a:spLocks noChangeShapeType="1"/>
          </p:cNvSpPr>
          <p:nvPr/>
        </p:nvSpPr>
        <p:spPr bwMode="auto">
          <a:xfrm>
            <a:off x="1947863" y="3879850"/>
            <a:ext cx="630872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0112" name="Line 2064"/>
          <p:cNvSpPr>
            <a:spLocks noChangeShapeType="1"/>
          </p:cNvSpPr>
          <p:nvPr/>
        </p:nvSpPr>
        <p:spPr bwMode="auto">
          <a:xfrm>
            <a:off x="5126038" y="1720850"/>
            <a:ext cx="0" cy="4306888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4591050" y="4660900"/>
            <a:ext cx="174148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9900"/>
                </a:solidFill>
              </a:rPr>
              <a:t>Observed blood lead</a:t>
            </a:r>
          </a:p>
        </p:txBody>
      </p:sp>
      <p:sp>
        <p:nvSpPr>
          <p:cNvPr id="191491" name="Rectangle 3"/>
          <p:cNvSpPr>
            <a:spLocks noChangeArrowheads="1"/>
          </p:cNvSpPr>
          <p:nvPr/>
        </p:nvSpPr>
        <p:spPr bwMode="auto">
          <a:xfrm>
            <a:off x="822325" y="303213"/>
            <a:ext cx="8556625" cy="698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 eaLnBrk="0" hangingPunct="0">
              <a:defRPr/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NHANES II blood lead measurements found a substantial decline in</a:t>
            </a:r>
          </a:p>
          <a:p>
            <a:pPr algn="ctr" eaLnBrk="0" hangingPunct="0">
              <a:defRPr/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blood lead levels, 10 times more than predicted from environmental modeling</a:t>
            </a:r>
            <a:endParaRPr lang="en-US" sz="1800" b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4843463" y="6178550"/>
            <a:ext cx="663575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>
                <a:solidFill>
                  <a:srgbClr val="FFFF00"/>
                </a:solidFill>
              </a:rPr>
              <a:t>Year</a:t>
            </a:r>
            <a:endParaRPr lang="en-US" sz="1400" b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91493" name="Line 5"/>
          <p:cNvSpPr>
            <a:spLocks noChangeShapeType="1"/>
          </p:cNvSpPr>
          <p:nvPr/>
        </p:nvSpPr>
        <p:spPr bwMode="auto">
          <a:xfrm>
            <a:off x="2309813" y="5683250"/>
            <a:ext cx="5637212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494" name="Line 6"/>
          <p:cNvSpPr>
            <a:spLocks noChangeShapeType="1"/>
          </p:cNvSpPr>
          <p:nvPr/>
        </p:nvSpPr>
        <p:spPr bwMode="auto">
          <a:xfrm flipV="1">
            <a:off x="2303463" y="5676900"/>
            <a:ext cx="0" cy="104775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495" name="Line 7"/>
          <p:cNvSpPr>
            <a:spLocks noChangeShapeType="1"/>
          </p:cNvSpPr>
          <p:nvPr/>
        </p:nvSpPr>
        <p:spPr bwMode="auto">
          <a:xfrm flipV="1">
            <a:off x="3244850" y="5676900"/>
            <a:ext cx="0" cy="104775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496" name="Line 8"/>
          <p:cNvSpPr>
            <a:spLocks noChangeShapeType="1"/>
          </p:cNvSpPr>
          <p:nvPr/>
        </p:nvSpPr>
        <p:spPr bwMode="auto">
          <a:xfrm flipV="1">
            <a:off x="4186238" y="5676900"/>
            <a:ext cx="0" cy="104775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497" name="Line 9"/>
          <p:cNvSpPr>
            <a:spLocks noChangeShapeType="1"/>
          </p:cNvSpPr>
          <p:nvPr/>
        </p:nvSpPr>
        <p:spPr bwMode="auto">
          <a:xfrm flipV="1">
            <a:off x="5129213" y="5676900"/>
            <a:ext cx="0" cy="104775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498" name="Line 10"/>
          <p:cNvSpPr>
            <a:spLocks noChangeShapeType="1"/>
          </p:cNvSpPr>
          <p:nvPr/>
        </p:nvSpPr>
        <p:spPr bwMode="auto">
          <a:xfrm flipV="1">
            <a:off x="6070600" y="5676900"/>
            <a:ext cx="0" cy="104775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499" name="Line 11"/>
          <p:cNvSpPr>
            <a:spLocks noChangeShapeType="1"/>
          </p:cNvSpPr>
          <p:nvPr/>
        </p:nvSpPr>
        <p:spPr bwMode="auto">
          <a:xfrm flipV="1">
            <a:off x="7011988" y="5676900"/>
            <a:ext cx="0" cy="104775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500" name="Line 12"/>
          <p:cNvSpPr>
            <a:spLocks noChangeShapeType="1"/>
          </p:cNvSpPr>
          <p:nvPr/>
        </p:nvSpPr>
        <p:spPr bwMode="auto">
          <a:xfrm flipV="1">
            <a:off x="7953375" y="5676900"/>
            <a:ext cx="0" cy="104775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2009775" y="5811838"/>
            <a:ext cx="5365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1975</a:t>
            </a:r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2951163" y="5811838"/>
            <a:ext cx="5365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1976</a:t>
            </a:r>
          </a:p>
        </p:txBody>
      </p:sp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3892550" y="5811838"/>
            <a:ext cx="5365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1977</a:t>
            </a:r>
          </a:p>
        </p:txBody>
      </p:sp>
      <p:sp>
        <p:nvSpPr>
          <p:cNvPr id="22544" name="Rectangle 16"/>
          <p:cNvSpPr>
            <a:spLocks noChangeArrowheads="1"/>
          </p:cNvSpPr>
          <p:nvPr/>
        </p:nvSpPr>
        <p:spPr bwMode="auto">
          <a:xfrm>
            <a:off x="4833938" y="5811838"/>
            <a:ext cx="5365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1978</a:t>
            </a:r>
          </a:p>
        </p:txBody>
      </p:sp>
      <p:sp>
        <p:nvSpPr>
          <p:cNvPr id="22545" name="Rectangle 17"/>
          <p:cNvSpPr>
            <a:spLocks noChangeArrowheads="1"/>
          </p:cNvSpPr>
          <p:nvPr/>
        </p:nvSpPr>
        <p:spPr bwMode="auto">
          <a:xfrm>
            <a:off x="5775325" y="5811838"/>
            <a:ext cx="5365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1979</a:t>
            </a:r>
          </a:p>
        </p:txBody>
      </p:sp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6718300" y="5811838"/>
            <a:ext cx="5365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1980</a:t>
            </a:r>
          </a:p>
        </p:txBody>
      </p:sp>
      <p:sp>
        <p:nvSpPr>
          <p:cNvPr id="22547" name="Rectangle 19"/>
          <p:cNvSpPr>
            <a:spLocks noChangeArrowheads="1"/>
          </p:cNvSpPr>
          <p:nvPr/>
        </p:nvSpPr>
        <p:spPr bwMode="auto">
          <a:xfrm>
            <a:off x="7659688" y="5811838"/>
            <a:ext cx="5365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1981</a:t>
            </a:r>
          </a:p>
        </p:txBody>
      </p:sp>
      <p:sp>
        <p:nvSpPr>
          <p:cNvPr id="22548" name="Rectangle 20"/>
          <p:cNvSpPr>
            <a:spLocks noChangeArrowheads="1"/>
          </p:cNvSpPr>
          <p:nvPr/>
        </p:nvSpPr>
        <p:spPr bwMode="auto">
          <a:xfrm>
            <a:off x="415925" y="2914650"/>
            <a:ext cx="1287463" cy="1311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 eaLnBrk="0" hangingPunct="0"/>
            <a:r>
              <a:rPr lang="en-US" sz="1600">
                <a:solidFill>
                  <a:srgbClr val="FFFF00"/>
                </a:solidFill>
              </a:rPr>
              <a:t>Lead used in</a:t>
            </a:r>
          </a:p>
          <a:p>
            <a:pPr algn="ctr" eaLnBrk="0" hangingPunct="0"/>
            <a:r>
              <a:rPr lang="en-US" sz="1600">
                <a:solidFill>
                  <a:srgbClr val="FFFF00"/>
                </a:solidFill>
              </a:rPr>
              <a:t>gasoline</a:t>
            </a:r>
          </a:p>
          <a:p>
            <a:pPr algn="ctr" eaLnBrk="0" hangingPunct="0"/>
            <a:endParaRPr lang="en-US" sz="1600">
              <a:solidFill>
                <a:srgbClr val="FFFF00"/>
              </a:solidFill>
            </a:endParaRPr>
          </a:p>
          <a:p>
            <a:pPr algn="ctr" eaLnBrk="0" hangingPunct="0"/>
            <a:r>
              <a:rPr lang="en-US" sz="1600">
                <a:solidFill>
                  <a:srgbClr val="FFFF00"/>
                </a:solidFill>
              </a:rPr>
              <a:t>(Thousands</a:t>
            </a:r>
          </a:p>
          <a:p>
            <a:pPr algn="ctr" eaLnBrk="0" hangingPunct="0"/>
            <a:r>
              <a:rPr lang="en-US" sz="1600">
                <a:solidFill>
                  <a:srgbClr val="FFFF00"/>
                </a:solidFill>
              </a:rPr>
              <a:t>of tons) </a:t>
            </a:r>
          </a:p>
        </p:txBody>
      </p:sp>
      <p:sp>
        <p:nvSpPr>
          <p:cNvPr id="191509" name="Line 21"/>
          <p:cNvSpPr>
            <a:spLocks noChangeShapeType="1"/>
          </p:cNvSpPr>
          <p:nvPr/>
        </p:nvSpPr>
        <p:spPr bwMode="auto">
          <a:xfrm flipV="1">
            <a:off x="2303463" y="1419225"/>
            <a:ext cx="0" cy="4270375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510" name="Line 22"/>
          <p:cNvSpPr>
            <a:spLocks noChangeShapeType="1"/>
          </p:cNvSpPr>
          <p:nvPr/>
        </p:nvSpPr>
        <p:spPr bwMode="auto">
          <a:xfrm>
            <a:off x="2217738" y="5683250"/>
            <a:ext cx="79375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511" name="Line 23"/>
          <p:cNvSpPr>
            <a:spLocks noChangeShapeType="1"/>
          </p:cNvSpPr>
          <p:nvPr/>
        </p:nvSpPr>
        <p:spPr bwMode="auto">
          <a:xfrm>
            <a:off x="2217738" y="5149850"/>
            <a:ext cx="79375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512" name="Line 24"/>
          <p:cNvSpPr>
            <a:spLocks noChangeShapeType="1"/>
          </p:cNvSpPr>
          <p:nvPr/>
        </p:nvSpPr>
        <p:spPr bwMode="auto">
          <a:xfrm>
            <a:off x="2217738" y="4618038"/>
            <a:ext cx="79375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513" name="Line 25"/>
          <p:cNvSpPr>
            <a:spLocks noChangeShapeType="1"/>
          </p:cNvSpPr>
          <p:nvPr/>
        </p:nvSpPr>
        <p:spPr bwMode="auto">
          <a:xfrm>
            <a:off x="2217738" y="4086225"/>
            <a:ext cx="79375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514" name="Line 26"/>
          <p:cNvSpPr>
            <a:spLocks noChangeShapeType="1"/>
          </p:cNvSpPr>
          <p:nvPr/>
        </p:nvSpPr>
        <p:spPr bwMode="auto">
          <a:xfrm>
            <a:off x="2217738" y="3554413"/>
            <a:ext cx="79375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515" name="Line 27"/>
          <p:cNvSpPr>
            <a:spLocks noChangeShapeType="1"/>
          </p:cNvSpPr>
          <p:nvPr/>
        </p:nvSpPr>
        <p:spPr bwMode="auto">
          <a:xfrm>
            <a:off x="2217738" y="3021013"/>
            <a:ext cx="79375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516" name="Line 28"/>
          <p:cNvSpPr>
            <a:spLocks noChangeShapeType="1"/>
          </p:cNvSpPr>
          <p:nvPr/>
        </p:nvSpPr>
        <p:spPr bwMode="auto">
          <a:xfrm>
            <a:off x="2217738" y="2489200"/>
            <a:ext cx="79375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517" name="Line 29"/>
          <p:cNvSpPr>
            <a:spLocks noChangeShapeType="1"/>
          </p:cNvSpPr>
          <p:nvPr/>
        </p:nvSpPr>
        <p:spPr bwMode="auto">
          <a:xfrm>
            <a:off x="2217738" y="1957388"/>
            <a:ext cx="79375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518" name="Line 30"/>
          <p:cNvSpPr>
            <a:spLocks noChangeShapeType="1"/>
          </p:cNvSpPr>
          <p:nvPr/>
        </p:nvSpPr>
        <p:spPr bwMode="auto">
          <a:xfrm>
            <a:off x="2217738" y="1425575"/>
            <a:ext cx="79375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559" name="Rectangle 31"/>
          <p:cNvSpPr>
            <a:spLocks noChangeArrowheads="1"/>
          </p:cNvSpPr>
          <p:nvPr/>
        </p:nvSpPr>
        <p:spPr bwMode="auto">
          <a:xfrm>
            <a:off x="1828800" y="5532438"/>
            <a:ext cx="3587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30</a:t>
            </a:r>
          </a:p>
        </p:txBody>
      </p:sp>
      <p:sp>
        <p:nvSpPr>
          <p:cNvPr id="22560" name="Rectangle 32"/>
          <p:cNvSpPr>
            <a:spLocks noChangeArrowheads="1"/>
          </p:cNvSpPr>
          <p:nvPr/>
        </p:nvSpPr>
        <p:spPr bwMode="auto">
          <a:xfrm>
            <a:off x="1828800" y="4999038"/>
            <a:ext cx="3587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40</a:t>
            </a:r>
          </a:p>
        </p:txBody>
      </p:sp>
      <p:sp>
        <p:nvSpPr>
          <p:cNvPr id="22561" name="Rectangle 33"/>
          <p:cNvSpPr>
            <a:spLocks noChangeArrowheads="1"/>
          </p:cNvSpPr>
          <p:nvPr/>
        </p:nvSpPr>
        <p:spPr bwMode="auto">
          <a:xfrm>
            <a:off x="1828800" y="4467225"/>
            <a:ext cx="3587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50</a:t>
            </a:r>
          </a:p>
        </p:txBody>
      </p:sp>
      <p:sp>
        <p:nvSpPr>
          <p:cNvPr id="22562" name="Rectangle 34"/>
          <p:cNvSpPr>
            <a:spLocks noChangeArrowheads="1"/>
          </p:cNvSpPr>
          <p:nvPr/>
        </p:nvSpPr>
        <p:spPr bwMode="auto">
          <a:xfrm>
            <a:off x="1828800" y="3935413"/>
            <a:ext cx="3587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60</a:t>
            </a:r>
          </a:p>
        </p:txBody>
      </p:sp>
      <p:sp>
        <p:nvSpPr>
          <p:cNvPr id="22563" name="Rectangle 35"/>
          <p:cNvSpPr>
            <a:spLocks noChangeArrowheads="1"/>
          </p:cNvSpPr>
          <p:nvPr/>
        </p:nvSpPr>
        <p:spPr bwMode="auto">
          <a:xfrm>
            <a:off x="1828800" y="3403600"/>
            <a:ext cx="3587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70</a:t>
            </a:r>
          </a:p>
        </p:txBody>
      </p:sp>
      <p:sp>
        <p:nvSpPr>
          <p:cNvPr id="22564" name="Rectangle 36"/>
          <p:cNvSpPr>
            <a:spLocks noChangeArrowheads="1"/>
          </p:cNvSpPr>
          <p:nvPr/>
        </p:nvSpPr>
        <p:spPr bwMode="auto">
          <a:xfrm>
            <a:off x="1828800" y="2870200"/>
            <a:ext cx="3587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80</a:t>
            </a:r>
          </a:p>
        </p:txBody>
      </p:sp>
      <p:sp>
        <p:nvSpPr>
          <p:cNvPr id="22565" name="Rectangle 37"/>
          <p:cNvSpPr>
            <a:spLocks noChangeArrowheads="1"/>
          </p:cNvSpPr>
          <p:nvPr/>
        </p:nvSpPr>
        <p:spPr bwMode="auto">
          <a:xfrm>
            <a:off x="1828800" y="2338388"/>
            <a:ext cx="3587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90</a:t>
            </a:r>
          </a:p>
        </p:txBody>
      </p:sp>
      <p:sp>
        <p:nvSpPr>
          <p:cNvPr id="22566" name="Rectangle 38"/>
          <p:cNvSpPr>
            <a:spLocks noChangeArrowheads="1"/>
          </p:cNvSpPr>
          <p:nvPr/>
        </p:nvSpPr>
        <p:spPr bwMode="auto">
          <a:xfrm>
            <a:off x="1730375" y="1806575"/>
            <a:ext cx="4476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100</a:t>
            </a:r>
          </a:p>
        </p:txBody>
      </p:sp>
      <p:sp>
        <p:nvSpPr>
          <p:cNvPr id="22567" name="Rectangle 39"/>
          <p:cNvSpPr>
            <a:spLocks noChangeArrowheads="1"/>
          </p:cNvSpPr>
          <p:nvPr/>
        </p:nvSpPr>
        <p:spPr bwMode="auto">
          <a:xfrm>
            <a:off x="1730375" y="1274763"/>
            <a:ext cx="4476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110</a:t>
            </a:r>
          </a:p>
        </p:txBody>
      </p:sp>
      <p:sp>
        <p:nvSpPr>
          <p:cNvPr id="191528" name="Line 40"/>
          <p:cNvSpPr>
            <a:spLocks noChangeShapeType="1"/>
          </p:cNvSpPr>
          <p:nvPr/>
        </p:nvSpPr>
        <p:spPr bwMode="auto">
          <a:xfrm flipV="1">
            <a:off x="7953375" y="1419225"/>
            <a:ext cx="0" cy="4270375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529" name="Freeform 41"/>
          <p:cNvSpPr>
            <a:spLocks/>
          </p:cNvSpPr>
          <p:nvPr/>
        </p:nvSpPr>
        <p:spPr bwMode="auto">
          <a:xfrm>
            <a:off x="3052763" y="1925638"/>
            <a:ext cx="3763962" cy="31035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7" y="224"/>
              </a:cxn>
              <a:cxn ang="0">
                <a:pos x="579" y="419"/>
              </a:cxn>
              <a:cxn ang="0">
                <a:pos x="880" y="425"/>
              </a:cxn>
              <a:cxn ang="0">
                <a:pos x="1172" y="949"/>
              </a:cxn>
              <a:cxn ang="0">
                <a:pos x="1461" y="439"/>
              </a:cxn>
              <a:cxn ang="0">
                <a:pos x="1760" y="949"/>
              </a:cxn>
              <a:cxn ang="0">
                <a:pos x="2060" y="1310"/>
              </a:cxn>
              <a:cxn ang="0">
                <a:pos x="2370" y="1954"/>
              </a:cxn>
            </a:cxnLst>
            <a:rect l="0" t="0" r="r" b="b"/>
            <a:pathLst>
              <a:path w="2371" h="1955">
                <a:moveTo>
                  <a:pt x="0" y="0"/>
                </a:moveTo>
                <a:lnTo>
                  <a:pt x="287" y="224"/>
                </a:lnTo>
                <a:lnTo>
                  <a:pt x="579" y="419"/>
                </a:lnTo>
                <a:lnTo>
                  <a:pt x="880" y="425"/>
                </a:lnTo>
                <a:lnTo>
                  <a:pt x="1172" y="949"/>
                </a:lnTo>
                <a:lnTo>
                  <a:pt x="1461" y="439"/>
                </a:lnTo>
                <a:lnTo>
                  <a:pt x="1760" y="949"/>
                </a:lnTo>
                <a:lnTo>
                  <a:pt x="2060" y="1310"/>
                </a:lnTo>
                <a:lnTo>
                  <a:pt x="2370" y="1954"/>
                </a:lnTo>
              </a:path>
            </a:pathLst>
          </a:custGeom>
          <a:noFill/>
          <a:ln w="50800" cap="rnd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570" name="Rectangle 42"/>
          <p:cNvSpPr>
            <a:spLocks noChangeArrowheads="1"/>
          </p:cNvSpPr>
          <p:nvPr/>
        </p:nvSpPr>
        <p:spPr bwMode="auto">
          <a:xfrm>
            <a:off x="8570913" y="2914650"/>
            <a:ext cx="1214437" cy="1066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 eaLnBrk="0" hangingPunct="0"/>
            <a:r>
              <a:rPr lang="en-US" sz="1600">
                <a:solidFill>
                  <a:srgbClr val="FFFF00"/>
                </a:solidFill>
              </a:rPr>
              <a:t>Mean blood</a:t>
            </a:r>
          </a:p>
          <a:p>
            <a:pPr algn="ctr" eaLnBrk="0" hangingPunct="0"/>
            <a:r>
              <a:rPr lang="en-US" sz="1600">
                <a:solidFill>
                  <a:srgbClr val="FFFF00"/>
                </a:solidFill>
              </a:rPr>
              <a:t>lead</a:t>
            </a:r>
          </a:p>
          <a:p>
            <a:pPr algn="ctr" eaLnBrk="0" hangingPunct="0"/>
            <a:endParaRPr lang="en-US" sz="1600">
              <a:solidFill>
                <a:srgbClr val="FFFF00"/>
              </a:solidFill>
            </a:endParaRPr>
          </a:p>
          <a:p>
            <a:pPr algn="ctr" eaLnBrk="0" hangingPunct="0"/>
            <a:r>
              <a:rPr lang="en-US" sz="1600">
                <a:solidFill>
                  <a:srgbClr val="FFFF00"/>
                </a:solidFill>
              </a:rPr>
              <a:t>(</a:t>
            </a:r>
            <a:r>
              <a:rPr lang="en-US" sz="1600">
                <a:solidFill>
                  <a:srgbClr val="FFFF00"/>
                </a:solidFill>
                <a:sym typeface="Symbol" pitchFamily="18" charset="2"/>
              </a:rPr>
              <a:t>g/dL)</a:t>
            </a:r>
            <a:endParaRPr lang="en-US" sz="1600">
              <a:solidFill>
                <a:srgbClr val="FFFF00"/>
              </a:solidFill>
            </a:endParaRPr>
          </a:p>
        </p:txBody>
      </p:sp>
      <p:sp>
        <p:nvSpPr>
          <p:cNvPr id="191531" name="Line 43"/>
          <p:cNvSpPr>
            <a:spLocks noChangeShapeType="1"/>
          </p:cNvSpPr>
          <p:nvPr/>
        </p:nvSpPr>
        <p:spPr bwMode="auto">
          <a:xfrm flipV="1">
            <a:off x="7953375" y="1419225"/>
            <a:ext cx="0" cy="4270375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532" name="Line 44"/>
          <p:cNvSpPr>
            <a:spLocks noChangeShapeType="1"/>
          </p:cNvSpPr>
          <p:nvPr/>
        </p:nvSpPr>
        <p:spPr bwMode="auto">
          <a:xfrm flipH="1">
            <a:off x="7947025" y="5362575"/>
            <a:ext cx="104775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533" name="Line 45"/>
          <p:cNvSpPr>
            <a:spLocks noChangeShapeType="1"/>
          </p:cNvSpPr>
          <p:nvPr/>
        </p:nvSpPr>
        <p:spPr bwMode="auto">
          <a:xfrm flipH="1">
            <a:off x="7947025" y="4884738"/>
            <a:ext cx="104775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534" name="Line 46"/>
          <p:cNvSpPr>
            <a:spLocks noChangeShapeType="1"/>
          </p:cNvSpPr>
          <p:nvPr/>
        </p:nvSpPr>
        <p:spPr bwMode="auto">
          <a:xfrm flipH="1">
            <a:off x="7947025" y="4408488"/>
            <a:ext cx="104775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535" name="Line 47"/>
          <p:cNvSpPr>
            <a:spLocks noChangeShapeType="1"/>
          </p:cNvSpPr>
          <p:nvPr/>
        </p:nvSpPr>
        <p:spPr bwMode="auto">
          <a:xfrm flipH="1">
            <a:off x="7947025" y="3929063"/>
            <a:ext cx="104775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536" name="Line 48"/>
          <p:cNvSpPr>
            <a:spLocks noChangeShapeType="1"/>
          </p:cNvSpPr>
          <p:nvPr/>
        </p:nvSpPr>
        <p:spPr bwMode="auto">
          <a:xfrm flipH="1">
            <a:off x="7947025" y="3452813"/>
            <a:ext cx="104775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537" name="Line 49"/>
          <p:cNvSpPr>
            <a:spLocks noChangeShapeType="1"/>
          </p:cNvSpPr>
          <p:nvPr/>
        </p:nvSpPr>
        <p:spPr bwMode="auto">
          <a:xfrm flipH="1">
            <a:off x="7947025" y="2974975"/>
            <a:ext cx="104775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538" name="Line 50"/>
          <p:cNvSpPr>
            <a:spLocks noChangeShapeType="1"/>
          </p:cNvSpPr>
          <p:nvPr/>
        </p:nvSpPr>
        <p:spPr bwMode="auto">
          <a:xfrm flipH="1">
            <a:off x="7947025" y="2498725"/>
            <a:ext cx="104775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539" name="Line 51"/>
          <p:cNvSpPr>
            <a:spLocks noChangeShapeType="1"/>
          </p:cNvSpPr>
          <p:nvPr/>
        </p:nvSpPr>
        <p:spPr bwMode="auto">
          <a:xfrm flipH="1">
            <a:off x="7947025" y="2020888"/>
            <a:ext cx="104775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540" name="Line 52"/>
          <p:cNvSpPr>
            <a:spLocks noChangeShapeType="1"/>
          </p:cNvSpPr>
          <p:nvPr/>
        </p:nvSpPr>
        <p:spPr bwMode="auto">
          <a:xfrm flipH="1">
            <a:off x="7947025" y="1544638"/>
            <a:ext cx="104775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581" name="Rectangle 53"/>
          <p:cNvSpPr>
            <a:spLocks noChangeArrowheads="1"/>
          </p:cNvSpPr>
          <p:nvPr/>
        </p:nvSpPr>
        <p:spPr bwMode="auto">
          <a:xfrm>
            <a:off x="8037513" y="5211763"/>
            <a:ext cx="2698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9</a:t>
            </a:r>
          </a:p>
        </p:txBody>
      </p:sp>
      <p:sp>
        <p:nvSpPr>
          <p:cNvPr id="22582" name="Rectangle 54"/>
          <p:cNvSpPr>
            <a:spLocks noChangeArrowheads="1"/>
          </p:cNvSpPr>
          <p:nvPr/>
        </p:nvSpPr>
        <p:spPr bwMode="auto">
          <a:xfrm>
            <a:off x="8037513" y="4733925"/>
            <a:ext cx="3587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10</a:t>
            </a:r>
          </a:p>
        </p:txBody>
      </p:sp>
      <p:sp>
        <p:nvSpPr>
          <p:cNvPr id="22583" name="Rectangle 55"/>
          <p:cNvSpPr>
            <a:spLocks noChangeArrowheads="1"/>
          </p:cNvSpPr>
          <p:nvPr/>
        </p:nvSpPr>
        <p:spPr bwMode="auto">
          <a:xfrm>
            <a:off x="8037513" y="4257675"/>
            <a:ext cx="3587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11</a:t>
            </a:r>
          </a:p>
        </p:txBody>
      </p:sp>
      <p:sp>
        <p:nvSpPr>
          <p:cNvPr id="22584" name="Rectangle 56"/>
          <p:cNvSpPr>
            <a:spLocks noChangeArrowheads="1"/>
          </p:cNvSpPr>
          <p:nvPr/>
        </p:nvSpPr>
        <p:spPr bwMode="auto">
          <a:xfrm>
            <a:off x="8037513" y="3778250"/>
            <a:ext cx="3587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12</a:t>
            </a:r>
          </a:p>
        </p:txBody>
      </p:sp>
      <p:sp>
        <p:nvSpPr>
          <p:cNvPr id="22585" name="Rectangle 57"/>
          <p:cNvSpPr>
            <a:spLocks noChangeArrowheads="1"/>
          </p:cNvSpPr>
          <p:nvPr/>
        </p:nvSpPr>
        <p:spPr bwMode="auto">
          <a:xfrm>
            <a:off x="8037513" y="3302000"/>
            <a:ext cx="3587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13</a:t>
            </a:r>
          </a:p>
        </p:txBody>
      </p:sp>
      <p:sp>
        <p:nvSpPr>
          <p:cNvPr id="22586" name="Rectangle 58"/>
          <p:cNvSpPr>
            <a:spLocks noChangeArrowheads="1"/>
          </p:cNvSpPr>
          <p:nvPr/>
        </p:nvSpPr>
        <p:spPr bwMode="auto">
          <a:xfrm>
            <a:off x="8037513" y="2824163"/>
            <a:ext cx="3587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14</a:t>
            </a:r>
          </a:p>
        </p:txBody>
      </p:sp>
      <p:sp>
        <p:nvSpPr>
          <p:cNvPr id="22587" name="Rectangle 59"/>
          <p:cNvSpPr>
            <a:spLocks noChangeArrowheads="1"/>
          </p:cNvSpPr>
          <p:nvPr/>
        </p:nvSpPr>
        <p:spPr bwMode="auto">
          <a:xfrm>
            <a:off x="8037513" y="2347913"/>
            <a:ext cx="3587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15</a:t>
            </a:r>
          </a:p>
        </p:txBody>
      </p:sp>
      <p:sp>
        <p:nvSpPr>
          <p:cNvPr id="22588" name="Rectangle 60"/>
          <p:cNvSpPr>
            <a:spLocks noChangeArrowheads="1"/>
          </p:cNvSpPr>
          <p:nvPr/>
        </p:nvSpPr>
        <p:spPr bwMode="auto">
          <a:xfrm>
            <a:off x="8037513" y="1870075"/>
            <a:ext cx="3587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16</a:t>
            </a:r>
          </a:p>
        </p:txBody>
      </p:sp>
      <p:sp>
        <p:nvSpPr>
          <p:cNvPr id="22589" name="Rectangle 61"/>
          <p:cNvSpPr>
            <a:spLocks noChangeArrowheads="1"/>
          </p:cNvSpPr>
          <p:nvPr/>
        </p:nvSpPr>
        <p:spPr bwMode="auto">
          <a:xfrm>
            <a:off x="8037513" y="1393825"/>
            <a:ext cx="3587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17</a:t>
            </a:r>
          </a:p>
        </p:txBody>
      </p:sp>
      <p:sp>
        <p:nvSpPr>
          <p:cNvPr id="191550" name="Freeform 62"/>
          <p:cNvSpPr>
            <a:spLocks/>
          </p:cNvSpPr>
          <p:nvPr/>
        </p:nvSpPr>
        <p:spPr bwMode="auto">
          <a:xfrm>
            <a:off x="3052763" y="1925638"/>
            <a:ext cx="3763962" cy="3103562"/>
          </a:xfrm>
          <a:custGeom>
            <a:avLst/>
            <a:gdLst/>
            <a:ahLst/>
            <a:cxnLst>
              <a:cxn ang="0">
                <a:pos x="0" y="120"/>
              </a:cxn>
              <a:cxn ang="0">
                <a:pos x="287" y="0"/>
              </a:cxn>
              <a:cxn ang="0">
                <a:pos x="579" y="661"/>
              </a:cxn>
              <a:cxn ang="0">
                <a:pos x="880" y="511"/>
              </a:cxn>
              <a:cxn ang="0">
                <a:pos x="1172" y="631"/>
              </a:cxn>
              <a:cxn ang="0">
                <a:pos x="1461" y="541"/>
              </a:cxn>
              <a:cxn ang="0">
                <a:pos x="1760" y="1112"/>
              </a:cxn>
              <a:cxn ang="0">
                <a:pos x="2060" y="1533"/>
              </a:cxn>
              <a:cxn ang="0">
                <a:pos x="2370" y="1954"/>
              </a:cxn>
            </a:cxnLst>
            <a:rect l="0" t="0" r="r" b="b"/>
            <a:pathLst>
              <a:path w="2371" h="1955">
                <a:moveTo>
                  <a:pt x="0" y="120"/>
                </a:moveTo>
                <a:lnTo>
                  <a:pt x="287" y="0"/>
                </a:lnTo>
                <a:lnTo>
                  <a:pt x="579" y="661"/>
                </a:lnTo>
                <a:lnTo>
                  <a:pt x="880" y="511"/>
                </a:lnTo>
                <a:lnTo>
                  <a:pt x="1172" y="631"/>
                </a:lnTo>
                <a:lnTo>
                  <a:pt x="1461" y="541"/>
                </a:lnTo>
                <a:lnTo>
                  <a:pt x="1760" y="1112"/>
                </a:lnTo>
                <a:lnTo>
                  <a:pt x="2060" y="1533"/>
                </a:lnTo>
                <a:lnTo>
                  <a:pt x="2370" y="1954"/>
                </a:lnTo>
              </a:path>
            </a:pathLst>
          </a:custGeom>
          <a:noFill/>
          <a:ln w="50800" cap="rnd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551" name="Freeform 63"/>
          <p:cNvSpPr>
            <a:spLocks/>
          </p:cNvSpPr>
          <p:nvPr/>
        </p:nvSpPr>
        <p:spPr bwMode="auto">
          <a:xfrm>
            <a:off x="3052763" y="2116138"/>
            <a:ext cx="3763962" cy="2873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7" y="0"/>
              </a:cxn>
              <a:cxn ang="0">
                <a:pos x="579" y="60"/>
              </a:cxn>
              <a:cxn ang="0">
                <a:pos x="880" y="30"/>
              </a:cxn>
              <a:cxn ang="0">
                <a:pos x="1172" y="60"/>
              </a:cxn>
              <a:cxn ang="0">
                <a:pos x="1461" y="30"/>
              </a:cxn>
              <a:cxn ang="0">
                <a:pos x="1760" y="90"/>
              </a:cxn>
              <a:cxn ang="0">
                <a:pos x="2060" y="150"/>
              </a:cxn>
              <a:cxn ang="0">
                <a:pos x="2370" y="180"/>
              </a:cxn>
            </a:cxnLst>
            <a:rect l="0" t="0" r="r" b="b"/>
            <a:pathLst>
              <a:path w="2371" h="181">
                <a:moveTo>
                  <a:pt x="0" y="0"/>
                </a:moveTo>
                <a:lnTo>
                  <a:pt x="287" y="0"/>
                </a:lnTo>
                <a:lnTo>
                  <a:pt x="579" y="60"/>
                </a:lnTo>
                <a:lnTo>
                  <a:pt x="880" y="30"/>
                </a:lnTo>
                <a:lnTo>
                  <a:pt x="1172" y="60"/>
                </a:lnTo>
                <a:lnTo>
                  <a:pt x="1461" y="30"/>
                </a:lnTo>
                <a:lnTo>
                  <a:pt x="1760" y="90"/>
                </a:lnTo>
                <a:lnTo>
                  <a:pt x="2060" y="150"/>
                </a:lnTo>
                <a:lnTo>
                  <a:pt x="2370" y="180"/>
                </a:lnTo>
              </a:path>
            </a:pathLst>
          </a:custGeom>
          <a:noFill/>
          <a:ln w="50800" cap="rnd" cmpd="sng">
            <a:solidFill>
              <a:srgbClr val="66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592" name="Rectangle 64"/>
          <p:cNvSpPr>
            <a:spLocks noChangeArrowheads="1"/>
          </p:cNvSpPr>
          <p:nvPr/>
        </p:nvSpPr>
        <p:spPr bwMode="auto">
          <a:xfrm>
            <a:off x="5834063" y="3089275"/>
            <a:ext cx="12033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FFFFFF"/>
                </a:solidFill>
              </a:rPr>
              <a:t>Gasoline lead</a:t>
            </a:r>
          </a:p>
        </p:txBody>
      </p:sp>
      <p:sp>
        <p:nvSpPr>
          <p:cNvPr id="22593" name="Rectangle 65"/>
          <p:cNvSpPr>
            <a:spLocks noChangeArrowheads="1"/>
          </p:cNvSpPr>
          <p:nvPr/>
        </p:nvSpPr>
        <p:spPr bwMode="auto">
          <a:xfrm>
            <a:off x="5429250" y="1765300"/>
            <a:ext cx="1739900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400">
                <a:solidFill>
                  <a:srgbClr val="66FFFF"/>
                </a:solidFill>
              </a:rPr>
              <a:t>Predicted blood lead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75" y="1874838"/>
            <a:ext cx="8856663" cy="4114800"/>
          </a:xfrm>
        </p:spPr>
        <p:txBody>
          <a:bodyPr/>
          <a:lstStyle/>
          <a:p>
            <a:pPr marL="0" indent="0" eaLnBrk="1" hangingPunct="1">
              <a:lnSpc>
                <a:spcPct val="130000"/>
              </a:lnSpc>
              <a:spcAft>
                <a:spcPct val="40000"/>
              </a:spcAft>
              <a:buFont typeface="CommonBullets" pitchFamily="34" charset="2"/>
              <a:buNone/>
              <a:tabLst>
                <a:tab pos="1822450" algn="l"/>
                <a:tab pos="2968625" algn="l"/>
              </a:tabLst>
              <a:defRPr/>
            </a:pPr>
            <a:r>
              <a:rPr lang="en-US" sz="2800" smtClean="0"/>
              <a:t>“We recommend that in laying out new towns and villages, and in extending those already laid out, ample provision be made for a supply, in purity and abundance, of light, air, and water; for drainage and sewerage, for paving and for cleanliness.”</a:t>
            </a:r>
          </a:p>
          <a:p>
            <a:pPr marL="2968625" lvl="3" indent="1588" eaLnBrk="1" hangingPunct="1">
              <a:buFontTx/>
              <a:buNone/>
              <a:tabLst>
                <a:tab pos="1822450" algn="l"/>
                <a:tab pos="2968625" algn="l"/>
              </a:tabLst>
              <a:defRPr/>
            </a:pPr>
            <a:r>
              <a:rPr lang="en-US" sz="2400" smtClean="0"/>
              <a:t>Report of the Sanitary Commission of Massachusetts, 1850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581025" y="152400"/>
            <a:ext cx="912495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smtClean="0"/>
              <a:t>Prevalence of Childhood Lead Poisoning in the US</a:t>
            </a:r>
            <a:br>
              <a:rPr lang="en-US" sz="2400" smtClean="0"/>
            </a:br>
            <a:r>
              <a:rPr lang="en-US" sz="2400" smtClean="0"/>
              <a:t>by Housing and Demographic Characteristics, 1991 - 1994</a:t>
            </a:r>
          </a:p>
        </p:txBody>
      </p:sp>
      <p:sp>
        <p:nvSpPr>
          <p:cNvPr id="248836" name="Line 1028"/>
          <p:cNvSpPr>
            <a:spLocks noChangeShapeType="1"/>
          </p:cNvSpPr>
          <p:nvPr/>
        </p:nvSpPr>
        <p:spPr bwMode="auto">
          <a:xfrm flipV="1">
            <a:off x="2012950" y="1398588"/>
            <a:ext cx="1588" cy="4138612"/>
          </a:xfrm>
          <a:prstGeom prst="line">
            <a:avLst/>
          </a:prstGeom>
          <a:noFill/>
          <a:ln w="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37" name="Line 1029"/>
          <p:cNvSpPr>
            <a:spLocks noChangeShapeType="1"/>
          </p:cNvSpPr>
          <p:nvPr/>
        </p:nvSpPr>
        <p:spPr bwMode="auto">
          <a:xfrm>
            <a:off x="2012950" y="1398588"/>
            <a:ext cx="6757988" cy="1587"/>
          </a:xfrm>
          <a:prstGeom prst="line">
            <a:avLst/>
          </a:prstGeom>
          <a:noFill/>
          <a:ln w="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38" name="Rectangle 1030"/>
          <p:cNvSpPr>
            <a:spLocks noChangeArrowheads="1"/>
          </p:cNvSpPr>
          <p:nvPr/>
        </p:nvSpPr>
        <p:spPr bwMode="auto">
          <a:xfrm>
            <a:off x="3133725" y="5537200"/>
            <a:ext cx="6350" cy="79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39" name="Rectangle 1031"/>
          <p:cNvSpPr>
            <a:spLocks noChangeArrowheads="1"/>
          </p:cNvSpPr>
          <p:nvPr/>
        </p:nvSpPr>
        <p:spPr bwMode="auto">
          <a:xfrm>
            <a:off x="4259263" y="5537200"/>
            <a:ext cx="9525" cy="79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40" name="Rectangle 1032"/>
          <p:cNvSpPr>
            <a:spLocks noChangeArrowheads="1"/>
          </p:cNvSpPr>
          <p:nvPr/>
        </p:nvSpPr>
        <p:spPr bwMode="auto">
          <a:xfrm>
            <a:off x="5387975" y="5537200"/>
            <a:ext cx="9525" cy="79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41" name="Rectangle 1033"/>
          <p:cNvSpPr>
            <a:spLocks noChangeArrowheads="1"/>
          </p:cNvSpPr>
          <p:nvPr/>
        </p:nvSpPr>
        <p:spPr bwMode="auto">
          <a:xfrm>
            <a:off x="6515100" y="5537200"/>
            <a:ext cx="7938" cy="79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42" name="Rectangle 1034"/>
          <p:cNvSpPr>
            <a:spLocks noChangeArrowheads="1"/>
          </p:cNvSpPr>
          <p:nvPr/>
        </p:nvSpPr>
        <p:spPr bwMode="auto">
          <a:xfrm>
            <a:off x="7642225" y="5537200"/>
            <a:ext cx="7938" cy="79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43" name="Rectangle 1035"/>
          <p:cNvSpPr>
            <a:spLocks noChangeArrowheads="1"/>
          </p:cNvSpPr>
          <p:nvPr/>
        </p:nvSpPr>
        <p:spPr bwMode="auto">
          <a:xfrm>
            <a:off x="8770938" y="5537200"/>
            <a:ext cx="6350" cy="79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44" name="Rectangle 1036"/>
          <p:cNvSpPr>
            <a:spLocks noChangeArrowheads="1"/>
          </p:cNvSpPr>
          <p:nvPr/>
        </p:nvSpPr>
        <p:spPr bwMode="auto">
          <a:xfrm>
            <a:off x="2290763" y="4040188"/>
            <a:ext cx="571500" cy="149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45" name="Rectangle 1037"/>
          <p:cNvSpPr>
            <a:spLocks noChangeArrowheads="1"/>
          </p:cNvSpPr>
          <p:nvPr/>
        </p:nvSpPr>
        <p:spPr bwMode="auto">
          <a:xfrm>
            <a:off x="3355975" y="4732338"/>
            <a:ext cx="569913" cy="80010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46" name="Rectangle 1038"/>
          <p:cNvSpPr>
            <a:spLocks noChangeArrowheads="1"/>
          </p:cNvSpPr>
          <p:nvPr/>
        </p:nvSpPr>
        <p:spPr bwMode="auto">
          <a:xfrm>
            <a:off x="4419600" y="5248275"/>
            <a:ext cx="569913" cy="2841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47" name="Rectangle 1039"/>
          <p:cNvSpPr>
            <a:spLocks noChangeArrowheads="1"/>
          </p:cNvSpPr>
          <p:nvPr/>
        </p:nvSpPr>
        <p:spPr bwMode="auto">
          <a:xfrm>
            <a:off x="5884863" y="1747838"/>
            <a:ext cx="561975" cy="3784600"/>
          </a:xfrm>
          <a:prstGeom prst="rect">
            <a:avLst/>
          </a:prstGeom>
          <a:solidFill>
            <a:srgbClr val="66FFFF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48" name="Rectangle 1040"/>
          <p:cNvSpPr>
            <a:spLocks noChangeArrowheads="1"/>
          </p:cNvSpPr>
          <p:nvPr/>
        </p:nvSpPr>
        <p:spPr bwMode="auto">
          <a:xfrm>
            <a:off x="6897688" y="3281363"/>
            <a:ext cx="571500" cy="2251075"/>
          </a:xfrm>
          <a:prstGeom prst="rect">
            <a:avLst/>
          </a:prstGeom>
          <a:solidFill>
            <a:srgbClr val="66FFFF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49" name="Rectangle 1041"/>
          <p:cNvSpPr>
            <a:spLocks noChangeArrowheads="1"/>
          </p:cNvSpPr>
          <p:nvPr/>
        </p:nvSpPr>
        <p:spPr bwMode="auto">
          <a:xfrm>
            <a:off x="7920038" y="4554538"/>
            <a:ext cx="573087" cy="977900"/>
          </a:xfrm>
          <a:prstGeom prst="rect">
            <a:avLst/>
          </a:prstGeom>
          <a:solidFill>
            <a:srgbClr val="66FFFF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50" name="Rectangle 1042"/>
          <p:cNvSpPr>
            <a:spLocks noChangeArrowheads="1"/>
          </p:cNvSpPr>
          <p:nvPr/>
        </p:nvSpPr>
        <p:spPr bwMode="auto">
          <a:xfrm>
            <a:off x="2244725" y="5600700"/>
            <a:ext cx="576263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Before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1946</a:t>
            </a:r>
            <a:endParaRPr lang="en-US" sz="16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8851" name="Rectangle 1043"/>
          <p:cNvSpPr>
            <a:spLocks noChangeArrowheads="1"/>
          </p:cNvSpPr>
          <p:nvPr/>
        </p:nvSpPr>
        <p:spPr bwMode="auto">
          <a:xfrm>
            <a:off x="3238500" y="5600700"/>
            <a:ext cx="627063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1946 to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1973</a:t>
            </a:r>
            <a:endParaRPr lang="en-US" sz="16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8852" name="Rectangle 1044"/>
          <p:cNvSpPr>
            <a:spLocks noChangeArrowheads="1"/>
          </p:cNvSpPr>
          <p:nvPr/>
        </p:nvSpPr>
        <p:spPr bwMode="auto">
          <a:xfrm>
            <a:off x="4446588" y="5600700"/>
            <a:ext cx="4635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After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1973</a:t>
            </a:r>
            <a:endParaRPr lang="en-US" sz="16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8853" name="Rectangle 1045"/>
          <p:cNvSpPr>
            <a:spLocks noChangeArrowheads="1"/>
          </p:cNvSpPr>
          <p:nvPr/>
        </p:nvSpPr>
        <p:spPr bwMode="auto">
          <a:xfrm>
            <a:off x="5788025" y="5600700"/>
            <a:ext cx="7699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Black,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non-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Hispanic</a:t>
            </a:r>
            <a:endParaRPr lang="en-US" sz="16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8854" name="Rectangle 1046"/>
          <p:cNvSpPr>
            <a:spLocks noChangeArrowheads="1"/>
          </p:cNvSpPr>
          <p:nvPr/>
        </p:nvSpPr>
        <p:spPr bwMode="auto">
          <a:xfrm>
            <a:off x="6834188" y="5600700"/>
            <a:ext cx="858837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Mexican-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American</a:t>
            </a:r>
            <a:endParaRPr lang="en-US" sz="16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8855" name="Rectangle 1047"/>
          <p:cNvSpPr>
            <a:spLocks noChangeArrowheads="1"/>
          </p:cNvSpPr>
          <p:nvPr/>
        </p:nvSpPr>
        <p:spPr bwMode="auto">
          <a:xfrm>
            <a:off x="7843838" y="5600700"/>
            <a:ext cx="76993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White,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non-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Hispanic</a:t>
            </a:r>
            <a:endParaRPr lang="en-US" sz="16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8856" name="Line 1048"/>
          <p:cNvSpPr>
            <a:spLocks noChangeShapeType="1"/>
          </p:cNvSpPr>
          <p:nvPr/>
        </p:nvSpPr>
        <p:spPr bwMode="auto">
          <a:xfrm flipH="1">
            <a:off x="1887538" y="5537200"/>
            <a:ext cx="125412" cy="1588"/>
          </a:xfrm>
          <a:prstGeom prst="line">
            <a:avLst/>
          </a:prstGeom>
          <a:noFill/>
          <a:ln w="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57" name="Rectangle 1049"/>
          <p:cNvSpPr>
            <a:spLocks noChangeArrowheads="1"/>
          </p:cNvSpPr>
          <p:nvPr/>
        </p:nvSpPr>
        <p:spPr bwMode="auto">
          <a:xfrm>
            <a:off x="1689100" y="5424488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defRPr/>
            </a:pPr>
            <a:r>
              <a: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0</a:t>
            </a:r>
            <a:endParaRPr lang="en-US" sz="16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8858" name="Line 1050"/>
          <p:cNvSpPr>
            <a:spLocks noChangeShapeType="1"/>
          </p:cNvSpPr>
          <p:nvPr/>
        </p:nvSpPr>
        <p:spPr bwMode="auto">
          <a:xfrm flipH="1">
            <a:off x="1887538" y="4845050"/>
            <a:ext cx="125412" cy="1588"/>
          </a:xfrm>
          <a:prstGeom prst="line">
            <a:avLst/>
          </a:prstGeom>
          <a:noFill/>
          <a:ln w="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59" name="Rectangle 1051"/>
          <p:cNvSpPr>
            <a:spLocks noChangeArrowheads="1"/>
          </p:cNvSpPr>
          <p:nvPr/>
        </p:nvSpPr>
        <p:spPr bwMode="auto">
          <a:xfrm>
            <a:off x="1689100" y="4738688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defRPr/>
            </a:pPr>
            <a:r>
              <a: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endParaRPr lang="en-US" sz="16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8860" name="Line 1052"/>
          <p:cNvSpPr>
            <a:spLocks noChangeShapeType="1"/>
          </p:cNvSpPr>
          <p:nvPr/>
        </p:nvSpPr>
        <p:spPr bwMode="auto">
          <a:xfrm flipH="1">
            <a:off x="1887538" y="4159250"/>
            <a:ext cx="125412" cy="1588"/>
          </a:xfrm>
          <a:prstGeom prst="line">
            <a:avLst/>
          </a:prstGeom>
          <a:noFill/>
          <a:ln w="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61" name="Rectangle 1053"/>
          <p:cNvSpPr>
            <a:spLocks noChangeArrowheads="1"/>
          </p:cNvSpPr>
          <p:nvPr/>
        </p:nvSpPr>
        <p:spPr bwMode="auto">
          <a:xfrm>
            <a:off x="1689100" y="4052888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defRPr/>
            </a:pPr>
            <a:r>
              <a: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8</a:t>
            </a:r>
            <a:endParaRPr lang="en-US" sz="16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8862" name="Line 1054"/>
          <p:cNvSpPr>
            <a:spLocks noChangeShapeType="1"/>
          </p:cNvSpPr>
          <p:nvPr/>
        </p:nvSpPr>
        <p:spPr bwMode="auto">
          <a:xfrm flipH="1">
            <a:off x="1887538" y="3465513"/>
            <a:ext cx="125412" cy="1587"/>
          </a:xfrm>
          <a:prstGeom prst="line">
            <a:avLst/>
          </a:prstGeom>
          <a:noFill/>
          <a:ln w="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63" name="Rectangle 1055"/>
          <p:cNvSpPr>
            <a:spLocks noChangeArrowheads="1"/>
          </p:cNvSpPr>
          <p:nvPr/>
        </p:nvSpPr>
        <p:spPr bwMode="auto">
          <a:xfrm>
            <a:off x="1576388" y="3359150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defRPr/>
            </a:pPr>
            <a:r>
              <a: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12</a:t>
            </a:r>
            <a:endParaRPr lang="en-US" sz="16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8864" name="Line 1056"/>
          <p:cNvSpPr>
            <a:spLocks noChangeShapeType="1"/>
          </p:cNvSpPr>
          <p:nvPr/>
        </p:nvSpPr>
        <p:spPr bwMode="auto">
          <a:xfrm flipH="1">
            <a:off x="1887538" y="2778125"/>
            <a:ext cx="125412" cy="3175"/>
          </a:xfrm>
          <a:prstGeom prst="line">
            <a:avLst/>
          </a:prstGeom>
          <a:noFill/>
          <a:ln w="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65" name="Rectangle 1057"/>
          <p:cNvSpPr>
            <a:spLocks noChangeArrowheads="1"/>
          </p:cNvSpPr>
          <p:nvPr/>
        </p:nvSpPr>
        <p:spPr bwMode="auto">
          <a:xfrm>
            <a:off x="1576388" y="2671763"/>
            <a:ext cx="201612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defRPr/>
            </a:pPr>
            <a:r>
              <a: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16</a:t>
            </a:r>
            <a:endParaRPr lang="en-US" sz="16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8866" name="Line 1058"/>
          <p:cNvSpPr>
            <a:spLocks noChangeShapeType="1"/>
          </p:cNvSpPr>
          <p:nvPr/>
        </p:nvSpPr>
        <p:spPr bwMode="auto">
          <a:xfrm flipH="1">
            <a:off x="1887538" y="2092325"/>
            <a:ext cx="125412" cy="1588"/>
          </a:xfrm>
          <a:prstGeom prst="line">
            <a:avLst/>
          </a:prstGeom>
          <a:noFill/>
          <a:ln w="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67" name="Rectangle 1059"/>
          <p:cNvSpPr>
            <a:spLocks noChangeArrowheads="1"/>
          </p:cNvSpPr>
          <p:nvPr/>
        </p:nvSpPr>
        <p:spPr bwMode="auto">
          <a:xfrm>
            <a:off x="1576388" y="1985963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defRPr/>
            </a:pPr>
            <a:r>
              <a: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</a:t>
            </a:r>
            <a:endParaRPr lang="en-US" sz="16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8868" name="Line 1060"/>
          <p:cNvSpPr>
            <a:spLocks noChangeShapeType="1"/>
          </p:cNvSpPr>
          <p:nvPr/>
        </p:nvSpPr>
        <p:spPr bwMode="auto">
          <a:xfrm flipH="1">
            <a:off x="1887538" y="1398588"/>
            <a:ext cx="125412" cy="1587"/>
          </a:xfrm>
          <a:prstGeom prst="line">
            <a:avLst/>
          </a:prstGeom>
          <a:noFill/>
          <a:ln w="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69" name="Rectangle 1061"/>
          <p:cNvSpPr>
            <a:spLocks noChangeArrowheads="1"/>
          </p:cNvSpPr>
          <p:nvPr/>
        </p:nvSpPr>
        <p:spPr bwMode="auto">
          <a:xfrm>
            <a:off x="1576388" y="1293813"/>
            <a:ext cx="201612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defRPr/>
            </a:pPr>
            <a:r>
              <a: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24</a:t>
            </a:r>
            <a:endParaRPr lang="en-US" sz="16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8870" name="Line 1062"/>
          <p:cNvSpPr>
            <a:spLocks noChangeShapeType="1"/>
          </p:cNvSpPr>
          <p:nvPr/>
        </p:nvSpPr>
        <p:spPr bwMode="auto">
          <a:xfrm>
            <a:off x="8767763" y="1393825"/>
            <a:ext cx="0" cy="411003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71" name="Line 1063"/>
          <p:cNvSpPr>
            <a:spLocks noChangeShapeType="1"/>
          </p:cNvSpPr>
          <p:nvPr/>
        </p:nvSpPr>
        <p:spPr bwMode="auto">
          <a:xfrm>
            <a:off x="2012950" y="5537200"/>
            <a:ext cx="6757988" cy="1588"/>
          </a:xfrm>
          <a:prstGeom prst="line">
            <a:avLst/>
          </a:prstGeom>
          <a:noFill/>
          <a:ln w="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872" name="Rectangle 1064"/>
          <p:cNvSpPr>
            <a:spLocks noChangeArrowheads="1"/>
          </p:cNvSpPr>
          <p:nvPr/>
        </p:nvSpPr>
        <p:spPr bwMode="auto">
          <a:xfrm>
            <a:off x="2320925" y="2482850"/>
            <a:ext cx="221297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Year Housing Built</a:t>
            </a:r>
          </a:p>
        </p:txBody>
      </p:sp>
      <p:sp>
        <p:nvSpPr>
          <p:cNvPr id="248873" name="Rectangle 1065"/>
          <p:cNvSpPr>
            <a:spLocks noChangeArrowheads="1"/>
          </p:cNvSpPr>
          <p:nvPr/>
        </p:nvSpPr>
        <p:spPr bwMode="auto">
          <a:xfrm>
            <a:off x="6499225" y="1663700"/>
            <a:ext cx="2339975" cy="10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Race/Ethnicity for</a:t>
            </a:r>
          </a:p>
          <a:p>
            <a:pPr algn="ctr" eaLnBrk="0" hangingPunct="0">
              <a:defRPr/>
            </a:pPr>
            <a:r>
              <a:rPr 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Houses Built Before 1946</a:t>
            </a:r>
          </a:p>
        </p:txBody>
      </p:sp>
      <p:sp>
        <p:nvSpPr>
          <p:cNvPr id="248874" name="Rectangle 1066"/>
          <p:cNvSpPr>
            <a:spLocks noChangeArrowheads="1"/>
          </p:cNvSpPr>
          <p:nvPr/>
        </p:nvSpPr>
        <p:spPr bwMode="auto">
          <a:xfrm>
            <a:off x="2443163" y="3735388"/>
            <a:ext cx="2857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sz="1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8.6</a:t>
            </a:r>
            <a:endParaRPr lang="en-US" sz="18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8875" name="Rectangle 1067"/>
          <p:cNvSpPr>
            <a:spLocks noChangeArrowheads="1"/>
          </p:cNvSpPr>
          <p:nvPr/>
        </p:nvSpPr>
        <p:spPr bwMode="auto">
          <a:xfrm>
            <a:off x="3497263" y="4494213"/>
            <a:ext cx="2857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sz="1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4.6</a:t>
            </a:r>
            <a:endParaRPr lang="en-US" sz="18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8876" name="Rectangle 1068"/>
          <p:cNvSpPr>
            <a:spLocks noChangeArrowheads="1"/>
          </p:cNvSpPr>
          <p:nvPr/>
        </p:nvSpPr>
        <p:spPr bwMode="auto">
          <a:xfrm>
            <a:off x="4541838" y="4978400"/>
            <a:ext cx="282575" cy="21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sz="1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1.6</a:t>
            </a:r>
            <a:endParaRPr lang="en-US" sz="18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8877" name="Rectangle 1069"/>
          <p:cNvSpPr>
            <a:spLocks noChangeArrowheads="1"/>
          </p:cNvSpPr>
          <p:nvPr/>
        </p:nvSpPr>
        <p:spPr bwMode="auto">
          <a:xfrm>
            <a:off x="5951538" y="1519238"/>
            <a:ext cx="4000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sz="1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21.9</a:t>
            </a:r>
            <a:endParaRPr lang="en-US" sz="18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8878" name="Rectangle 1070"/>
          <p:cNvSpPr>
            <a:spLocks noChangeArrowheads="1"/>
          </p:cNvSpPr>
          <p:nvPr/>
        </p:nvSpPr>
        <p:spPr bwMode="auto">
          <a:xfrm>
            <a:off x="6973888" y="3067050"/>
            <a:ext cx="4000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sz="1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13.0</a:t>
            </a:r>
            <a:endParaRPr lang="en-US" sz="18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8879" name="Rectangle 1071"/>
          <p:cNvSpPr>
            <a:spLocks noChangeArrowheads="1"/>
          </p:cNvSpPr>
          <p:nvPr/>
        </p:nvSpPr>
        <p:spPr bwMode="auto">
          <a:xfrm>
            <a:off x="8058150" y="4310063"/>
            <a:ext cx="2857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sz="1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5.6</a:t>
            </a:r>
            <a:endParaRPr lang="en-US" sz="18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8880" name="Rectangle 1072"/>
          <p:cNvSpPr>
            <a:spLocks noChangeArrowheads="1"/>
          </p:cNvSpPr>
          <p:nvPr/>
        </p:nvSpPr>
        <p:spPr bwMode="auto">
          <a:xfrm rot="-5400000">
            <a:off x="-1304925" y="2905125"/>
            <a:ext cx="4921250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Percentage of Children 1-5 Years</a:t>
            </a:r>
          </a:p>
          <a:p>
            <a:pPr algn="ctr" eaLnBrk="0" hangingPunct="0">
              <a:defRPr/>
            </a:pPr>
            <a:r>
              <a:rPr lang="en-US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with BLLs </a:t>
            </a:r>
            <a:r>
              <a:rPr lang="en-US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 10g/dL</a:t>
            </a:r>
            <a:endParaRPr lang="en-US" sz="18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8881" name="Rectangle 1073"/>
          <p:cNvSpPr>
            <a:spLocks noChangeArrowheads="1"/>
          </p:cNvSpPr>
          <p:nvPr/>
        </p:nvSpPr>
        <p:spPr bwMode="auto">
          <a:xfrm>
            <a:off x="1920875" y="6061075"/>
            <a:ext cx="3090863" cy="19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en-US" sz="1600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Source:  NHANES III, Phase 2</a:t>
            </a:r>
            <a:endParaRPr lang="en-US" sz="1600" i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766763" y="173038"/>
            <a:ext cx="874395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Water and Food Exposure</a:t>
            </a:r>
          </a:p>
        </p:txBody>
      </p:sp>
      <p:pic>
        <p:nvPicPr>
          <p:cNvPr id="26627" name="Picture 1034" descr="chat2"/>
          <p:cNvPicPr>
            <a:picLocks noChangeAspect="1" noChangeArrowheads="1"/>
          </p:cNvPicPr>
          <p:nvPr/>
        </p:nvPicPr>
        <p:blipFill>
          <a:blip r:embed="rId3" cstate="print">
            <a:lum bright="24000"/>
          </a:blip>
          <a:srcRect/>
          <a:stretch>
            <a:fillRect/>
          </a:stretch>
        </p:blipFill>
        <p:spPr bwMode="auto">
          <a:xfrm>
            <a:off x="3370263" y="1125538"/>
            <a:ext cx="3544887" cy="25241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26628" name="Picture 1027" descr="IOWA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25538" y="1125538"/>
            <a:ext cx="2300287" cy="25209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26629" name="Picture 1028" descr="HILL9"/>
          <p:cNvPicPr>
            <a:picLocks noChangeAspect="1" noChangeArrowheads="1"/>
          </p:cNvPicPr>
          <p:nvPr/>
        </p:nvPicPr>
        <p:blipFill>
          <a:blip r:embed="rId5" cstate="print"/>
          <a:srcRect b="2101"/>
          <a:stretch>
            <a:fillRect/>
          </a:stretch>
        </p:blipFill>
        <p:spPr bwMode="auto">
          <a:xfrm>
            <a:off x="6929438" y="1125538"/>
            <a:ext cx="2433637" cy="2514600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26630" name="Picture 1029" descr="6118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05525" y="3652838"/>
            <a:ext cx="1879600" cy="285591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26631" name="Picture 1031" descr="poison4"/>
          <p:cNvPicPr>
            <a:picLocks noChangeAspect="1" noChangeArrowheads="1"/>
          </p:cNvPicPr>
          <p:nvPr/>
        </p:nvPicPr>
        <p:blipFill>
          <a:blip r:embed="rId7" cstate="print"/>
          <a:srcRect l="3847" r="50882"/>
          <a:stretch>
            <a:fillRect/>
          </a:stretch>
        </p:blipFill>
        <p:spPr bwMode="auto">
          <a:xfrm>
            <a:off x="2370138" y="3652838"/>
            <a:ext cx="1816100" cy="285273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26632" name="Picture 1032" descr="4603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06875" y="3652838"/>
            <a:ext cx="1871663" cy="285273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H</a:t>
            </a:r>
            <a:r>
              <a:rPr lang="en-US" baseline="-25000" smtClean="0"/>
              <a:t>2</a:t>
            </a:r>
            <a:r>
              <a:rPr lang="en-US" smtClean="0"/>
              <a:t>0 Contaminants that Pose a Risk to Children</a:t>
            </a:r>
          </a:p>
        </p:txBody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05050" y="1998663"/>
            <a:ext cx="5676900" cy="4256087"/>
          </a:xfrm>
        </p:spPr>
        <p:txBody>
          <a:bodyPr/>
          <a:lstStyle/>
          <a:p>
            <a:pPr eaLnBrk="1" hangingPunct="1">
              <a:spcAft>
                <a:spcPct val="20000"/>
              </a:spcAft>
              <a:defRPr/>
            </a:pPr>
            <a:r>
              <a:rPr lang="en-US" smtClean="0"/>
              <a:t>Nitrate</a:t>
            </a:r>
          </a:p>
          <a:p>
            <a:pPr eaLnBrk="1" hangingPunct="1">
              <a:spcAft>
                <a:spcPct val="20000"/>
              </a:spcAft>
              <a:defRPr/>
            </a:pPr>
            <a:r>
              <a:rPr lang="en-US" smtClean="0"/>
              <a:t>Lead</a:t>
            </a:r>
          </a:p>
          <a:p>
            <a:pPr eaLnBrk="1" hangingPunct="1">
              <a:spcAft>
                <a:spcPct val="20000"/>
              </a:spcAft>
              <a:defRPr/>
            </a:pPr>
            <a:r>
              <a:rPr lang="en-US" smtClean="0"/>
              <a:t>Copper</a:t>
            </a:r>
          </a:p>
          <a:p>
            <a:pPr eaLnBrk="1" hangingPunct="1">
              <a:spcAft>
                <a:spcPct val="20000"/>
              </a:spcAft>
              <a:defRPr/>
            </a:pPr>
            <a:r>
              <a:rPr lang="en-US" smtClean="0"/>
              <a:t>Microbes</a:t>
            </a:r>
          </a:p>
          <a:p>
            <a:pPr eaLnBrk="1" hangingPunct="1">
              <a:spcAft>
                <a:spcPct val="50000"/>
              </a:spcAft>
              <a:defRPr/>
            </a:pPr>
            <a:r>
              <a:rPr lang="en-US" smtClean="0"/>
              <a:t>Disinfectants &amp; by-products</a:t>
            </a:r>
          </a:p>
          <a:p>
            <a:pPr marL="2058988" lvl="4" indent="742950" eaLnBrk="1" hangingPunct="1">
              <a:spcAft>
                <a:spcPct val="20000"/>
              </a:spcAft>
              <a:buFontTx/>
              <a:buNone/>
              <a:defRPr/>
            </a:pPr>
            <a:r>
              <a:rPr lang="en-US" sz="2400" smtClean="0"/>
              <a:t>EPA, 1999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“Multiple Barriers” Approach to Drinking Water Safety</a:t>
            </a:r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5863" y="2195513"/>
            <a:ext cx="8026400" cy="4311650"/>
          </a:xfrm>
        </p:spPr>
        <p:txBody>
          <a:bodyPr/>
          <a:lstStyle/>
          <a:p>
            <a:pPr eaLnBrk="1" hangingPunct="1">
              <a:spcAft>
                <a:spcPct val="20000"/>
              </a:spcAft>
              <a:defRPr/>
            </a:pPr>
            <a:r>
              <a:rPr lang="en-US" sz="2800" smtClean="0"/>
              <a:t>Prevent source contamination</a:t>
            </a:r>
          </a:p>
          <a:p>
            <a:pPr eaLnBrk="1" hangingPunct="1">
              <a:spcAft>
                <a:spcPct val="20000"/>
              </a:spcAft>
              <a:defRPr/>
            </a:pPr>
            <a:r>
              <a:rPr lang="en-US" sz="2800" smtClean="0"/>
              <a:t>Control discharge of underground contaminants</a:t>
            </a:r>
          </a:p>
          <a:p>
            <a:pPr eaLnBrk="1" hangingPunct="1">
              <a:spcAft>
                <a:spcPct val="20000"/>
              </a:spcAft>
              <a:defRPr/>
            </a:pPr>
            <a:r>
              <a:rPr lang="en-US" sz="2800" smtClean="0"/>
              <a:t>Treat water to meet standards</a:t>
            </a:r>
          </a:p>
          <a:p>
            <a:pPr eaLnBrk="1" hangingPunct="1">
              <a:spcAft>
                <a:spcPct val="20000"/>
              </a:spcAft>
              <a:defRPr/>
            </a:pPr>
            <a:r>
              <a:rPr lang="en-US" sz="2800" smtClean="0"/>
              <a:t>Assure water system operators are qualified</a:t>
            </a:r>
          </a:p>
          <a:p>
            <a:pPr eaLnBrk="1" hangingPunct="1">
              <a:spcAft>
                <a:spcPct val="20000"/>
              </a:spcAft>
              <a:defRPr/>
            </a:pPr>
            <a:r>
              <a:rPr lang="en-US" sz="2800" smtClean="0"/>
              <a:t>Ensure quality distribution systems </a:t>
            </a:r>
          </a:p>
          <a:p>
            <a:pPr eaLnBrk="1" hangingPunct="1">
              <a:spcAft>
                <a:spcPct val="40000"/>
              </a:spcAft>
              <a:defRPr/>
            </a:pPr>
            <a:r>
              <a:rPr lang="en-US" sz="2800" smtClean="0"/>
              <a:t>Inform public about quality of drinking water</a:t>
            </a:r>
          </a:p>
          <a:p>
            <a:pPr eaLnBrk="1" hangingPunct="1">
              <a:spcAft>
                <a:spcPct val="20000"/>
              </a:spcAft>
              <a:buFont typeface="CommonBullets" pitchFamily="34" charset="2"/>
              <a:buNone/>
              <a:defRPr/>
            </a:pPr>
            <a:r>
              <a:rPr lang="en-US" sz="2800" smtClean="0"/>
              <a:t>						EPA 1999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air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88"/>
            <a:ext cx="10287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28" name="Text Box 4"/>
          <p:cNvSpPr txBox="1">
            <a:spLocks noChangeArrowheads="1"/>
          </p:cNvSpPr>
          <p:nvPr/>
        </p:nvSpPr>
        <p:spPr bwMode="auto">
          <a:xfrm>
            <a:off x="1549400" y="2132013"/>
            <a:ext cx="7273925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Clr>
                <a:srgbClr val="FFFF00"/>
              </a:buClr>
              <a:buSzPct val="65000"/>
              <a:buFont typeface="Monotype Sorts" pitchFamily="2" charset="2"/>
              <a:buChar char="l"/>
              <a:defRPr/>
            </a:pPr>
            <a:r>
              <a:rPr lang="en-US" sz="3600">
                <a:solidFill>
                  <a:schemeClr val="bg1"/>
                </a:solidFill>
              </a:rPr>
              <a:t> Damages lung tissue</a:t>
            </a:r>
          </a:p>
          <a:p>
            <a:pPr eaLnBrk="0" hangingPunct="0">
              <a:lnSpc>
                <a:spcPct val="150000"/>
              </a:lnSpc>
              <a:buClr>
                <a:srgbClr val="FFFF00"/>
              </a:buClr>
              <a:buSzPct val="65000"/>
              <a:buFont typeface="Monotype Sorts" pitchFamily="2" charset="2"/>
              <a:buChar char="l"/>
              <a:defRPr/>
            </a:pPr>
            <a:r>
              <a:rPr lang="en-US" sz="3600">
                <a:solidFill>
                  <a:schemeClr val="bg1"/>
                </a:solidFill>
              </a:rPr>
              <a:t> Exacerbates respiratory disease</a:t>
            </a:r>
          </a:p>
          <a:p>
            <a:pPr eaLnBrk="0" hangingPunct="0">
              <a:lnSpc>
                <a:spcPct val="150000"/>
              </a:lnSpc>
              <a:buClr>
                <a:srgbClr val="FFFF00"/>
              </a:buClr>
              <a:buSzPct val="65000"/>
              <a:buFont typeface="Monotype Sorts" pitchFamily="2" charset="2"/>
              <a:buChar char="l"/>
              <a:defRPr/>
            </a:pPr>
            <a:r>
              <a:rPr lang="en-US" sz="3600">
                <a:solidFill>
                  <a:schemeClr val="bg1"/>
                </a:solidFill>
              </a:rPr>
              <a:t> Reduces lung function</a:t>
            </a:r>
          </a:p>
          <a:p>
            <a:pPr eaLnBrk="0" hangingPunct="0">
              <a:lnSpc>
                <a:spcPct val="150000"/>
              </a:lnSpc>
              <a:buClr>
                <a:srgbClr val="FFFF00"/>
              </a:buClr>
              <a:buSzPct val="65000"/>
              <a:buFont typeface="Monotype Sorts" pitchFamily="2" charset="2"/>
              <a:buChar char="l"/>
              <a:defRPr/>
            </a:pPr>
            <a:r>
              <a:rPr lang="en-US" sz="3600">
                <a:solidFill>
                  <a:schemeClr val="bg1"/>
                </a:solidFill>
              </a:rPr>
              <a:t> Aggravates cardiovascular disease </a:t>
            </a:r>
          </a:p>
        </p:txBody>
      </p:sp>
      <p:sp>
        <p:nvSpPr>
          <p:cNvPr id="29700" name="Text Box 6"/>
          <p:cNvSpPr txBox="1">
            <a:spLocks noChangeArrowheads="1"/>
          </p:cNvSpPr>
          <p:nvPr/>
        </p:nvSpPr>
        <p:spPr bwMode="auto">
          <a:xfrm>
            <a:off x="1260475" y="588963"/>
            <a:ext cx="77660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>
                <a:solidFill>
                  <a:srgbClr val="000099"/>
                </a:solidFill>
              </a:rPr>
              <a:t>Health Effects of  Air Pollution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Asthma in Children and Adolescents</a:t>
            </a:r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1968500"/>
            <a:ext cx="9236075" cy="4351338"/>
          </a:xfrm>
        </p:spPr>
        <p:txBody>
          <a:bodyPr/>
          <a:lstStyle/>
          <a:p>
            <a:pPr eaLnBrk="1" hangingPunct="1">
              <a:spcAft>
                <a:spcPct val="40000"/>
              </a:spcAft>
              <a:defRPr/>
            </a:pPr>
            <a:r>
              <a:rPr lang="en-US" sz="2400" smtClean="0"/>
              <a:t>Prevalence increased 74% (5-14 yr olds;1980-4)</a:t>
            </a:r>
          </a:p>
          <a:p>
            <a:pPr eaLnBrk="1" hangingPunct="1">
              <a:spcAft>
                <a:spcPct val="40000"/>
              </a:spcAft>
              <a:defRPr/>
            </a:pPr>
            <a:r>
              <a:rPr lang="en-US" sz="2400" smtClean="0"/>
              <a:t>Affects nearly 5 million &lt;18 years old </a:t>
            </a:r>
          </a:p>
          <a:p>
            <a:pPr eaLnBrk="1" hangingPunct="1">
              <a:spcAft>
                <a:spcPct val="40000"/>
              </a:spcAft>
              <a:defRPr/>
            </a:pPr>
            <a:r>
              <a:rPr lang="en-US" sz="2400" smtClean="0"/>
              <a:t>Higher morbidity/mortality for low-income/inner-city/minorities</a:t>
            </a:r>
          </a:p>
          <a:p>
            <a:pPr eaLnBrk="1" hangingPunct="1">
              <a:spcAft>
                <a:spcPct val="40000"/>
              </a:spcAft>
              <a:defRPr/>
            </a:pPr>
            <a:r>
              <a:rPr lang="en-US" sz="2400" smtClean="0"/>
              <a:t>10 million days of school missed annually</a:t>
            </a:r>
          </a:p>
          <a:p>
            <a:pPr eaLnBrk="1" hangingPunct="1">
              <a:spcAft>
                <a:spcPct val="40000"/>
              </a:spcAft>
              <a:defRPr/>
            </a:pPr>
            <a:r>
              <a:rPr lang="en-US" sz="2400" smtClean="0"/>
              <a:t>Third-ranking cause of hospitalization (&lt;15 years old) </a:t>
            </a:r>
          </a:p>
          <a:p>
            <a:pPr eaLnBrk="1" hangingPunct="1">
              <a:spcAft>
                <a:spcPct val="40000"/>
              </a:spcAft>
              <a:defRPr/>
            </a:pPr>
            <a:r>
              <a:rPr lang="en-US" sz="2400" smtClean="0"/>
              <a:t>Deaths increased from 93 in 1979 to 266 in 1996</a:t>
            </a:r>
          </a:p>
          <a:p>
            <a:pPr eaLnBrk="1" hangingPunct="1">
              <a:spcAft>
                <a:spcPct val="40000"/>
              </a:spcAft>
              <a:defRPr/>
            </a:pPr>
            <a:r>
              <a:rPr lang="en-US" sz="2400" smtClean="0"/>
              <a:t>Cost of treatment $3.2 billion/yr (those under 18)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34" name="Rectangle 10"/>
          <p:cNvSpPr>
            <a:spLocks noChangeArrowheads="1"/>
          </p:cNvSpPr>
          <p:nvPr/>
        </p:nvSpPr>
        <p:spPr bwMode="auto">
          <a:xfrm>
            <a:off x="908050" y="1938338"/>
            <a:ext cx="8431213" cy="306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35" name="Rectangle 11"/>
          <p:cNvSpPr>
            <a:spLocks noChangeArrowheads="1"/>
          </p:cNvSpPr>
          <p:nvPr/>
        </p:nvSpPr>
        <p:spPr bwMode="auto">
          <a:xfrm>
            <a:off x="908050" y="1938338"/>
            <a:ext cx="8431213" cy="3062287"/>
          </a:xfrm>
          <a:prstGeom prst="rect">
            <a:avLst/>
          </a:prstGeom>
          <a:noFill/>
          <a:ln w="14288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36" name="Line 12"/>
          <p:cNvSpPr>
            <a:spLocks noChangeShapeType="1"/>
          </p:cNvSpPr>
          <p:nvPr/>
        </p:nvSpPr>
        <p:spPr bwMode="auto">
          <a:xfrm>
            <a:off x="908050" y="1938338"/>
            <a:ext cx="1588" cy="3062287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37" name="Line 13"/>
          <p:cNvSpPr>
            <a:spLocks noChangeShapeType="1"/>
          </p:cNvSpPr>
          <p:nvPr/>
        </p:nvSpPr>
        <p:spPr bwMode="auto">
          <a:xfrm>
            <a:off x="825500" y="5000625"/>
            <a:ext cx="82550" cy="158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38" name="Line 14"/>
          <p:cNvSpPr>
            <a:spLocks noChangeShapeType="1"/>
          </p:cNvSpPr>
          <p:nvPr/>
        </p:nvSpPr>
        <p:spPr bwMode="auto">
          <a:xfrm>
            <a:off x="825500" y="4233863"/>
            <a:ext cx="82550" cy="1587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39" name="Line 15"/>
          <p:cNvSpPr>
            <a:spLocks noChangeShapeType="1"/>
          </p:cNvSpPr>
          <p:nvPr/>
        </p:nvSpPr>
        <p:spPr bwMode="auto">
          <a:xfrm>
            <a:off x="825500" y="3473450"/>
            <a:ext cx="82550" cy="158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40" name="Line 16"/>
          <p:cNvSpPr>
            <a:spLocks noChangeShapeType="1"/>
          </p:cNvSpPr>
          <p:nvPr/>
        </p:nvSpPr>
        <p:spPr bwMode="auto">
          <a:xfrm>
            <a:off x="825500" y="2706688"/>
            <a:ext cx="82550" cy="1587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41" name="Line 17"/>
          <p:cNvSpPr>
            <a:spLocks noChangeShapeType="1"/>
          </p:cNvSpPr>
          <p:nvPr/>
        </p:nvSpPr>
        <p:spPr bwMode="auto">
          <a:xfrm>
            <a:off x="825500" y="1938338"/>
            <a:ext cx="82550" cy="1587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42" name="Line 18"/>
          <p:cNvSpPr>
            <a:spLocks noChangeShapeType="1"/>
          </p:cNvSpPr>
          <p:nvPr/>
        </p:nvSpPr>
        <p:spPr bwMode="auto">
          <a:xfrm>
            <a:off x="908050" y="5000625"/>
            <a:ext cx="8431213" cy="158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43" name="Line 19"/>
          <p:cNvSpPr>
            <a:spLocks noChangeShapeType="1"/>
          </p:cNvSpPr>
          <p:nvPr/>
        </p:nvSpPr>
        <p:spPr bwMode="auto">
          <a:xfrm flipV="1">
            <a:off x="908050" y="5000625"/>
            <a:ext cx="1588" cy="4603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44" name="Line 20"/>
          <p:cNvSpPr>
            <a:spLocks noChangeShapeType="1"/>
          </p:cNvSpPr>
          <p:nvPr/>
        </p:nvSpPr>
        <p:spPr bwMode="auto">
          <a:xfrm flipV="1">
            <a:off x="1335088" y="5000625"/>
            <a:ext cx="1587" cy="4603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45" name="Line 21"/>
          <p:cNvSpPr>
            <a:spLocks noChangeShapeType="1"/>
          </p:cNvSpPr>
          <p:nvPr/>
        </p:nvSpPr>
        <p:spPr bwMode="auto">
          <a:xfrm flipV="1">
            <a:off x="1746250" y="5000625"/>
            <a:ext cx="1588" cy="4603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46" name="Line 22"/>
          <p:cNvSpPr>
            <a:spLocks noChangeShapeType="1"/>
          </p:cNvSpPr>
          <p:nvPr/>
        </p:nvSpPr>
        <p:spPr bwMode="auto">
          <a:xfrm flipV="1">
            <a:off x="2173288" y="5000625"/>
            <a:ext cx="1587" cy="4603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47" name="Line 23"/>
          <p:cNvSpPr>
            <a:spLocks noChangeShapeType="1"/>
          </p:cNvSpPr>
          <p:nvPr/>
        </p:nvSpPr>
        <p:spPr bwMode="auto">
          <a:xfrm flipV="1">
            <a:off x="2600325" y="5000625"/>
            <a:ext cx="1588" cy="4603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48" name="Line 24"/>
          <p:cNvSpPr>
            <a:spLocks noChangeShapeType="1"/>
          </p:cNvSpPr>
          <p:nvPr/>
        </p:nvSpPr>
        <p:spPr bwMode="auto">
          <a:xfrm flipV="1">
            <a:off x="3013075" y="5000625"/>
            <a:ext cx="1588" cy="4603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49" name="Line 25"/>
          <p:cNvSpPr>
            <a:spLocks noChangeShapeType="1"/>
          </p:cNvSpPr>
          <p:nvPr/>
        </p:nvSpPr>
        <p:spPr bwMode="auto">
          <a:xfrm flipV="1">
            <a:off x="3438525" y="5000625"/>
            <a:ext cx="1588" cy="4603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50" name="Line 26"/>
          <p:cNvSpPr>
            <a:spLocks noChangeShapeType="1"/>
          </p:cNvSpPr>
          <p:nvPr/>
        </p:nvSpPr>
        <p:spPr bwMode="auto">
          <a:xfrm flipV="1">
            <a:off x="3865563" y="5000625"/>
            <a:ext cx="1587" cy="4603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51" name="Line 27"/>
          <p:cNvSpPr>
            <a:spLocks noChangeShapeType="1"/>
          </p:cNvSpPr>
          <p:nvPr/>
        </p:nvSpPr>
        <p:spPr bwMode="auto">
          <a:xfrm flipV="1">
            <a:off x="4278313" y="5000625"/>
            <a:ext cx="1587" cy="4603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52" name="Line 28"/>
          <p:cNvSpPr>
            <a:spLocks noChangeShapeType="1"/>
          </p:cNvSpPr>
          <p:nvPr/>
        </p:nvSpPr>
        <p:spPr bwMode="auto">
          <a:xfrm flipV="1">
            <a:off x="4703763" y="5000625"/>
            <a:ext cx="1587" cy="4603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53" name="Line 29"/>
          <p:cNvSpPr>
            <a:spLocks noChangeShapeType="1"/>
          </p:cNvSpPr>
          <p:nvPr/>
        </p:nvSpPr>
        <p:spPr bwMode="auto">
          <a:xfrm flipV="1">
            <a:off x="5130800" y="5000625"/>
            <a:ext cx="1588" cy="4603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54" name="Line 30"/>
          <p:cNvSpPr>
            <a:spLocks noChangeShapeType="1"/>
          </p:cNvSpPr>
          <p:nvPr/>
        </p:nvSpPr>
        <p:spPr bwMode="auto">
          <a:xfrm flipV="1">
            <a:off x="5543550" y="5000625"/>
            <a:ext cx="1588" cy="4603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55" name="Line 31"/>
          <p:cNvSpPr>
            <a:spLocks noChangeShapeType="1"/>
          </p:cNvSpPr>
          <p:nvPr/>
        </p:nvSpPr>
        <p:spPr bwMode="auto">
          <a:xfrm flipV="1">
            <a:off x="5970588" y="5000625"/>
            <a:ext cx="1587" cy="4603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56" name="Line 32"/>
          <p:cNvSpPr>
            <a:spLocks noChangeShapeType="1"/>
          </p:cNvSpPr>
          <p:nvPr/>
        </p:nvSpPr>
        <p:spPr bwMode="auto">
          <a:xfrm flipV="1">
            <a:off x="6383338" y="5000625"/>
            <a:ext cx="1587" cy="4603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57" name="Line 33"/>
          <p:cNvSpPr>
            <a:spLocks noChangeShapeType="1"/>
          </p:cNvSpPr>
          <p:nvPr/>
        </p:nvSpPr>
        <p:spPr bwMode="auto">
          <a:xfrm flipV="1">
            <a:off x="6808788" y="5000625"/>
            <a:ext cx="1587" cy="4603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58" name="Line 34"/>
          <p:cNvSpPr>
            <a:spLocks noChangeShapeType="1"/>
          </p:cNvSpPr>
          <p:nvPr/>
        </p:nvSpPr>
        <p:spPr bwMode="auto">
          <a:xfrm flipV="1">
            <a:off x="7235825" y="5000625"/>
            <a:ext cx="1588" cy="4603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59" name="Line 35"/>
          <p:cNvSpPr>
            <a:spLocks noChangeShapeType="1"/>
          </p:cNvSpPr>
          <p:nvPr/>
        </p:nvSpPr>
        <p:spPr bwMode="auto">
          <a:xfrm flipV="1">
            <a:off x="7648575" y="5000625"/>
            <a:ext cx="1588" cy="4603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60" name="Line 36"/>
          <p:cNvSpPr>
            <a:spLocks noChangeShapeType="1"/>
          </p:cNvSpPr>
          <p:nvPr/>
        </p:nvSpPr>
        <p:spPr bwMode="auto">
          <a:xfrm flipV="1">
            <a:off x="8074025" y="5000625"/>
            <a:ext cx="1588" cy="4603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61" name="Line 37"/>
          <p:cNvSpPr>
            <a:spLocks noChangeShapeType="1"/>
          </p:cNvSpPr>
          <p:nvPr/>
        </p:nvSpPr>
        <p:spPr bwMode="auto">
          <a:xfrm flipV="1">
            <a:off x="8501063" y="5000625"/>
            <a:ext cx="1587" cy="4603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62" name="Line 38"/>
          <p:cNvSpPr>
            <a:spLocks noChangeShapeType="1"/>
          </p:cNvSpPr>
          <p:nvPr/>
        </p:nvSpPr>
        <p:spPr bwMode="auto">
          <a:xfrm flipV="1">
            <a:off x="8913813" y="5000625"/>
            <a:ext cx="1587" cy="4603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63" name="Line 39"/>
          <p:cNvSpPr>
            <a:spLocks noChangeShapeType="1"/>
          </p:cNvSpPr>
          <p:nvPr/>
        </p:nvSpPr>
        <p:spPr bwMode="auto">
          <a:xfrm flipV="1">
            <a:off x="9339263" y="5000625"/>
            <a:ext cx="1587" cy="46038"/>
          </a:xfrm>
          <a:prstGeom prst="line">
            <a:avLst/>
          </a:prstGeom>
          <a:noFill/>
          <a:ln w="14288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64" name="Line 40"/>
          <p:cNvSpPr>
            <a:spLocks noChangeShapeType="1"/>
          </p:cNvSpPr>
          <p:nvPr/>
        </p:nvSpPr>
        <p:spPr bwMode="auto">
          <a:xfrm flipV="1">
            <a:off x="1114425" y="3979863"/>
            <a:ext cx="425450" cy="107950"/>
          </a:xfrm>
          <a:prstGeom prst="line">
            <a:avLst/>
          </a:prstGeom>
          <a:noFill/>
          <a:ln w="412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65" name="Line 41"/>
          <p:cNvSpPr>
            <a:spLocks noChangeShapeType="1"/>
          </p:cNvSpPr>
          <p:nvPr/>
        </p:nvSpPr>
        <p:spPr bwMode="auto">
          <a:xfrm flipV="1">
            <a:off x="1539875" y="3835400"/>
            <a:ext cx="427038" cy="144463"/>
          </a:xfrm>
          <a:prstGeom prst="line">
            <a:avLst/>
          </a:prstGeom>
          <a:noFill/>
          <a:ln w="412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66" name="Line 42"/>
          <p:cNvSpPr>
            <a:spLocks noChangeShapeType="1"/>
          </p:cNvSpPr>
          <p:nvPr/>
        </p:nvSpPr>
        <p:spPr bwMode="auto">
          <a:xfrm flipV="1">
            <a:off x="1966913" y="3611563"/>
            <a:ext cx="412750" cy="223837"/>
          </a:xfrm>
          <a:prstGeom prst="line">
            <a:avLst/>
          </a:prstGeom>
          <a:noFill/>
          <a:ln w="412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67" name="Line 43"/>
          <p:cNvSpPr>
            <a:spLocks noChangeShapeType="1"/>
          </p:cNvSpPr>
          <p:nvPr/>
        </p:nvSpPr>
        <p:spPr bwMode="auto">
          <a:xfrm>
            <a:off x="2379663" y="3611563"/>
            <a:ext cx="427037" cy="146050"/>
          </a:xfrm>
          <a:prstGeom prst="line">
            <a:avLst/>
          </a:prstGeom>
          <a:noFill/>
          <a:ln w="412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68" name="Line 44"/>
          <p:cNvSpPr>
            <a:spLocks noChangeShapeType="1"/>
          </p:cNvSpPr>
          <p:nvPr/>
        </p:nvSpPr>
        <p:spPr bwMode="auto">
          <a:xfrm flipV="1">
            <a:off x="2806700" y="3735388"/>
            <a:ext cx="425450" cy="22225"/>
          </a:xfrm>
          <a:prstGeom prst="line">
            <a:avLst/>
          </a:prstGeom>
          <a:noFill/>
          <a:ln w="412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69" name="Line 45"/>
          <p:cNvSpPr>
            <a:spLocks noChangeShapeType="1"/>
          </p:cNvSpPr>
          <p:nvPr/>
        </p:nvSpPr>
        <p:spPr bwMode="auto">
          <a:xfrm flipV="1">
            <a:off x="3232150" y="3381375"/>
            <a:ext cx="412750" cy="354013"/>
          </a:xfrm>
          <a:prstGeom prst="line">
            <a:avLst/>
          </a:prstGeom>
          <a:noFill/>
          <a:ln w="412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70" name="Line 46"/>
          <p:cNvSpPr>
            <a:spLocks noChangeShapeType="1"/>
          </p:cNvSpPr>
          <p:nvPr/>
        </p:nvSpPr>
        <p:spPr bwMode="auto">
          <a:xfrm>
            <a:off x="3644900" y="3381375"/>
            <a:ext cx="427038" cy="84138"/>
          </a:xfrm>
          <a:prstGeom prst="line">
            <a:avLst/>
          </a:prstGeom>
          <a:noFill/>
          <a:ln w="412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71" name="Line 47"/>
          <p:cNvSpPr>
            <a:spLocks noChangeShapeType="1"/>
          </p:cNvSpPr>
          <p:nvPr/>
        </p:nvSpPr>
        <p:spPr bwMode="auto">
          <a:xfrm flipV="1">
            <a:off x="4071938" y="3389313"/>
            <a:ext cx="425450" cy="76200"/>
          </a:xfrm>
          <a:prstGeom prst="line">
            <a:avLst/>
          </a:prstGeom>
          <a:noFill/>
          <a:ln w="412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72" name="Line 48"/>
          <p:cNvSpPr>
            <a:spLocks noChangeShapeType="1"/>
          </p:cNvSpPr>
          <p:nvPr/>
        </p:nvSpPr>
        <p:spPr bwMode="auto">
          <a:xfrm flipV="1">
            <a:off x="4497388" y="2874963"/>
            <a:ext cx="412750" cy="514350"/>
          </a:xfrm>
          <a:prstGeom prst="line">
            <a:avLst/>
          </a:prstGeom>
          <a:noFill/>
          <a:ln w="412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73" name="Line 49"/>
          <p:cNvSpPr>
            <a:spLocks noChangeShapeType="1"/>
          </p:cNvSpPr>
          <p:nvPr/>
        </p:nvSpPr>
        <p:spPr bwMode="auto">
          <a:xfrm>
            <a:off x="4910138" y="2874963"/>
            <a:ext cx="427037" cy="446087"/>
          </a:xfrm>
          <a:prstGeom prst="line">
            <a:avLst/>
          </a:prstGeom>
          <a:noFill/>
          <a:ln w="412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74" name="Line 50"/>
          <p:cNvSpPr>
            <a:spLocks noChangeShapeType="1"/>
          </p:cNvSpPr>
          <p:nvPr/>
        </p:nvSpPr>
        <p:spPr bwMode="auto">
          <a:xfrm flipV="1">
            <a:off x="5337175" y="2936875"/>
            <a:ext cx="412750" cy="384175"/>
          </a:xfrm>
          <a:prstGeom prst="line">
            <a:avLst/>
          </a:prstGeom>
          <a:noFill/>
          <a:ln w="412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75" name="Line 51"/>
          <p:cNvSpPr>
            <a:spLocks noChangeShapeType="1"/>
          </p:cNvSpPr>
          <p:nvPr/>
        </p:nvSpPr>
        <p:spPr bwMode="auto">
          <a:xfrm flipV="1">
            <a:off x="5749925" y="2752725"/>
            <a:ext cx="427038" cy="184150"/>
          </a:xfrm>
          <a:prstGeom prst="line">
            <a:avLst/>
          </a:prstGeom>
          <a:noFill/>
          <a:ln w="412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76" name="Line 52"/>
          <p:cNvSpPr>
            <a:spLocks noChangeShapeType="1"/>
          </p:cNvSpPr>
          <p:nvPr/>
        </p:nvSpPr>
        <p:spPr bwMode="auto">
          <a:xfrm flipV="1">
            <a:off x="6176963" y="2622550"/>
            <a:ext cx="425450" cy="130175"/>
          </a:xfrm>
          <a:prstGeom prst="line">
            <a:avLst/>
          </a:prstGeom>
          <a:noFill/>
          <a:ln w="412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77" name="Line 53"/>
          <p:cNvSpPr>
            <a:spLocks noChangeShapeType="1"/>
          </p:cNvSpPr>
          <p:nvPr/>
        </p:nvSpPr>
        <p:spPr bwMode="auto">
          <a:xfrm flipV="1">
            <a:off x="6602413" y="2268538"/>
            <a:ext cx="412750" cy="354012"/>
          </a:xfrm>
          <a:prstGeom prst="line">
            <a:avLst/>
          </a:prstGeom>
          <a:noFill/>
          <a:ln w="412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78" name="Line 54"/>
          <p:cNvSpPr>
            <a:spLocks noChangeShapeType="1"/>
          </p:cNvSpPr>
          <p:nvPr/>
        </p:nvSpPr>
        <p:spPr bwMode="auto">
          <a:xfrm flipV="1">
            <a:off x="7015163" y="2230438"/>
            <a:ext cx="427037" cy="38100"/>
          </a:xfrm>
          <a:prstGeom prst="line">
            <a:avLst/>
          </a:prstGeom>
          <a:noFill/>
          <a:ln w="412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79" name="Line 55"/>
          <p:cNvSpPr>
            <a:spLocks noChangeShapeType="1"/>
          </p:cNvSpPr>
          <p:nvPr/>
        </p:nvSpPr>
        <p:spPr bwMode="auto">
          <a:xfrm>
            <a:off x="7442200" y="2230438"/>
            <a:ext cx="425450" cy="100012"/>
          </a:xfrm>
          <a:prstGeom prst="line">
            <a:avLst/>
          </a:prstGeom>
          <a:noFill/>
          <a:ln w="412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82" name="Line 58"/>
          <p:cNvSpPr>
            <a:spLocks noChangeShapeType="1"/>
          </p:cNvSpPr>
          <p:nvPr/>
        </p:nvSpPr>
        <p:spPr bwMode="auto">
          <a:xfrm flipV="1">
            <a:off x="8280400" y="-954088"/>
            <a:ext cx="427038" cy="122238"/>
          </a:xfrm>
          <a:prstGeom prst="line">
            <a:avLst/>
          </a:prstGeom>
          <a:noFill/>
          <a:ln w="412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83" name="Line 59"/>
          <p:cNvSpPr>
            <a:spLocks noChangeShapeType="1"/>
          </p:cNvSpPr>
          <p:nvPr/>
        </p:nvSpPr>
        <p:spPr bwMode="auto">
          <a:xfrm>
            <a:off x="8707438" y="-954088"/>
            <a:ext cx="425450" cy="590550"/>
          </a:xfrm>
          <a:prstGeom prst="line">
            <a:avLst/>
          </a:prstGeom>
          <a:noFill/>
          <a:ln w="412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84" name="Oval 60"/>
          <p:cNvSpPr>
            <a:spLocks noChangeArrowheads="1"/>
          </p:cNvSpPr>
          <p:nvPr/>
        </p:nvSpPr>
        <p:spPr bwMode="auto">
          <a:xfrm>
            <a:off x="1058863" y="4057650"/>
            <a:ext cx="96837" cy="53975"/>
          </a:xfrm>
          <a:prstGeom prst="ellipse">
            <a:avLst/>
          </a:prstGeom>
          <a:solidFill>
            <a:srgbClr val="00FFFF"/>
          </a:solidFill>
          <a:ln w="14288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85" name="Oval 61"/>
          <p:cNvSpPr>
            <a:spLocks noChangeArrowheads="1"/>
          </p:cNvSpPr>
          <p:nvPr/>
        </p:nvSpPr>
        <p:spPr bwMode="auto">
          <a:xfrm>
            <a:off x="1485900" y="3949700"/>
            <a:ext cx="95250" cy="53975"/>
          </a:xfrm>
          <a:prstGeom prst="ellipse">
            <a:avLst/>
          </a:prstGeom>
          <a:solidFill>
            <a:srgbClr val="00FFFF"/>
          </a:solidFill>
          <a:ln w="14288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86" name="Oval 62"/>
          <p:cNvSpPr>
            <a:spLocks noChangeArrowheads="1"/>
          </p:cNvSpPr>
          <p:nvPr/>
        </p:nvSpPr>
        <p:spPr bwMode="auto">
          <a:xfrm>
            <a:off x="1911350" y="3803650"/>
            <a:ext cx="96838" cy="53975"/>
          </a:xfrm>
          <a:prstGeom prst="ellipse">
            <a:avLst/>
          </a:prstGeom>
          <a:solidFill>
            <a:srgbClr val="00FFFF"/>
          </a:solidFill>
          <a:ln w="14288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87" name="Oval 63"/>
          <p:cNvSpPr>
            <a:spLocks noChangeArrowheads="1"/>
          </p:cNvSpPr>
          <p:nvPr/>
        </p:nvSpPr>
        <p:spPr bwMode="auto">
          <a:xfrm>
            <a:off x="2324100" y="3581400"/>
            <a:ext cx="96838" cy="53975"/>
          </a:xfrm>
          <a:prstGeom prst="ellipse">
            <a:avLst/>
          </a:prstGeom>
          <a:solidFill>
            <a:srgbClr val="00FFFF"/>
          </a:solidFill>
          <a:ln w="14288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88" name="Oval 64"/>
          <p:cNvSpPr>
            <a:spLocks noChangeArrowheads="1"/>
          </p:cNvSpPr>
          <p:nvPr/>
        </p:nvSpPr>
        <p:spPr bwMode="auto">
          <a:xfrm>
            <a:off x="2751138" y="3727450"/>
            <a:ext cx="96837" cy="53975"/>
          </a:xfrm>
          <a:prstGeom prst="ellipse">
            <a:avLst/>
          </a:prstGeom>
          <a:solidFill>
            <a:srgbClr val="00FFFF"/>
          </a:solidFill>
          <a:ln w="14288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89" name="Oval 65"/>
          <p:cNvSpPr>
            <a:spLocks noChangeArrowheads="1"/>
          </p:cNvSpPr>
          <p:nvPr/>
        </p:nvSpPr>
        <p:spPr bwMode="auto">
          <a:xfrm>
            <a:off x="3178175" y="3703638"/>
            <a:ext cx="95250" cy="53975"/>
          </a:xfrm>
          <a:prstGeom prst="ellipse">
            <a:avLst/>
          </a:prstGeom>
          <a:solidFill>
            <a:srgbClr val="00FFFF"/>
          </a:solidFill>
          <a:ln w="14288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90" name="Oval 66"/>
          <p:cNvSpPr>
            <a:spLocks noChangeArrowheads="1"/>
          </p:cNvSpPr>
          <p:nvPr/>
        </p:nvSpPr>
        <p:spPr bwMode="auto">
          <a:xfrm>
            <a:off x="3590925" y="3351213"/>
            <a:ext cx="95250" cy="53975"/>
          </a:xfrm>
          <a:prstGeom prst="ellipse">
            <a:avLst/>
          </a:prstGeom>
          <a:solidFill>
            <a:srgbClr val="00FFFF"/>
          </a:solidFill>
          <a:ln w="14288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91" name="Oval 67"/>
          <p:cNvSpPr>
            <a:spLocks noChangeArrowheads="1"/>
          </p:cNvSpPr>
          <p:nvPr/>
        </p:nvSpPr>
        <p:spPr bwMode="auto">
          <a:xfrm>
            <a:off x="4016375" y="3435350"/>
            <a:ext cx="96838" cy="53975"/>
          </a:xfrm>
          <a:prstGeom prst="ellipse">
            <a:avLst/>
          </a:prstGeom>
          <a:solidFill>
            <a:srgbClr val="00FFFF"/>
          </a:solidFill>
          <a:ln w="14288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92" name="Oval 68"/>
          <p:cNvSpPr>
            <a:spLocks noChangeArrowheads="1"/>
          </p:cNvSpPr>
          <p:nvPr/>
        </p:nvSpPr>
        <p:spPr bwMode="auto">
          <a:xfrm>
            <a:off x="4443413" y="3359150"/>
            <a:ext cx="95250" cy="53975"/>
          </a:xfrm>
          <a:prstGeom prst="ellipse">
            <a:avLst/>
          </a:prstGeom>
          <a:solidFill>
            <a:srgbClr val="00FFFF"/>
          </a:solidFill>
          <a:ln w="14288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93" name="Oval 69"/>
          <p:cNvSpPr>
            <a:spLocks noChangeArrowheads="1"/>
          </p:cNvSpPr>
          <p:nvPr/>
        </p:nvSpPr>
        <p:spPr bwMode="auto">
          <a:xfrm>
            <a:off x="4856163" y="2844800"/>
            <a:ext cx="95250" cy="53975"/>
          </a:xfrm>
          <a:prstGeom prst="ellipse">
            <a:avLst/>
          </a:prstGeom>
          <a:solidFill>
            <a:srgbClr val="00FFFF"/>
          </a:solidFill>
          <a:ln w="14288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94" name="Oval 70"/>
          <p:cNvSpPr>
            <a:spLocks noChangeArrowheads="1"/>
          </p:cNvSpPr>
          <p:nvPr/>
        </p:nvSpPr>
        <p:spPr bwMode="auto">
          <a:xfrm>
            <a:off x="5281613" y="3289300"/>
            <a:ext cx="96837" cy="53975"/>
          </a:xfrm>
          <a:prstGeom prst="ellipse">
            <a:avLst/>
          </a:prstGeom>
          <a:solidFill>
            <a:srgbClr val="00FFFF"/>
          </a:solidFill>
          <a:ln w="14288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95" name="Oval 71"/>
          <p:cNvSpPr>
            <a:spLocks noChangeArrowheads="1"/>
          </p:cNvSpPr>
          <p:nvPr/>
        </p:nvSpPr>
        <p:spPr bwMode="auto">
          <a:xfrm>
            <a:off x="5694363" y="2906713"/>
            <a:ext cx="96837" cy="52387"/>
          </a:xfrm>
          <a:prstGeom prst="ellipse">
            <a:avLst/>
          </a:prstGeom>
          <a:solidFill>
            <a:srgbClr val="00FFFF"/>
          </a:solidFill>
          <a:ln w="14288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96" name="Oval 72"/>
          <p:cNvSpPr>
            <a:spLocks noChangeArrowheads="1"/>
          </p:cNvSpPr>
          <p:nvPr/>
        </p:nvSpPr>
        <p:spPr bwMode="auto">
          <a:xfrm>
            <a:off x="6121400" y="2722563"/>
            <a:ext cx="96838" cy="52387"/>
          </a:xfrm>
          <a:prstGeom prst="ellipse">
            <a:avLst/>
          </a:prstGeom>
          <a:solidFill>
            <a:srgbClr val="00FFFF"/>
          </a:solidFill>
          <a:ln w="14288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97" name="Oval 73"/>
          <p:cNvSpPr>
            <a:spLocks noChangeArrowheads="1"/>
          </p:cNvSpPr>
          <p:nvPr/>
        </p:nvSpPr>
        <p:spPr bwMode="auto">
          <a:xfrm>
            <a:off x="6546850" y="2590800"/>
            <a:ext cx="96838" cy="53975"/>
          </a:xfrm>
          <a:prstGeom prst="ellipse">
            <a:avLst/>
          </a:prstGeom>
          <a:solidFill>
            <a:srgbClr val="00FFFF"/>
          </a:solidFill>
          <a:ln w="14288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98" name="Oval 74"/>
          <p:cNvSpPr>
            <a:spLocks noChangeArrowheads="1"/>
          </p:cNvSpPr>
          <p:nvPr/>
        </p:nvSpPr>
        <p:spPr bwMode="auto">
          <a:xfrm>
            <a:off x="6959600" y="2238375"/>
            <a:ext cx="96838" cy="53975"/>
          </a:xfrm>
          <a:prstGeom prst="ellipse">
            <a:avLst/>
          </a:prstGeom>
          <a:solidFill>
            <a:srgbClr val="00FFFF"/>
          </a:solidFill>
          <a:ln w="14288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099" name="Oval 75"/>
          <p:cNvSpPr>
            <a:spLocks noChangeArrowheads="1"/>
          </p:cNvSpPr>
          <p:nvPr/>
        </p:nvSpPr>
        <p:spPr bwMode="auto">
          <a:xfrm>
            <a:off x="7386638" y="2200275"/>
            <a:ext cx="96837" cy="53975"/>
          </a:xfrm>
          <a:prstGeom prst="ellipse">
            <a:avLst/>
          </a:prstGeom>
          <a:solidFill>
            <a:srgbClr val="00FFFF"/>
          </a:solidFill>
          <a:ln w="14288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100" name="Oval 76"/>
          <p:cNvSpPr>
            <a:spLocks noChangeArrowheads="1"/>
          </p:cNvSpPr>
          <p:nvPr/>
        </p:nvSpPr>
        <p:spPr bwMode="auto">
          <a:xfrm>
            <a:off x="7813675" y="2300288"/>
            <a:ext cx="95250" cy="52387"/>
          </a:xfrm>
          <a:prstGeom prst="ellipse">
            <a:avLst/>
          </a:prstGeom>
          <a:solidFill>
            <a:srgbClr val="00FFFF"/>
          </a:solidFill>
          <a:ln w="14288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7104" name="Rectangle 80"/>
          <p:cNvSpPr>
            <a:spLocks noChangeArrowheads="1"/>
          </p:cNvSpPr>
          <p:nvPr/>
        </p:nvSpPr>
        <p:spPr bwMode="auto">
          <a:xfrm>
            <a:off x="538163" y="4883150"/>
            <a:ext cx="2159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700">
                <a:solidFill>
                  <a:schemeClr val="bg1"/>
                </a:solidFill>
              </a:rPr>
              <a:t>20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05" name="Rectangle 81"/>
          <p:cNvSpPr>
            <a:spLocks noChangeArrowheads="1"/>
          </p:cNvSpPr>
          <p:nvPr/>
        </p:nvSpPr>
        <p:spPr bwMode="auto">
          <a:xfrm>
            <a:off x="538163" y="4116388"/>
            <a:ext cx="215900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700">
                <a:solidFill>
                  <a:schemeClr val="bg1"/>
                </a:solidFill>
              </a:rPr>
              <a:t>30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06" name="Rectangle 82"/>
          <p:cNvSpPr>
            <a:spLocks noChangeArrowheads="1"/>
          </p:cNvSpPr>
          <p:nvPr/>
        </p:nvSpPr>
        <p:spPr bwMode="auto">
          <a:xfrm>
            <a:off x="538163" y="3355975"/>
            <a:ext cx="2159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700">
                <a:solidFill>
                  <a:schemeClr val="bg1"/>
                </a:solidFill>
              </a:rPr>
              <a:t>40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07" name="Rectangle 83"/>
          <p:cNvSpPr>
            <a:spLocks noChangeArrowheads="1"/>
          </p:cNvSpPr>
          <p:nvPr/>
        </p:nvSpPr>
        <p:spPr bwMode="auto">
          <a:xfrm>
            <a:off x="538163" y="2589213"/>
            <a:ext cx="215900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700">
                <a:solidFill>
                  <a:schemeClr val="bg1"/>
                </a:solidFill>
              </a:rPr>
              <a:t>50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08" name="Rectangle 84"/>
          <p:cNvSpPr>
            <a:spLocks noChangeArrowheads="1"/>
          </p:cNvSpPr>
          <p:nvPr/>
        </p:nvSpPr>
        <p:spPr bwMode="auto">
          <a:xfrm>
            <a:off x="538163" y="1820863"/>
            <a:ext cx="215900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700">
                <a:solidFill>
                  <a:schemeClr val="bg1"/>
                </a:solidFill>
              </a:rPr>
              <a:t>60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09" name="Rectangle 85"/>
          <p:cNvSpPr>
            <a:spLocks noChangeArrowheads="1"/>
          </p:cNvSpPr>
          <p:nvPr/>
        </p:nvSpPr>
        <p:spPr bwMode="auto">
          <a:xfrm>
            <a:off x="976313" y="5138738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</a:rPr>
              <a:t>80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10" name="Rectangle 86"/>
          <p:cNvSpPr>
            <a:spLocks noChangeArrowheads="1"/>
          </p:cNvSpPr>
          <p:nvPr/>
        </p:nvSpPr>
        <p:spPr bwMode="auto">
          <a:xfrm>
            <a:off x="1403350" y="5138738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</a:rPr>
              <a:t>81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11" name="Rectangle 87"/>
          <p:cNvSpPr>
            <a:spLocks noChangeArrowheads="1"/>
          </p:cNvSpPr>
          <p:nvPr/>
        </p:nvSpPr>
        <p:spPr bwMode="auto">
          <a:xfrm>
            <a:off x="1828800" y="5138738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</a:rPr>
              <a:t>82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12" name="Rectangle 88"/>
          <p:cNvSpPr>
            <a:spLocks noChangeArrowheads="1"/>
          </p:cNvSpPr>
          <p:nvPr/>
        </p:nvSpPr>
        <p:spPr bwMode="auto">
          <a:xfrm>
            <a:off x="2241550" y="5138738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</a:rPr>
              <a:t>83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13" name="Rectangle 89"/>
          <p:cNvSpPr>
            <a:spLocks noChangeArrowheads="1"/>
          </p:cNvSpPr>
          <p:nvPr/>
        </p:nvSpPr>
        <p:spPr bwMode="auto">
          <a:xfrm>
            <a:off x="2668588" y="5138738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</a:rPr>
              <a:t>84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14" name="Rectangle 90"/>
          <p:cNvSpPr>
            <a:spLocks noChangeArrowheads="1"/>
          </p:cNvSpPr>
          <p:nvPr/>
        </p:nvSpPr>
        <p:spPr bwMode="auto">
          <a:xfrm>
            <a:off x="3095625" y="5138738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</a:rPr>
              <a:t>85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15" name="Rectangle 91"/>
          <p:cNvSpPr>
            <a:spLocks noChangeArrowheads="1"/>
          </p:cNvSpPr>
          <p:nvPr/>
        </p:nvSpPr>
        <p:spPr bwMode="auto">
          <a:xfrm>
            <a:off x="3508375" y="5138738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</a:rPr>
              <a:t>86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16" name="Rectangle 92"/>
          <p:cNvSpPr>
            <a:spLocks noChangeArrowheads="1"/>
          </p:cNvSpPr>
          <p:nvPr/>
        </p:nvSpPr>
        <p:spPr bwMode="auto">
          <a:xfrm>
            <a:off x="3933825" y="5138738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</a:rPr>
              <a:t>87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17" name="Rectangle 93"/>
          <p:cNvSpPr>
            <a:spLocks noChangeArrowheads="1"/>
          </p:cNvSpPr>
          <p:nvPr/>
        </p:nvSpPr>
        <p:spPr bwMode="auto">
          <a:xfrm>
            <a:off x="4360863" y="5138738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</a:rPr>
              <a:t>88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18" name="Rectangle 94"/>
          <p:cNvSpPr>
            <a:spLocks noChangeArrowheads="1"/>
          </p:cNvSpPr>
          <p:nvPr/>
        </p:nvSpPr>
        <p:spPr bwMode="auto">
          <a:xfrm>
            <a:off x="4773613" y="5138738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</a:rPr>
              <a:t>89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19" name="Rectangle 95"/>
          <p:cNvSpPr>
            <a:spLocks noChangeArrowheads="1"/>
          </p:cNvSpPr>
          <p:nvPr/>
        </p:nvSpPr>
        <p:spPr bwMode="auto">
          <a:xfrm>
            <a:off x="5199063" y="5138738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</a:rPr>
              <a:t>90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20" name="Rectangle 96"/>
          <p:cNvSpPr>
            <a:spLocks noChangeArrowheads="1"/>
          </p:cNvSpPr>
          <p:nvPr/>
        </p:nvSpPr>
        <p:spPr bwMode="auto">
          <a:xfrm>
            <a:off x="5611813" y="5138738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</a:rPr>
              <a:t>91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21" name="Rectangle 97"/>
          <p:cNvSpPr>
            <a:spLocks noChangeArrowheads="1"/>
          </p:cNvSpPr>
          <p:nvPr/>
        </p:nvSpPr>
        <p:spPr bwMode="auto">
          <a:xfrm>
            <a:off x="6038850" y="5138738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</a:rPr>
              <a:t>92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22" name="Rectangle 98"/>
          <p:cNvSpPr>
            <a:spLocks noChangeArrowheads="1"/>
          </p:cNvSpPr>
          <p:nvPr/>
        </p:nvSpPr>
        <p:spPr bwMode="auto">
          <a:xfrm>
            <a:off x="6465888" y="5138738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</a:rPr>
              <a:t>93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23" name="Rectangle 99"/>
          <p:cNvSpPr>
            <a:spLocks noChangeArrowheads="1"/>
          </p:cNvSpPr>
          <p:nvPr/>
        </p:nvSpPr>
        <p:spPr bwMode="auto">
          <a:xfrm>
            <a:off x="6877050" y="5138738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</a:rPr>
              <a:t>94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24" name="Rectangle 100"/>
          <p:cNvSpPr>
            <a:spLocks noChangeArrowheads="1"/>
          </p:cNvSpPr>
          <p:nvPr/>
        </p:nvSpPr>
        <p:spPr bwMode="auto">
          <a:xfrm>
            <a:off x="7304088" y="5138738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</a:rPr>
              <a:t>95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25" name="Rectangle 101"/>
          <p:cNvSpPr>
            <a:spLocks noChangeArrowheads="1"/>
          </p:cNvSpPr>
          <p:nvPr/>
        </p:nvSpPr>
        <p:spPr bwMode="auto">
          <a:xfrm>
            <a:off x="7731125" y="5138738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</a:rPr>
              <a:t>96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26" name="Rectangle 102"/>
          <p:cNvSpPr>
            <a:spLocks noChangeArrowheads="1"/>
          </p:cNvSpPr>
          <p:nvPr/>
        </p:nvSpPr>
        <p:spPr bwMode="auto">
          <a:xfrm>
            <a:off x="8143875" y="5138738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</a:rPr>
              <a:t>97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27" name="Rectangle 103"/>
          <p:cNvSpPr>
            <a:spLocks noChangeArrowheads="1"/>
          </p:cNvSpPr>
          <p:nvPr/>
        </p:nvSpPr>
        <p:spPr bwMode="auto">
          <a:xfrm>
            <a:off x="8569325" y="5138738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</a:rPr>
              <a:t>98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7128" name="Rectangle 104"/>
          <p:cNvSpPr>
            <a:spLocks noChangeArrowheads="1"/>
          </p:cNvSpPr>
          <p:nvPr/>
        </p:nvSpPr>
        <p:spPr bwMode="auto">
          <a:xfrm>
            <a:off x="8996363" y="5138738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</a:rPr>
              <a:t>99</a:t>
            </a:r>
            <a:endParaRPr 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1836" name="Text Box 3"/>
          <p:cNvSpPr txBox="1">
            <a:spLocks noChangeArrowheads="1"/>
          </p:cNvSpPr>
          <p:nvPr/>
        </p:nvSpPr>
        <p:spPr bwMode="auto">
          <a:xfrm>
            <a:off x="1028700" y="5773738"/>
            <a:ext cx="66405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Per 1,000 population. Race-, sex- and age-adjusted to 2000 U.S. population</a:t>
            </a:r>
          </a:p>
        </p:txBody>
      </p:sp>
      <p:sp>
        <p:nvSpPr>
          <p:cNvPr id="31837" name="Text Box 4"/>
          <p:cNvSpPr txBox="1">
            <a:spLocks noChangeArrowheads="1"/>
          </p:cNvSpPr>
          <p:nvPr/>
        </p:nvSpPr>
        <p:spPr bwMode="auto">
          <a:xfrm>
            <a:off x="1077913" y="2379663"/>
            <a:ext cx="4670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Asthma prevalence during the preceding 12 months</a:t>
            </a:r>
          </a:p>
        </p:txBody>
      </p:sp>
      <p:sp>
        <p:nvSpPr>
          <p:cNvPr id="257033" name="Text Box 9"/>
          <p:cNvSpPr txBox="1">
            <a:spLocks noChangeArrowheads="1"/>
          </p:cNvSpPr>
          <p:nvPr/>
        </p:nvSpPr>
        <p:spPr bwMode="auto">
          <a:xfrm>
            <a:off x="2052638" y="979488"/>
            <a:ext cx="61817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Asthma Prevalence in the United States</a:t>
            </a:r>
          </a:p>
        </p:txBody>
      </p:sp>
      <p:sp>
        <p:nvSpPr>
          <p:cNvPr id="257129" name="Text Box 105"/>
          <p:cNvSpPr txBox="1">
            <a:spLocks noChangeArrowheads="1"/>
          </p:cNvSpPr>
          <p:nvPr/>
        </p:nvSpPr>
        <p:spPr bwMode="auto">
          <a:xfrm>
            <a:off x="4810125" y="5391150"/>
            <a:ext cx="666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Year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CDC’s National Asthma Control Program</a:t>
            </a:r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24100" y="2106613"/>
            <a:ext cx="5818188" cy="4114800"/>
          </a:xfrm>
        </p:spPr>
        <p:txBody>
          <a:bodyPr/>
          <a:lstStyle/>
          <a:p>
            <a:pPr eaLnBrk="1" hangingPunct="1">
              <a:buFont typeface="CommonBullets" pitchFamily="34" charset="2"/>
              <a:buNone/>
              <a:defRPr/>
            </a:pPr>
            <a:r>
              <a:rPr lang="en-US" sz="2800" smtClean="0"/>
              <a:t>Goals: reduce the number of </a:t>
            </a:r>
          </a:p>
          <a:p>
            <a:pPr eaLnBrk="1" hangingPunct="1">
              <a:spcAft>
                <a:spcPct val="25000"/>
              </a:spcAft>
              <a:defRPr/>
            </a:pPr>
            <a:r>
              <a:rPr lang="en-US" sz="2800" smtClean="0"/>
              <a:t>Deaths</a:t>
            </a:r>
          </a:p>
          <a:p>
            <a:pPr eaLnBrk="1" hangingPunct="1">
              <a:spcAft>
                <a:spcPct val="25000"/>
              </a:spcAft>
              <a:defRPr/>
            </a:pPr>
            <a:r>
              <a:rPr lang="en-US" sz="2800" smtClean="0"/>
              <a:t>Hospitalizations</a:t>
            </a:r>
          </a:p>
          <a:p>
            <a:pPr eaLnBrk="1" hangingPunct="1">
              <a:spcAft>
                <a:spcPct val="25000"/>
              </a:spcAft>
              <a:defRPr/>
            </a:pPr>
            <a:r>
              <a:rPr lang="en-US" sz="2800" smtClean="0"/>
              <a:t>Emergency department visits</a:t>
            </a:r>
          </a:p>
          <a:p>
            <a:pPr eaLnBrk="1" hangingPunct="1">
              <a:spcAft>
                <a:spcPct val="25000"/>
              </a:spcAft>
              <a:defRPr/>
            </a:pPr>
            <a:r>
              <a:rPr lang="en-US" sz="2800" smtClean="0"/>
              <a:t>School or work days missed</a:t>
            </a:r>
          </a:p>
          <a:p>
            <a:pPr eaLnBrk="1" hangingPunct="1">
              <a:defRPr/>
            </a:pPr>
            <a:r>
              <a:rPr lang="en-US" sz="2800" smtClean="0"/>
              <a:t>Limitations on activity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Untitled_037-sm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" y="336550"/>
            <a:ext cx="9199563" cy="618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00075" y="1295400"/>
            <a:ext cx="9097566" cy="5353050"/>
            <a:chOff x="288" y="432"/>
            <a:chExt cx="5094" cy="3372"/>
          </a:xfrm>
        </p:grpSpPr>
        <p:pic>
          <p:nvPicPr>
            <p:cNvPr id="550915" name="Picture 3" descr="Climate Change 2007 - Impacts, Adaptation and Vulnerability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8" y="432"/>
              <a:ext cx="1745" cy="226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550916" name="Picture 4" descr="Climate Change 2007 - The Physical Science Basis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20" y="960"/>
              <a:ext cx="1753" cy="228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550917" name="Picture 5" descr="Climate Change 2007 - Mitigation of Climate Chang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00" y="1488"/>
              <a:ext cx="1782" cy="23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</p:grpSp>
      <p:sp>
        <p:nvSpPr>
          <p:cNvPr id="550918" name="Text Box 6"/>
          <p:cNvSpPr txBox="1">
            <a:spLocks noChangeArrowheads="1"/>
          </p:cNvSpPr>
          <p:nvPr/>
        </p:nvSpPr>
        <p:spPr bwMode="auto">
          <a:xfrm>
            <a:off x="342900" y="304800"/>
            <a:ext cx="96869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Intergovernmental Panel on Climate Change (IPCC) </a:t>
            </a:r>
          </a:p>
          <a:p>
            <a:pPr algn="ctr"/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2007 Landmark Reports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crudedeathr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536575"/>
            <a:ext cx="6629400" cy="578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84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0285215" cy="68564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18499" name="Rectangle 5"/>
          <p:cNvSpPr>
            <a:spLocks noChangeArrowheads="1"/>
          </p:cNvSpPr>
          <p:nvPr/>
        </p:nvSpPr>
        <p:spPr bwMode="auto">
          <a:xfrm>
            <a:off x="7800975" y="228600"/>
            <a:ext cx="23145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1" hangingPunct="1"/>
            <a:r>
              <a:rPr lang="en-US" sz="2800">
                <a:solidFill>
                  <a:schemeClr val="bg1"/>
                </a:solidFill>
                <a:latin typeface="Tahoma" pitchFamily="34" charset="0"/>
              </a:rPr>
              <a:t>Record Low</a:t>
            </a:r>
            <a:br>
              <a:rPr lang="en-US" sz="2800">
                <a:solidFill>
                  <a:schemeClr val="bg1"/>
                </a:solidFill>
                <a:latin typeface="Tahoma" pitchFamily="34" charset="0"/>
              </a:rPr>
            </a:br>
            <a:r>
              <a:rPr lang="en-US" sz="2800">
                <a:solidFill>
                  <a:schemeClr val="bg1"/>
                </a:solidFill>
                <a:latin typeface="Tahoma" pitchFamily="34" charset="0"/>
              </a:rPr>
              <a:t>Sea Ice</a:t>
            </a:r>
            <a:br>
              <a:rPr lang="en-US" sz="2800">
                <a:solidFill>
                  <a:schemeClr val="bg1"/>
                </a:solidFill>
                <a:latin typeface="Tahoma" pitchFamily="34" charset="0"/>
              </a:rPr>
            </a:br>
            <a:r>
              <a:rPr lang="en-US" sz="2800">
                <a:solidFill>
                  <a:schemeClr val="bg1"/>
                </a:solidFill>
                <a:latin typeface="Tahoma" pitchFamily="34" charset="0"/>
              </a:rPr>
              <a:t>Extent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5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400300" y="1447800"/>
            <a:ext cx="7286625" cy="5257800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Tx/>
              <a:buChar char="•"/>
            </a:pPr>
            <a:r>
              <a:rPr lang="en-US" sz="2400" dirty="0">
                <a:latin typeface="Arial" charset="0"/>
              </a:rPr>
              <a:t>Very likely that </a:t>
            </a:r>
            <a:r>
              <a:rPr lang="en-US" sz="2400" u="sng" dirty="0">
                <a:latin typeface="Arial" charset="0"/>
              </a:rPr>
              <a:t>heat waves</a:t>
            </a:r>
            <a:r>
              <a:rPr lang="en-US" sz="2400" dirty="0">
                <a:latin typeface="Arial" charset="0"/>
              </a:rPr>
              <a:t>, will become more intense and frequent. </a:t>
            </a:r>
            <a:r>
              <a:rPr lang="en-US" sz="1200" dirty="0">
                <a:latin typeface="Arial" charset="0"/>
              </a:rPr>
              <a:t>[</a:t>
            </a:r>
            <a:r>
              <a:rPr lang="en-US" sz="1200" dirty="0"/>
              <a:t>&gt; 90% probability] 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Tx/>
              <a:buChar char="•"/>
            </a:pPr>
            <a:r>
              <a:rPr lang="en-US" sz="2400" dirty="0">
                <a:latin typeface="Arial" charset="0"/>
              </a:rPr>
              <a:t>Very likely that </a:t>
            </a:r>
            <a:r>
              <a:rPr lang="en-US" sz="2400" u="sng" dirty="0">
                <a:latin typeface="Arial" charset="0"/>
              </a:rPr>
              <a:t>heavy precipitation events</a:t>
            </a:r>
            <a:r>
              <a:rPr lang="en-US" sz="2400" dirty="0">
                <a:latin typeface="Arial" charset="0"/>
              </a:rPr>
              <a:t> will become more frequent. </a:t>
            </a:r>
            <a:r>
              <a:rPr lang="en-US" sz="1200" dirty="0">
                <a:latin typeface="Arial" charset="0"/>
              </a:rPr>
              <a:t>[</a:t>
            </a:r>
            <a:r>
              <a:rPr lang="en-US" sz="1200" dirty="0"/>
              <a:t>&gt; 90% probability] </a:t>
            </a:r>
            <a:endParaRPr lang="en-US" sz="2400" dirty="0">
              <a:latin typeface="Arial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Tx/>
              <a:buChar char="•"/>
            </a:pPr>
            <a:r>
              <a:rPr lang="en-US" sz="2400" dirty="0">
                <a:latin typeface="Arial" charset="0"/>
              </a:rPr>
              <a:t>Likely that </a:t>
            </a:r>
            <a:r>
              <a:rPr lang="en-US" sz="2400" u="sng" dirty="0">
                <a:latin typeface="Arial" charset="0"/>
              </a:rPr>
              <a:t>tropical cyclones</a:t>
            </a:r>
            <a:r>
              <a:rPr lang="en-US" sz="2400" dirty="0">
                <a:latin typeface="Arial" charset="0"/>
              </a:rPr>
              <a:t> will become more intense, with larger peak wind speeds and more heavy rainfall </a:t>
            </a:r>
            <a:r>
              <a:rPr lang="en-US" sz="1200" dirty="0">
                <a:latin typeface="Arial" charset="0"/>
              </a:rPr>
              <a:t>[</a:t>
            </a:r>
            <a:r>
              <a:rPr lang="en-US" sz="1200" dirty="0"/>
              <a:t>&gt; 66% probability]</a:t>
            </a:r>
            <a:endParaRPr lang="en-US" sz="1200" dirty="0">
              <a:latin typeface="Arial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Tx/>
              <a:buChar char="•"/>
            </a:pPr>
            <a:r>
              <a:rPr lang="en-US" sz="2400" dirty="0">
                <a:latin typeface="Arial" charset="0"/>
              </a:rPr>
              <a:t>Likely increase in areas affected by </a:t>
            </a:r>
            <a:r>
              <a:rPr lang="en-US" sz="2400" u="sng" dirty="0">
                <a:latin typeface="Arial" charset="0"/>
              </a:rPr>
              <a:t>drought</a:t>
            </a:r>
            <a:r>
              <a:rPr lang="en-US" sz="2400" dirty="0">
                <a:latin typeface="Arial" charset="0"/>
              </a:rPr>
              <a:t>. </a:t>
            </a:r>
            <a:r>
              <a:rPr lang="en-US" sz="1200" dirty="0">
                <a:latin typeface="Arial" charset="0"/>
              </a:rPr>
              <a:t>[</a:t>
            </a:r>
            <a:r>
              <a:rPr lang="en-US" sz="1200" dirty="0"/>
              <a:t>&gt; 66% probability]</a:t>
            </a:r>
            <a:endParaRPr lang="en-US" sz="1200" dirty="0">
              <a:latin typeface="Arial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Tx/>
              <a:buChar char="•"/>
            </a:pPr>
            <a:r>
              <a:rPr lang="en-US" sz="2400" dirty="0">
                <a:latin typeface="Arial" charset="0"/>
              </a:rPr>
              <a:t>Likely increase in incidence of </a:t>
            </a:r>
            <a:r>
              <a:rPr lang="en-US" sz="2400" u="sng" dirty="0">
                <a:latin typeface="Arial" charset="0"/>
              </a:rPr>
              <a:t>extremely high sea level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1200" dirty="0">
                <a:latin typeface="Arial" charset="0"/>
              </a:rPr>
              <a:t>[</a:t>
            </a:r>
            <a:r>
              <a:rPr lang="en-US" sz="1200" dirty="0"/>
              <a:t>&gt; 66% probability]</a:t>
            </a:r>
            <a:endParaRPr lang="en-US" sz="1200" dirty="0">
              <a:latin typeface="Arial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Tx/>
              <a:buChar char="•"/>
            </a:pPr>
            <a:endParaRPr lang="en-US" sz="2400" u="sng" dirty="0">
              <a:latin typeface="Arial" charset="0"/>
            </a:endParaRPr>
          </a:p>
        </p:txBody>
      </p:sp>
      <p:sp>
        <p:nvSpPr>
          <p:cNvPr id="45875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"/>
            <a:ext cx="10287000" cy="1223963"/>
          </a:xfrm>
          <a:noFill/>
          <a:ln/>
        </p:spPr>
        <p:txBody>
          <a:bodyPr anchorCtr="0"/>
          <a:lstStyle/>
          <a:p>
            <a:r>
              <a:rPr lang="en-US" sz="2900" b="0">
                <a:effectLst>
                  <a:outerShdw blurRad="38100" dist="38100" dir="2700000" algn="tl">
                    <a:srgbClr val="000000"/>
                  </a:outerShdw>
                </a:effectLst>
              </a:rPr>
              <a:t>Some Projections of Future </a:t>
            </a:r>
            <a:br>
              <a:rPr lang="en-US" sz="2900" b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2900" b="0">
                <a:effectLst>
                  <a:outerShdw blurRad="38100" dist="38100" dir="2700000" algn="tl">
                    <a:srgbClr val="000000"/>
                  </a:outerShdw>
                </a:effectLst>
              </a:rPr>
              <a:t>Changes in Climate (IPCC 2007)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71450" y="1295401"/>
            <a:ext cx="2143125" cy="5172075"/>
            <a:chOff x="96" y="864"/>
            <a:chExt cx="1152" cy="3210"/>
          </a:xfrm>
        </p:grpSpPr>
        <p:pic>
          <p:nvPicPr>
            <p:cNvPr id="458757" name="Picture 5" descr="drough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6" y="2832"/>
              <a:ext cx="1152" cy="5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</p:pic>
        <p:pic>
          <p:nvPicPr>
            <p:cNvPr id="458758" name="Picture 6" descr="Tsunami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6" y="3504"/>
              <a:ext cx="1152" cy="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58759" name="Picture 7" descr="ivanposter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6" y="2208"/>
              <a:ext cx="1152" cy="548"/>
            </a:xfrm>
            <a:prstGeom prst="rect">
              <a:avLst/>
            </a:prstGeom>
            <a:noFill/>
          </p:spPr>
        </p:pic>
        <p:pic>
          <p:nvPicPr>
            <p:cNvPr id="458760" name="Picture 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6" y="1536"/>
              <a:ext cx="1152" cy="5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58761" name="Picture 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6" y="864"/>
              <a:ext cx="1152" cy="59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257175" y="2362200"/>
            <a:ext cx="9686925" cy="3929063"/>
            <a:chOff x="144" y="1413"/>
            <a:chExt cx="5424" cy="2475"/>
          </a:xfrm>
        </p:grpSpPr>
        <p:pic>
          <p:nvPicPr>
            <p:cNvPr id="35844" name="Picture 3"/>
            <p:cNvPicPr>
              <a:picLocks noChangeAspect="1" noChangeArrowheads="1"/>
            </p:cNvPicPr>
            <p:nvPr/>
          </p:nvPicPr>
          <p:blipFill>
            <a:blip r:embed="rId3" cstate="print">
              <a:lum bright="6000" contrast="6000"/>
            </a:blip>
            <a:srcRect l="5733" t="34941" r="4865" b="10658"/>
            <a:stretch>
              <a:fillRect/>
            </a:stretch>
          </p:blipFill>
          <p:spPr bwMode="auto">
            <a:xfrm>
              <a:off x="144" y="1413"/>
              <a:ext cx="5424" cy="2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0340" name="Rectangle 4"/>
            <p:cNvSpPr>
              <a:spLocks noChangeArrowheads="1"/>
            </p:cNvSpPr>
            <p:nvPr/>
          </p:nvSpPr>
          <p:spPr bwMode="auto">
            <a:xfrm>
              <a:off x="240" y="3552"/>
              <a:ext cx="240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70341" name="Text Box 5"/>
          <p:cNvSpPr txBox="1">
            <a:spLocks noChangeArrowheads="1"/>
          </p:cNvSpPr>
          <p:nvPr/>
        </p:nvSpPr>
        <p:spPr bwMode="auto">
          <a:xfrm>
            <a:off x="514350" y="603250"/>
            <a:ext cx="93440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4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Predicted Change in Heat Indices – 21</a:t>
            </a:r>
            <a:r>
              <a:rPr lang="en-US" sz="4000" baseline="30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st</a:t>
            </a:r>
            <a:r>
              <a:rPr lang="en-US" sz="4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Century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874395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3900" smtClean="0"/>
              <a:t>Potential Impacts of Climate Change on Human Health</a:t>
            </a:r>
            <a:endParaRPr lang="en-US" sz="3900" smtClean="0"/>
          </a:p>
        </p:txBody>
      </p:sp>
      <p:cxnSp>
        <p:nvCxnSpPr>
          <p:cNvPr id="36867" name="AutoShape 3"/>
          <p:cNvCxnSpPr>
            <a:cxnSpLocks noChangeShapeType="1"/>
          </p:cNvCxnSpPr>
          <p:nvPr/>
        </p:nvCxnSpPr>
        <p:spPr bwMode="auto">
          <a:xfrm>
            <a:off x="2584450" y="1976438"/>
            <a:ext cx="17463" cy="3824287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none" w="sm" len="sm"/>
          </a:ln>
        </p:spPr>
      </p:cxnSp>
      <p:sp>
        <p:nvSpPr>
          <p:cNvPr id="271364" name="Line 4"/>
          <p:cNvSpPr>
            <a:spLocks noChangeShapeType="1"/>
          </p:cNvSpPr>
          <p:nvPr/>
        </p:nvSpPr>
        <p:spPr bwMode="auto">
          <a:xfrm>
            <a:off x="2909888" y="1987550"/>
            <a:ext cx="37433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1365" name="Line 5"/>
          <p:cNvSpPr>
            <a:spLocks noChangeShapeType="1"/>
          </p:cNvSpPr>
          <p:nvPr/>
        </p:nvSpPr>
        <p:spPr bwMode="auto">
          <a:xfrm>
            <a:off x="2905125" y="2841625"/>
            <a:ext cx="37607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1366" name="Line 6"/>
          <p:cNvSpPr>
            <a:spLocks noChangeShapeType="1"/>
          </p:cNvSpPr>
          <p:nvPr/>
        </p:nvSpPr>
        <p:spPr bwMode="auto">
          <a:xfrm>
            <a:off x="2905125" y="3651250"/>
            <a:ext cx="37099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1367" name="Line 7"/>
          <p:cNvSpPr>
            <a:spLocks noChangeShapeType="1"/>
          </p:cNvSpPr>
          <p:nvPr/>
        </p:nvSpPr>
        <p:spPr bwMode="auto">
          <a:xfrm>
            <a:off x="2924175" y="4302125"/>
            <a:ext cx="36909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1368" name="Line 8"/>
          <p:cNvSpPr>
            <a:spLocks noChangeShapeType="1"/>
          </p:cNvSpPr>
          <p:nvPr/>
        </p:nvSpPr>
        <p:spPr bwMode="auto">
          <a:xfrm>
            <a:off x="2905125" y="5013325"/>
            <a:ext cx="37480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1369" name="Line 9"/>
          <p:cNvSpPr>
            <a:spLocks noChangeShapeType="1"/>
          </p:cNvSpPr>
          <p:nvPr/>
        </p:nvSpPr>
        <p:spPr bwMode="auto">
          <a:xfrm flipV="1">
            <a:off x="2905125" y="5770563"/>
            <a:ext cx="3762375" cy="142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3802063" y="1746250"/>
            <a:ext cx="2438400" cy="33655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600" b="0"/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3252788" y="1744663"/>
            <a:ext cx="2870200" cy="465137"/>
          </a:xfrm>
          <a:prstGeom prst="rect">
            <a:avLst/>
          </a:prstGeom>
          <a:solidFill>
            <a:srgbClr val="E0590E"/>
          </a:soli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>
                <a:solidFill>
                  <a:schemeClr val="tx2"/>
                </a:solidFill>
                <a:latin typeface="Tahoma" pitchFamily="34" charset="0"/>
              </a:rPr>
              <a:t>Heat</a:t>
            </a: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3254375" y="2403475"/>
            <a:ext cx="2862263" cy="800100"/>
          </a:xfrm>
          <a:prstGeom prst="rect">
            <a:avLst/>
          </a:prstGeom>
          <a:solidFill>
            <a:srgbClr val="E0590E"/>
          </a:soli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>
                <a:solidFill>
                  <a:schemeClr val="tx2"/>
                </a:solidFill>
                <a:latin typeface="Tahoma" pitchFamily="34" charset="0"/>
              </a:rPr>
              <a:t>Storms, coastal flooding</a:t>
            </a: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3260725" y="3394075"/>
            <a:ext cx="2844800" cy="465138"/>
          </a:xfrm>
          <a:prstGeom prst="rect">
            <a:avLst/>
          </a:prstGeom>
          <a:solidFill>
            <a:srgbClr val="E0590E"/>
          </a:soli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>
                <a:solidFill>
                  <a:schemeClr val="tx2"/>
                </a:solidFill>
                <a:latin typeface="Tahoma" pitchFamily="34" charset="0"/>
              </a:rPr>
              <a:t>Vector biology</a:t>
            </a: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3279775" y="4060825"/>
            <a:ext cx="2846388" cy="465138"/>
          </a:xfrm>
          <a:prstGeom prst="rect">
            <a:avLst/>
          </a:prstGeom>
          <a:solidFill>
            <a:srgbClr val="E0590E"/>
          </a:soli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>
                <a:solidFill>
                  <a:schemeClr val="tx2"/>
                </a:solidFill>
                <a:latin typeface="Tahoma" pitchFamily="34" charset="0"/>
              </a:rPr>
              <a:t>Air</a:t>
            </a:r>
            <a:r>
              <a:rPr lang="en-US" sz="2200">
                <a:solidFill>
                  <a:schemeClr val="bg1"/>
                </a:solidFill>
                <a:latin typeface="Tahoma" pitchFamily="34" charset="0"/>
              </a:rPr>
              <a:t> </a:t>
            </a:r>
            <a:r>
              <a:rPr lang="en-US" sz="2200">
                <a:solidFill>
                  <a:schemeClr val="tx2"/>
                </a:solidFill>
                <a:latin typeface="Tahoma" pitchFamily="34" charset="0"/>
              </a:rPr>
              <a:t>pollutants</a:t>
            </a:r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3300413" y="4760913"/>
            <a:ext cx="2822575" cy="465137"/>
          </a:xfrm>
          <a:prstGeom prst="rect">
            <a:avLst/>
          </a:prstGeom>
          <a:solidFill>
            <a:srgbClr val="E0590E"/>
          </a:soli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>
                <a:solidFill>
                  <a:schemeClr val="tx2"/>
                </a:solidFill>
                <a:latin typeface="Tahoma" pitchFamily="34" charset="0"/>
              </a:rPr>
              <a:t>Food supply</a:t>
            </a:r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auto">
          <a:xfrm>
            <a:off x="3314700" y="5492750"/>
            <a:ext cx="2824163" cy="465138"/>
          </a:xfrm>
          <a:prstGeom prst="rect">
            <a:avLst/>
          </a:prstGeom>
          <a:solidFill>
            <a:srgbClr val="E0590E"/>
          </a:soli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>
                <a:solidFill>
                  <a:schemeClr val="tx2"/>
                </a:solidFill>
                <a:latin typeface="Tahoma" pitchFamily="34" charset="0"/>
              </a:rPr>
              <a:t>Civil conflict</a:t>
            </a:r>
          </a:p>
        </p:txBody>
      </p:sp>
      <p:sp>
        <p:nvSpPr>
          <p:cNvPr id="36881" name="Text Box 17"/>
          <p:cNvSpPr txBox="1">
            <a:spLocks noChangeArrowheads="1"/>
          </p:cNvSpPr>
          <p:nvPr/>
        </p:nvSpPr>
        <p:spPr bwMode="auto">
          <a:xfrm>
            <a:off x="85725" y="2584450"/>
            <a:ext cx="2428875" cy="2235200"/>
          </a:xfrm>
          <a:prstGeom prst="rect">
            <a:avLst/>
          </a:prstGeom>
          <a:solidFill>
            <a:srgbClr val="CC0000"/>
          </a:soli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sz="2600">
                <a:latin typeface="Tahoma" pitchFamily="34" charset="0"/>
              </a:rPr>
              <a:t>Climate change effects:</a:t>
            </a:r>
          </a:p>
          <a:p>
            <a:pPr>
              <a:buFontTx/>
              <a:buChar char="•"/>
            </a:pPr>
            <a:r>
              <a:rPr lang="en-US" sz="2000">
                <a:latin typeface="Tahoma" pitchFamily="34" charset="0"/>
              </a:rPr>
              <a:t>Temperature</a:t>
            </a:r>
          </a:p>
          <a:p>
            <a:pPr>
              <a:buFontTx/>
              <a:buChar char="•"/>
            </a:pPr>
            <a:r>
              <a:rPr lang="en-US" sz="2000">
                <a:latin typeface="Tahoma" pitchFamily="34" charset="0"/>
              </a:rPr>
              <a:t>Sea level</a:t>
            </a:r>
          </a:p>
          <a:p>
            <a:pPr>
              <a:buFontTx/>
              <a:buChar char="•"/>
            </a:pPr>
            <a:r>
              <a:rPr lang="en-US" sz="2000">
                <a:latin typeface="Tahoma" pitchFamily="34" charset="0"/>
              </a:rPr>
              <a:t>Precipitation</a:t>
            </a:r>
          </a:p>
        </p:txBody>
      </p:sp>
      <p:sp>
        <p:nvSpPr>
          <p:cNvPr id="271378" name="Line 18"/>
          <p:cNvSpPr>
            <a:spLocks noChangeShapeType="1"/>
          </p:cNvSpPr>
          <p:nvPr/>
        </p:nvSpPr>
        <p:spPr bwMode="auto">
          <a:xfrm>
            <a:off x="2497138" y="3956050"/>
            <a:ext cx="4286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883" name="Text Box 19"/>
          <p:cNvSpPr txBox="1">
            <a:spLocks noChangeArrowheads="1"/>
          </p:cNvSpPr>
          <p:nvPr/>
        </p:nvSpPr>
        <p:spPr bwMode="auto">
          <a:xfrm>
            <a:off x="6669088" y="1725613"/>
            <a:ext cx="3617912" cy="465137"/>
          </a:xfrm>
          <a:prstGeom prst="rect">
            <a:avLst/>
          </a:prstGeom>
          <a:solidFill>
            <a:srgbClr val="FFCC00"/>
          </a:soli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>
                <a:solidFill>
                  <a:schemeClr val="bg1"/>
                </a:solidFill>
                <a:latin typeface="Tahoma" pitchFamily="34" charset="0"/>
              </a:rPr>
              <a:t>Morbidity/mortality</a:t>
            </a:r>
          </a:p>
        </p:txBody>
      </p:sp>
      <p:sp>
        <p:nvSpPr>
          <p:cNvPr id="36884" name="Text Box 20"/>
          <p:cNvSpPr txBox="1">
            <a:spLocks noChangeArrowheads="1"/>
          </p:cNvSpPr>
          <p:nvPr/>
        </p:nvSpPr>
        <p:spPr bwMode="auto">
          <a:xfrm>
            <a:off x="6675438" y="2400300"/>
            <a:ext cx="3611562" cy="800100"/>
          </a:xfrm>
          <a:prstGeom prst="rect">
            <a:avLst/>
          </a:prstGeom>
          <a:solidFill>
            <a:srgbClr val="FFCC00"/>
          </a:soli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>
                <a:solidFill>
                  <a:schemeClr val="bg1"/>
                </a:solidFill>
                <a:latin typeface="Tahoma" pitchFamily="34" charset="0"/>
              </a:rPr>
              <a:t>Morbidity/mortality/ displacement</a:t>
            </a:r>
          </a:p>
        </p:txBody>
      </p:sp>
      <p:sp>
        <p:nvSpPr>
          <p:cNvPr id="36885" name="Text Box 21"/>
          <p:cNvSpPr txBox="1">
            <a:spLocks noChangeArrowheads="1"/>
          </p:cNvSpPr>
          <p:nvPr/>
        </p:nvSpPr>
        <p:spPr bwMode="auto">
          <a:xfrm>
            <a:off x="6634163" y="3403600"/>
            <a:ext cx="3652837" cy="465138"/>
          </a:xfrm>
          <a:prstGeom prst="rect">
            <a:avLst/>
          </a:prstGeom>
          <a:solidFill>
            <a:srgbClr val="FFCC00"/>
          </a:soli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>
                <a:solidFill>
                  <a:schemeClr val="bg1"/>
                </a:solidFill>
                <a:latin typeface="Tahoma" pitchFamily="34" charset="0"/>
              </a:rPr>
              <a:t>Infectious  diseases</a:t>
            </a:r>
          </a:p>
        </p:txBody>
      </p:sp>
      <p:sp>
        <p:nvSpPr>
          <p:cNvPr id="36886" name="Text Box 22"/>
          <p:cNvSpPr txBox="1">
            <a:spLocks noChangeArrowheads="1"/>
          </p:cNvSpPr>
          <p:nvPr/>
        </p:nvSpPr>
        <p:spPr bwMode="auto">
          <a:xfrm>
            <a:off x="6634163" y="4075113"/>
            <a:ext cx="3652837" cy="465137"/>
          </a:xfrm>
          <a:prstGeom prst="rect">
            <a:avLst/>
          </a:prstGeom>
          <a:solidFill>
            <a:srgbClr val="FFCC00"/>
          </a:soli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>
                <a:solidFill>
                  <a:schemeClr val="bg1"/>
                </a:solidFill>
                <a:latin typeface="Tahoma" pitchFamily="34" charset="0"/>
              </a:rPr>
              <a:t>Respiratory diseases</a:t>
            </a:r>
          </a:p>
        </p:txBody>
      </p:sp>
      <p:sp>
        <p:nvSpPr>
          <p:cNvPr id="36887" name="Text Box 23"/>
          <p:cNvSpPr txBox="1">
            <a:spLocks noChangeArrowheads="1"/>
          </p:cNvSpPr>
          <p:nvPr/>
        </p:nvSpPr>
        <p:spPr bwMode="auto">
          <a:xfrm>
            <a:off x="6651625" y="4760913"/>
            <a:ext cx="3635375" cy="465137"/>
          </a:xfrm>
          <a:prstGeom prst="rect">
            <a:avLst/>
          </a:prstGeom>
          <a:solidFill>
            <a:srgbClr val="FFCC00"/>
          </a:soli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>
                <a:solidFill>
                  <a:schemeClr val="bg1"/>
                </a:solidFill>
                <a:latin typeface="Tahoma" pitchFamily="34" charset="0"/>
              </a:rPr>
              <a:t>Malnutrition</a:t>
            </a:r>
          </a:p>
        </p:txBody>
      </p:sp>
      <p:sp>
        <p:nvSpPr>
          <p:cNvPr id="36888" name="Text Box 24"/>
          <p:cNvSpPr txBox="1">
            <a:spLocks noChangeArrowheads="1"/>
          </p:cNvSpPr>
          <p:nvPr/>
        </p:nvSpPr>
        <p:spPr bwMode="auto">
          <a:xfrm>
            <a:off x="6651625" y="5492750"/>
            <a:ext cx="3635375" cy="800100"/>
          </a:xfrm>
          <a:prstGeom prst="rect">
            <a:avLst/>
          </a:prstGeom>
          <a:solidFill>
            <a:srgbClr val="FFCC00"/>
          </a:soli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>
                <a:solidFill>
                  <a:schemeClr val="bg1"/>
                </a:solidFill>
                <a:latin typeface="Tahoma" pitchFamily="34" charset="0"/>
              </a:rPr>
              <a:t>Morbidity/mortality/displacement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Untitled_034-sm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363" y="328613"/>
            <a:ext cx="9332912" cy="622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Untitled_035-sm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338" y="246063"/>
            <a:ext cx="9567862" cy="638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Untitled_036-sm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775" y="404813"/>
            <a:ext cx="9275763" cy="620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Text Box 2"/>
          <p:cNvSpPr txBox="1">
            <a:spLocks noChangeArrowheads="1"/>
          </p:cNvSpPr>
          <p:nvPr/>
        </p:nvSpPr>
        <p:spPr bwMode="auto">
          <a:xfrm>
            <a:off x="3683000" y="2971800"/>
            <a:ext cx="27019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rgbClr val="FFFF00"/>
              </a:buClr>
              <a:buSzPct val="65000"/>
              <a:buFont typeface="ZapfDingbats BT" pitchFamily="2" charset="2"/>
              <a:buNone/>
              <a:defRPr/>
            </a:pPr>
            <a:r>
              <a:rPr kumimoji="1"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Hazard tracking</a:t>
            </a:r>
          </a:p>
        </p:txBody>
      </p:sp>
      <p:sp>
        <p:nvSpPr>
          <p:cNvPr id="258051" name="Text Box 3"/>
          <p:cNvSpPr txBox="1">
            <a:spLocks noChangeArrowheads="1"/>
          </p:cNvSpPr>
          <p:nvPr/>
        </p:nvSpPr>
        <p:spPr bwMode="auto">
          <a:xfrm>
            <a:off x="5734050" y="5105400"/>
            <a:ext cx="3957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rgbClr val="FFFF00"/>
              </a:buClr>
              <a:buSzPct val="65000"/>
              <a:buFont typeface="ZapfDingbats BT" pitchFamily="2" charset="2"/>
              <a:buNone/>
              <a:defRPr/>
            </a:pPr>
            <a:r>
              <a:rPr kumimoji="1"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Health outcome tracking</a:t>
            </a:r>
          </a:p>
        </p:txBody>
      </p:sp>
      <p:sp>
        <p:nvSpPr>
          <p:cNvPr id="258052" name="Text Box 4"/>
          <p:cNvSpPr txBox="1">
            <a:spLocks noChangeArrowheads="1"/>
          </p:cNvSpPr>
          <p:nvPr/>
        </p:nvSpPr>
        <p:spPr bwMode="auto">
          <a:xfrm>
            <a:off x="685800" y="5105400"/>
            <a:ext cx="29987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rgbClr val="FFFF00"/>
              </a:buClr>
              <a:buSzPct val="65000"/>
              <a:buFont typeface="ZapfDingbats BT" pitchFamily="2" charset="2"/>
              <a:buNone/>
              <a:defRPr/>
            </a:pPr>
            <a:r>
              <a:rPr kumimoji="1"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Exposure tracking</a:t>
            </a:r>
          </a:p>
        </p:txBody>
      </p:sp>
      <p:sp>
        <p:nvSpPr>
          <p:cNvPr id="258053" name="Rectangle 5"/>
          <p:cNvSpPr>
            <a:spLocks noChangeArrowheads="1"/>
          </p:cNvSpPr>
          <p:nvPr/>
        </p:nvSpPr>
        <p:spPr bwMode="auto">
          <a:xfrm>
            <a:off x="6446838" y="2879725"/>
            <a:ext cx="15382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8054" name="Freeform 6"/>
          <p:cNvSpPr>
            <a:spLocks/>
          </p:cNvSpPr>
          <p:nvPr/>
        </p:nvSpPr>
        <p:spPr bwMode="auto">
          <a:xfrm rot="-120103">
            <a:off x="6657975" y="3581400"/>
            <a:ext cx="1081088" cy="13700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56" y="796"/>
              </a:cxn>
            </a:cxnLst>
            <a:rect l="0" t="0" r="r" b="b"/>
            <a:pathLst>
              <a:path w="556" h="796">
                <a:moveTo>
                  <a:pt x="0" y="0"/>
                </a:moveTo>
                <a:lnTo>
                  <a:pt x="556" y="796"/>
                </a:lnTo>
              </a:path>
            </a:pathLst>
          </a:custGeom>
          <a:noFill/>
          <a:ln w="38100" cap="flat" cmpd="sng">
            <a:solidFill>
              <a:srgbClr val="FFFF00"/>
            </a:solidFill>
            <a:prstDash val="solid"/>
            <a:miter lim="800000"/>
            <a:headEnd type="arrow" w="med" len="med"/>
            <a:tailEnd type="arrow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8055" name="Freeform 7"/>
          <p:cNvSpPr>
            <a:spLocks/>
          </p:cNvSpPr>
          <p:nvPr/>
        </p:nvSpPr>
        <p:spPr bwMode="auto">
          <a:xfrm rot="120103" flipH="1">
            <a:off x="2066925" y="3505200"/>
            <a:ext cx="1081088" cy="13700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56" y="796"/>
              </a:cxn>
            </a:cxnLst>
            <a:rect l="0" t="0" r="r" b="b"/>
            <a:pathLst>
              <a:path w="556" h="796">
                <a:moveTo>
                  <a:pt x="0" y="0"/>
                </a:moveTo>
                <a:lnTo>
                  <a:pt x="556" y="796"/>
                </a:lnTo>
              </a:path>
            </a:pathLst>
          </a:custGeom>
          <a:noFill/>
          <a:ln w="38100" cap="flat" cmpd="sng">
            <a:solidFill>
              <a:srgbClr val="FFFF00"/>
            </a:solidFill>
            <a:prstDash val="solid"/>
            <a:miter lim="800000"/>
            <a:headEnd type="arrow" w="med" len="med"/>
            <a:tailEnd type="arrow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8056" name="Line 8"/>
          <p:cNvSpPr>
            <a:spLocks noChangeShapeType="1"/>
          </p:cNvSpPr>
          <p:nvPr/>
        </p:nvSpPr>
        <p:spPr bwMode="auto">
          <a:xfrm>
            <a:off x="3943350" y="5410200"/>
            <a:ext cx="1457325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 type="arrow" w="med" len="med"/>
            <a:tailEnd type="arrow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8057" name="Rectangle 9"/>
          <p:cNvSpPr>
            <a:spLocks noGrp="1" noChangeArrowheads="1"/>
          </p:cNvSpPr>
          <p:nvPr>
            <p:ph type="title"/>
          </p:nvPr>
        </p:nvSpPr>
        <p:spPr>
          <a:xfrm>
            <a:off x="771525" y="347663"/>
            <a:ext cx="8743950" cy="13716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Environmental Health Tracking</a:t>
            </a:r>
            <a:endParaRPr lang="en-US" smtClean="0">
              <a:cs typeface="Times New Roman" pitchFamily="18" charset="0"/>
            </a:endParaRPr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3365500" y="2003425"/>
            <a:ext cx="35544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</a:rPr>
              <a:t>Essential Components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Health and the Environment</a:t>
            </a:r>
            <a:br>
              <a:rPr lang="en-US" smtClean="0"/>
            </a:br>
            <a:r>
              <a:rPr lang="en-US" smtClean="0"/>
              <a:t>Summary</a:t>
            </a:r>
          </a:p>
        </p:txBody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7688" y="2193925"/>
            <a:ext cx="4994275" cy="3651250"/>
          </a:xfrm>
        </p:spPr>
        <p:txBody>
          <a:bodyPr/>
          <a:lstStyle/>
          <a:p>
            <a:pPr eaLnBrk="1" hangingPunct="1">
              <a:spcAft>
                <a:spcPct val="30000"/>
              </a:spcAft>
              <a:defRPr/>
            </a:pPr>
            <a:r>
              <a:rPr lang="en-US" smtClean="0"/>
              <a:t>Wide ranging scope</a:t>
            </a:r>
          </a:p>
          <a:p>
            <a:pPr eaLnBrk="1" hangingPunct="1">
              <a:spcAft>
                <a:spcPct val="30000"/>
              </a:spcAft>
              <a:defRPr/>
            </a:pPr>
            <a:r>
              <a:rPr lang="en-US" smtClean="0"/>
              <a:t>Many successes</a:t>
            </a:r>
          </a:p>
          <a:p>
            <a:pPr eaLnBrk="1" hangingPunct="1">
              <a:spcAft>
                <a:spcPct val="30000"/>
              </a:spcAft>
              <a:defRPr/>
            </a:pPr>
            <a:r>
              <a:rPr lang="en-US" smtClean="0"/>
              <a:t>New and old problems</a:t>
            </a:r>
          </a:p>
          <a:p>
            <a:pPr eaLnBrk="1" hangingPunct="1">
              <a:spcAft>
                <a:spcPct val="30000"/>
              </a:spcAft>
              <a:defRPr/>
            </a:pPr>
            <a:r>
              <a:rPr lang="en-US" smtClean="0"/>
              <a:t>Challenges ahead</a:t>
            </a:r>
          </a:p>
        </p:txBody>
      </p:sp>
      <p:pic>
        <p:nvPicPr>
          <p:cNvPr id="43012" name="Picture 5" descr="Untitled_015-small"/>
          <p:cNvPicPr>
            <a:picLocks noChangeAspect="1" noChangeArrowheads="1"/>
          </p:cNvPicPr>
          <p:nvPr/>
        </p:nvPicPr>
        <p:blipFill>
          <a:blip r:embed="rId3" cstate="print">
            <a:lum bright="18000"/>
          </a:blip>
          <a:srcRect l="41408" t="28519" r="2777" b="18544"/>
          <a:stretch>
            <a:fillRect/>
          </a:stretch>
        </p:blipFill>
        <p:spPr bwMode="auto">
          <a:xfrm>
            <a:off x="5522913" y="2000250"/>
            <a:ext cx="3752850" cy="385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Untitled_011-sm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563" y="298450"/>
            <a:ext cx="9240837" cy="628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Untitled_006-sm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6613" y="546100"/>
            <a:ext cx="8699500" cy="602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Untitled_007-sm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413" y="298450"/>
            <a:ext cx="9436100" cy="633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>
          <a:xfrm>
            <a:off x="2108200" y="555625"/>
            <a:ext cx="6069013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smtClean="0"/>
              <a:t>Children and the Environment Research Needed to Identify:</a:t>
            </a:r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92250" y="2417763"/>
            <a:ext cx="8162925" cy="3379787"/>
          </a:xfrm>
        </p:spPr>
        <p:txBody>
          <a:bodyPr/>
          <a:lstStyle/>
          <a:p>
            <a:pPr eaLnBrk="1" hangingPunct="1">
              <a:spcAft>
                <a:spcPct val="30000"/>
              </a:spcAft>
              <a:defRPr/>
            </a:pPr>
            <a:r>
              <a:rPr lang="en-US" sz="2800" smtClean="0"/>
              <a:t>Windows of vulnerability</a:t>
            </a:r>
          </a:p>
          <a:p>
            <a:pPr eaLnBrk="1" hangingPunct="1">
              <a:spcAft>
                <a:spcPct val="30000"/>
              </a:spcAft>
              <a:defRPr/>
            </a:pPr>
            <a:r>
              <a:rPr lang="en-US" sz="2800" smtClean="0"/>
              <a:t>Toxicant mechanisms</a:t>
            </a:r>
          </a:p>
          <a:p>
            <a:pPr eaLnBrk="1" hangingPunct="1">
              <a:spcAft>
                <a:spcPct val="30000"/>
              </a:spcAft>
              <a:defRPr/>
            </a:pPr>
            <a:r>
              <a:rPr lang="en-US" sz="2800" smtClean="0"/>
              <a:t>Types/natures of exposures</a:t>
            </a:r>
          </a:p>
          <a:p>
            <a:pPr eaLnBrk="1" hangingPunct="1">
              <a:spcAft>
                <a:spcPct val="30000"/>
              </a:spcAft>
              <a:defRPr/>
            </a:pPr>
            <a:r>
              <a:rPr lang="en-US" sz="2800" smtClean="0"/>
              <a:t>Early exposure/latent affects</a:t>
            </a:r>
          </a:p>
          <a:p>
            <a:pPr eaLnBrk="1" hangingPunct="1">
              <a:spcAft>
                <a:spcPct val="30000"/>
              </a:spcAft>
              <a:defRPr/>
            </a:pPr>
            <a:r>
              <a:rPr lang="en-US" sz="2800" smtClean="0"/>
              <a:t>Effects from acute/cumulative/multiple exposures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anfordearl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4963" y="514350"/>
            <a:ext cx="6716712" cy="5827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 smtClean="0"/>
              <a:t>Children and Cancer</a:t>
            </a:r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2365375"/>
            <a:ext cx="9172575" cy="3381375"/>
          </a:xfrm>
        </p:spPr>
        <p:txBody>
          <a:bodyPr/>
          <a:lstStyle/>
          <a:p>
            <a:pPr eaLnBrk="1" hangingPunct="1">
              <a:spcAft>
                <a:spcPct val="30000"/>
              </a:spcAft>
              <a:defRPr/>
            </a:pPr>
            <a:r>
              <a:rPr lang="en-US" sz="2800" smtClean="0"/>
              <a:t>About 8,600 U.S. children diagnosed; 1,500 died in 2001</a:t>
            </a:r>
          </a:p>
          <a:p>
            <a:pPr eaLnBrk="1" hangingPunct="1">
              <a:spcAft>
                <a:spcPct val="30000"/>
              </a:spcAft>
              <a:defRPr/>
            </a:pPr>
            <a:r>
              <a:rPr lang="en-US" sz="2800" smtClean="0"/>
              <a:t>Most are leukemia, brain, and CNS cancers</a:t>
            </a:r>
          </a:p>
          <a:p>
            <a:pPr eaLnBrk="1" hangingPunct="1">
              <a:spcAft>
                <a:spcPct val="30000"/>
              </a:spcAft>
              <a:defRPr/>
            </a:pPr>
            <a:r>
              <a:rPr lang="en-US" sz="2800" smtClean="0"/>
              <a:t>Past 20 years, incidence increased, now leveling out  </a:t>
            </a:r>
          </a:p>
          <a:p>
            <a:pPr eaLnBrk="1" hangingPunct="1">
              <a:spcAft>
                <a:spcPct val="30000"/>
              </a:spcAft>
              <a:defRPr/>
            </a:pPr>
            <a:r>
              <a:rPr lang="en-US" sz="2800" smtClean="0"/>
              <a:t>Decrease in death rates; increase in survival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081D58"/>
    </a:lt1>
    <a:dk2>
      <a:srgbClr val="000000"/>
    </a:dk2>
    <a:lt2>
      <a:srgbClr val="919191"/>
    </a:lt2>
    <a:accent1>
      <a:srgbClr val="618FFD"/>
    </a:accent1>
    <a:accent2>
      <a:srgbClr val="00AE00"/>
    </a:accent2>
    <a:accent3>
      <a:srgbClr val="AAABB4"/>
    </a:accent3>
    <a:accent4>
      <a:srgbClr val="000000"/>
    </a:accent4>
    <a:accent5>
      <a:srgbClr val="B7C6FE"/>
    </a:accent5>
    <a:accent6>
      <a:srgbClr val="009D00"/>
    </a:accent6>
    <a:hlink>
      <a:srgbClr val="FC0128"/>
    </a:hlink>
    <a:folHlink>
      <a:srgbClr val="CECECE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1607</TotalTime>
  <Words>1255</Words>
  <Application>Microsoft Office PowerPoint</Application>
  <PresentationFormat>35mm Slides</PresentationFormat>
  <Paragraphs>324</Paragraphs>
  <Slides>38</Slides>
  <Notes>32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Default Design</vt:lpstr>
      <vt:lpstr> Health and the Environment:  A Changing Landscape</vt:lpstr>
      <vt:lpstr>Slide 2</vt:lpstr>
      <vt:lpstr>Slide 3</vt:lpstr>
      <vt:lpstr>Slide 4</vt:lpstr>
      <vt:lpstr>Slide 5</vt:lpstr>
      <vt:lpstr>Slide 6</vt:lpstr>
      <vt:lpstr>Children and the Environment Research Needed to Identify:</vt:lpstr>
      <vt:lpstr>Slide 8</vt:lpstr>
      <vt:lpstr>Children and Cancer</vt:lpstr>
      <vt:lpstr>Slide 10</vt:lpstr>
      <vt:lpstr>Slide 11</vt:lpstr>
      <vt:lpstr>Slide 12</vt:lpstr>
      <vt:lpstr>What have we learned …</vt:lpstr>
      <vt:lpstr>The need to keep an open mind … some cluster investigations have advanced science. </vt:lpstr>
      <vt:lpstr>Where are we now?</vt:lpstr>
      <vt:lpstr>Slide 16</vt:lpstr>
      <vt:lpstr>Multifactorial Nature of Chronic Disease</vt:lpstr>
      <vt:lpstr>“Childhood Lead Poisoning”</vt:lpstr>
      <vt:lpstr>Slide 19</vt:lpstr>
      <vt:lpstr>Prevalence of Childhood Lead Poisoning in the US by Housing and Demographic Characteristics, 1991 - 1994</vt:lpstr>
      <vt:lpstr>Water and Food Exposure</vt:lpstr>
      <vt:lpstr>H20 Contaminants that Pose a Risk to Children</vt:lpstr>
      <vt:lpstr>“Multiple Barriers” Approach to Drinking Water Safety</vt:lpstr>
      <vt:lpstr>Slide 24</vt:lpstr>
      <vt:lpstr>Asthma in Children and Adolescents</vt:lpstr>
      <vt:lpstr>Slide 26</vt:lpstr>
      <vt:lpstr>CDC’s National Asthma Control Program</vt:lpstr>
      <vt:lpstr>Slide 28</vt:lpstr>
      <vt:lpstr>Slide 29</vt:lpstr>
      <vt:lpstr>Slide 30</vt:lpstr>
      <vt:lpstr>Some Projections of Future  Changes in Climate (IPCC 2007)</vt:lpstr>
      <vt:lpstr>Slide 32</vt:lpstr>
      <vt:lpstr>Potential Impacts of Climate Change on Human Health</vt:lpstr>
      <vt:lpstr>Slide 34</vt:lpstr>
      <vt:lpstr>Slide 35</vt:lpstr>
      <vt:lpstr>Slide 36</vt:lpstr>
      <vt:lpstr>Environmental Health Tracking</vt:lpstr>
      <vt:lpstr>Health and the Environment Summary</vt:lpstr>
    </vt:vector>
  </TitlesOfParts>
  <Company>CDC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Health Effects of Global Climate Change</dc:title>
  <dc:creator>Connie Woodall</dc:creator>
  <cp:lastModifiedBy>amasters</cp:lastModifiedBy>
  <cp:revision>59</cp:revision>
  <dcterms:created xsi:type="dcterms:W3CDTF">2000-10-30T13:16:25Z</dcterms:created>
  <dcterms:modified xsi:type="dcterms:W3CDTF">2011-02-07T16:19:35Z</dcterms:modified>
</cp:coreProperties>
</file>