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7.xml" ContentType="application/vnd.openxmlformats-officedocument.presentationml.notesSlide+xml"/>
  <Default Extension="doc" ContentType="application/msword"/>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99"/>
  </p:notesMasterIdLst>
  <p:handoutMasterIdLst>
    <p:handoutMasterId r:id="rId100"/>
  </p:handoutMasterIdLst>
  <p:sldIdLst>
    <p:sldId id="1221" r:id="rId2"/>
    <p:sldId id="1087" r:id="rId3"/>
    <p:sldId id="1068" r:id="rId4"/>
    <p:sldId id="1123" r:id="rId5"/>
    <p:sldId id="1300" r:id="rId6"/>
    <p:sldId id="1069" r:id="rId7"/>
    <p:sldId id="1239" r:id="rId8"/>
    <p:sldId id="1242" r:id="rId9"/>
    <p:sldId id="1292" r:id="rId10"/>
    <p:sldId id="1245" r:id="rId11"/>
    <p:sldId id="1243" r:id="rId12"/>
    <p:sldId id="1080" r:id="rId13"/>
    <p:sldId id="962" r:id="rId14"/>
    <p:sldId id="963" r:id="rId15"/>
    <p:sldId id="1248" r:id="rId16"/>
    <p:sldId id="1247" r:id="rId17"/>
    <p:sldId id="1249" r:id="rId18"/>
    <p:sldId id="1000" r:id="rId19"/>
    <p:sldId id="526" r:id="rId20"/>
    <p:sldId id="260" r:id="rId21"/>
    <p:sldId id="1296" r:id="rId22"/>
    <p:sldId id="1001" r:id="rId23"/>
    <p:sldId id="1252" r:id="rId24"/>
    <p:sldId id="1258" r:id="rId25"/>
    <p:sldId id="1251" r:id="rId26"/>
    <p:sldId id="1253" r:id="rId27"/>
    <p:sldId id="1259" r:id="rId28"/>
    <p:sldId id="982" r:id="rId29"/>
    <p:sldId id="1088" r:id="rId30"/>
    <p:sldId id="604" r:id="rId31"/>
    <p:sldId id="1289" r:id="rId32"/>
    <p:sldId id="1260" r:id="rId33"/>
    <p:sldId id="1290" r:id="rId34"/>
    <p:sldId id="1256" r:id="rId35"/>
    <p:sldId id="1298" r:id="rId36"/>
    <p:sldId id="607" r:id="rId37"/>
    <p:sldId id="1299" r:id="rId38"/>
    <p:sldId id="394" r:id="rId39"/>
    <p:sldId id="608" r:id="rId40"/>
    <p:sldId id="594" r:id="rId41"/>
    <p:sldId id="1261" r:id="rId42"/>
    <p:sldId id="1262" r:id="rId43"/>
    <p:sldId id="1254" r:id="rId44"/>
    <p:sldId id="950" r:id="rId45"/>
    <p:sldId id="1263" r:id="rId46"/>
    <p:sldId id="1295" r:id="rId47"/>
    <p:sldId id="497" r:id="rId48"/>
    <p:sldId id="1297" r:id="rId49"/>
    <p:sldId id="461" r:id="rId50"/>
    <p:sldId id="462" r:id="rId51"/>
    <p:sldId id="985" r:id="rId52"/>
    <p:sldId id="1264" r:id="rId53"/>
    <p:sldId id="1238" r:id="rId54"/>
    <p:sldId id="1265" r:id="rId55"/>
    <p:sldId id="1266" r:id="rId56"/>
    <p:sldId id="1237" r:id="rId57"/>
    <p:sldId id="1233" r:id="rId58"/>
    <p:sldId id="1234" r:id="rId59"/>
    <p:sldId id="1236" r:id="rId60"/>
    <p:sldId id="1286" r:id="rId61"/>
    <p:sldId id="1288" r:id="rId62"/>
    <p:sldId id="671" r:id="rId63"/>
    <p:sldId id="990" r:id="rId64"/>
    <p:sldId id="1257" r:id="rId65"/>
    <p:sldId id="1267" r:id="rId66"/>
    <p:sldId id="1268" r:id="rId67"/>
    <p:sldId id="1269" r:id="rId68"/>
    <p:sldId id="1270" r:id="rId69"/>
    <p:sldId id="505" r:id="rId70"/>
    <p:sldId id="628" r:id="rId71"/>
    <p:sldId id="1226" r:id="rId72"/>
    <p:sldId id="1227" r:id="rId73"/>
    <p:sldId id="1030" r:id="rId74"/>
    <p:sldId id="1032" r:id="rId75"/>
    <p:sldId id="1195" r:id="rId76"/>
    <p:sldId id="1148" r:id="rId77"/>
    <p:sldId id="1294" r:id="rId78"/>
    <p:sldId id="1186" r:id="rId79"/>
    <p:sldId id="1271" r:id="rId80"/>
    <p:sldId id="1272" r:id="rId81"/>
    <p:sldId id="1273" r:id="rId82"/>
    <p:sldId id="1274" r:id="rId83"/>
    <p:sldId id="1275" r:id="rId84"/>
    <p:sldId id="1277" r:id="rId85"/>
    <p:sldId id="1278" r:id="rId86"/>
    <p:sldId id="1279" r:id="rId87"/>
    <p:sldId id="1280" r:id="rId88"/>
    <p:sldId id="1281" r:id="rId89"/>
    <p:sldId id="1282" r:id="rId90"/>
    <p:sldId id="1229" r:id="rId91"/>
    <p:sldId id="1291" r:id="rId92"/>
    <p:sldId id="1284" r:id="rId93"/>
    <p:sldId id="1065" r:id="rId94"/>
    <p:sldId id="1246" r:id="rId95"/>
    <p:sldId id="1293" r:id="rId96"/>
    <p:sldId id="1037" r:id="rId97"/>
    <p:sldId id="1038" r:id="rId98"/>
  </p:sldIdLst>
  <p:sldSz cx="9144000" cy="6858000" type="screen4x3"/>
  <p:notesSz cx="7010400" cy="9296400"/>
  <p:defaultTextStyle>
    <a:defPPr>
      <a:defRPr lang="en-US"/>
    </a:defPPr>
    <a:lvl1pPr algn="l" rtl="0" eaLnBrk="0" fontAlgn="base" hangingPunct="0">
      <a:spcBef>
        <a:spcPct val="0"/>
      </a:spcBef>
      <a:spcAft>
        <a:spcPct val="0"/>
      </a:spcAft>
      <a:defRPr sz="28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CC3300"/>
    <a:srgbClr val="FF0000"/>
    <a:srgbClr val="990000"/>
    <a:srgbClr val="800000"/>
    <a:srgbClr val="CC0000"/>
    <a:srgbClr val="FFFF99"/>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p:scale>
          <a:sx n="50" d="100"/>
          <a:sy n="50" d="100"/>
        </p:scale>
        <p:origin x="-3384" y="-2004"/>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1212"/>
    </p:cViewPr>
  </p:sorterViewPr>
  <p:notesViewPr>
    <p:cSldViewPr>
      <p:cViewPr varScale="1">
        <p:scale>
          <a:sx n="43" d="100"/>
          <a:sy n="43" d="100"/>
        </p:scale>
        <p:origin x="-1422" y="-90"/>
      </p:cViewPr>
      <p:guideLst>
        <p:guide orient="horz" pos="2927"/>
        <p:guide pos="2208"/>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image" Target="../media/image59.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image" Target="../media/image48.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9.v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image" Target="../media/image5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3036888" cy="463550"/>
          </a:xfrm>
          <a:prstGeom prst="rect">
            <a:avLst/>
          </a:prstGeom>
          <a:noFill/>
          <a:ln w="9525">
            <a:noFill/>
            <a:miter lim="800000"/>
            <a:headEnd/>
            <a:tailEnd/>
          </a:ln>
          <a:effectLst/>
        </p:spPr>
        <p:txBody>
          <a:bodyPr vert="horz" wrap="square" lIns="91650" tIns="45825" rIns="91650" bIns="45825" numCol="1" anchor="t" anchorCtr="0" compatLnSpc="1">
            <a:prstTxWarp prst="textNoShape">
              <a:avLst/>
            </a:prstTxWarp>
          </a:bodyPr>
          <a:lstStyle>
            <a:lvl1pPr defTabSz="915988">
              <a:defRPr sz="1200"/>
            </a:lvl1pPr>
          </a:lstStyle>
          <a:p>
            <a:endParaRPr lang="en-US"/>
          </a:p>
        </p:txBody>
      </p:sp>
      <p:sp>
        <p:nvSpPr>
          <p:cNvPr id="56323" name="Rectangle 3"/>
          <p:cNvSpPr>
            <a:spLocks noGrp="1" noChangeArrowheads="1"/>
          </p:cNvSpPr>
          <p:nvPr>
            <p:ph type="dt" sz="quarter" idx="1"/>
          </p:nvPr>
        </p:nvSpPr>
        <p:spPr bwMode="auto">
          <a:xfrm>
            <a:off x="3973513" y="0"/>
            <a:ext cx="3036887" cy="463550"/>
          </a:xfrm>
          <a:prstGeom prst="rect">
            <a:avLst/>
          </a:prstGeom>
          <a:noFill/>
          <a:ln w="9525">
            <a:noFill/>
            <a:miter lim="800000"/>
            <a:headEnd/>
            <a:tailEnd/>
          </a:ln>
          <a:effectLst/>
        </p:spPr>
        <p:txBody>
          <a:bodyPr vert="horz" wrap="square" lIns="91650" tIns="45825" rIns="91650" bIns="45825" numCol="1" anchor="t" anchorCtr="0" compatLnSpc="1">
            <a:prstTxWarp prst="textNoShape">
              <a:avLst/>
            </a:prstTxWarp>
          </a:bodyPr>
          <a:lstStyle>
            <a:lvl1pPr algn="r" defTabSz="915988">
              <a:defRPr sz="1200"/>
            </a:lvl1pPr>
          </a:lstStyle>
          <a:p>
            <a:endParaRPr lang="en-US"/>
          </a:p>
        </p:txBody>
      </p:sp>
      <p:sp>
        <p:nvSpPr>
          <p:cNvPr id="56324" name="Rectangle 4"/>
          <p:cNvSpPr>
            <a:spLocks noGrp="1" noChangeArrowheads="1"/>
          </p:cNvSpPr>
          <p:nvPr>
            <p:ph type="ftr" sz="quarter" idx="2"/>
          </p:nvPr>
        </p:nvSpPr>
        <p:spPr bwMode="auto">
          <a:xfrm>
            <a:off x="0" y="8796338"/>
            <a:ext cx="3036888" cy="463550"/>
          </a:xfrm>
          <a:prstGeom prst="rect">
            <a:avLst/>
          </a:prstGeom>
          <a:noFill/>
          <a:ln w="9525">
            <a:noFill/>
            <a:miter lim="800000"/>
            <a:headEnd/>
            <a:tailEnd/>
          </a:ln>
          <a:effectLst/>
        </p:spPr>
        <p:txBody>
          <a:bodyPr vert="horz" wrap="square" lIns="91650" tIns="45825" rIns="91650" bIns="45825" numCol="1" anchor="b" anchorCtr="0" compatLnSpc="1">
            <a:prstTxWarp prst="textNoShape">
              <a:avLst/>
            </a:prstTxWarp>
          </a:bodyPr>
          <a:lstStyle>
            <a:lvl1pPr defTabSz="915988">
              <a:defRPr sz="1200"/>
            </a:lvl1pPr>
          </a:lstStyle>
          <a:p>
            <a:endParaRPr lang="en-US"/>
          </a:p>
        </p:txBody>
      </p:sp>
      <p:sp>
        <p:nvSpPr>
          <p:cNvPr id="56325" name="Rectangle 5"/>
          <p:cNvSpPr>
            <a:spLocks noGrp="1" noChangeArrowheads="1"/>
          </p:cNvSpPr>
          <p:nvPr>
            <p:ph type="sldNum" sz="quarter" idx="3"/>
          </p:nvPr>
        </p:nvSpPr>
        <p:spPr bwMode="auto">
          <a:xfrm>
            <a:off x="3973513" y="8796338"/>
            <a:ext cx="3036887" cy="463550"/>
          </a:xfrm>
          <a:prstGeom prst="rect">
            <a:avLst/>
          </a:prstGeom>
          <a:noFill/>
          <a:ln w="9525">
            <a:noFill/>
            <a:miter lim="800000"/>
            <a:headEnd/>
            <a:tailEnd/>
          </a:ln>
          <a:effectLst/>
        </p:spPr>
        <p:txBody>
          <a:bodyPr vert="horz" wrap="square" lIns="91650" tIns="45825" rIns="91650" bIns="45825" numCol="1" anchor="b" anchorCtr="0" compatLnSpc="1">
            <a:prstTxWarp prst="textNoShape">
              <a:avLst/>
            </a:prstTxWarp>
          </a:bodyPr>
          <a:lstStyle>
            <a:lvl1pPr algn="r" defTabSz="915988">
              <a:defRPr sz="1200"/>
            </a:lvl1pPr>
          </a:lstStyle>
          <a:p>
            <a:fld id="{E9BBDC54-422F-4FA2-BCE7-BA9D52A18821}"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6888" cy="465138"/>
          </a:xfrm>
          <a:prstGeom prst="rect">
            <a:avLst/>
          </a:prstGeom>
          <a:noFill/>
          <a:ln w="9525">
            <a:noFill/>
            <a:miter lim="800000"/>
            <a:headEnd/>
            <a:tailEnd/>
          </a:ln>
          <a:effectLst/>
        </p:spPr>
        <p:txBody>
          <a:bodyPr vert="horz" wrap="square" lIns="91650" tIns="45825" rIns="91650" bIns="45825" numCol="1" anchor="t" anchorCtr="0" compatLnSpc="1">
            <a:prstTxWarp prst="textNoShape">
              <a:avLst/>
            </a:prstTxWarp>
          </a:bodyPr>
          <a:lstStyle>
            <a:lvl1pPr defTabSz="915988">
              <a:defRPr sz="1200"/>
            </a:lvl1pPr>
          </a:lstStyle>
          <a:p>
            <a:endParaRPr lang="en-US"/>
          </a:p>
        </p:txBody>
      </p:sp>
      <p:sp>
        <p:nvSpPr>
          <p:cNvPr id="8195" name="Rectangle 3"/>
          <p:cNvSpPr>
            <a:spLocks noGrp="1" noChangeArrowheads="1"/>
          </p:cNvSpPr>
          <p:nvPr>
            <p:ph type="dt" idx="1"/>
          </p:nvPr>
        </p:nvSpPr>
        <p:spPr bwMode="auto">
          <a:xfrm>
            <a:off x="3973513" y="0"/>
            <a:ext cx="3036887" cy="465138"/>
          </a:xfrm>
          <a:prstGeom prst="rect">
            <a:avLst/>
          </a:prstGeom>
          <a:noFill/>
          <a:ln w="9525">
            <a:noFill/>
            <a:miter lim="800000"/>
            <a:headEnd/>
            <a:tailEnd/>
          </a:ln>
          <a:effectLst/>
        </p:spPr>
        <p:txBody>
          <a:bodyPr vert="horz" wrap="square" lIns="91650" tIns="45825" rIns="91650" bIns="45825" numCol="1" anchor="t" anchorCtr="0" compatLnSpc="1">
            <a:prstTxWarp prst="textNoShape">
              <a:avLst/>
            </a:prstTxWarp>
          </a:bodyPr>
          <a:lstStyle>
            <a:lvl1pPr algn="r" defTabSz="915988">
              <a:defRPr sz="1200"/>
            </a:lvl1pPr>
          </a:lstStyle>
          <a:p>
            <a:endParaRPr lang="en-US"/>
          </a:p>
        </p:txBody>
      </p:sp>
      <p:sp>
        <p:nvSpPr>
          <p:cNvPr id="8196" name="Rectangle 4"/>
          <p:cNvSpPr>
            <a:spLocks noChangeArrowheads="1" noTextEdit="1"/>
          </p:cNvSpPr>
          <p:nvPr>
            <p:ph type="sldImg" idx="2"/>
          </p:nvPr>
        </p:nvSpPr>
        <p:spPr bwMode="auto">
          <a:xfrm>
            <a:off x="1182688" y="696913"/>
            <a:ext cx="4648200" cy="3486150"/>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1650" tIns="45825" rIns="91650" bIns="4582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8" name="Rectangle 6"/>
          <p:cNvSpPr>
            <a:spLocks noGrp="1" noChangeArrowheads="1"/>
          </p:cNvSpPr>
          <p:nvPr>
            <p:ph type="ftr" sz="quarter" idx="4"/>
          </p:nvPr>
        </p:nvSpPr>
        <p:spPr bwMode="auto">
          <a:xfrm>
            <a:off x="0" y="8831263"/>
            <a:ext cx="3036888" cy="465137"/>
          </a:xfrm>
          <a:prstGeom prst="rect">
            <a:avLst/>
          </a:prstGeom>
          <a:noFill/>
          <a:ln w="9525">
            <a:noFill/>
            <a:miter lim="800000"/>
            <a:headEnd/>
            <a:tailEnd/>
          </a:ln>
          <a:effectLst/>
        </p:spPr>
        <p:txBody>
          <a:bodyPr vert="horz" wrap="square" lIns="91650" tIns="45825" rIns="91650" bIns="45825" numCol="1" anchor="b" anchorCtr="0" compatLnSpc="1">
            <a:prstTxWarp prst="textNoShape">
              <a:avLst/>
            </a:prstTxWarp>
          </a:bodyPr>
          <a:lstStyle>
            <a:lvl1pPr defTabSz="915988">
              <a:defRPr sz="1200"/>
            </a:lvl1pPr>
          </a:lstStyle>
          <a:p>
            <a:endParaRPr lang="en-US"/>
          </a:p>
        </p:txBody>
      </p:sp>
      <p:sp>
        <p:nvSpPr>
          <p:cNvPr id="8199" name="Rectangle 7"/>
          <p:cNvSpPr>
            <a:spLocks noGrp="1" noChangeArrowheads="1"/>
          </p:cNvSpPr>
          <p:nvPr>
            <p:ph type="sldNum" sz="quarter" idx="5"/>
          </p:nvPr>
        </p:nvSpPr>
        <p:spPr bwMode="auto">
          <a:xfrm>
            <a:off x="3973513" y="8831263"/>
            <a:ext cx="3036887" cy="465137"/>
          </a:xfrm>
          <a:prstGeom prst="rect">
            <a:avLst/>
          </a:prstGeom>
          <a:noFill/>
          <a:ln w="9525">
            <a:noFill/>
            <a:miter lim="800000"/>
            <a:headEnd/>
            <a:tailEnd/>
          </a:ln>
          <a:effectLst/>
        </p:spPr>
        <p:txBody>
          <a:bodyPr vert="horz" wrap="square" lIns="91650" tIns="45825" rIns="91650" bIns="45825" numCol="1" anchor="b" anchorCtr="0" compatLnSpc="1">
            <a:prstTxWarp prst="textNoShape">
              <a:avLst/>
            </a:prstTxWarp>
          </a:bodyPr>
          <a:lstStyle>
            <a:lvl1pPr algn="r" defTabSz="915988">
              <a:defRPr sz="1200"/>
            </a:lvl1pPr>
          </a:lstStyle>
          <a:p>
            <a:fld id="{80476842-2C76-4A46-8F0D-89CA60CE52F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2FE924-72CD-4969-9A38-5517651F39C2}" type="slidenum">
              <a:rPr lang="en-US"/>
              <a:pPr/>
              <a:t>3</a:t>
            </a:fld>
            <a:endParaRPr lang="en-US"/>
          </a:p>
        </p:txBody>
      </p:sp>
      <p:sp>
        <p:nvSpPr>
          <p:cNvPr id="1173506" name="Rectangle 2"/>
          <p:cNvSpPr>
            <a:spLocks noChangeArrowheads="1" noTextEdit="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p:spPr>
      </p:sp>
      <p:sp>
        <p:nvSpPr>
          <p:cNvPr id="1173507" name="Rectangle 3"/>
          <p:cNvSpPr>
            <a:spLocks noChangeArrowheads="1"/>
          </p:cNvSpPr>
          <p:nvPr>
            <p:ph type="body" idx="1"/>
          </p:nvPr>
        </p:nvSpPr>
        <p:spPr bwMode="auto">
          <a:xfrm>
            <a:off x="935038" y="4416425"/>
            <a:ext cx="5140325" cy="4183063"/>
          </a:xfrm>
          <a:prstGeom prst="rect">
            <a:avLst/>
          </a:prstGeom>
          <a:solidFill>
            <a:srgbClr val="FFFFFF"/>
          </a:solidFill>
          <a:ln>
            <a:solidFill>
              <a:srgbClr val="000000"/>
            </a:solidFill>
            <a:miter lim="800000"/>
            <a:headEnd/>
            <a:tailEnd/>
          </a:ln>
        </p:spPr>
        <p:txBody>
          <a:bodyPr lIns="91650" tIns="45825" rIns="91650" bIns="45825"/>
          <a:lstStyle/>
          <a:p>
            <a:r>
              <a:rPr lang="en-US"/>
              <a:t>In 1996-98 we saw large outbreaks of cyclospora in this country traced to contaminated raspberries from Guatemala – still don’t know exactly why… this happened but certainly due to international food trade and the demand for round-the-year access to certain commodities – still very little regulation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31B5E6-CFD0-44E5-95D7-43107CA22FC6}" type="slidenum">
              <a:rPr lang="en-US"/>
              <a:pPr/>
              <a:t>90</a:t>
            </a:fld>
            <a:endParaRPr lang="en-US"/>
          </a:p>
        </p:txBody>
      </p:sp>
      <p:sp>
        <p:nvSpPr>
          <p:cNvPr id="1406978" name="Rectangle 2"/>
          <p:cNvSpPr>
            <a:spLocks noChangeArrowheads="1" noTextEdit="1"/>
          </p:cNvSpPr>
          <p:nvPr>
            <p:ph type="sldImg"/>
          </p:nvPr>
        </p:nvSpPr>
        <p:spPr>
          <a:ln/>
        </p:spPr>
      </p:sp>
      <p:sp>
        <p:nvSpPr>
          <p:cNvPr id="1406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4BED4D6-4084-4609-868D-B87E96DAB60E}" type="slidenum">
              <a:rPr lang="en-US"/>
              <a:pPr/>
              <a:t>95</a:t>
            </a:fld>
            <a:endParaRPr lang="en-US"/>
          </a:p>
        </p:txBody>
      </p:sp>
      <p:sp>
        <p:nvSpPr>
          <p:cNvPr id="1482754" name="Rectangle 7"/>
          <p:cNvSpPr txBox="1">
            <a:spLocks noGrp="1" noChangeArrowheads="1"/>
          </p:cNvSpPr>
          <p:nvPr/>
        </p:nvSpPr>
        <p:spPr bwMode="auto">
          <a:xfrm>
            <a:off x="3971925" y="8831263"/>
            <a:ext cx="3038475" cy="465137"/>
          </a:xfrm>
          <a:prstGeom prst="rect">
            <a:avLst/>
          </a:prstGeom>
          <a:noFill/>
          <a:ln w="9525">
            <a:noFill/>
            <a:miter lim="800000"/>
            <a:headEnd/>
            <a:tailEnd/>
          </a:ln>
        </p:spPr>
        <p:txBody>
          <a:bodyPr lIns="93165" tIns="46584" rIns="93165" bIns="46584" anchor="b"/>
          <a:lstStyle/>
          <a:p>
            <a:pPr algn="r" defTabSz="931863" eaLnBrk="1" hangingPunct="1"/>
            <a:fld id="{C1C962A9-0A2A-4A25-8479-2289D26AE813}" type="slidenum">
              <a:rPr lang="en-US" sz="1200">
                <a:solidFill>
                  <a:srgbClr val="FFFF00"/>
                </a:solidFill>
                <a:ea typeface="ＭＳ Ｐゴシック" pitchFamily="34" charset="-128"/>
              </a:rPr>
              <a:pPr algn="r" defTabSz="931863" eaLnBrk="1" hangingPunct="1"/>
              <a:t>95</a:t>
            </a:fld>
            <a:endParaRPr lang="en-US" sz="1200">
              <a:solidFill>
                <a:srgbClr val="FFFF00"/>
              </a:solidFill>
              <a:ea typeface="ＭＳ Ｐゴシック" pitchFamily="34" charset="-128"/>
            </a:endParaRPr>
          </a:p>
        </p:txBody>
      </p:sp>
      <p:sp>
        <p:nvSpPr>
          <p:cNvPr id="1482755" name="Rectangle 2"/>
          <p:cNvSpPr>
            <a:spLocks noChangeArrowheads="1" noTextEdit="1"/>
          </p:cNvSpPr>
          <p:nvPr>
            <p:ph type="sldImg"/>
          </p:nvPr>
        </p:nvSpPr>
        <p:spPr>
          <a:xfrm>
            <a:off x="1181100" y="696913"/>
            <a:ext cx="4648200" cy="3486150"/>
          </a:xfrm>
          <a:ln/>
        </p:spPr>
      </p:sp>
      <p:sp>
        <p:nvSpPr>
          <p:cNvPr id="1482756" name="Rectangle 3"/>
          <p:cNvSpPr>
            <a:spLocks noGrp="1" noChangeArrowheads="1"/>
          </p:cNvSpPr>
          <p:nvPr>
            <p:ph type="body" idx="1"/>
          </p:nvPr>
        </p:nvSpPr>
        <p:spPr/>
        <p:txBody>
          <a:bodyPr lIns="93165" tIns="46584" rIns="93165" bIns="46584"/>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B76729-5ECD-4E95-9926-18A8747EF97B}" type="slidenum">
              <a:rPr lang="en-US"/>
              <a:pPr/>
              <a:t>5</a:t>
            </a:fld>
            <a:endParaRPr lang="en-US"/>
          </a:p>
        </p:txBody>
      </p:sp>
      <p:sp>
        <p:nvSpPr>
          <p:cNvPr id="1491970" name="Rectangle 2"/>
          <p:cNvSpPr>
            <a:spLocks noChangeArrowheads="1" noTextEdit="1"/>
          </p:cNvSpPr>
          <p:nvPr>
            <p:ph type="sldImg"/>
          </p:nvPr>
        </p:nvSpPr>
        <p:spPr>
          <a:xfrm>
            <a:off x="1181100" y="696913"/>
            <a:ext cx="4648200" cy="3486150"/>
          </a:xfrm>
          <a:ln/>
        </p:spPr>
      </p:sp>
      <p:sp>
        <p:nvSpPr>
          <p:cNvPr id="1491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D46DF5FB-9143-42C0-8AF8-4383FE3F8154}" type="slidenum">
              <a:rPr lang="en-US"/>
              <a:pPr/>
              <a:t>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25E687-CF31-49F2-8529-3168D9E870A4}" type="slidenum">
              <a:rPr lang="en-US"/>
              <a:pPr/>
              <a:t>14</a:t>
            </a:fld>
            <a:endParaRPr lang="en-US"/>
          </a:p>
        </p:txBody>
      </p:sp>
      <p:sp>
        <p:nvSpPr>
          <p:cNvPr id="1005570" name="Rectangle 2"/>
          <p:cNvSpPr>
            <a:spLocks noChangeArrowheads="1"/>
          </p:cNvSpPr>
          <p:nvPr>
            <p:ph type="sldImg"/>
          </p:nvPr>
        </p:nvSpPr>
        <p:spPr bwMode="auto">
          <a:xfrm>
            <a:off x="1182688" y="696913"/>
            <a:ext cx="4648200" cy="3486150"/>
          </a:xfrm>
          <a:prstGeom prst="rect">
            <a:avLst/>
          </a:prstGeom>
          <a:solidFill>
            <a:srgbClr val="FFFFFF"/>
          </a:solidFill>
          <a:ln>
            <a:solidFill>
              <a:srgbClr val="000000"/>
            </a:solidFill>
            <a:miter lim="800000"/>
            <a:headEnd/>
            <a:tailEnd/>
          </a:ln>
        </p:spPr>
      </p:sp>
      <p:sp>
        <p:nvSpPr>
          <p:cNvPr id="1005571" name="Rectangle 3"/>
          <p:cNvSpPr>
            <a:spLocks noChangeArrowheads="1"/>
          </p:cNvSpPr>
          <p:nvPr>
            <p:ph type="body" idx="1"/>
          </p:nvPr>
        </p:nvSpPr>
        <p:spPr bwMode="auto">
          <a:xfrm>
            <a:off x="935038" y="4416425"/>
            <a:ext cx="5140325" cy="4183063"/>
          </a:xfrm>
          <a:prstGeom prst="rect">
            <a:avLst/>
          </a:prstGeom>
          <a:solidFill>
            <a:srgbClr val="FFFFFF"/>
          </a:solidFill>
          <a:ln>
            <a:solidFill>
              <a:srgbClr val="000000"/>
            </a:solidFill>
            <a:miter lim="800000"/>
            <a:headEnd/>
            <a:tailEnd/>
          </a:ln>
        </p:spPr>
        <p:txBody>
          <a:bodyPr lIns="91650" tIns="45825" rIns="91650" bIns="45825"/>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7DFBB0-70BF-4391-B5DF-6CA983157202}" type="slidenum">
              <a:rPr lang="en-US"/>
              <a:pPr/>
              <a:t>19</a:t>
            </a:fld>
            <a:endParaRPr lang="en-US"/>
          </a:p>
        </p:txBody>
      </p:sp>
      <p:sp>
        <p:nvSpPr>
          <p:cNvPr id="373762" name="Rectangle 2"/>
          <p:cNvSpPr>
            <a:spLocks noChangeArrowheads="1" noTextEdit="1"/>
          </p:cNvSpPr>
          <p:nvPr>
            <p:ph type="sldImg"/>
          </p:nvPr>
        </p:nvSpPr>
        <p:spPr>
          <a:ln/>
        </p:spPr>
      </p:sp>
      <p:sp>
        <p:nvSpPr>
          <p:cNvPr id="373763" name="Rectangle 3"/>
          <p:cNvSpPr>
            <a:spLocks noGrp="1" noChangeArrowheads="1"/>
          </p:cNvSpPr>
          <p:nvPr>
            <p:ph type="body" idx="1"/>
          </p:nvPr>
        </p:nvSpPr>
        <p:spPr/>
        <p:txBody>
          <a:bodyPr/>
          <a:lstStyle/>
          <a:p>
            <a:r>
              <a:rPr lang="en-US" altLang="en-US"/>
              <a:t>This is a map of New York City and surrounding counties, with the expanded area of northern Queens to the right.  The map on the right shows the</a:t>
            </a:r>
            <a:r>
              <a:rPr lang="en-US" altLang="en-US" b="1"/>
              <a:t> significant residential clustering of these  patients</a:t>
            </a:r>
            <a:r>
              <a:rPr lang="en-US" altLang="en-US"/>
              <a:t>, most of whom lived within a mile or two from each other.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9CB00F-B82C-4D4A-896F-902D128B27FB}" type="slidenum">
              <a:rPr lang="en-US"/>
              <a:pPr/>
              <a:t>42</a:t>
            </a:fld>
            <a:endParaRPr lang="en-US"/>
          </a:p>
        </p:txBody>
      </p:sp>
      <p:sp>
        <p:nvSpPr>
          <p:cNvPr id="1442818" name="Rectangle 2"/>
          <p:cNvSpPr>
            <a:spLocks noChangeArrowheads="1" noTextEdit="1"/>
          </p:cNvSpPr>
          <p:nvPr>
            <p:ph type="sldImg"/>
          </p:nvPr>
        </p:nvSpPr>
        <p:spPr>
          <a:xfrm>
            <a:off x="1181100" y="696913"/>
            <a:ext cx="4648200" cy="3486150"/>
          </a:xfrm>
          <a:ln/>
        </p:spPr>
      </p:sp>
      <p:sp>
        <p:nvSpPr>
          <p:cNvPr id="1442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556C9A-177D-4E30-B023-F69FC93FE4ED}" type="slidenum">
              <a:rPr lang="en-US"/>
              <a:pPr/>
              <a:t>47</a:t>
            </a:fld>
            <a:endParaRPr lang="en-US"/>
          </a:p>
        </p:txBody>
      </p:sp>
      <p:sp>
        <p:nvSpPr>
          <p:cNvPr id="333826" name="Rectangle 2"/>
          <p:cNvSpPr>
            <a:spLocks noChangeArrowheads="1"/>
          </p:cNvSpPr>
          <p:nvPr>
            <p:ph type="sldImg"/>
          </p:nvPr>
        </p:nvSpPr>
        <p:spPr bwMode="auto">
          <a:xfrm>
            <a:off x="1182688" y="696913"/>
            <a:ext cx="4648200" cy="3486150"/>
          </a:xfrm>
          <a:prstGeom prst="rect">
            <a:avLst/>
          </a:prstGeom>
          <a:solidFill>
            <a:srgbClr val="FFFFFF"/>
          </a:solidFill>
          <a:ln>
            <a:solidFill>
              <a:srgbClr val="000000"/>
            </a:solidFill>
            <a:miter lim="800000"/>
            <a:headEnd/>
            <a:tailEnd/>
          </a:ln>
        </p:spPr>
      </p:sp>
      <p:sp>
        <p:nvSpPr>
          <p:cNvPr id="333827" name="Rectangle 3"/>
          <p:cNvSpPr>
            <a:spLocks noChangeArrowheads="1"/>
          </p:cNvSpPr>
          <p:nvPr>
            <p:ph type="body" idx="1"/>
          </p:nvPr>
        </p:nvSpPr>
        <p:spPr bwMode="auto">
          <a:xfrm>
            <a:off x="935038" y="4416425"/>
            <a:ext cx="5140325" cy="4183063"/>
          </a:xfrm>
          <a:prstGeom prst="rect">
            <a:avLst/>
          </a:prstGeom>
          <a:solidFill>
            <a:srgbClr val="FFFFFF"/>
          </a:solidFill>
          <a:ln>
            <a:solidFill>
              <a:srgbClr val="000000"/>
            </a:solidFill>
            <a:miter lim="800000"/>
            <a:headEnd/>
            <a:tailEnd/>
          </a:ln>
        </p:spPr>
        <p:txBody>
          <a:bodyPr lIns="91650" tIns="45825" rIns="91650" bIns="45825"/>
          <a:lstStyle/>
          <a:p>
            <a:r>
              <a:rPr lang="en-US" altLang="en-US"/>
              <a:t>As West Nile virus had never before been seen in the Western Hemisphere, NYC collaborated with CDC, NYS and neighboring jurisdictions and implemented a multi-faceted surveillance program to fully define the outbreak.</a:t>
            </a:r>
          </a:p>
          <a:p>
            <a:r>
              <a:rPr lang="en-US" altLang="en-US"/>
              <a:t>Surveillance for human cases was put in place to detect hospitalized (clinical) cases of WNV infection.  Human surveillance had 3 components, one of which was a hospital-based component consisted of active and enhanced surveillance at all of NYC’s 74 hospitals to identify suspect cases meeting a clinical case definition</a:t>
            </a:r>
          </a:p>
          <a:p>
            <a:r>
              <a:rPr lang="en-US" altLang="en-US"/>
              <a:t>In addition, to check for unreported cases or cases not meeting the clinical case definition, a laboratory-based  surveillance system was implemented at sentinel hospitals throughout the city, which involved testing all CSF with pleocytosis or elevated protein, as a back up to detect cases not otherwise reported.</a:t>
            </a:r>
          </a:p>
          <a:p>
            <a:r>
              <a:rPr lang="en-US" altLang="en-US"/>
              <a:t> A retrospective system aimed at determining the onset of the outbreak was implemented by obtaining data on patients discharged with diagnoses of encephalitis and aseptic meningitis.</a:t>
            </a:r>
          </a:p>
          <a:p>
            <a:r>
              <a:rPr lang="en-US" altLang="en-US"/>
              <a:t>Lastly, CDC light traps were placed throughout the region to monitor the mosquito populations and check for the presence of virus.  And avian surveillance, which included monitoring the infection status of dead birds submitted throughout the region, aided in the tracking of WNV transmission.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4EB06A-81D9-44EB-A226-FAEA61CF2EB9}" type="slidenum">
              <a:rPr lang="en-US"/>
              <a:pPr/>
              <a:t>70</a:t>
            </a:fld>
            <a:endParaRPr lang="en-US"/>
          </a:p>
        </p:txBody>
      </p:sp>
      <p:sp>
        <p:nvSpPr>
          <p:cNvPr id="520194" name="Rectangle 2"/>
          <p:cNvSpPr>
            <a:spLocks noChangeArrowheads="1"/>
          </p:cNvSpPr>
          <p:nvPr>
            <p:ph type="sldImg"/>
          </p:nvPr>
        </p:nvSpPr>
        <p:spPr bwMode="auto">
          <a:xfrm>
            <a:off x="1182688" y="696913"/>
            <a:ext cx="4648200" cy="3486150"/>
          </a:xfrm>
          <a:prstGeom prst="rect">
            <a:avLst/>
          </a:prstGeom>
          <a:solidFill>
            <a:srgbClr val="FFFFFF"/>
          </a:solidFill>
          <a:ln>
            <a:solidFill>
              <a:srgbClr val="000000"/>
            </a:solidFill>
            <a:miter lim="800000"/>
            <a:headEnd/>
            <a:tailEnd/>
          </a:ln>
        </p:spPr>
      </p:sp>
      <p:sp>
        <p:nvSpPr>
          <p:cNvPr id="520195" name="Rectangle 3"/>
          <p:cNvSpPr>
            <a:spLocks noChangeArrowheads="1"/>
          </p:cNvSpPr>
          <p:nvPr>
            <p:ph type="body" idx="1"/>
          </p:nvPr>
        </p:nvSpPr>
        <p:spPr bwMode="auto">
          <a:xfrm>
            <a:off x="935038" y="4416425"/>
            <a:ext cx="5140325" cy="4183063"/>
          </a:xfrm>
          <a:prstGeom prst="rect">
            <a:avLst/>
          </a:prstGeom>
          <a:solidFill>
            <a:srgbClr val="FFFFFF"/>
          </a:solidFill>
          <a:ln>
            <a:solidFill>
              <a:srgbClr val="000000"/>
            </a:solidFill>
            <a:miter lim="800000"/>
            <a:headEnd/>
            <a:tailEnd/>
          </a:ln>
        </p:spPr>
        <p:txBody>
          <a:bodyPr lIns="91650" tIns="45825" rIns="91650" bIns="45825"/>
          <a:lstStyle/>
          <a:p>
            <a:r>
              <a:rPr lang="en-US" altLang="en-US"/>
              <a:t>These findings serve as a reminder that we need to continue efforts in NY area to reduce the potential for West Nile virus to recur, and CDC has recently published National Guidelines to this end.</a:t>
            </a:r>
          </a:p>
          <a:p>
            <a:r>
              <a:rPr lang="en-US" altLang="en-US"/>
              <a:t>  To guard against another outbreak in NYC, the Department of Health has implemented a comprehensive arthropod-borne disease-surveillance and mosquito-control program, with objectives to 1) control the mosquito population by eliminating potential breeding sites and applying larvicide, as needed and (2) to continue to monitor for the presence of West Nile virus in mosquitoes, birds, and humans.  </a:t>
            </a:r>
          </a:p>
          <a:p>
            <a:endParaRPr lang="en-US" altLang="en-US"/>
          </a:p>
          <a:p>
            <a:r>
              <a:rPr lang="en-US" altLang="en-US"/>
              <a:t>In addition, an extensive public-health education campaign will provide information to New Yorkers on how to avoid mosquito bites and get rid of mosquito breeding sites on residential property. </a:t>
            </a:r>
          </a:p>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DABD27-1219-4198-9776-B4DE41F32B46}" type="slidenum">
              <a:rPr lang="en-US"/>
              <a:pPr/>
              <a:t>71</a:t>
            </a:fld>
            <a:endParaRPr lang="en-US"/>
          </a:p>
        </p:txBody>
      </p:sp>
      <p:sp>
        <p:nvSpPr>
          <p:cNvPr id="1402882" name="Rectangle 2"/>
          <p:cNvSpPr>
            <a:spLocks noChangeArrowheads="1" noTextEdit="1"/>
          </p:cNvSpPr>
          <p:nvPr>
            <p:ph type="sldImg"/>
          </p:nvPr>
        </p:nvSpPr>
        <p:spPr>
          <a:ln/>
        </p:spPr>
      </p:sp>
      <p:sp>
        <p:nvSpPr>
          <p:cNvPr id="1402883" name="Rectangle 3"/>
          <p:cNvSpPr>
            <a:spLocks noGrp="1" noChangeArrowheads="1"/>
          </p:cNvSpPr>
          <p:nvPr>
            <p:ph type="body" idx="1"/>
          </p:nvPr>
        </p:nvSpPr>
        <p:spPr/>
        <p:txBody>
          <a:bodyPr/>
          <a:lstStyle/>
          <a:p>
            <a:r>
              <a:rPr lang="en-US" sz="1800"/>
              <a:t>from a classic text.</a:t>
            </a:r>
          </a:p>
          <a:p>
            <a:endParaRPr lang="en-US" sz="1800"/>
          </a:p>
          <a:p>
            <a:endParaRPr lang="en-US" sz="18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21FFD4D-C386-4E7F-AC46-C164853F892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7DA4BC9-AE8C-4AB5-BDF7-A41E3504D80C}"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CF1253B-F1C6-486D-B282-B196E539FAEF}"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981200"/>
            <a:ext cx="7772400" cy="4114800"/>
          </a:xfrm>
        </p:spPr>
        <p:txBody>
          <a:bodyPr/>
          <a:lstStyle/>
          <a:p>
            <a:endParaRPr lang="en-US"/>
          </a:p>
        </p:txBody>
      </p:sp>
      <p:sp>
        <p:nvSpPr>
          <p:cNvPr id="4" name="Date Placeholder 3"/>
          <p:cNvSpPr>
            <a:spLocks noGrp="1"/>
          </p:cNvSpPr>
          <p:nvPr>
            <p:ph type="dt" sz="half" idx="10"/>
          </p:nvPr>
        </p:nvSpPr>
        <p:spPr>
          <a:xfrm>
            <a:off x="685800" y="6248400"/>
            <a:ext cx="1905000" cy="457200"/>
          </a:xfrm>
        </p:spPr>
        <p:txBody>
          <a:bodyPr/>
          <a:lstStyle>
            <a:lvl1pPr>
              <a:defRPr/>
            </a:lvl1pPr>
          </a:lstStyle>
          <a:p>
            <a:endParaRPr lang="en-US"/>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fld id="{319F95D2-5191-46F3-A5AD-29CA22FABA23}"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endParaRPr lang="en-US"/>
          </a:p>
        </p:txBody>
      </p:sp>
      <p:sp>
        <p:nvSpPr>
          <p:cNvPr id="4" name="Date Placeholder 3"/>
          <p:cNvSpPr>
            <a:spLocks noGrp="1"/>
          </p:cNvSpPr>
          <p:nvPr>
            <p:ph type="dt" sz="half" idx="10"/>
          </p:nvPr>
        </p:nvSpPr>
        <p:spPr>
          <a:xfrm>
            <a:off x="685800" y="6248400"/>
            <a:ext cx="1905000" cy="457200"/>
          </a:xfrm>
        </p:spPr>
        <p:txBody>
          <a:bodyPr/>
          <a:lstStyle>
            <a:lvl1pPr>
              <a:defRPr/>
            </a:lvl1pPr>
          </a:lstStyle>
          <a:p>
            <a:endParaRPr lang="en-US"/>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fld id="{2582A227-60A4-4C4C-881F-C77002C7644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4663C2A-D795-43D3-AE44-FEC80E979D8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D7C4AAB-BEEA-4253-BBE9-86AC8EDB381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1E64732-F5BC-4A6F-A7CF-4295BD6B07B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235D5A8-129D-4E7C-AE71-667DE004C41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08AC508-E43E-4547-A552-8E53E3A16A90}"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9DFB950-7F9D-4C19-A752-D65E6DDECF1C}"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04F4714-0A76-44C8-A9C9-32BEA720D586}"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420E02A-A677-4A4F-9C70-9E7292565C96}"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7334AB0-E82E-4D89-8DFB-9987A73E8BAC}"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3.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4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5.v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7.xml"/><Relationship Id="rId1" Type="http://schemas.openxmlformats.org/officeDocument/2006/relationships/vmlDrawing" Target="../drawings/vmlDrawing6.v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Microsoft_Office_Word_97_-_2003_Document2.doc"/><Relationship Id="rId2" Type="http://schemas.openxmlformats.org/officeDocument/2006/relationships/slideLayout" Target="../slideLayouts/slideLayout13.xml"/><Relationship Id="rId1" Type="http://schemas.openxmlformats.org/officeDocument/2006/relationships/vmlDrawing" Target="../drawings/vmlDrawing7.v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6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8.vml"/></Relationships>
</file>

<file path=ppt/slides/_rels/slide6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oleObject" Target="../embeddings/oleObject9.bin"/></Relationships>
</file>

<file path=ppt/slides/_rels/slide7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2.xml"/><Relationship Id="rId1" Type="http://schemas.openxmlformats.org/officeDocument/2006/relationships/vmlDrawing" Target="../drawings/vmlDrawing10.vml"/></Relationships>
</file>

<file path=ppt/slides/_rels/slide7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2.xml"/><Relationship Id="rId1" Type="http://schemas.openxmlformats.org/officeDocument/2006/relationships/vmlDrawing" Target="../drawings/vmlDrawing11.vml"/></Relationships>
</file>

<file path=ppt/slides/_rels/slide81.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oleObject" Target="../embeddings/oleObject12.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15.bin"/><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16.wmf"/><Relationship Id="rId5" Type="http://schemas.openxmlformats.org/officeDocument/2006/relationships/image" Target="../media/image15.jpeg"/><Relationship Id="rId4" Type="http://schemas.openxmlformats.org/officeDocument/2006/relationships/oleObject" Target="../embeddings/oleObject1.bin"/></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oleObject" Target="../embeddings/oleObject19.bin"/><Relationship Id="rId4" Type="http://schemas.openxmlformats.org/officeDocument/2006/relationships/oleObject" Target="../embeddings/oleObject18.bin"/></Relationships>
</file>

<file path=ppt/slides/_rels/slide9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69.jpeg"/><Relationship Id="rId4" Type="http://schemas.openxmlformats.org/officeDocument/2006/relationships/image" Target="../media/image68.png"/></Relationships>
</file>

<file path=ppt/slides/_rels/slide9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6738" name="Rectangle 2"/>
          <p:cNvSpPr>
            <a:spLocks noGrp="1" noChangeArrowheads="1"/>
          </p:cNvSpPr>
          <p:nvPr>
            <p:ph type="ctrTitle"/>
          </p:nvPr>
        </p:nvSpPr>
        <p:spPr>
          <a:xfrm>
            <a:off x="685800" y="685800"/>
            <a:ext cx="7772400" cy="1143000"/>
          </a:xfrm>
        </p:spPr>
        <p:txBody>
          <a:bodyPr/>
          <a:lstStyle/>
          <a:p>
            <a:r>
              <a:rPr lang="en-US" sz="3600" b="1"/>
              <a:t>Outbreak Investigations:</a:t>
            </a:r>
            <a:br>
              <a:rPr lang="en-US" sz="3600" b="1"/>
            </a:br>
            <a:r>
              <a:rPr lang="en-US" sz="3600" b="1"/>
              <a:t>Perspectives from the</a:t>
            </a:r>
            <a:br>
              <a:rPr lang="en-US" sz="3600" b="1"/>
            </a:br>
            <a:r>
              <a:rPr lang="en-US" sz="3600" b="1"/>
              <a:t>New York City Department of Health and Mental Hygiene</a:t>
            </a:r>
          </a:p>
        </p:txBody>
      </p:sp>
      <p:sp>
        <p:nvSpPr>
          <p:cNvPr id="1396739" name="Rectangle 3"/>
          <p:cNvSpPr>
            <a:spLocks noGrp="1" noChangeArrowheads="1"/>
          </p:cNvSpPr>
          <p:nvPr>
            <p:ph type="subTitle" idx="1"/>
          </p:nvPr>
        </p:nvSpPr>
        <p:spPr>
          <a:xfrm>
            <a:off x="1371600" y="3200400"/>
            <a:ext cx="6400800" cy="1752600"/>
          </a:xfrm>
        </p:spPr>
        <p:txBody>
          <a:bodyPr/>
          <a:lstStyle/>
          <a:p>
            <a:endParaRPr lang="en-US"/>
          </a:p>
        </p:txBody>
      </p:sp>
      <p:sp>
        <p:nvSpPr>
          <p:cNvPr id="1396740" name="Text Box 4"/>
          <p:cNvSpPr txBox="1">
            <a:spLocks noChangeArrowheads="1"/>
          </p:cNvSpPr>
          <p:nvPr/>
        </p:nvSpPr>
        <p:spPr bwMode="auto">
          <a:xfrm>
            <a:off x="2312988" y="4953000"/>
            <a:ext cx="5159375" cy="946150"/>
          </a:xfrm>
          <a:prstGeom prst="rect">
            <a:avLst/>
          </a:prstGeom>
          <a:noFill/>
          <a:ln w="9525">
            <a:noFill/>
            <a:miter lim="800000"/>
            <a:headEnd/>
            <a:tailEnd/>
          </a:ln>
          <a:effectLst/>
        </p:spPr>
        <p:txBody>
          <a:bodyPr wrap="none" lIns="91432" tIns="45716" rIns="91432" bIns="45716">
            <a:spAutoFit/>
          </a:bodyPr>
          <a:lstStyle/>
          <a:p>
            <a:pPr algn="ctr"/>
            <a:r>
              <a:rPr lang="en-US"/>
              <a:t>Marci Layton, MD</a:t>
            </a:r>
          </a:p>
          <a:p>
            <a:pPr algn="ctr"/>
            <a:r>
              <a:rPr lang="en-US"/>
              <a:t>Bureau of Communicable Disease</a:t>
            </a:r>
          </a:p>
        </p:txBody>
      </p:sp>
      <p:pic>
        <p:nvPicPr>
          <p:cNvPr id="1396741" name="Picture 5" descr="125 worth"/>
          <p:cNvPicPr>
            <a:picLocks noChangeAspect="1" noChangeArrowheads="1"/>
          </p:cNvPicPr>
          <p:nvPr/>
        </p:nvPicPr>
        <p:blipFill>
          <a:blip r:embed="rId2" cstate="print"/>
          <a:srcRect/>
          <a:stretch>
            <a:fillRect/>
          </a:stretch>
        </p:blipFill>
        <p:spPr bwMode="auto">
          <a:xfrm>
            <a:off x="3429000" y="2667000"/>
            <a:ext cx="2590800" cy="2119313"/>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4386" name="Rectangle 2"/>
          <p:cNvSpPr>
            <a:spLocks noGrp="1" noChangeArrowheads="1"/>
          </p:cNvSpPr>
          <p:nvPr>
            <p:ph type="title" idx="4294967295"/>
          </p:nvPr>
        </p:nvSpPr>
        <p:spPr>
          <a:xfrm>
            <a:off x="685800" y="0"/>
            <a:ext cx="8153400" cy="1143000"/>
          </a:xfrm>
        </p:spPr>
        <p:txBody>
          <a:bodyPr/>
          <a:lstStyle/>
          <a:p>
            <a:r>
              <a:rPr lang="en-US" sz="4000" b="1">
                <a:solidFill>
                  <a:srgbClr val="FFFF00"/>
                </a:solidFill>
              </a:rPr>
              <a:t>BioWatch in the Big Apple</a:t>
            </a:r>
          </a:p>
        </p:txBody>
      </p:sp>
      <p:graphicFrame>
        <p:nvGraphicFramePr>
          <p:cNvPr id="1424387" name="Object 3"/>
          <p:cNvGraphicFramePr>
            <a:graphicFrameLocks noChangeAspect="1"/>
          </p:cNvGraphicFramePr>
          <p:nvPr/>
        </p:nvGraphicFramePr>
        <p:xfrm>
          <a:off x="4724400" y="3068638"/>
          <a:ext cx="4419600" cy="3789362"/>
        </p:xfrm>
        <a:graphic>
          <a:graphicData uri="http://schemas.openxmlformats.org/presentationml/2006/ole">
            <p:oleObj spid="_x0000_s1424387" name="Image Document" r:id="rId3" imgW="5353200" imgH="4019400" progId="Imaging.Document">
              <p:embed/>
            </p:oleObj>
          </a:graphicData>
        </a:graphic>
      </p:graphicFrame>
      <p:graphicFrame>
        <p:nvGraphicFramePr>
          <p:cNvPr id="1424388" name="Object 4"/>
          <p:cNvGraphicFramePr>
            <a:graphicFrameLocks noChangeAspect="1"/>
          </p:cNvGraphicFramePr>
          <p:nvPr/>
        </p:nvGraphicFramePr>
        <p:xfrm>
          <a:off x="457200" y="1143000"/>
          <a:ext cx="4953000" cy="3716338"/>
        </p:xfrm>
        <a:graphic>
          <a:graphicData uri="http://schemas.openxmlformats.org/presentationml/2006/ole">
            <p:oleObj spid="_x0000_s1424388" name="Photo Editor Photo" r:id="rId4" imgW="19504762" imgH="14628571" progId="MSPhotoEd.3">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1314" name="Rectangle 2"/>
          <p:cNvSpPr>
            <a:spLocks noGrp="1" noChangeArrowheads="1"/>
          </p:cNvSpPr>
          <p:nvPr>
            <p:ph type="title"/>
          </p:nvPr>
        </p:nvSpPr>
        <p:spPr>
          <a:xfrm>
            <a:off x="685800" y="0"/>
            <a:ext cx="7772400" cy="1143000"/>
          </a:xfrm>
        </p:spPr>
        <p:txBody>
          <a:bodyPr/>
          <a:lstStyle/>
          <a:p>
            <a:r>
              <a:rPr lang="en-US" sz="4000" b="1"/>
              <a:t>Steps of an Outbreak Investigation</a:t>
            </a:r>
          </a:p>
        </p:txBody>
      </p:sp>
      <p:sp>
        <p:nvSpPr>
          <p:cNvPr id="1421315" name="Rectangle 3"/>
          <p:cNvSpPr>
            <a:spLocks noGrp="1" noChangeArrowheads="1"/>
          </p:cNvSpPr>
          <p:nvPr>
            <p:ph type="body" idx="1"/>
          </p:nvPr>
        </p:nvSpPr>
        <p:spPr>
          <a:xfrm>
            <a:off x="838200" y="1066800"/>
            <a:ext cx="7696200" cy="5486400"/>
          </a:xfrm>
        </p:spPr>
        <p:txBody>
          <a:bodyPr/>
          <a:lstStyle/>
          <a:p>
            <a:r>
              <a:rPr lang="en-US" sz="2800"/>
              <a:t>Establish existence of outbreak</a:t>
            </a:r>
          </a:p>
          <a:p>
            <a:r>
              <a:rPr lang="en-US" sz="2800"/>
              <a:t>Determine and/or verify diagnosis</a:t>
            </a:r>
          </a:p>
          <a:p>
            <a:r>
              <a:rPr lang="en-US" sz="2800"/>
              <a:t>Define and identify cases</a:t>
            </a:r>
          </a:p>
          <a:p>
            <a:pPr lvl="1"/>
            <a:r>
              <a:rPr lang="en-US" sz="2400"/>
              <a:t>Case definition</a:t>
            </a:r>
          </a:p>
          <a:p>
            <a:pPr lvl="1"/>
            <a:r>
              <a:rPr lang="en-US" sz="2400"/>
              <a:t>Case finding</a:t>
            </a:r>
          </a:p>
          <a:p>
            <a:r>
              <a:rPr lang="en-US" sz="2800"/>
              <a:t>Descriptive epidemiology</a:t>
            </a:r>
          </a:p>
          <a:p>
            <a:r>
              <a:rPr lang="en-US" sz="2800"/>
              <a:t>Develop hypothesis</a:t>
            </a:r>
          </a:p>
          <a:p>
            <a:r>
              <a:rPr lang="en-US" sz="2800"/>
              <a:t>Evaluate hypothesis</a:t>
            </a:r>
          </a:p>
          <a:p>
            <a:r>
              <a:rPr lang="en-US" sz="2800"/>
              <a:t>Implement Control Measures</a:t>
            </a:r>
          </a:p>
          <a:p>
            <a:r>
              <a:rPr lang="en-US" sz="2800"/>
              <a:t>Communicate findings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8866" name="Picture 2" descr="New Yorker 9-27-99"/>
          <p:cNvPicPr>
            <a:picLocks noChangeAspect="1" noChangeArrowheads="1"/>
          </p:cNvPicPr>
          <p:nvPr/>
        </p:nvPicPr>
        <p:blipFill>
          <a:blip r:embed="rId2" cstate="print"/>
          <a:srcRect/>
          <a:stretch>
            <a:fillRect/>
          </a:stretch>
        </p:blipFill>
        <p:spPr bwMode="auto">
          <a:xfrm>
            <a:off x="1600200" y="457200"/>
            <a:ext cx="6019800" cy="5832475"/>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a:xfrm>
            <a:off x="685800" y="304800"/>
            <a:ext cx="7772400" cy="1143000"/>
          </a:xfrm>
        </p:spPr>
        <p:txBody>
          <a:bodyPr/>
          <a:lstStyle/>
          <a:p>
            <a:pPr>
              <a:lnSpc>
                <a:spcPct val="80000"/>
              </a:lnSpc>
            </a:pPr>
            <a:r>
              <a:rPr lang="en-US" sz="3600" b="1"/>
              <a:t>Surveillance Past:</a:t>
            </a:r>
            <a:br>
              <a:rPr lang="en-US" sz="3600" b="1"/>
            </a:br>
            <a:r>
              <a:rPr lang="en-US" sz="3600"/>
              <a:t>Viral Encephalitis and Meningitis in NYC Prior to 1999 Outbreak</a:t>
            </a:r>
          </a:p>
        </p:txBody>
      </p:sp>
      <p:sp>
        <p:nvSpPr>
          <p:cNvPr id="1003523" name="Rectangle 3"/>
          <p:cNvSpPr>
            <a:spLocks noGrp="1" noChangeArrowheads="1"/>
          </p:cNvSpPr>
          <p:nvPr>
            <p:ph type="body" idx="1"/>
          </p:nvPr>
        </p:nvSpPr>
        <p:spPr>
          <a:xfrm>
            <a:off x="381000" y="1752600"/>
            <a:ext cx="8382000" cy="4114800"/>
          </a:xfrm>
        </p:spPr>
        <p:txBody>
          <a:bodyPr/>
          <a:lstStyle/>
          <a:p>
            <a:pPr>
              <a:lnSpc>
                <a:spcPct val="70000"/>
              </a:lnSpc>
              <a:spcAft>
                <a:spcPct val="40000"/>
              </a:spcAft>
              <a:buClr>
                <a:schemeClr val="tx2"/>
              </a:buClr>
            </a:pPr>
            <a:r>
              <a:rPr lang="en-US" sz="2800"/>
              <a:t>Passive surveillance</a:t>
            </a:r>
          </a:p>
          <a:p>
            <a:pPr lvl="1">
              <a:lnSpc>
                <a:spcPct val="50000"/>
              </a:lnSpc>
              <a:spcAft>
                <a:spcPct val="40000"/>
              </a:spcAft>
              <a:buClr>
                <a:schemeClr val="tx2"/>
              </a:buClr>
            </a:pPr>
            <a:r>
              <a:rPr lang="en-US" sz="2400"/>
              <a:t>Completely dependent on physician reporting</a:t>
            </a:r>
          </a:p>
          <a:p>
            <a:pPr lvl="1">
              <a:lnSpc>
                <a:spcPct val="50000"/>
              </a:lnSpc>
              <a:spcAft>
                <a:spcPct val="40000"/>
              </a:spcAft>
              <a:buClr>
                <a:schemeClr val="tx2"/>
              </a:buClr>
            </a:pPr>
            <a:r>
              <a:rPr lang="en-US" sz="2400">
                <a:cs typeface="Times New Roman" pitchFamily="18" charset="0"/>
              </a:rPr>
              <a:t>Significant under-reporting was likely</a:t>
            </a:r>
            <a:endParaRPr lang="en-US" sz="2400"/>
          </a:p>
          <a:p>
            <a:pPr>
              <a:lnSpc>
                <a:spcPct val="90000"/>
              </a:lnSpc>
              <a:spcAft>
                <a:spcPct val="40000"/>
              </a:spcAft>
              <a:buClr>
                <a:schemeClr val="tx2"/>
              </a:buClr>
            </a:pPr>
            <a:r>
              <a:rPr lang="en-US" sz="2800"/>
              <a:t>Data was incomplete</a:t>
            </a:r>
          </a:p>
          <a:p>
            <a:pPr lvl="1">
              <a:lnSpc>
                <a:spcPct val="70000"/>
              </a:lnSpc>
              <a:spcAft>
                <a:spcPct val="40000"/>
              </a:spcAft>
              <a:buClr>
                <a:schemeClr val="tx2"/>
              </a:buClr>
            </a:pPr>
            <a:r>
              <a:rPr lang="en-US" sz="2400"/>
              <a:t>Minimal demographic data collected</a:t>
            </a:r>
          </a:p>
          <a:p>
            <a:pPr lvl="1">
              <a:lnSpc>
                <a:spcPct val="70000"/>
              </a:lnSpc>
              <a:spcAft>
                <a:spcPct val="40000"/>
              </a:spcAft>
              <a:buClr>
                <a:schemeClr val="tx2"/>
              </a:buClr>
            </a:pPr>
            <a:r>
              <a:rPr lang="en-US" sz="2400"/>
              <a:t>Specific viral etiology unknown for most cases</a:t>
            </a:r>
          </a:p>
          <a:p>
            <a:pPr>
              <a:lnSpc>
                <a:spcPct val="90000"/>
              </a:lnSpc>
              <a:spcAft>
                <a:spcPct val="40000"/>
              </a:spcAft>
              <a:buClr>
                <a:schemeClr val="tx2"/>
              </a:buClr>
            </a:pPr>
            <a:r>
              <a:rPr lang="en-US" sz="2800"/>
              <a:t>NYC Health Department did not have resources to actively investigate each case to obtain epidemiologic data or to ensure viral testing performed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4546" name="Rectangle 2"/>
          <p:cNvSpPr>
            <a:spLocks noGrp="1" noChangeArrowheads="1"/>
          </p:cNvSpPr>
          <p:nvPr>
            <p:ph type="title"/>
          </p:nvPr>
        </p:nvSpPr>
        <p:spPr/>
        <p:txBody>
          <a:bodyPr/>
          <a:lstStyle/>
          <a:p>
            <a:r>
              <a:rPr lang="en-US" sz="4000" b="1"/>
              <a:t>Recognition of Unusual Cluster of Encephalitis, August 1999</a:t>
            </a:r>
            <a:endParaRPr lang="en-US"/>
          </a:p>
        </p:txBody>
      </p:sp>
      <p:sp>
        <p:nvSpPr>
          <p:cNvPr id="1004547" name="Rectangle 3"/>
          <p:cNvSpPr>
            <a:spLocks noGrp="1" noChangeArrowheads="1"/>
          </p:cNvSpPr>
          <p:nvPr>
            <p:ph type="body" idx="1"/>
          </p:nvPr>
        </p:nvSpPr>
        <p:spPr/>
        <p:txBody>
          <a:bodyPr/>
          <a:lstStyle/>
          <a:p>
            <a:pPr>
              <a:lnSpc>
                <a:spcPct val="70000"/>
              </a:lnSpc>
            </a:pPr>
            <a:r>
              <a:rPr lang="en-US" sz="2800"/>
              <a:t>NYC Health Department actively promotes physician reporting of  unusual disease clusters/manifestations</a:t>
            </a:r>
          </a:p>
          <a:p>
            <a:pPr>
              <a:lnSpc>
                <a:spcPct val="70000"/>
              </a:lnSpc>
            </a:pPr>
            <a:endParaRPr lang="en-US" sz="2800"/>
          </a:p>
          <a:p>
            <a:pPr>
              <a:lnSpc>
                <a:spcPct val="70000"/>
              </a:lnSpc>
            </a:pPr>
            <a:r>
              <a:rPr lang="en-US" sz="2800" u="sng"/>
              <a:t>August 23, 1999</a:t>
            </a:r>
            <a:r>
              <a:rPr lang="en-US" sz="2800"/>
              <a:t>:  Contacted by an infectious disease physician to discuss 2 cases of ? unusual encephalitis versus botulism.  We recommended viral testing.  </a:t>
            </a:r>
          </a:p>
          <a:p>
            <a:pPr>
              <a:lnSpc>
                <a:spcPct val="50000"/>
              </a:lnSpc>
              <a:buFontTx/>
              <a:buNone/>
            </a:pPr>
            <a:endParaRPr lang="en-US" sz="2800"/>
          </a:p>
          <a:p>
            <a:pPr>
              <a:lnSpc>
                <a:spcPct val="70000"/>
              </a:lnSpc>
            </a:pPr>
            <a:r>
              <a:rPr lang="en-US" sz="2800" u="sng"/>
              <a:t>August 27</a:t>
            </a:r>
            <a:r>
              <a:rPr lang="en-US" sz="2800"/>
              <a:t>:  2 more cases prompted an active epidemiologic investigation</a:t>
            </a:r>
          </a:p>
          <a:p>
            <a:pPr>
              <a:lnSpc>
                <a:spcPct val="70000"/>
              </a:lnSpc>
            </a:pPr>
            <a:endParaRPr lang="en-US" sz="2800"/>
          </a:p>
          <a:p>
            <a:pPr>
              <a:lnSpc>
                <a:spcPct val="70000"/>
              </a:lnSpc>
            </a:pPr>
            <a:endParaRPr lang="en-US" sz="28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7458" name="Rectangle 2"/>
          <p:cNvSpPr>
            <a:spLocks noGrp="1" noChangeArrowheads="1"/>
          </p:cNvSpPr>
          <p:nvPr>
            <p:ph type="title"/>
          </p:nvPr>
        </p:nvSpPr>
        <p:spPr>
          <a:xfrm>
            <a:off x="685800" y="0"/>
            <a:ext cx="7772400" cy="1143000"/>
          </a:xfrm>
        </p:spPr>
        <p:txBody>
          <a:bodyPr/>
          <a:lstStyle/>
          <a:p>
            <a:r>
              <a:rPr lang="en-US" sz="4000" b="1"/>
              <a:t>Steps of an Outbreak Investigation</a:t>
            </a:r>
          </a:p>
        </p:txBody>
      </p:sp>
      <p:sp>
        <p:nvSpPr>
          <p:cNvPr id="1427459" name="Rectangle 3"/>
          <p:cNvSpPr>
            <a:spLocks noGrp="1" noChangeArrowheads="1"/>
          </p:cNvSpPr>
          <p:nvPr>
            <p:ph type="body" idx="1"/>
          </p:nvPr>
        </p:nvSpPr>
        <p:spPr>
          <a:xfrm>
            <a:off x="838200" y="1066800"/>
            <a:ext cx="7696200" cy="5486400"/>
          </a:xfrm>
        </p:spPr>
        <p:txBody>
          <a:bodyPr/>
          <a:lstStyle/>
          <a:p>
            <a:r>
              <a:rPr lang="en-US" sz="2800">
                <a:solidFill>
                  <a:schemeClr val="tx2"/>
                </a:solidFill>
              </a:rPr>
              <a:t>Establish existence of outbreak</a:t>
            </a:r>
          </a:p>
          <a:p>
            <a:r>
              <a:rPr lang="en-US" sz="2800">
                <a:solidFill>
                  <a:schemeClr val="hlink"/>
                </a:solidFill>
              </a:rPr>
              <a:t>Verify diagnosis</a:t>
            </a:r>
          </a:p>
          <a:p>
            <a:r>
              <a:rPr lang="en-US" sz="2800">
                <a:solidFill>
                  <a:schemeClr val="hlink"/>
                </a:solidFill>
              </a:rPr>
              <a:t>Define and identify cases</a:t>
            </a:r>
          </a:p>
          <a:p>
            <a:pPr lvl="1"/>
            <a:r>
              <a:rPr lang="en-US" sz="2400">
                <a:solidFill>
                  <a:schemeClr val="hlink"/>
                </a:solidFill>
              </a:rPr>
              <a:t>Case definition</a:t>
            </a:r>
          </a:p>
          <a:p>
            <a:pPr lvl="1"/>
            <a:r>
              <a:rPr lang="en-US" sz="2400">
                <a:solidFill>
                  <a:schemeClr val="hlink"/>
                </a:solidFill>
              </a:rPr>
              <a:t>Case finding</a:t>
            </a:r>
          </a:p>
          <a:p>
            <a:r>
              <a:rPr lang="en-US" sz="2800">
                <a:solidFill>
                  <a:schemeClr val="hlink"/>
                </a:solidFill>
              </a:rPr>
              <a:t>Descriptive epidemiology</a:t>
            </a:r>
          </a:p>
          <a:p>
            <a:r>
              <a:rPr lang="en-US" sz="2800">
                <a:solidFill>
                  <a:schemeClr val="hlink"/>
                </a:solidFill>
              </a:rPr>
              <a:t>Develop hypothesis</a:t>
            </a:r>
          </a:p>
          <a:p>
            <a:r>
              <a:rPr lang="en-US" sz="2800">
                <a:solidFill>
                  <a:schemeClr val="hlink"/>
                </a:solidFill>
              </a:rPr>
              <a:t>Evaluate hypothesis</a:t>
            </a:r>
          </a:p>
          <a:p>
            <a:r>
              <a:rPr lang="en-US" sz="2800">
                <a:solidFill>
                  <a:schemeClr val="hlink"/>
                </a:solidFill>
              </a:rPr>
              <a:t>Implement Control Measures</a:t>
            </a:r>
          </a:p>
          <a:p>
            <a:r>
              <a:rPr lang="en-US" sz="2800">
                <a:solidFill>
                  <a:schemeClr val="hlink"/>
                </a:solidFill>
              </a:rPr>
              <a:t>Communicate findings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6434" name="Rectangle 2"/>
          <p:cNvSpPr>
            <a:spLocks noGrp="1" noChangeArrowheads="1"/>
          </p:cNvSpPr>
          <p:nvPr>
            <p:ph type="title"/>
          </p:nvPr>
        </p:nvSpPr>
        <p:spPr>
          <a:xfrm>
            <a:off x="685800" y="457200"/>
            <a:ext cx="7772400" cy="1143000"/>
          </a:xfrm>
        </p:spPr>
        <p:txBody>
          <a:bodyPr/>
          <a:lstStyle/>
          <a:p>
            <a:r>
              <a:rPr lang="en-US" sz="3400" b="1"/>
              <a:t>Viral Meningo-Encephalitis Surveillance  NYC, 1997-9</a:t>
            </a:r>
            <a:endParaRPr lang="en-US" b="1"/>
          </a:p>
        </p:txBody>
      </p:sp>
      <p:graphicFrame>
        <p:nvGraphicFramePr>
          <p:cNvPr id="1426435" name="Object 3"/>
          <p:cNvGraphicFramePr>
            <a:graphicFrameLocks noChangeAspect="1"/>
          </p:cNvGraphicFramePr>
          <p:nvPr>
            <p:ph type="chart" idx="1"/>
          </p:nvPr>
        </p:nvGraphicFramePr>
        <p:xfrm>
          <a:off x="641350" y="1981200"/>
          <a:ext cx="7783513" cy="4121150"/>
        </p:xfrm>
        <a:graphic>
          <a:graphicData uri="http://schemas.openxmlformats.org/presentationml/2006/ole">
            <p:oleObj spid="_x0000_s1426435" name="Chart" r:id="rId3" imgW="7772400" imgH="4114800" progId="MSGraph.Chart.8">
              <p:embed followColorScheme="full"/>
            </p:oleObj>
          </a:graphicData>
        </a:graphic>
      </p:graphicFrame>
      <p:sp>
        <p:nvSpPr>
          <p:cNvPr id="1426436" name="Text Box 4"/>
          <p:cNvSpPr txBox="1">
            <a:spLocks noChangeArrowheads="1"/>
          </p:cNvSpPr>
          <p:nvPr/>
        </p:nvSpPr>
        <p:spPr bwMode="auto">
          <a:xfrm>
            <a:off x="1295400" y="6019800"/>
            <a:ext cx="6515100" cy="457200"/>
          </a:xfrm>
          <a:prstGeom prst="rect">
            <a:avLst/>
          </a:prstGeom>
          <a:noFill/>
          <a:ln w="9525">
            <a:noFill/>
            <a:miter lim="800000"/>
            <a:headEnd/>
            <a:tailEnd/>
          </a:ln>
          <a:effectLst/>
        </p:spPr>
        <p:txBody>
          <a:bodyPr wrap="none">
            <a:spAutoFit/>
          </a:bodyPr>
          <a:lstStyle/>
          <a:p>
            <a:r>
              <a:rPr lang="en-US" sz="2400" b="1">
                <a:solidFill>
                  <a:schemeClr val="tx2"/>
                </a:solidFill>
              </a:rPr>
              <a:t>Median of 9 encephalitis cases reported annually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8482" name="Rectangle 2"/>
          <p:cNvSpPr>
            <a:spLocks noGrp="1" noChangeArrowheads="1"/>
          </p:cNvSpPr>
          <p:nvPr>
            <p:ph type="title"/>
          </p:nvPr>
        </p:nvSpPr>
        <p:spPr/>
        <p:txBody>
          <a:bodyPr/>
          <a:lstStyle/>
          <a:p>
            <a:r>
              <a:rPr lang="en-US" sz="4000"/>
              <a:t>Initial Investigation of Cases</a:t>
            </a:r>
            <a:br>
              <a:rPr lang="en-US" sz="4000"/>
            </a:br>
            <a:r>
              <a:rPr lang="en-US" sz="4000"/>
              <a:t>August 29-29</a:t>
            </a:r>
          </a:p>
        </p:txBody>
      </p:sp>
      <p:sp>
        <p:nvSpPr>
          <p:cNvPr id="1428483" name="Rectangle 3"/>
          <p:cNvSpPr>
            <a:spLocks noGrp="1" noChangeArrowheads="1"/>
          </p:cNvSpPr>
          <p:nvPr>
            <p:ph type="body" idx="1"/>
          </p:nvPr>
        </p:nvSpPr>
        <p:spPr/>
        <p:txBody>
          <a:bodyPr/>
          <a:lstStyle/>
          <a:p>
            <a:pPr>
              <a:lnSpc>
                <a:spcPct val="90000"/>
              </a:lnSpc>
            </a:pPr>
            <a:r>
              <a:rPr lang="en-US" sz="2800"/>
              <a:t>Medical team went to the two hospitals in Queens to review medical charts and interview patients/families/physicians</a:t>
            </a:r>
          </a:p>
          <a:p>
            <a:pPr>
              <a:lnSpc>
                <a:spcPct val="90000"/>
              </a:lnSpc>
            </a:pPr>
            <a:r>
              <a:rPr lang="en-US" sz="2800"/>
              <a:t>Medical histories were all consistent with viral encephalitis syndrome</a:t>
            </a:r>
          </a:p>
          <a:p>
            <a:pPr>
              <a:lnSpc>
                <a:spcPct val="90000"/>
              </a:lnSpc>
            </a:pPr>
            <a:r>
              <a:rPr lang="en-US" sz="2800"/>
              <a:t>Active calls to other hospitals in area to see if similar cases</a:t>
            </a:r>
          </a:p>
          <a:p>
            <a:pPr>
              <a:lnSpc>
                <a:spcPct val="90000"/>
              </a:lnSpc>
            </a:pPr>
            <a:r>
              <a:rPr lang="en-US" sz="2800"/>
              <a:t>By August 29, initial efforts  had identified 8 potential cases in the same community</a:t>
            </a:r>
          </a:p>
          <a:p>
            <a:pPr>
              <a:lnSpc>
                <a:spcPct val="70000"/>
              </a:lnSpc>
            </a:pPr>
            <a:endParaRPr lang="en-US" sz="2800"/>
          </a:p>
          <a:p>
            <a:pPr>
              <a:lnSpc>
                <a:spcPct val="90000"/>
              </a:lnSpc>
            </a:pPr>
            <a:endParaRPr lang="en-US" sz="2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8818" name="Rectangle 2050"/>
          <p:cNvSpPr>
            <a:spLocks noGrp="1" noChangeArrowheads="1"/>
          </p:cNvSpPr>
          <p:nvPr>
            <p:ph type="title"/>
          </p:nvPr>
        </p:nvSpPr>
        <p:spPr/>
        <p:txBody>
          <a:bodyPr/>
          <a:lstStyle/>
          <a:p>
            <a:pPr>
              <a:lnSpc>
                <a:spcPct val="80000"/>
              </a:lnSpc>
            </a:pPr>
            <a:r>
              <a:rPr lang="en-US" sz="4000" b="1"/>
              <a:t>Common Demographic and Clinical Characteristics of Initial Cluster (n=8)</a:t>
            </a:r>
            <a:endParaRPr lang="en-US"/>
          </a:p>
        </p:txBody>
      </p:sp>
      <p:sp>
        <p:nvSpPr>
          <p:cNvPr id="1058819" name="Rectangle 2051"/>
          <p:cNvSpPr>
            <a:spLocks noGrp="1" noChangeArrowheads="1"/>
          </p:cNvSpPr>
          <p:nvPr>
            <p:ph type="body" idx="1"/>
          </p:nvPr>
        </p:nvSpPr>
        <p:spPr>
          <a:xfrm>
            <a:off x="685800" y="2209800"/>
            <a:ext cx="7772400" cy="4114800"/>
          </a:xfrm>
        </p:spPr>
        <p:txBody>
          <a:bodyPr/>
          <a:lstStyle/>
          <a:p>
            <a:pPr>
              <a:spcAft>
                <a:spcPct val="50000"/>
              </a:spcAft>
            </a:pPr>
            <a:r>
              <a:rPr lang="en-US" sz="2800"/>
              <a:t>Healthy, older adults (58-87 yrs) living at home</a:t>
            </a:r>
          </a:p>
          <a:p>
            <a:pPr>
              <a:spcAft>
                <a:spcPct val="50000"/>
              </a:spcAft>
            </a:pPr>
            <a:r>
              <a:rPr lang="en-US" sz="2800"/>
              <a:t>All resided in a 4 X 4 mile area </a:t>
            </a:r>
          </a:p>
          <a:p>
            <a:pPr>
              <a:lnSpc>
                <a:spcPct val="90000"/>
              </a:lnSpc>
              <a:spcAft>
                <a:spcPct val="50000"/>
              </a:spcAft>
            </a:pPr>
            <a:r>
              <a:rPr lang="en-US" sz="2800" u="sng"/>
              <a:t>Clinical presentation</a:t>
            </a:r>
            <a:r>
              <a:rPr lang="en-US" sz="2800"/>
              <a:t>:  </a:t>
            </a:r>
          </a:p>
          <a:p>
            <a:pPr lvl="1">
              <a:lnSpc>
                <a:spcPct val="70000"/>
              </a:lnSpc>
              <a:spcAft>
                <a:spcPct val="50000"/>
              </a:spcAft>
            </a:pPr>
            <a:r>
              <a:rPr lang="en-US" sz="2400"/>
              <a:t>All 8 had fever, mild gastrointestinal symptoms followed by altered mental status. </a:t>
            </a:r>
          </a:p>
          <a:p>
            <a:pPr lvl="1">
              <a:lnSpc>
                <a:spcPct val="70000"/>
              </a:lnSpc>
              <a:spcAft>
                <a:spcPct val="50000"/>
              </a:spcAft>
            </a:pPr>
            <a:r>
              <a:rPr lang="en-US" sz="2400"/>
              <a:t>7 had severe, diffuse muscle weakness </a:t>
            </a:r>
          </a:p>
          <a:p>
            <a:pPr lvl="1">
              <a:lnSpc>
                <a:spcPct val="70000"/>
              </a:lnSpc>
              <a:spcAft>
                <a:spcPct val="50000"/>
              </a:spcAft>
            </a:pPr>
            <a:r>
              <a:rPr lang="en-US" sz="2400"/>
              <a:t>Blood counts and spinal fluid suggested an                infectious (viral) etiology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1026"/>
          <p:cNvSpPr>
            <a:spLocks noGrp="1" noChangeArrowheads="1"/>
          </p:cNvSpPr>
          <p:nvPr>
            <p:ph type="title"/>
          </p:nvPr>
        </p:nvSpPr>
        <p:spPr>
          <a:xfrm>
            <a:off x="609600" y="228600"/>
            <a:ext cx="7772400" cy="1143000"/>
          </a:xfrm>
        </p:spPr>
        <p:txBody>
          <a:bodyPr/>
          <a:lstStyle/>
          <a:p>
            <a:r>
              <a:rPr lang="en-US" altLang="en-US" b="1"/>
              <a:t>Unusual Encephalitis Cluster in Northern Queens, 1999</a:t>
            </a:r>
          </a:p>
        </p:txBody>
      </p:sp>
      <p:grpSp>
        <p:nvGrpSpPr>
          <p:cNvPr id="372739" name="Group 1027"/>
          <p:cNvGrpSpPr>
            <a:grpSpLocks/>
          </p:cNvGrpSpPr>
          <p:nvPr/>
        </p:nvGrpSpPr>
        <p:grpSpPr bwMode="auto">
          <a:xfrm>
            <a:off x="228600" y="1905000"/>
            <a:ext cx="8458200" cy="3163888"/>
            <a:chOff x="144" y="1200"/>
            <a:chExt cx="5328" cy="1993"/>
          </a:xfrm>
        </p:grpSpPr>
        <p:pic>
          <p:nvPicPr>
            <p:cNvPr id="372740" name="Picture 1028"/>
            <p:cNvPicPr>
              <a:picLocks noChangeAspect="1" noChangeArrowheads="1"/>
            </p:cNvPicPr>
            <p:nvPr/>
          </p:nvPicPr>
          <p:blipFill>
            <a:blip r:embed="rId3" cstate="print"/>
            <a:srcRect/>
            <a:stretch>
              <a:fillRect/>
            </a:stretch>
          </p:blipFill>
          <p:spPr bwMode="auto">
            <a:xfrm>
              <a:off x="144" y="1296"/>
              <a:ext cx="2448" cy="1897"/>
            </a:xfrm>
            <a:prstGeom prst="rect">
              <a:avLst/>
            </a:prstGeom>
            <a:noFill/>
            <a:ln w="9525">
              <a:noFill/>
              <a:miter lim="800000"/>
              <a:headEnd/>
              <a:tailEnd/>
            </a:ln>
            <a:effectLst/>
          </p:spPr>
        </p:pic>
        <p:sp>
          <p:nvSpPr>
            <p:cNvPr id="372741" name="Oval 1029"/>
            <p:cNvSpPr>
              <a:spLocks noChangeArrowheads="1"/>
            </p:cNvSpPr>
            <p:nvPr/>
          </p:nvSpPr>
          <p:spPr bwMode="auto">
            <a:xfrm>
              <a:off x="1344" y="1632"/>
              <a:ext cx="576" cy="432"/>
            </a:xfrm>
            <a:prstGeom prst="ellipse">
              <a:avLst/>
            </a:prstGeom>
            <a:noFill/>
            <a:ln w="38100">
              <a:solidFill>
                <a:srgbClr val="FFFFFF"/>
              </a:solidFill>
              <a:round/>
              <a:headEnd/>
              <a:tailEnd/>
            </a:ln>
            <a:effectLst/>
          </p:spPr>
          <p:txBody>
            <a:bodyPr wrap="none" anchor="ctr"/>
            <a:lstStyle/>
            <a:p>
              <a:endParaRPr lang="en-US"/>
            </a:p>
          </p:txBody>
        </p:sp>
        <p:sp>
          <p:nvSpPr>
            <p:cNvPr id="372742" name="Line 1030"/>
            <p:cNvSpPr>
              <a:spLocks noChangeShapeType="1"/>
            </p:cNvSpPr>
            <p:nvPr/>
          </p:nvSpPr>
          <p:spPr bwMode="auto">
            <a:xfrm flipV="1">
              <a:off x="1536" y="1200"/>
              <a:ext cx="1152" cy="432"/>
            </a:xfrm>
            <a:prstGeom prst="line">
              <a:avLst/>
            </a:prstGeom>
            <a:noFill/>
            <a:ln w="38100">
              <a:solidFill>
                <a:srgbClr val="FFFFFF"/>
              </a:solidFill>
              <a:round/>
              <a:headEnd/>
              <a:tailEnd type="triangle" w="med" len="med"/>
            </a:ln>
            <a:effectLst/>
          </p:spPr>
          <p:txBody>
            <a:bodyPr wrap="none" anchor="ctr"/>
            <a:lstStyle/>
            <a:p>
              <a:endParaRPr lang="en-US"/>
            </a:p>
          </p:txBody>
        </p:sp>
        <p:sp>
          <p:nvSpPr>
            <p:cNvPr id="372743" name="Line 1031"/>
            <p:cNvSpPr>
              <a:spLocks noChangeShapeType="1"/>
            </p:cNvSpPr>
            <p:nvPr/>
          </p:nvSpPr>
          <p:spPr bwMode="auto">
            <a:xfrm>
              <a:off x="1584" y="2064"/>
              <a:ext cx="1104" cy="1104"/>
            </a:xfrm>
            <a:prstGeom prst="line">
              <a:avLst/>
            </a:prstGeom>
            <a:noFill/>
            <a:ln w="38100">
              <a:solidFill>
                <a:srgbClr val="FFFFFF"/>
              </a:solidFill>
              <a:round/>
              <a:headEnd/>
              <a:tailEnd type="triangle" w="med" len="med"/>
            </a:ln>
            <a:effectLst/>
          </p:spPr>
          <p:txBody>
            <a:bodyPr wrap="none" anchor="ctr"/>
            <a:lstStyle/>
            <a:p>
              <a:endParaRPr lang="en-US"/>
            </a:p>
          </p:txBody>
        </p:sp>
        <p:pic>
          <p:nvPicPr>
            <p:cNvPr id="372744" name="Picture 1032"/>
            <p:cNvPicPr>
              <a:picLocks noChangeAspect="1" noChangeArrowheads="1"/>
            </p:cNvPicPr>
            <p:nvPr/>
          </p:nvPicPr>
          <p:blipFill>
            <a:blip r:embed="rId4" cstate="print"/>
            <a:srcRect/>
            <a:stretch>
              <a:fillRect/>
            </a:stretch>
          </p:blipFill>
          <p:spPr bwMode="auto">
            <a:xfrm>
              <a:off x="2688" y="1200"/>
              <a:ext cx="2784" cy="1980"/>
            </a:xfrm>
            <a:prstGeom prst="rect">
              <a:avLst/>
            </a:prstGeom>
            <a:noFill/>
            <a:ln w="9525">
              <a:noFill/>
              <a:miter lim="800000"/>
              <a:headEnd/>
              <a:tailEnd/>
            </a:ln>
            <a:effectLst/>
          </p:spPr>
        </p:pic>
        <p:sp>
          <p:nvSpPr>
            <p:cNvPr id="372745" name="Oval 1033"/>
            <p:cNvSpPr>
              <a:spLocks noChangeArrowheads="1"/>
            </p:cNvSpPr>
            <p:nvPr/>
          </p:nvSpPr>
          <p:spPr bwMode="auto">
            <a:xfrm>
              <a:off x="4176" y="1584"/>
              <a:ext cx="96" cy="96"/>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372746" name="Oval 1034"/>
            <p:cNvSpPr>
              <a:spLocks noChangeArrowheads="1"/>
            </p:cNvSpPr>
            <p:nvPr/>
          </p:nvSpPr>
          <p:spPr bwMode="auto">
            <a:xfrm>
              <a:off x="3648" y="1872"/>
              <a:ext cx="96" cy="96"/>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372747" name="Oval 1035"/>
            <p:cNvSpPr>
              <a:spLocks noChangeArrowheads="1"/>
            </p:cNvSpPr>
            <p:nvPr/>
          </p:nvSpPr>
          <p:spPr bwMode="auto">
            <a:xfrm>
              <a:off x="3936" y="2064"/>
              <a:ext cx="96" cy="96"/>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372748" name="Oval 1036"/>
            <p:cNvSpPr>
              <a:spLocks noChangeArrowheads="1"/>
            </p:cNvSpPr>
            <p:nvPr/>
          </p:nvSpPr>
          <p:spPr bwMode="auto">
            <a:xfrm>
              <a:off x="4176" y="2016"/>
              <a:ext cx="96" cy="96"/>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372749" name="Oval 1037"/>
            <p:cNvSpPr>
              <a:spLocks noChangeArrowheads="1"/>
            </p:cNvSpPr>
            <p:nvPr/>
          </p:nvSpPr>
          <p:spPr bwMode="auto">
            <a:xfrm>
              <a:off x="4992" y="2352"/>
              <a:ext cx="96" cy="96"/>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372750" name="Oval 1038"/>
            <p:cNvSpPr>
              <a:spLocks noChangeArrowheads="1"/>
            </p:cNvSpPr>
            <p:nvPr/>
          </p:nvSpPr>
          <p:spPr bwMode="auto">
            <a:xfrm>
              <a:off x="4800" y="2976"/>
              <a:ext cx="96" cy="96"/>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372751" name="Oval 1039"/>
            <p:cNvSpPr>
              <a:spLocks noChangeArrowheads="1"/>
            </p:cNvSpPr>
            <p:nvPr/>
          </p:nvSpPr>
          <p:spPr bwMode="auto">
            <a:xfrm>
              <a:off x="4464" y="2928"/>
              <a:ext cx="96" cy="96"/>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372752" name="Oval 1040"/>
            <p:cNvSpPr>
              <a:spLocks noChangeArrowheads="1"/>
            </p:cNvSpPr>
            <p:nvPr/>
          </p:nvSpPr>
          <p:spPr bwMode="auto">
            <a:xfrm>
              <a:off x="3648" y="2736"/>
              <a:ext cx="96" cy="96"/>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372753" name="Text Box 1041"/>
            <p:cNvSpPr txBox="1">
              <a:spLocks noChangeArrowheads="1"/>
            </p:cNvSpPr>
            <p:nvPr/>
          </p:nvSpPr>
          <p:spPr bwMode="auto">
            <a:xfrm>
              <a:off x="528" y="2688"/>
              <a:ext cx="660" cy="231"/>
            </a:xfrm>
            <a:prstGeom prst="rect">
              <a:avLst/>
            </a:prstGeom>
            <a:noFill/>
            <a:ln w="9525">
              <a:noFill/>
              <a:miter lim="800000"/>
              <a:headEnd/>
              <a:tailEnd/>
            </a:ln>
            <a:effectLst/>
          </p:spPr>
          <p:txBody>
            <a:bodyPr wrap="none">
              <a:spAutoFit/>
            </a:bodyPr>
            <a:lstStyle/>
            <a:p>
              <a:r>
                <a:rPr lang="en-US" altLang="en-US" sz="1800"/>
                <a:t>Brooklyn</a:t>
              </a:r>
            </a:p>
          </p:txBody>
        </p:sp>
        <p:sp>
          <p:nvSpPr>
            <p:cNvPr id="372754" name="Text Box 1042"/>
            <p:cNvSpPr txBox="1">
              <a:spLocks noChangeArrowheads="1"/>
            </p:cNvSpPr>
            <p:nvPr/>
          </p:nvSpPr>
          <p:spPr bwMode="auto">
            <a:xfrm>
              <a:off x="960" y="1968"/>
              <a:ext cx="548" cy="231"/>
            </a:xfrm>
            <a:prstGeom prst="rect">
              <a:avLst/>
            </a:prstGeom>
            <a:noFill/>
            <a:ln w="9525">
              <a:noFill/>
              <a:miter lim="800000"/>
              <a:headEnd/>
              <a:tailEnd/>
            </a:ln>
            <a:effectLst/>
          </p:spPr>
          <p:txBody>
            <a:bodyPr wrap="none">
              <a:spAutoFit/>
            </a:bodyPr>
            <a:lstStyle/>
            <a:p>
              <a:r>
                <a:rPr lang="en-US" altLang="en-US" sz="1800"/>
                <a:t>Queens</a:t>
              </a:r>
            </a:p>
          </p:txBody>
        </p:sp>
        <p:sp>
          <p:nvSpPr>
            <p:cNvPr id="372755" name="Text Box 1043"/>
            <p:cNvSpPr txBox="1">
              <a:spLocks noChangeArrowheads="1"/>
            </p:cNvSpPr>
            <p:nvPr/>
          </p:nvSpPr>
          <p:spPr bwMode="auto">
            <a:xfrm>
              <a:off x="1968" y="2256"/>
              <a:ext cx="532" cy="231"/>
            </a:xfrm>
            <a:prstGeom prst="rect">
              <a:avLst/>
            </a:prstGeom>
            <a:noFill/>
            <a:ln w="9525">
              <a:noFill/>
              <a:miter lim="800000"/>
              <a:headEnd/>
              <a:tailEnd/>
            </a:ln>
            <a:effectLst/>
          </p:spPr>
          <p:txBody>
            <a:bodyPr wrap="none">
              <a:spAutoFit/>
            </a:bodyPr>
            <a:lstStyle/>
            <a:p>
              <a:r>
                <a:rPr lang="en-US" altLang="en-US" sz="1800"/>
                <a:t>Nassau</a:t>
              </a:r>
            </a:p>
          </p:txBody>
        </p:sp>
        <p:sp>
          <p:nvSpPr>
            <p:cNvPr id="372756" name="Text Box 1044"/>
            <p:cNvSpPr txBox="1">
              <a:spLocks noChangeArrowheads="1"/>
            </p:cNvSpPr>
            <p:nvPr/>
          </p:nvSpPr>
          <p:spPr bwMode="auto">
            <a:xfrm>
              <a:off x="1104" y="1296"/>
              <a:ext cx="476" cy="231"/>
            </a:xfrm>
            <a:prstGeom prst="rect">
              <a:avLst/>
            </a:prstGeom>
            <a:noFill/>
            <a:ln w="9525">
              <a:noFill/>
              <a:miter lim="800000"/>
              <a:headEnd/>
              <a:tailEnd/>
            </a:ln>
            <a:effectLst/>
          </p:spPr>
          <p:txBody>
            <a:bodyPr wrap="none">
              <a:spAutoFit/>
            </a:bodyPr>
            <a:lstStyle/>
            <a:p>
              <a:r>
                <a:rPr lang="en-US" altLang="en-US" sz="1800"/>
                <a:t>Bronx</a:t>
              </a:r>
            </a:p>
          </p:txBody>
        </p:sp>
        <p:sp>
          <p:nvSpPr>
            <p:cNvPr id="372757" name="Text Box 1045"/>
            <p:cNvSpPr txBox="1">
              <a:spLocks noChangeArrowheads="1"/>
            </p:cNvSpPr>
            <p:nvPr/>
          </p:nvSpPr>
          <p:spPr bwMode="auto">
            <a:xfrm>
              <a:off x="144" y="2832"/>
              <a:ext cx="316" cy="231"/>
            </a:xfrm>
            <a:prstGeom prst="rect">
              <a:avLst/>
            </a:prstGeom>
            <a:noFill/>
            <a:ln w="9525">
              <a:noFill/>
              <a:miter lim="800000"/>
              <a:headEnd/>
              <a:tailEnd/>
            </a:ln>
            <a:effectLst/>
          </p:spPr>
          <p:txBody>
            <a:bodyPr wrap="none">
              <a:spAutoFit/>
            </a:bodyPr>
            <a:lstStyle/>
            <a:p>
              <a:r>
                <a:rPr lang="en-US" altLang="en-US" sz="1800"/>
                <a:t>S.I.</a:t>
              </a:r>
            </a:p>
          </p:txBody>
        </p:sp>
        <p:sp>
          <p:nvSpPr>
            <p:cNvPr id="372758" name="Text Box 1046"/>
            <p:cNvSpPr txBox="1">
              <a:spLocks noChangeArrowheads="1"/>
            </p:cNvSpPr>
            <p:nvPr/>
          </p:nvSpPr>
          <p:spPr bwMode="auto">
            <a:xfrm>
              <a:off x="384" y="1824"/>
              <a:ext cx="276" cy="231"/>
            </a:xfrm>
            <a:prstGeom prst="rect">
              <a:avLst/>
            </a:prstGeom>
            <a:noFill/>
            <a:ln w="9525">
              <a:noFill/>
              <a:miter lim="800000"/>
              <a:headEnd/>
              <a:tailEnd/>
            </a:ln>
            <a:effectLst/>
          </p:spPr>
          <p:txBody>
            <a:bodyPr wrap="none">
              <a:spAutoFit/>
            </a:bodyPr>
            <a:lstStyle/>
            <a:p>
              <a:r>
                <a:rPr lang="en-US" altLang="en-US" sz="1800"/>
                <a:t>NJ</a:t>
              </a:r>
            </a:p>
          </p:txBody>
        </p:sp>
      </p:grpSp>
    </p:spTree>
  </p:cSld>
  <p:clrMapOvr>
    <a:masterClrMapping/>
  </p:clrMapOvr>
  <p:transition advTm="16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0130" name="Picture 1026" descr="med detectives"/>
          <p:cNvPicPr>
            <a:picLocks noChangeAspect="1" noChangeArrowheads="1"/>
          </p:cNvPicPr>
          <p:nvPr/>
        </p:nvPicPr>
        <p:blipFill>
          <a:blip r:embed="rId2" cstate="print"/>
          <a:srcRect/>
          <a:stretch>
            <a:fillRect/>
          </a:stretch>
        </p:blipFill>
        <p:spPr bwMode="auto">
          <a:xfrm>
            <a:off x="2286000" y="381000"/>
            <a:ext cx="5562600" cy="60960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nSpc>
                <a:spcPct val="80000"/>
              </a:lnSpc>
            </a:pPr>
            <a:r>
              <a:rPr lang="en-US" sz="4000" b="1"/>
              <a:t>Epidemiologic Characteristics of Initial Cluster (n=8)</a:t>
            </a:r>
            <a:endParaRPr lang="en-US"/>
          </a:p>
        </p:txBody>
      </p:sp>
      <p:sp>
        <p:nvSpPr>
          <p:cNvPr id="6147" name="Rectangle 3"/>
          <p:cNvSpPr>
            <a:spLocks noGrp="1" noChangeArrowheads="1"/>
          </p:cNvSpPr>
          <p:nvPr>
            <p:ph type="body" idx="1"/>
          </p:nvPr>
        </p:nvSpPr>
        <p:spPr/>
        <p:txBody>
          <a:bodyPr/>
          <a:lstStyle/>
          <a:p>
            <a:pPr>
              <a:lnSpc>
                <a:spcPct val="70000"/>
              </a:lnSpc>
            </a:pPr>
            <a:r>
              <a:rPr lang="en-US" sz="2800"/>
              <a:t>No common associations (</a:t>
            </a:r>
            <a:r>
              <a:rPr lang="en-US" sz="2800" i="1"/>
              <a:t>e.g., travel, social event, restaurant, commercial food, medicine or chemical exposures</a:t>
            </a:r>
            <a:r>
              <a:rPr lang="en-US" sz="2800"/>
              <a:t>).</a:t>
            </a:r>
          </a:p>
          <a:p>
            <a:pPr>
              <a:lnSpc>
                <a:spcPct val="70000"/>
              </a:lnSpc>
            </a:pPr>
            <a:endParaRPr lang="en-US" sz="2800"/>
          </a:p>
          <a:p>
            <a:pPr>
              <a:lnSpc>
                <a:spcPct val="70000"/>
              </a:lnSpc>
            </a:pPr>
            <a:r>
              <a:rPr lang="en-US" sz="2800"/>
              <a:t>Minimal social contact outside of family, and no other household members ill.  No recent contact with young children.</a:t>
            </a:r>
          </a:p>
          <a:p>
            <a:pPr>
              <a:lnSpc>
                <a:spcPct val="70000"/>
              </a:lnSpc>
            </a:pPr>
            <a:endParaRPr lang="en-US" sz="2800"/>
          </a:p>
          <a:p>
            <a:pPr>
              <a:lnSpc>
                <a:spcPct val="70000"/>
              </a:lnSpc>
            </a:pPr>
            <a:r>
              <a:rPr lang="en-US" sz="2800"/>
              <a:t>All spent time outdoors in their backyards or neighborhoods, especially in the evenings (</a:t>
            </a:r>
            <a:r>
              <a:rPr lang="en-US" sz="2800" i="1"/>
              <a:t>e.g, gardening, smoking on the deck</a:t>
            </a:r>
            <a:r>
              <a:rPr lang="en-US" sz="2800"/>
              <a: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5826" name="Rectangle 2"/>
          <p:cNvSpPr>
            <a:spLocks noGrp="1" noChangeArrowheads="1"/>
          </p:cNvSpPr>
          <p:nvPr>
            <p:ph type="title"/>
          </p:nvPr>
        </p:nvSpPr>
        <p:spPr/>
        <p:txBody>
          <a:bodyPr/>
          <a:lstStyle/>
          <a:p>
            <a:r>
              <a:rPr lang="en-US" sz="4000" b="1"/>
              <a:t>Potential Etiologies of Encephalitis Outbreaks in Summer Months</a:t>
            </a:r>
          </a:p>
        </p:txBody>
      </p:sp>
      <p:sp>
        <p:nvSpPr>
          <p:cNvPr id="1485828" name="Rectangle 4"/>
          <p:cNvSpPr>
            <a:spLocks noGrp="1" noChangeArrowheads="1"/>
          </p:cNvSpPr>
          <p:nvPr>
            <p:ph type="body" sz="half" idx="1"/>
          </p:nvPr>
        </p:nvSpPr>
        <p:spPr/>
        <p:txBody>
          <a:bodyPr/>
          <a:lstStyle/>
          <a:p>
            <a:pPr algn="ctr">
              <a:lnSpc>
                <a:spcPct val="90000"/>
              </a:lnSpc>
              <a:buFontTx/>
              <a:buNone/>
            </a:pPr>
            <a:r>
              <a:rPr lang="en-US" b="1" u="sng"/>
              <a:t>Enteroviral</a:t>
            </a:r>
          </a:p>
          <a:p>
            <a:pPr>
              <a:lnSpc>
                <a:spcPct val="90000"/>
              </a:lnSpc>
            </a:pPr>
            <a:r>
              <a:rPr lang="en-US"/>
              <a:t>Most common in NYC</a:t>
            </a:r>
          </a:p>
          <a:p>
            <a:pPr>
              <a:lnSpc>
                <a:spcPct val="90000"/>
              </a:lnSpc>
            </a:pPr>
            <a:r>
              <a:rPr lang="en-US"/>
              <a:t>Usually affects children</a:t>
            </a:r>
          </a:p>
          <a:p>
            <a:pPr>
              <a:lnSpc>
                <a:spcPct val="90000"/>
              </a:lnSpc>
            </a:pPr>
            <a:r>
              <a:rPr lang="en-US"/>
              <a:t>Person to person transmission</a:t>
            </a:r>
          </a:p>
          <a:p>
            <a:pPr>
              <a:lnSpc>
                <a:spcPct val="90000"/>
              </a:lnSpc>
            </a:pPr>
            <a:r>
              <a:rPr lang="en-US"/>
              <a:t>Does occur in NYC each summer</a:t>
            </a:r>
          </a:p>
        </p:txBody>
      </p:sp>
      <p:sp>
        <p:nvSpPr>
          <p:cNvPr id="1485829" name="Rectangle 5"/>
          <p:cNvSpPr>
            <a:spLocks noGrp="1" noChangeArrowheads="1"/>
          </p:cNvSpPr>
          <p:nvPr>
            <p:ph type="body" sz="half" idx="2"/>
          </p:nvPr>
        </p:nvSpPr>
        <p:spPr>
          <a:xfrm>
            <a:off x="4648200" y="1981200"/>
            <a:ext cx="4495800" cy="4114800"/>
          </a:xfrm>
        </p:spPr>
        <p:txBody>
          <a:bodyPr/>
          <a:lstStyle/>
          <a:p>
            <a:pPr algn="ctr">
              <a:lnSpc>
                <a:spcPct val="90000"/>
              </a:lnSpc>
              <a:buFontTx/>
              <a:buNone/>
            </a:pPr>
            <a:r>
              <a:rPr lang="en-US" b="1" u="sng"/>
              <a:t>Arboviral</a:t>
            </a:r>
          </a:p>
          <a:p>
            <a:pPr>
              <a:lnSpc>
                <a:spcPct val="90000"/>
              </a:lnSpc>
            </a:pPr>
            <a:r>
              <a:rPr lang="en-US"/>
              <a:t>Rare in US</a:t>
            </a:r>
          </a:p>
          <a:p>
            <a:pPr>
              <a:lnSpc>
                <a:spcPct val="90000"/>
              </a:lnSpc>
            </a:pPr>
            <a:r>
              <a:rPr lang="en-US"/>
              <a:t>Usually affects older persons</a:t>
            </a:r>
          </a:p>
          <a:p>
            <a:pPr>
              <a:lnSpc>
                <a:spcPct val="90000"/>
              </a:lnSpc>
            </a:pPr>
            <a:r>
              <a:rPr lang="en-US"/>
              <a:t>Mosquito borne</a:t>
            </a:r>
          </a:p>
          <a:p>
            <a:pPr>
              <a:lnSpc>
                <a:spcPct val="90000"/>
              </a:lnSpc>
            </a:pPr>
            <a:r>
              <a:rPr lang="en-US"/>
              <a:t>No  outbreaks in NYC since 1800s</a:t>
            </a:r>
          </a:p>
          <a:p>
            <a:pPr>
              <a:lnSpc>
                <a:spcPct val="90000"/>
              </a:lnSpc>
            </a:pPr>
            <a:r>
              <a:rPr lang="en-US"/>
              <a:t>No arboviral activity in northeast in summer 1999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9842" name="Rectangle 2050"/>
          <p:cNvSpPr>
            <a:spLocks noGrp="1" noChangeArrowheads="1"/>
          </p:cNvSpPr>
          <p:nvPr>
            <p:ph type="title"/>
          </p:nvPr>
        </p:nvSpPr>
        <p:spPr>
          <a:xfrm>
            <a:off x="838200" y="381000"/>
            <a:ext cx="7772400" cy="1143000"/>
          </a:xfrm>
        </p:spPr>
        <p:txBody>
          <a:bodyPr/>
          <a:lstStyle/>
          <a:p>
            <a:r>
              <a:rPr lang="en-US" sz="3200" b="1"/>
              <a:t>Expanded Investigation of Unexplained Encephalitis Cluster (</a:t>
            </a:r>
            <a:r>
              <a:rPr lang="en-US" sz="3200" b="1" i="1"/>
              <a:t>8/30-9/2)</a:t>
            </a:r>
            <a:endParaRPr lang="en-US" sz="3200"/>
          </a:p>
        </p:txBody>
      </p:sp>
      <p:sp>
        <p:nvSpPr>
          <p:cNvPr id="1059843" name="Rectangle 2051"/>
          <p:cNvSpPr>
            <a:spLocks noGrp="1" noChangeArrowheads="1"/>
          </p:cNvSpPr>
          <p:nvPr>
            <p:ph type="body" idx="1"/>
          </p:nvPr>
        </p:nvSpPr>
        <p:spPr>
          <a:xfrm>
            <a:off x="685800" y="1676400"/>
            <a:ext cx="7772400" cy="4114800"/>
          </a:xfrm>
        </p:spPr>
        <p:txBody>
          <a:bodyPr/>
          <a:lstStyle/>
          <a:p>
            <a:r>
              <a:rPr lang="en-US" sz="2800"/>
              <a:t>Notified CDC and regional public health agencies</a:t>
            </a:r>
          </a:p>
          <a:p>
            <a:r>
              <a:rPr lang="en-US" sz="2800"/>
              <a:t>Prioritized obtaining CSF/sera for viral testing</a:t>
            </a:r>
          </a:p>
          <a:p>
            <a:r>
              <a:rPr lang="en-US" sz="2800"/>
              <a:t>Sent broadcast medical alert to all city hospitals</a:t>
            </a:r>
          </a:p>
          <a:p>
            <a:r>
              <a:rPr lang="en-US" sz="2800"/>
              <a:t>Began citywide active surveillance for encephalitis </a:t>
            </a:r>
          </a:p>
          <a:p>
            <a:r>
              <a:rPr lang="en-US" sz="2800"/>
              <a:t>Performed entomologic investigation around patients homes:</a:t>
            </a:r>
          </a:p>
          <a:p>
            <a:pPr lvl="1">
              <a:lnSpc>
                <a:spcPct val="90000"/>
              </a:lnSpc>
            </a:pPr>
            <a:r>
              <a:rPr lang="en-US" sz="2400"/>
              <a:t>Found numerous mosquito breeding sites in yards and neighborhood  (</a:t>
            </a:r>
            <a:r>
              <a:rPr lang="en-US" sz="2400" i="1"/>
              <a:t>e.g., old tires, partly excavated swimming pool and rain barrels with Culex larvae</a:t>
            </a:r>
            <a:r>
              <a:rPr lang="en-US" sz="2400"/>
              <a:t>)</a:t>
            </a:r>
          </a:p>
          <a:p>
            <a:pPr>
              <a:lnSpc>
                <a:spcPct val="90000"/>
              </a:lnSpc>
            </a:pPr>
            <a:endParaRPr lang="en-US" sz="2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1554" name="Rectangle 2"/>
          <p:cNvSpPr>
            <a:spLocks noGrp="1" noChangeArrowheads="1"/>
          </p:cNvSpPr>
          <p:nvPr>
            <p:ph type="title"/>
          </p:nvPr>
        </p:nvSpPr>
        <p:spPr>
          <a:xfrm>
            <a:off x="685800" y="0"/>
            <a:ext cx="7772400" cy="1143000"/>
          </a:xfrm>
        </p:spPr>
        <p:txBody>
          <a:bodyPr/>
          <a:lstStyle/>
          <a:p>
            <a:r>
              <a:rPr lang="en-US" sz="4000" b="1"/>
              <a:t>Steps of an Outbreak Investigation</a:t>
            </a:r>
          </a:p>
        </p:txBody>
      </p:sp>
      <p:sp>
        <p:nvSpPr>
          <p:cNvPr id="1431555" name="Rectangle 3"/>
          <p:cNvSpPr>
            <a:spLocks noGrp="1" noChangeArrowheads="1"/>
          </p:cNvSpPr>
          <p:nvPr>
            <p:ph type="body" idx="1"/>
          </p:nvPr>
        </p:nvSpPr>
        <p:spPr>
          <a:xfrm>
            <a:off x="838200" y="1066800"/>
            <a:ext cx="7696200" cy="5486400"/>
          </a:xfrm>
        </p:spPr>
        <p:txBody>
          <a:bodyPr/>
          <a:lstStyle/>
          <a:p>
            <a:r>
              <a:rPr lang="en-US" sz="2800">
                <a:solidFill>
                  <a:schemeClr val="hlink"/>
                </a:solidFill>
              </a:rPr>
              <a:t>Establish existence of outbreak</a:t>
            </a:r>
          </a:p>
          <a:p>
            <a:r>
              <a:rPr lang="en-US" sz="2800">
                <a:solidFill>
                  <a:schemeClr val="tx2"/>
                </a:solidFill>
              </a:rPr>
              <a:t>Determine and/or verify diagnosis (Part 1)</a:t>
            </a:r>
          </a:p>
          <a:p>
            <a:r>
              <a:rPr lang="en-US" sz="2800">
                <a:solidFill>
                  <a:schemeClr val="hlink"/>
                </a:solidFill>
              </a:rPr>
              <a:t>Define and identify cases</a:t>
            </a:r>
          </a:p>
          <a:p>
            <a:pPr lvl="1"/>
            <a:r>
              <a:rPr lang="en-US" sz="2400">
                <a:solidFill>
                  <a:schemeClr val="hlink"/>
                </a:solidFill>
              </a:rPr>
              <a:t>Case definition</a:t>
            </a:r>
          </a:p>
          <a:p>
            <a:pPr lvl="1"/>
            <a:r>
              <a:rPr lang="en-US" sz="2400">
                <a:solidFill>
                  <a:schemeClr val="hlink"/>
                </a:solidFill>
              </a:rPr>
              <a:t>Case finding</a:t>
            </a:r>
          </a:p>
          <a:p>
            <a:r>
              <a:rPr lang="en-US" sz="2800">
                <a:solidFill>
                  <a:schemeClr val="hlink"/>
                </a:solidFill>
              </a:rPr>
              <a:t>Descriptive epidemiology</a:t>
            </a:r>
          </a:p>
          <a:p>
            <a:r>
              <a:rPr lang="en-US" sz="2800">
                <a:solidFill>
                  <a:schemeClr val="hlink"/>
                </a:solidFill>
              </a:rPr>
              <a:t>Develop hypothesis</a:t>
            </a:r>
          </a:p>
          <a:p>
            <a:r>
              <a:rPr lang="en-US" sz="2800">
                <a:solidFill>
                  <a:schemeClr val="hlink"/>
                </a:solidFill>
              </a:rPr>
              <a:t>Evaluate hypothesis</a:t>
            </a:r>
          </a:p>
          <a:p>
            <a:r>
              <a:rPr lang="en-US" sz="2800">
                <a:solidFill>
                  <a:schemeClr val="hlink"/>
                </a:solidFill>
              </a:rPr>
              <a:t>Implement Control Measures</a:t>
            </a:r>
          </a:p>
          <a:p>
            <a:r>
              <a:rPr lang="en-US" sz="2800">
                <a:solidFill>
                  <a:schemeClr val="hlink"/>
                </a:solidFill>
              </a:rPr>
              <a:t>Communicate findings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7698" name="Rectangle 2"/>
          <p:cNvSpPr>
            <a:spLocks noGrp="1" noChangeArrowheads="1"/>
          </p:cNvSpPr>
          <p:nvPr>
            <p:ph type="title"/>
          </p:nvPr>
        </p:nvSpPr>
        <p:spPr>
          <a:xfrm>
            <a:off x="990600" y="457200"/>
            <a:ext cx="7772400" cy="1143000"/>
          </a:xfrm>
        </p:spPr>
        <p:txBody>
          <a:bodyPr/>
          <a:lstStyle/>
          <a:p>
            <a:r>
              <a:rPr lang="en-US" sz="4000" b="1"/>
              <a:t>Recognition of Arboviral Etiology</a:t>
            </a:r>
            <a:endParaRPr lang="en-US"/>
          </a:p>
        </p:txBody>
      </p:sp>
      <p:sp>
        <p:nvSpPr>
          <p:cNvPr id="1437699" name="Rectangle 3"/>
          <p:cNvSpPr>
            <a:spLocks noGrp="1" noChangeArrowheads="1"/>
          </p:cNvSpPr>
          <p:nvPr>
            <p:ph type="body" idx="1"/>
          </p:nvPr>
        </p:nvSpPr>
        <p:spPr>
          <a:xfrm>
            <a:off x="914400" y="1905000"/>
            <a:ext cx="7772400" cy="4114800"/>
          </a:xfrm>
        </p:spPr>
        <p:txBody>
          <a:bodyPr/>
          <a:lstStyle/>
          <a:p>
            <a:pPr>
              <a:lnSpc>
                <a:spcPct val="80000"/>
              </a:lnSpc>
              <a:spcAft>
                <a:spcPct val="20000"/>
              </a:spcAft>
            </a:pPr>
            <a:r>
              <a:rPr lang="en-US" sz="2800"/>
              <a:t>Sera, spinal fluid and tissues (from fatal cases) were collected on all suspect cases and overnight shipped to CDC and NYS DOH for viral testing by PCR and serology</a:t>
            </a:r>
          </a:p>
          <a:p>
            <a:pPr>
              <a:lnSpc>
                <a:spcPct val="80000"/>
              </a:lnSpc>
              <a:spcAft>
                <a:spcPct val="20000"/>
              </a:spcAft>
            </a:pPr>
            <a:endParaRPr lang="en-US" sz="2800"/>
          </a:p>
          <a:p>
            <a:pPr>
              <a:lnSpc>
                <a:spcPct val="80000"/>
              </a:lnSpc>
              <a:spcAft>
                <a:spcPct val="20000"/>
              </a:spcAft>
            </a:pPr>
            <a:r>
              <a:rPr lang="en-US" sz="2800"/>
              <a:t>Sept 2:	Prelim. (+) IFA for SLE at NYSDOH                   		</a:t>
            </a:r>
            <a:r>
              <a:rPr lang="en-US" sz="2400" i="1"/>
              <a:t>(Began</a:t>
            </a:r>
            <a:r>
              <a:rPr lang="en-US" sz="2400" i="1">
                <a:latin typeface="CG Times (W1)" pitchFamily="18" charset="0"/>
              </a:rPr>
              <a:t> contingency planning for emergency 		mosquito control measures</a:t>
            </a:r>
            <a:r>
              <a:rPr lang="en-US" sz="2400" i="1"/>
              <a:t>)</a:t>
            </a:r>
            <a:r>
              <a:rPr lang="en-US" sz="2800"/>
              <a:t> </a:t>
            </a:r>
          </a:p>
          <a:p>
            <a:pPr>
              <a:lnSpc>
                <a:spcPct val="70000"/>
              </a:lnSpc>
              <a:spcAft>
                <a:spcPct val="20000"/>
              </a:spcAft>
            </a:pPr>
            <a:r>
              <a:rPr lang="en-US" sz="2800"/>
              <a:t>Sept 3:	CDC reports (+) IgM ELISA  for SLE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0530" name="Rectangle 2"/>
          <p:cNvSpPr>
            <a:spLocks noGrp="1" noChangeArrowheads="1"/>
          </p:cNvSpPr>
          <p:nvPr>
            <p:ph type="title"/>
          </p:nvPr>
        </p:nvSpPr>
        <p:spPr>
          <a:xfrm>
            <a:off x="685800" y="0"/>
            <a:ext cx="7772400" cy="1143000"/>
          </a:xfrm>
        </p:spPr>
        <p:txBody>
          <a:bodyPr/>
          <a:lstStyle/>
          <a:p>
            <a:r>
              <a:rPr lang="en-US" sz="4000" b="1"/>
              <a:t>Steps of an Outbreak Investigation</a:t>
            </a:r>
          </a:p>
        </p:txBody>
      </p:sp>
      <p:sp>
        <p:nvSpPr>
          <p:cNvPr id="1430531" name="Rectangle 3"/>
          <p:cNvSpPr>
            <a:spLocks noGrp="1" noChangeArrowheads="1"/>
          </p:cNvSpPr>
          <p:nvPr>
            <p:ph type="body" idx="1"/>
          </p:nvPr>
        </p:nvSpPr>
        <p:spPr>
          <a:xfrm>
            <a:off x="838200" y="1066800"/>
            <a:ext cx="7696200" cy="5486400"/>
          </a:xfrm>
        </p:spPr>
        <p:txBody>
          <a:bodyPr/>
          <a:lstStyle/>
          <a:p>
            <a:r>
              <a:rPr lang="en-US" sz="2800">
                <a:solidFill>
                  <a:schemeClr val="hlink"/>
                </a:solidFill>
              </a:rPr>
              <a:t>Establish existence of outbreak</a:t>
            </a:r>
          </a:p>
          <a:p>
            <a:r>
              <a:rPr lang="en-US" sz="2800">
                <a:solidFill>
                  <a:schemeClr val="hlink"/>
                </a:solidFill>
              </a:rPr>
              <a:t>Determine and/or verify diagnosis</a:t>
            </a:r>
          </a:p>
          <a:p>
            <a:r>
              <a:rPr lang="en-US" sz="2800">
                <a:solidFill>
                  <a:schemeClr val="hlink"/>
                </a:solidFill>
              </a:rPr>
              <a:t>Define and identify cases</a:t>
            </a:r>
          </a:p>
          <a:p>
            <a:pPr lvl="1"/>
            <a:r>
              <a:rPr lang="en-US" sz="2400">
                <a:solidFill>
                  <a:schemeClr val="hlink"/>
                </a:solidFill>
              </a:rPr>
              <a:t>Case definition</a:t>
            </a:r>
          </a:p>
          <a:p>
            <a:pPr lvl="1"/>
            <a:r>
              <a:rPr lang="en-US" sz="2400">
                <a:solidFill>
                  <a:schemeClr val="hlink"/>
                </a:solidFill>
              </a:rPr>
              <a:t>Case finding</a:t>
            </a:r>
          </a:p>
          <a:p>
            <a:r>
              <a:rPr lang="en-US" sz="2800">
                <a:solidFill>
                  <a:schemeClr val="hlink"/>
                </a:solidFill>
              </a:rPr>
              <a:t>Descriptive epidemiology</a:t>
            </a:r>
          </a:p>
          <a:p>
            <a:r>
              <a:rPr lang="en-US" sz="2800">
                <a:solidFill>
                  <a:schemeClr val="hlink"/>
                </a:solidFill>
              </a:rPr>
              <a:t>Develop hypothesis</a:t>
            </a:r>
          </a:p>
          <a:p>
            <a:r>
              <a:rPr lang="en-US" sz="2800">
                <a:solidFill>
                  <a:schemeClr val="hlink"/>
                </a:solidFill>
              </a:rPr>
              <a:t>Evaluate hypothesis</a:t>
            </a:r>
          </a:p>
          <a:p>
            <a:r>
              <a:rPr lang="en-US" sz="2800">
                <a:solidFill>
                  <a:schemeClr val="tx2"/>
                </a:solidFill>
              </a:rPr>
              <a:t>Implement Control Measures</a:t>
            </a:r>
          </a:p>
          <a:p>
            <a:r>
              <a:rPr lang="en-US" sz="2800">
                <a:solidFill>
                  <a:schemeClr val="tx2"/>
                </a:solidFill>
              </a:rPr>
              <a:t>Communicate findings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2578" name="Picture 2" descr="Newsday-outbreak"/>
          <p:cNvPicPr>
            <a:picLocks noChangeAspect="1" noChangeArrowheads="1"/>
          </p:cNvPicPr>
          <p:nvPr/>
        </p:nvPicPr>
        <p:blipFill>
          <a:blip r:embed="rId2" cstate="print"/>
          <a:srcRect/>
          <a:stretch>
            <a:fillRect/>
          </a:stretch>
        </p:blipFill>
        <p:spPr bwMode="auto">
          <a:xfrm>
            <a:off x="1905000" y="304800"/>
            <a:ext cx="5259388" cy="60960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8722" name="Rectangle 2"/>
          <p:cNvSpPr>
            <a:spLocks noGrp="1" noChangeArrowheads="1"/>
          </p:cNvSpPr>
          <p:nvPr>
            <p:ph type="title"/>
          </p:nvPr>
        </p:nvSpPr>
        <p:spPr>
          <a:xfrm>
            <a:off x="533400" y="304800"/>
            <a:ext cx="7772400" cy="1143000"/>
          </a:xfrm>
        </p:spPr>
        <p:txBody>
          <a:bodyPr/>
          <a:lstStyle/>
          <a:p>
            <a:r>
              <a:rPr lang="en-US" sz="3600" b="1"/>
              <a:t>NYC’s Emergency Response to Mosquito-borne Encephalitis</a:t>
            </a:r>
            <a:endParaRPr lang="en-US"/>
          </a:p>
        </p:txBody>
      </p:sp>
      <p:sp>
        <p:nvSpPr>
          <p:cNvPr id="1438723" name="Rectangle 3"/>
          <p:cNvSpPr>
            <a:spLocks noGrp="1" noChangeArrowheads="1"/>
          </p:cNvSpPr>
          <p:nvPr>
            <p:ph type="body" idx="1"/>
          </p:nvPr>
        </p:nvSpPr>
        <p:spPr>
          <a:xfrm>
            <a:off x="685800" y="1600200"/>
            <a:ext cx="7772400" cy="5257800"/>
          </a:xfrm>
        </p:spPr>
        <p:txBody>
          <a:bodyPr/>
          <a:lstStyle/>
          <a:p>
            <a:pPr>
              <a:lnSpc>
                <a:spcPct val="75000"/>
              </a:lnSpc>
              <a:spcAft>
                <a:spcPct val="40000"/>
              </a:spcAft>
            </a:pPr>
            <a:r>
              <a:rPr lang="en-US" sz="2400"/>
              <a:t>Local-State-Federal communication and coordination</a:t>
            </a:r>
          </a:p>
          <a:p>
            <a:pPr>
              <a:lnSpc>
                <a:spcPct val="65000"/>
              </a:lnSpc>
              <a:spcBef>
                <a:spcPct val="10000"/>
              </a:spcBef>
              <a:spcAft>
                <a:spcPct val="40000"/>
              </a:spcAft>
            </a:pPr>
            <a:r>
              <a:rPr lang="en-US" sz="2800"/>
              <a:t>Implemented mosquito surveillance and control </a:t>
            </a:r>
          </a:p>
          <a:p>
            <a:pPr lvl="1">
              <a:lnSpc>
                <a:spcPct val="65000"/>
              </a:lnSpc>
              <a:spcBef>
                <a:spcPct val="10000"/>
              </a:spcBef>
              <a:spcAft>
                <a:spcPct val="40000"/>
              </a:spcAft>
            </a:pPr>
            <a:r>
              <a:rPr lang="en-US" sz="2400"/>
              <a:t>Pesticide and larvicide application</a:t>
            </a:r>
          </a:p>
          <a:p>
            <a:pPr lvl="1">
              <a:lnSpc>
                <a:spcPct val="65000"/>
              </a:lnSpc>
              <a:spcBef>
                <a:spcPct val="10000"/>
              </a:spcBef>
              <a:spcAft>
                <a:spcPct val="40000"/>
              </a:spcAft>
            </a:pPr>
            <a:r>
              <a:rPr lang="en-US" sz="2400"/>
              <a:t>Surveyed neighborhood to eliminate any standing water </a:t>
            </a:r>
          </a:p>
          <a:p>
            <a:pPr lvl="1">
              <a:lnSpc>
                <a:spcPct val="65000"/>
              </a:lnSpc>
              <a:spcBef>
                <a:spcPct val="10000"/>
              </a:spcBef>
              <a:spcAft>
                <a:spcPct val="40000"/>
              </a:spcAft>
            </a:pPr>
            <a:r>
              <a:rPr lang="en-US" sz="2400"/>
              <a:t>Distribution of free mosquito repellant</a:t>
            </a:r>
          </a:p>
          <a:p>
            <a:pPr>
              <a:lnSpc>
                <a:spcPct val="65000"/>
              </a:lnSpc>
              <a:spcBef>
                <a:spcPct val="10000"/>
              </a:spcBef>
              <a:spcAft>
                <a:spcPct val="40000"/>
              </a:spcAft>
            </a:pPr>
            <a:r>
              <a:rPr lang="en-US" sz="2400"/>
              <a:t>Communication with public</a:t>
            </a:r>
            <a:r>
              <a:rPr lang="en-US" sz="2200"/>
              <a:t> </a:t>
            </a:r>
          </a:p>
          <a:p>
            <a:pPr lvl="1">
              <a:lnSpc>
                <a:spcPct val="45000"/>
              </a:lnSpc>
              <a:spcAft>
                <a:spcPct val="40000"/>
              </a:spcAft>
            </a:pPr>
            <a:r>
              <a:rPr lang="en-US" sz="2000"/>
              <a:t>Neighborhood canvassing on Labor Day weekend</a:t>
            </a:r>
          </a:p>
          <a:p>
            <a:pPr lvl="1">
              <a:lnSpc>
                <a:spcPct val="45000"/>
              </a:lnSpc>
              <a:spcAft>
                <a:spcPct val="40000"/>
              </a:spcAft>
            </a:pPr>
            <a:r>
              <a:rPr lang="en-US" sz="2000"/>
              <a:t>Public hotline  (</a:t>
            </a:r>
            <a:r>
              <a:rPr lang="en-US" sz="2000" i="1"/>
              <a:t>Staffed 24 hrs/d; Over150K calls)</a:t>
            </a:r>
            <a:r>
              <a:rPr lang="en-US" sz="2000"/>
              <a:t> </a:t>
            </a:r>
          </a:p>
          <a:p>
            <a:pPr lvl="1">
              <a:lnSpc>
                <a:spcPct val="45000"/>
              </a:lnSpc>
              <a:spcAft>
                <a:spcPct val="40000"/>
              </a:spcAft>
            </a:pPr>
            <a:r>
              <a:rPr lang="en-US" sz="2000"/>
              <a:t>NYCDOH Website</a:t>
            </a:r>
          </a:p>
          <a:p>
            <a:pPr lvl="1">
              <a:lnSpc>
                <a:spcPct val="45000"/>
              </a:lnSpc>
              <a:spcAft>
                <a:spcPct val="40000"/>
              </a:spcAft>
            </a:pPr>
            <a:r>
              <a:rPr lang="en-US" sz="2000"/>
              <a:t>Fact sheets translated in 18 languages</a:t>
            </a:r>
          </a:p>
          <a:p>
            <a:pPr lvl="1">
              <a:lnSpc>
                <a:spcPct val="45000"/>
              </a:lnSpc>
              <a:spcAft>
                <a:spcPct val="40000"/>
              </a:spcAft>
            </a:pPr>
            <a:r>
              <a:rPr lang="en-US" sz="2000"/>
              <a:t>Daily press conferences with Mayor</a:t>
            </a:r>
          </a:p>
          <a:p>
            <a:pPr>
              <a:lnSpc>
                <a:spcPct val="90000"/>
              </a:lnSpc>
              <a:spcAft>
                <a:spcPct val="40000"/>
              </a:spcAft>
            </a:pPr>
            <a:r>
              <a:rPr lang="en-US" sz="2400"/>
              <a:t>Provider outreach via </a:t>
            </a:r>
            <a:r>
              <a:rPr lang="en-US" sz="2200"/>
              <a:t>Broadcast fax alerts/medical hotline</a:t>
            </a:r>
          </a:p>
          <a:p>
            <a:pPr>
              <a:lnSpc>
                <a:spcPct val="90000"/>
              </a:lnSpc>
              <a:buFontTx/>
              <a:buNone/>
            </a:pPr>
            <a:endParaRPr lang="en-US" sz="2200"/>
          </a:p>
          <a:p>
            <a:pPr>
              <a:lnSpc>
                <a:spcPct val="90000"/>
              </a:lnSpc>
            </a:pPr>
            <a:endParaRPr lang="en-US" sz="280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6290" name="Picture 2" descr="water plan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1154" name="Picture 1026" descr="tires"/>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2482" name="Picture 2" descr="Raspberry_spike rev 80res"/>
          <p:cNvPicPr>
            <a:picLocks noChangeAspect="1" noChangeArrowheads="1"/>
          </p:cNvPicPr>
          <p:nvPr/>
        </p:nvPicPr>
        <p:blipFill>
          <a:blip r:embed="rId3" cstate="print"/>
          <a:srcRect/>
          <a:stretch>
            <a:fillRect/>
          </a:stretch>
        </p:blipFill>
        <p:spPr bwMode="auto">
          <a:xfrm>
            <a:off x="665163" y="1404938"/>
            <a:ext cx="8112125" cy="4246562"/>
          </a:xfrm>
          <a:prstGeom prst="rect">
            <a:avLst/>
          </a:prstGeom>
          <a:noFill/>
        </p:spPr>
      </p:pic>
      <p:sp>
        <p:nvSpPr>
          <p:cNvPr id="1172483" name="Rectangle 3"/>
          <p:cNvSpPr>
            <a:spLocks noGrp="1" noChangeArrowheads="1"/>
          </p:cNvSpPr>
          <p:nvPr>
            <p:ph type="ctrTitle"/>
          </p:nvPr>
        </p:nvSpPr>
        <p:spPr>
          <a:xfrm>
            <a:off x="1343025" y="485775"/>
            <a:ext cx="6445250" cy="869950"/>
          </a:xfrm>
        </p:spPr>
        <p:txBody>
          <a:bodyPr/>
          <a:lstStyle/>
          <a:p>
            <a:r>
              <a:rPr lang="en-US" b="1"/>
              <a:t>Cyclospora</a:t>
            </a:r>
            <a:endParaRPr lang="en-US"/>
          </a:p>
        </p:txBody>
      </p:sp>
      <p:sp>
        <p:nvSpPr>
          <p:cNvPr id="1172484" name="Text Box 4"/>
          <p:cNvSpPr txBox="1">
            <a:spLocks noChangeArrowheads="1"/>
          </p:cNvSpPr>
          <p:nvPr/>
        </p:nvSpPr>
        <p:spPr bwMode="auto">
          <a:xfrm>
            <a:off x="1463675" y="5662613"/>
            <a:ext cx="2184400" cy="396875"/>
          </a:xfrm>
          <a:prstGeom prst="rect">
            <a:avLst/>
          </a:prstGeom>
          <a:noFill/>
          <a:ln w="12700">
            <a:noFill/>
            <a:miter lim="800000"/>
            <a:headEnd type="none" w="sm" len="sm"/>
            <a:tailEnd type="none" w="sm" len="sm"/>
          </a:ln>
          <a:effectLst/>
        </p:spPr>
        <p:txBody>
          <a:bodyPr wrap="none" lIns="91432" tIns="45716" rIns="91432" bIns="45716">
            <a:spAutoFit/>
          </a:bodyPr>
          <a:lstStyle/>
          <a:p>
            <a:r>
              <a:rPr lang="en-US" sz="2000">
                <a:solidFill>
                  <a:srgbClr val="FFFFFF"/>
                </a:solidFill>
                <a:latin typeface="Arial" pitchFamily="34" charset="0"/>
              </a:rPr>
              <a:t>Immature oocysts</a:t>
            </a:r>
          </a:p>
        </p:txBody>
      </p:sp>
      <p:sp>
        <p:nvSpPr>
          <p:cNvPr id="1172485" name="Text Box 5"/>
          <p:cNvSpPr txBox="1">
            <a:spLocks noChangeArrowheads="1"/>
          </p:cNvSpPr>
          <p:nvPr/>
        </p:nvSpPr>
        <p:spPr bwMode="auto">
          <a:xfrm>
            <a:off x="5468938" y="5662613"/>
            <a:ext cx="2824162" cy="406400"/>
          </a:xfrm>
          <a:prstGeom prst="rect">
            <a:avLst/>
          </a:prstGeom>
          <a:noFill/>
          <a:ln w="12700">
            <a:noFill/>
            <a:miter lim="800000"/>
            <a:headEnd type="none" w="sm" len="sm"/>
            <a:tailEnd type="none" w="sm" len="sm"/>
          </a:ln>
          <a:effectLst/>
        </p:spPr>
        <p:txBody>
          <a:bodyPr wrap="none" lIns="91432" tIns="45716" rIns="91432" bIns="45716">
            <a:spAutoFit/>
          </a:bodyPr>
          <a:lstStyle/>
          <a:p>
            <a:r>
              <a:rPr lang="en-US" sz="2000">
                <a:solidFill>
                  <a:srgbClr val="FFFFFF"/>
                </a:solidFill>
                <a:latin typeface="Arial" pitchFamily="34" charset="0"/>
              </a:rPr>
              <a:t>Contaminated raspberries</a:t>
            </a:r>
          </a:p>
        </p:txBody>
      </p:sp>
      <p:pic>
        <p:nvPicPr>
          <p:cNvPr id="1172486" name="Picture 6" descr="Cyclospora3 80res"/>
          <p:cNvPicPr>
            <a:picLocks noChangeAspect="1" noChangeArrowheads="1"/>
          </p:cNvPicPr>
          <p:nvPr/>
        </p:nvPicPr>
        <p:blipFill>
          <a:blip r:embed="rId4" cstate="print"/>
          <a:srcRect/>
          <a:stretch>
            <a:fillRect/>
          </a:stretch>
        </p:blipFill>
        <p:spPr bwMode="auto">
          <a:xfrm>
            <a:off x="477838" y="1395413"/>
            <a:ext cx="4332287" cy="4256087"/>
          </a:xfrm>
          <a:prstGeom prst="rect">
            <a:avLst/>
          </a:prstGeom>
          <a:noFill/>
        </p:spPr>
      </p:pic>
      <p:sp>
        <p:nvSpPr>
          <p:cNvPr id="1172487" name="Text Box 7"/>
          <p:cNvSpPr txBox="1">
            <a:spLocks noChangeArrowheads="1"/>
          </p:cNvSpPr>
          <p:nvPr/>
        </p:nvSpPr>
        <p:spPr bwMode="auto">
          <a:xfrm>
            <a:off x="660400" y="5070475"/>
            <a:ext cx="685800" cy="344488"/>
          </a:xfrm>
          <a:prstGeom prst="rect">
            <a:avLst/>
          </a:prstGeom>
          <a:noFill/>
          <a:ln w="12700">
            <a:noFill/>
            <a:miter lim="800000"/>
            <a:headEnd type="none" w="sm" len="sm"/>
            <a:tailEnd type="none" w="sm" len="sm"/>
          </a:ln>
          <a:effectLst/>
        </p:spPr>
        <p:txBody>
          <a:bodyPr wrap="none" lIns="91432" tIns="45716" rIns="91432" bIns="45716">
            <a:spAutoFit/>
          </a:bodyPr>
          <a:lstStyle/>
          <a:p>
            <a:r>
              <a:rPr lang="en-US" sz="1600">
                <a:solidFill>
                  <a:schemeClr val="bg1"/>
                </a:solidFill>
                <a:latin typeface="Arial" pitchFamily="34" charset="0"/>
              </a:rPr>
              <a:t>10 </a:t>
            </a:r>
            <a:r>
              <a:rPr lang="en-US" sz="1600">
                <a:solidFill>
                  <a:schemeClr val="bg1"/>
                </a:solidFill>
                <a:latin typeface="Arial" pitchFamily="34" charset="0"/>
                <a:cs typeface="Arial" pitchFamily="34" charset="0"/>
              </a:rPr>
              <a:t>µm</a:t>
            </a:r>
            <a:endParaRPr lang="en-US" sz="1600">
              <a:solidFill>
                <a:schemeClr val="bg1"/>
              </a:solidFill>
              <a:latin typeface="Arial" pitchFamily="34"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2546" name="Picture 2" descr="aerial view of pool"/>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7634" name="Picture 2" descr="~AUT0000"/>
          <p:cNvPicPr>
            <a:picLocks noChangeAspect="1" noChangeArrowheads="1"/>
          </p:cNvPicPr>
          <p:nvPr/>
        </p:nvPicPr>
        <p:blipFill>
          <a:blip r:embed="rId2" cstate="print">
            <a:lum bright="-6000" contrast="6000"/>
          </a:blip>
          <a:srcRect/>
          <a:stretch>
            <a:fillRect/>
          </a:stretch>
        </p:blipFill>
        <p:spPr bwMode="auto">
          <a:xfrm>
            <a:off x="609600" y="0"/>
            <a:ext cx="7924800" cy="639762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9746" name="Picture 2" descr="blood draw station"/>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8658" name="Picture 2"/>
          <p:cNvPicPr>
            <a:picLocks noChangeAspect="1" noChangeArrowheads="1"/>
          </p:cNvPicPr>
          <p:nvPr/>
        </p:nvPicPr>
        <p:blipFill>
          <a:blip r:embed="rId2" cstate="print"/>
          <a:srcRect l="4688" t="12904" r="4688" b="12904"/>
          <a:stretch>
            <a:fillRect/>
          </a:stretch>
        </p:blipFill>
        <p:spPr bwMode="auto">
          <a:xfrm>
            <a:off x="363538" y="1143000"/>
            <a:ext cx="8416925" cy="4929188"/>
          </a:xfrm>
          <a:prstGeom prst="rect">
            <a:avLst/>
          </a:prstGeom>
          <a:noFill/>
          <a:ln w="12700">
            <a:noFill/>
            <a:miter lim="800000"/>
            <a:headEnd/>
            <a:tailEnd/>
          </a:ln>
          <a:effectLst/>
        </p:spPr>
      </p:pic>
      <p:sp>
        <p:nvSpPr>
          <p:cNvPr id="1478659" name="Text Box 3"/>
          <p:cNvSpPr txBox="1">
            <a:spLocks noChangeArrowheads="1"/>
          </p:cNvSpPr>
          <p:nvPr/>
        </p:nvSpPr>
        <p:spPr bwMode="auto">
          <a:xfrm>
            <a:off x="2032000" y="214313"/>
            <a:ext cx="4886325" cy="665162"/>
          </a:xfrm>
          <a:prstGeom prst="rect">
            <a:avLst/>
          </a:prstGeom>
          <a:noFill/>
          <a:ln w="12700">
            <a:noFill/>
            <a:miter lim="800000"/>
            <a:headEnd/>
            <a:tailEnd/>
          </a:ln>
          <a:effectLst/>
        </p:spPr>
        <p:txBody>
          <a:bodyPr wrap="none" lIns="86493" tIns="43247" rIns="86493" bIns="43247">
            <a:spAutoFit/>
          </a:bodyPr>
          <a:lstStyle/>
          <a:p>
            <a:pPr defTabSz="865188"/>
            <a:r>
              <a:rPr lang="en-US" sz="3800" b="1">
                <a:solidFill>
                  <a:schemeClr val="tx2"/>
                </a:solidFill>
              </a:rPr>
              <a:t>Provider Health Alerts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5650" name="Rectangle 2"/>
          <p:cNvSpPr>
            <a:spLocks noGrp="1" noChangeArrowheads="1"/>
          </p:cNvSpPr>
          <p:nvPr>
            <p:ph type="title"/>
          </p:nvPr>
        </p:nvSpPr>
        <p:spPr>
          <a:xfrm>
            <a:off x="685800" y="0"/>
            <a:ext cx="7772400" cy="1143000"/>
          </a:xfrm>
        </p:spPr>
        <p:txBody>
          <a:bodyPr/>
          <a:lstStyle/>
          <a:p>
            <a:r>
              <a:rPr lang="en-US" sz="4000" b="1"/>
              <a:t>Steps of an Outbreak Investigation</a:t>
            </a:r>
          </a:p>
        </p:txBody>
      </p:sp>
      <p:sp>
        <p:nvSpPr>
          <p:cNvPr id="1435651" name="Rectangle 3"/>
          <p:cNvSpPr>
            <a:spLocks noGrp="1" noChangeArrowheads="1"/>
          </p:cNvSpPr>
          <p:nvPr>
            <p:ph type="body" idx="1"/>
          </p:nvPr>
        </p:nvSpPr>
        <p:spPr>
          <a:xfrm>
            <a:off x="838200" y="1066800"/>
            <a:ext cx="7696200" cy="5486400"/>
          </a:xfrm>
        </p:spPr>
        <p:txBody>
          <a:bodyPr/>
          <a:lstStyle/>
          <a:p>
            <a:r>
              <a:rPr lang="en-US" sz="2800">
                <a:solidFill>
                  <a:schemeClr val="hlink"/>
                </a:solidFill>
              </a:rPr>
              <a:t>Establish existence of outbreak</a:t>
            </a:r>
          </a:p>
          <a:p>
            <a:r>
              <a:rPr lang="en-US" sz="2800">
                <a:solidFill>
                  <a:schemeClr val="tx2"/>
                </a:solidFill>
              </a:rPr>
              <a:t>Determine and/or verify diagnosis (Part 2)</a:t>
            </a:r>
          </a:p>
          <a:p>
            <a:r>
              <a:rPr lang="en-US" sz="2800">
                <a:solidFill>
                  <a:schemeClr val="hlink"/>
                </a:solidFill>
              </a:rPr>
              <a:t>Define and identify cases</a:t>
            </a:r>
          </a:p>
          <a:p>
            <a:pPr lvl="1"/>
            <a:r>
              <a:rPr lang="en-US" sz="2400">
                <a:solidFill>
                  <a:schemeClr val="hlink"/>
                </a:solidFill>
              </a:rPr>
              <a:t>Case definition</a:t>
            </a:r>
          </a:p>
          <a:p>
            <a:pPr lvl="1"/>
            <a:r>
              <a:rPr lang="en-US" sz="2400">
                <a:solidFill>
                  <a:schemeClr val="hlink"/>
                </a:solidFill>
              </a:rPr>
              <a:t>Case finding</a:t>
            </a:r>
          </a:p>
          <a:p>
            <a:r>
              <a:rPr lang="en-US" sz="2800">
                <a:solidFill>
                  <a:schemeClr val="hlink"/>
                </a:solidFill>
              </a:rPr>
              <a:t>Descriptive epidemiology</a:t>
            </a:r>
          </a:p>
          <a:p>
            <a:r>
              <a:rPr lang="en-US" sz="2800">
                <a:solidFill>
                  <a:schemeClr val="hlink"/>
                </a:solidFill>
              </a:rPr>
              <a:t>Develop hypothesis</a:t>
            </a:r>
          </a:p>
          <a:p>
            <a:r>
              <a:rPr lang="en-US" sz="2800">
                <a:solidFill>
                  <a:schemeClr val="hlink"/>
                </a:solidFill>
              </a:rPr>
              <a:t>Evaluate hypothesis</a:t>
            </a:r>
          </a:p>
          <a:p>
            <a:r>
              <a:rPr lang="en-US" sz="2800">
                <a:solidFill>
                  <a:schemeClr val="hlink"/>
                </a:solidFill>
              </a:rPr>
              <a:t>Implement Control Measures</a:t>
            </a:r>
          </a:p>
          <a:p>
            <a:r>
              <a:rPr lang="en-US" sz="2800">
                <a:solidFill>
                  <a:schemeClr val="hlink"/>
                </a:solidFill>
              </a:rPr>
              <a:t>Communicate findings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8898" name="Rectangle 2"/>
          <p:cNvSpPr>
            <a:spLocks noGrp="1" noChangeArrowheads="1"/>
          </p:cNvSpPr>
          <p:nvPr>
            <p:ph type="title"/>
          </p:nvPr>
        </p:nvSpPr>
        <p:spPr/>
        <p:txBody>
          <a:bodyPr/>
          <a:lstStyle/>
          <a:p>
            <a:r>
              <a:rPr lang="en-US" b="1"/>
              <a:t>Puzzling Aspects of Outbreak</a:t>
            </a:r>
          </a:p>
        </p:txBody>
      </p:sp>
      <p:sp>
        <p:nvSpPr>
          <p:cNvPr id="1488899" name="Rectangle 3"/>
          <p:cNvSpPr>
            <a:spLocks noGrp="1" noChangeArrowheads="1"/>
          </p:cNvSpPr>
          <p:nvPr>
            <p:ph type="body" idx="1"/>
          </p:nvPr>
        </p:nvSpPr>
        <p:spPr/>
        <p:txBody>
          <a:bodyPr/>
          <a:lstStyle/>
          <a:p>
            <a:r>
              <a:rPr lang="en-US"/>
              <a:t>Reports of bird die offs in same areas as outbreaks</a:t>
            </a:r>
          </a:p>
          <a:p>
            <a:pPr lvl="1"/>
            <a:r>
              <a:rPr lang="en-US"/>
              <a:t>Experts thought these were unrelated as St Louis encephalitis does not affect birds</a:t>
            </a:r>
          </a:p>
          <a:p>
            <a:r>
              <a:rPr lang="en-US"/>
              <a:t>Increasing number of indeterminate lab results from patients with clinically compatible syndromes in outbreak area</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5618" name="Picture 1026" descr="second virus"/>
          <p:cNvPicPr>
            <a:picLocks noChangeAspect="1" noChangeArrowheads="1"/>
          </p:cNvPicPr>
          <p:nvPr/>
        </p:nvPicPr>
        <p:blipFill>
          <a:blip r:embed="rId2" cstate="print"/>
          <a:srcRect/>
          <a:stretch>
            <a:fillRect/>
          </a:stretch>
        </p:blipFill>
        <p:spPr bwMode="auto">
          <a:xfrm>
            <a:off x="1219200" y="381000"/>
            <a:ext cx="6400800" cy="6245225"/>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9922" name="Rectangle 2"/>
          <p:cNvSpPr>
            <a:spLocks noGrp="1" noChangeArrowheads="1"/>
          </p:cNvSpPr>
          <p:nvPr>
            <p:ph type="title"/>
          </p:nvPr>
        </p:nvSpPr>
        <p:spPr/>
        <p:txBody>
          <a:bodyPr/>
          <a:lstStyle/>
          <a:p>
            <a:r>
              <a:rPr lang="en-US" b="1"/>
              <a:t>West Nile Virus</a:t>
            </a:r>
          </a:p>
        </p:txBody>
      </p:sp>
      <p:sp>
        <p:nvSpPr>
          <p:cNvPr id="1489923" name="Rectangle 3"/>
          <p:cNvSpPr>
            <a:spLocks noGrp="1" noChangeArrowheads="1"/>
          </p:cNvSpPr>
          <p:nvPr>
            <p:ph type="body" idx="1"/>
          </p:nvPr>
        </p:nvSpPr>
        <p:spPr/>
        <p:txBody>
          <a:bodyPr/>
          <a:lstStyle/>
          <a:p>
            <a:pPr>
              <a:lnSpc>
                <a:spcPct val="90000"/>
              </a:lnSpc>
            </a:pPr>
            <a:r>
              <a:rPr lang="en-US"/>
              <a:t>Old World flavivirus (cousin to SLE)</a:t>
            </a:r>
          </a:p>
          <a:p>
            <a:pPr>
              <a:lnSpc>
                <a:spcPct val="90000"/>
              </a:lnSpc>
            </a:pPr>
            <a:r>
              <a:rPr lang="en-US"/>
              <a:t>Found in Africa, Middle East, and Mediterranean</a:t>
            </a:r>
          </a:p>
          <a:p>
            <a:pPr>
              <a:lnSpc>
                <a:spcPct val="90000"/>
              </a:lnSpc>
            </a:pPr>
            <a:r>
              <a:rPr lang="en-US"/>
              <a:t>Similar clinical presentation though slightly lower case fatality rate</a:t>
            </a:r>
          </a:p>
          <a:p>
            <a:pPr>
              <a:lnSpc>
                <a:spcPct val="90000"/>
              </a:lnSpc>
            </a:pPr>
            <a:r>
              <a:rPr lang="en-US"/>
              <a:t>Transmitted by Culex mosquitoes</a:t>
            </a:r>
          </a:p>
          <a:p>
            <a:pPr>
              <a:lnSpc>
                <a:spcPct val="90000"/>
              </a:lnSpc>
            </a:pPr>
            <a:r>
              <a:rPr lang="en-US"/>
              <a:t>Treatment and control measures same as SLE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2"/>
          <p:cNvPicPr>
            <a:picLocks noChangeAspect="1" noChangeArrowheads="1"/>
          </p:cNvPicPr>
          <p:nvPr/>
        </p:nvPicPr>
        <p:blipFill>
          <a:blip r:embed="rId2" cstate="print"/>
          <a:srcRect/>
          <a:stretch>
            <a:fillRect/>
          </a:stretch>
        </p:blipFill>
        <p:spPr bwMode="auto">
          <a:xfrm>
            <a:off x="0" y="0"/>
            <a:ext cx="9372600" cy="6858000"/>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642" name="Picture 1026" descr="crow autopsy"/>
          <p:cNvPicPr>
            <a:picLocks noChangeAspect="1" noChangeArrowheads="1"/>
          </p:cNvPicPr>
          <p:nvPr/>
        </p:nvPicPr>
        <p:blipFill>
          <a:blip r:embed="rId2" cstate="print"/>
          <a:srcRect/>
          <a:stretch>
            <a:fillRect/>
          </a:stretch>
        </p:blipFill>
        <p:spPr bwMode="auto">
          <a:xfrm>
            <a:off x="1676400" y="228600"/>
            <a:ext cx="6019800" cy="619125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3378" name="Picture 1026" descr="IMAGE4~1"/>
          <p:cNvPicPr>
            <a:picLocks noChangeAspect="1" noChangeArrowheads="1"/>
          </p:cNvPicPr>
          <p:nvPr/>
        </p:nvPicPr>
        <p:blipFill>
          <a:blip r:embed="rId2" cstate="print"/>
          <a:srcRect/>
          <a:stretch>
            <a:fillRect/>
          </a:stretch>
        </p:blipFill>
        <p:spPr bwMode="auto">
          <a:xfrm>
            <a:off x="4876800" y="1057275"/>
            <a:ext cx="4038600" cy="2651125"/>
          </a:xfrm>
          <a:prstGeom prst="rect">
            <a:avLst/>
          </a:prstGeom>
          <a:noFill/>
          <a:ln w="9525">
            <a:noFill/>
            <a:miter lim="800000"/>
            <a:headEnd/>
            <a:tailEnd/>
          </a:ln>
        </p:spPr>
      </p:pic>
      <p:pic>
        <p:nvPicPr>
          <p:cNvPr id="1253379" name="Picture 1027" descr="IMAGE4~3"/>
          <p:cNvPicPr>
            <a:picLocks noChangeAspect="1" noChangeArrowheads="1"/>
          </p:cNvPicPr>
          <p:nvPr/>
        </p:nvPicPr>
        <p:blipFill>
          <a:blip r:embed="rId3" cstate="print"/>
          <a:srcRect/>
          <a:stretch>
            <a:fillRect/>
          </a:stretch>
        </p:blipFill>
        <p:spPr bwMode="auto">
          <a:xfrm>
            <a:off x="4953000" y="4029075"/>
            <a:ext cx="3962400" cy="2600325"/>
          </a:xfrm>
          <a:prstGeom prst="rect">
            <a:avLst/>
          </a:prstGeom>
          <a:noFill/>
          <a:ln w="9525">
            <a:noFill/>
            <a:miter lim="800000"/>
            <a:headEnd/>
            <a:tailEnd/>
          </a:ln>
        </p:spPr>
      </p:pic>
      <p:sp>
        <p:nvSpPr>
          <p:cNvPr id="1253380" name="Rectangle 1028"/>
          <p:cNvSpPr>
            <a:spLocks noChangeArrowheads="1"/>
          </p:cNvSpPr>
          <p:nvPr/>
        </p:nvSpPr>
        <p:spPr bwMode="auto">
          <a:xfrm>
            <a:off x="922338" y="304800"/>
            <a:ext cx="6775450" cy="657225"/>
          </a:xfrm>
          <a:prstGeom prst="rect">
            <a:avLst/>
          </a:prstGeom>
          <a:noFill/>
          <a:ln w="12700">
            <a:noFill/>
            <a:miter lim="800000"/>
            <a:headEnd/>
            <a:tailEnd/>
          </a:ln>
          <a:effectLst/>
        </p:spPr>
        <p:txBody>
          <a:bodyPr wrap="none" lIns="60566" tIns="24227" rIns="60566" bIns="24227">
            <a:spAutoFit/>
          </a:bodyPr>
          <a:lstStyle/>
          <a:p>
            <a:pPr algn="ctr">
              <a:lnSpc>
                <a:spcPct val="111000"/>
              </a:lnSpc>
            </a:pPr>
            <a:r>
              <a:rPr lang="en-US" sz="3600" b="1">
                <a:solidFill>
                  <a:srgbClr val="FFCC00"/>
                </a:solidFill>
                <a:latin typeface="New York" charset="0"/>
              </a:rPr>
              <a:t>Explorers Club Outbreak, 2001</a:t>
            </a:r>
          </a:p>
        </p:txBody>
      </p:sp>
      <p:sp>
        <p:nvSpPr>
          <p:cNvPr id="1253381" name="Rectangle 1029"/>
          <p:cNvSpPr>
            <a:spLocks noChangeArrowheads="1"/>
          </p:cNvSpPr>
          <p:nvPr/>
        </p:nvSpPr>
        <p:spPr bwMode="auto">
          <a:xfrm>
            <a:off x="533400" y="2057400"/>
            <a:ext cx="3419475" cy="2043113"/>
          </a:xfrm>
          <a:prstGeom prst="rect">
            <a:avLst/>
          </a:prstGeom>
          <a:noFill/>
          <a:ln w="9525">
            <a:noFill/>
            <a:miter lim="800000"/>
            <a:headEnd/>
            <a:tailEnd/>
          </a:ln>
          <a:effectLst/>
        </p:spPr>
        <p:txBody>
          <a:bodyPr wrap="none">
            <a:spAutoFit/>
          </a:bodyPr>
          <a:lstStyle/>
          <a:p>
            <a:pPr>
              <a:spcBef>
                <a:spcPct val="50000"/>
              </a:spcBef>
              <a:buFontTx/>
              <a:buChar char="•"/>
            </a:pPr>
            <a:r>
              <a:rPr lang="en-US" sz="3200">
                <a:latin typeface="Times" pitchFamily="18" charset="0"/>
              </a:rPr>
              <a:t> Oral paresthesias</a:t>
            </a:r>
          </a:p>
          <a:p>
            <a:pPr>
              <a:spcBef>
                <a:spcPct val="50000"/>
              </a:spcBef>
              <a:buFontTx/>
              <a:buChar char="•"/>
            </a:pPr>
            <a:r>
              <a:rPr lang="en-US" sz="3200">
                <a:latin typeface="Times" pitchFamily="18" charset="0"/>
              </a:rPr>
              <a:t> Tempura tarantula</a:t>
            </a:r>
          </a:p>
          <a:p>
            <a:pPr>
              <a:spcBef>
                <a:spcPct val="50000"/>
              </a:spcBef>
              <a:buFontTx/>
              <a:buChar char="•"/>
            </a:pPr>
            <a:r>
              <a:rPr lang="en-US" sz="3200">
                <a:latin typeface="Times" pitchFamily="18" charset="0"/>
              </a:rPr>
              <a:t> Urticarial hairs</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Grp="1" noChangeArrowheads="1"/>
          </p:cNvSpPr>
          <p:nvPr>
            <p:ph type="title"/>
          </p:nvPr>
        </p:nvSpPr>
        <p:spPr/>
        <p:txBody>
          <a:bodyPr/>
          <a:lstStyle/>
          <a:p>
            <a:r>
              <a:rPr lang="en-US" b="1"/>
              <a:t>Sorry, Wrong Virus</a:t>
            </a:r>
            <a:endParaRPr lang="en-US"/>
          </a:p>
        </p:txBody>
      </p:sp>
      <p:sp>
        <p:nvSpPr>
          <p:cNvPr id="478211" name="Rectangle 3"/>
          <p:cNvSpPr>
            <a:spLocks noGrp="1" noChangeArrowheads="1"/>
          </p:cNvSpPr>
          <p:nvPr>
            <p:ph type="body" idx="1"/>
          </p:nvPr>
        </p:nvSpPr>
        <p:spPr>
          <a:xfrm>
            <a:off x="990600" y="1905000"/>
            <a:ext cx="7772400" cy="4114800"/>
          </a:xfrm>
        </p:spPr>
        <p:txBody>
          <a:bodyPr/>
          <a:lstStyle/>
          <a:p>
            <a:pPr>
              <a:lnSpc>
                <a:spcPct val="80000"/>
              </a:lnSpc>
              <a:buFontTx/>
              <a:buNone/>
            </a:pPr>
            <a:r>
              <a:rPr lang="en-US" sz="2700"/>
              <a:t>Delay in identification of WNV partly due to:</a:t>
            </a:r>
          </a:p>
          <a:p>
            <a:pPr>
              <a:lnSpc>
                <a:spcPct val="80000"/>
              </a:lnSpc>
            </a:pPr>
            <a:endParaRPr lang="en-US" sz="2700"/>
          </a:p>
          <a:p>
            <a:pPr lvl="1">
              <a:lnSpc>
                <a:spcPct val="80000"/>
              </a:lnSpc>
              <a:buFontTx/>
              <a:buChar char="•"/>
            </a:pPr>
            <a:r>
              <a:rPr lang="en-US" sz="2400"/>
              <a:t>Serologic cross-reactivity among flaviruses </a:t>
            </a:r>
          </a:p>
          <a:p>
            <a:pPr lvl="1">
              <a:lnSpc>
                <a:spcPct val="80000"/>
              </a:lnSpc>
            </a:pPr>
            <a:endParaRPr lang="en-US" sz="2400"/>
          </a:p>
          <a:p>
            <a:pPr lvl="1">
              <a:lnSpc>
                <a:spcPct val="80000"/>
              </a:lnSpc>
              <a:buFontTx/>
              <a:buChar char="•"/>
            </a:pPr>
            <a:r>
              <a:rPr lang="en-US" sz="2400"/>
              <a:t>Inability to culture virus from human specimens</a:t>
            </a:r>
          </a:p>
          <a:p>
            <a:pPr lvl="1">
              <a:lnSpc>
                <a:spcPct val="80000"/>
              </a:lnSpc>
            </a:pPr>
            <a:endParaRPr lang="en-US" sz="2400"/>
          </a:p>
          <a:p>
            <a:pPr lvl="1">
              <a:lnSpc>
                <a:spcPct val="80000"/>
              </a:lnSpc>
              <a:buFontTx/>
              <a:buChar char="•"/>
            </a:pPr>
            <a:r>
              <a:rPr lang="en-US" sz="2400"/>
              <a:t>Bird die-off initially felt to be unrelated since              arboviruses do not usually kill birds</a:t>
            </a:r>
          </a:p>
          <a:p>
            <a:pPr lvl="1">
              <a:lnSpc>
                <a:spcPct val="80000"/>
              </a:lnSpc>
            </a:pPr>
            <a:endParaRPr lang="en-US" sz="24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40770" name="Object 2"/>
          <p:cNvGraphicFramePr>
            <a:graphicFrameLocks noChangeAspect="1"/>
          </p:cNvGraphicFramePr>
          <p:nvPr/>
        </p:nvGraphicFramePr>
        <p:xfrm>
          <a:off x="1447800" y="1752600"/>
          <a:ext cx="6189663" cy="3294063"/>
        </p:xfrm>
        <a:graphic>
          <a:graphicData uri="http://schemas.openxmlformats.org/presentationml/2006/ole">
            <p:oleObj spid="_x0000_s1440770" name="Clip" r:id="rId3" imgW="5367600" imgH="2362320" progId="MS_ClipArt_Gallery.2">
              <p:embed/>
            </p:oleObj>
          </a:graphicData>
        </a:graphic>
      </p:graphicFrame>
      <p:sp>
        <p:nvSpPr>
          <p:cNvPr id="1440771" name="Text Box 3"/>
          <p:cNvSpPr txBox="1">
            <a:spLocks noChangeArrowheads="1"/>
          </p:cNvSpPr>
          <p:nvPr/>
        </p:nvSpPr>
        <p:spPr bwMode="auto">
          <a:xfrm>
            <a:off x="685800" y="381000"/>
            <a:ext cx="8031163" cy="701675"/>
          </a:xfrm>
          <a:prstGeom prst="rect">
            <a:avLst/>
          </a:prstGeom>
          <a:noFill/>
          <a:ln w="9525">
            <a:noFill/>
            <a:miter lim="800000"/>
            <a:headEnd/>
            <a:tailEnd/>
          </a:ln>
          <a:effectLst/>
        </p:spPr>
        <p:txBody>
          <a:bodyPr>
            <a:spAutoFit/>
          </a:bodyPr>
          <a:lstStyle/>
          <a:p>
            <a:r>
              <a:rPr lang="en-US" sz="4000" b="1">
                <a:solidFill>
                  <a:schemeClr val="tx2"/>
                </a:solidFill>
              </a:rPr>
              <a:t>Antigen Panels for Arboviral Panels</a:t>
            </a:r>
          </a:p>
        </p:txBody>
      </p:sp>
      <p:sp>
        <p:nvSpPr>
          <p:cNvPr id="1440772" name="Text Box 4"/>
          <p:cNvSpPr txBox="1">
            <a:spLocks noChangeArrowheads="1"/>
          </p:cNvSpPr>
          <p:nvPr/>
        </p:nvSpPr>
        <p:spPr bwMode="auto">
          <a:xfrm>
            <a:off x="1066800" y="1600200"/>
            <a:ext cx="701675" cy="1558925"/>
          </a:xfrm>
          <a:prstGeom prst="rect">
            <a:avLst/>
          </a:prstGeom>
          <a:solidFill>
            <a:schemeClr val="bg1"/>
          </a:solidFill>
          <a:ln w="9525">
            <a:noFill/>
            <a:miter lim="800000"/>
            <a:headEnd/>
            <a:tailEnd/>
          </a:ln>
          <a:effectLst/>
        </p:spPr>
        <p:txBody>
          <a:bodyPr>
            <a:spAutoFit/>
          </a:bodyPr>
          <a:lstStyle/>
          <a:p>
            <a:r>
              <a:rPr lang="en-US" sz="1600" b="1">
                <a:solidFill>
                  <a:schemeClr val="tx2"/>
                </a:solidFill>
              </a:rPr>
              <a:t>LAC</a:t>
            </a:r>
          </a:p>
          <a:p>
            <a:r>
              <a:rPr lang="en-US" sz="1600" b="1">
                <a:solidFill>
                  <a:schemeClr val="tx2"/>
                </a:solidFill>
              </a:rPr>
              <a:t>SLE</a:t>
            </a:r>
          </a:p>
          <a:p>
            <a:r>
              <a:rPr lang="en-US" sz="1600" b="1">
                <a:solidFill>
                  <a:schemeClr val="tx2"/>
                </a:solidFill>
              </a:rPr>
              <a:t>WEE</a:t>
            </a:r>
          </a:p>
          <a:p>
            <a:r>
              <a:rPr lang="en-US" sz="1600" b="1">
                <a:solidFill>
                  <a:schemeClr val="tx2"/>
                </a:solidFill>
              </a:rPr>
              <a:t>DEN2</a:t>
            </a:r>
          </a:p>
          <a:p>
            <a:r>
              <a:rPr lang="en-US" sz="1600" b="1">
                <a:solidFill>
                  <a:schemeClr val="tx2"/>
                </a:solidFill>
              </a:rPr>
              <a:t>VEE</a:t>
            </a:r>
          </a:p>
        </p:txBody>
      </p:sp>
      <p:sp>
        <p:nvSpPr>
          <p:cNvPr id="1440773" name="Text Box 5"/>
          <p:cNvSpPr txBox="1">
            <a:spLocks noChangeArrowheads="1"/>
          </p:cNvSpPr>
          <p:nvPr/>
        </p:nvSpPr>
        <p:spPr bwMode="auto">
          <a:xfrm>
            <a:off x="3336925" y="1357313"/>
            <a:ext cx="712788" cy="1558925"/>
          </a:xfrm>
          <a:prstGeom prst="rect">
            <a:avLst/>
          </a:prstGeom>
          <a:solidFill>
            <a:schemeClr val="bg1"/>
          </a:solidFill>
          <a:ln w="9525">
            <a:noFill/>
            <a:miter lim="800000"/>
            <a:headEnd/>
            <a:tailEnd/>
          </a:ln>
          <a:effectLst/>
        </p:spPr>
        <p:txBody>
          <a:bodyPr wrap="none">
            <a:spAutoFit/>
          </a:bodyPr>
          <a:lstStyle/>
          <a:p>
            <a:r>
              <a:rPr lang="en-US" sz="1600" b="1">
                <a:solidFill>
                  <a:schemeClr val="tx2"/>
                </a:solidFill>
              </a:rPr>
              <a:t>LAC</a:t>
            </a:r>
          </a:p>
          <a:p>
            <a:r>
              <a:rPr lang="en-US" sz="1600" b="1">
                <a:solidFill>
                  <a:schemeClr val="tx2"/>
                </a:solidFill>
              </a:rPr>
              <a:t>SLE</a:t>
            </a:r>
          </a:p>
          <a:p>
            <a:r>
              <a:rPr lang="en-US" sz="1600" b="1">
                <a:solidFill>
                  <a:schemeClr val="tx2"/>
                </a:solidFill>
              </a:rPr>
              <a:t>POW</a:t>
            </a:r>
          </a:p>
          <a:p>
            <a:r>
              <a:rPr lang="en-US" sz="1600" b="1">
                <a:solidFill>
                  <a:schemeClr val="tx2"/>
                </a:solidFill>
              </a:rPr>
              <a:t>EEE</a:t>
            </a:r>
          </a:p>
          <a:p>
            <a:r>
              <a:rPr lang="en-US" sz="1600" b="1">
                <a:solidFill>
                  <a:schemeClr val="tx2"/>
                </a:solidFill>
              </a:rPr>
              <a:t>HJ</a:t>
            </a:r>
          </a:p>
          <a:p>
            <a:r>
              <a:rPr lang="en-US" sz="1600" b="1">
                <a:solidFill>
                  <a:schemeClr val="tx2"/>
                </a:solidFill>
              </a:rPr>
              <a:t>DEN2</a:t>
            </a:r>
          </a:p>
        </p:txBody>
      </p:sp>
      <p:sp>
        <p:nvSpPr>
          <p:cNvPr id="1440774" name="Text Box 6"/>
          <p:cNvSpPr txBox="1">
            <a:spLocks noChangeArrowheads="1"/>
          </p:cNvSpPr>
          <p:nvPr/>
        </p:nvSpPr>
        <p:spPr bwMode="auto">
          <a:xfrm>
            <a:off x="3810000" y="3352800"/>
            <a:ext cx="712788" cy="1558925"/>
          </a:xfrm>
          <a:prstGeom prst="rect">
            <a:avLst/>
          </a:prstGeom>
          <a:solidFill>
            <a:schemeClr val="bg1"/>
          </a:solidFill>
          <a:ln w="9525">
            <a:noFill/>
            <a:miter lim="800000"/>
            <a:headEnd/>
            <a:tailEnd/>
          </a:ln>
          <a:effectLst/>
        </p:spPr>
        <p:txBody>
          <a:bodyPr wrap="none">
            <a:spAutoFit/>
          </a:bodyPr>
          <a:lstStyle/>
          <a:p>
            <a:r>
              <a:rPr lang="en-US" sz="1600" b="1">
                <a:solidFill>
                  <a:schemeClr val="tx2"/>
                </a:solidFill>
              </a:rPr>
              <a:t>EEE</a:t>
            </a:r>
          </a:p>
          <a:p>
            <a:r>
              <a:rPr lang="en-US" sz="1600" b="1">
                <a:solidFill>
                  <a:schemeClr val="tx2"/>
                </a:solidFill>
              </a:rPr>
              <a:t>WEE</a:t>
            </a:r>
          </a:p>
          <a:p>
            <a:r>
              <a:rPr lang="en-US" sz="1600" b="1">
                <a:solidFill>
                  <a:schemeClr val="tx2"/>
                </a:solidFill>
              </a:rPr>
              <a:t>VEE</a:t>
            </a:r>
          </a:p>
          <a:p>
            <a:r>
              <a:rPr lang="en-US" sz="1600" b="1">
                <a:solidFill>
                  <a:schemeClr val="tx2"/>
                </a:solidFill>
              </a:rPr>
              <a:t>MAY</a:t>
            </a:r>
          </a:p>
          <a:p>
            <a:r>
              <a:rPr lang="en-US" sz="1600" b="1">
                <a:solidFill>
                  <a:schemeClr val="tx2"/>
                </a:solidFill>
              </a:rPr>
              <a:t>DEN2</a:t>
            </a:r>
          </a:p>
          <a:p>
            <a:r>
              <a:rPr lang="en-US" sz="1600" b="1">
                <a:solidFill>
                  <a:schemeClr val="tx2"/>
                </a:solidFill>
              </a:rPr>
              <a:t>YF</a:t>
            </a:r>
          </a:p>
        </p:txBody>
      </p:sp>
      <p:sp>
        <p:nvSpPr>
          <p:cNvPr id="1440775" name="Text Box 7"/>
          <p:cNvSpPr txBox="1">
            <a:spLocks noChangeArrowheads="1"/>
          </p:cNvSpPr>
          <p:nvPr/>
        </p:nvSpPr>
        <p:spPr bwMode="auto">
          <a:xfrm>
            <a:off x="5241925" y="3414713"/>
            <a:ext cx="727075" cy="1558925"/>
          </a:xfrm>
          <a:prstGeom prst="rect">
            <a:avLst/>
          </a:prstGeom>
          <a:solidFill>
            <a:schemeClr val="bg1"/>
          </a:solidFill>
          <a:ln w="9525">
            <a:noFill/>
            <a:miter lim="800000"/>
            <a:headEnd/>
            <a:tailEnd/>
          </a:ln>
          <a:effectLst/>
        </p:spPr>
        <p:txBody>
          <a:bodyPr wrap="none">
            <a:spAutoFit/>
          </a:bodyPr>
          <a:lstStyle/>
          <a:p>
            <a:r>
              <a:rPr lang="en-US" sz="1600" b="1">
                <a:solidFill>
                  <a:schemeClr val="tx2"/>
                </a:solidFill>
              </a:rPr>
              <a:t>CHIK</a:t>
            </a:r>
          </a:p>
          <a:p>
            <a:r>
              <a:rPr lang="en-US" sz="1600" b="1">
                <a:solidFill>
                  <a:schemeClr val="tx2"/>
                </a:solidFill>
              </a:rPr>
              <a:t>YF</a:t>
            </a:r>
          </a:p>
          <a:p>
            <a:r>
              <a:rPr lang="en-US" sz="1600" b="1">
                <a:solidFill>
                  <a:schemeClr val="tx2"/>
                </a:solidFill>
              </a:rPr>
              <a:t>WN</a:t>
            </a:r>
          </a:p>
          <a:p>
            <a:r>
              <a:rPr lang="en-US" sz="1600" b="1">
                <a:solidFill>
                  <a:schemeClr val="tx2"/>
                </a:solidFill>
              </a:rPr>
              <a:t>DEN2</a:t>
            </a:r>
          </a:p>
          <a:p>
            <a:r>
              <a:rPr lang="en-US" sz="1600" b="1">
                <a:solidFill>
                  <a:schemeClr val="tx2"/>
                </a:solidFill>
              </a:rPr>
              <a:t>TAH</a:t>
            </a:r>
          </a:p>
          <a:p>
            <a:endParaRPr lang="en-US" sz="1600">
              <a:solidFill>
                <a:schemeClr val="tx2"/>
              </a:solidFill>
            </a:endParaRPr>
          </a:p>
        </p:txBody>
      </p:sp>
      <p:sp>
        <p:nvSpPr>
          <p:cNvPr id="1440776" name="Text Box 8"/>
          <p:cNvSpPr txBox="1">
            <a:spLocks noChangeArrowheads="1"/>
          </p:cNvSpPr>
          <p:nvPr/>
        </p:nvSpPr>
        <p:spPr bwMode="auto">
          <a:xfrm>
            <a:off x="6537325" y="1662113"/>
            <a:ext cx="727075" cy="1069975"/>
          </a:xfrm>
          <a:prstGeom prst="rect">
            <a:avLst/>
          </a:prstGeom>
          <a:solidFill>
            <a:schemeClr val="bg1"/>
          </a:solidFill>
          <a:ln w="9525">
            <a:noFill/>
            <a:miter lim="800000"/>
            <a:headEnd/>
            <a:tailEnd/>
          </a:ln>
          <a:effectLst/>
        </p:spPr>
        <p:txBody>
          <a:bodyPr wrap="none">
            <a:spAutoFit/>
          </a:bodyPr>
          <a:lstStyle/>
          <a:p>
            <a:r>
              <a:rPr lang="en-US" sz="1600" b="1">
                <a:solidFill>
                  <a:schemeClr val="tx2"/>
                </a:solidFill>
              </a:rPr>
              <a:t>CHIK</a:t>
            </a:r>
          </a:p>
          <a:p>
            <a:r>
              <a:rPr lang="en-US" sz="1600" b="1">
                <a:solidFill>
                  <a:schemeClr val="tx2"/>
                </a:solidFill>
              </a:rPr>
              <a:t>DEN2</a:t>
            </a:r>
          </a:p>
          <a:p>
            <a:r>
              <a:rPr lang="en-US" sz="1600" b="1">
                <a:solidFill>
                  <a:schemeClr val="tx2"/>
                </a:solidFill>
              </a:rPr>
              <a:t>SSH</a:t>
            </a:r>
          </a:p>
          <a:p>
            <a:r>
              <a:rPr lang="en-US" sz="1600" b="1">
                <a:solidFill>
                  <a:schemeClr val="tx2"/>
                </a:solidFill>
              </a:rPr>
              <a:t>JE</a:t>
            </a:r>
          </a:p>
        </p:txBody>
      </p:sp>
      <p:sp>
        <p:nvSpPr>
          <p:cNvPr id="1440777" name="Text Box 9"/>
          <p:cNvSpPr txBox="1">
            <a:spLocks noChangeArrowheads="1"/>
          </p:cNvSpPr>
          <p:nvPr/>
        </p:nvSpPr>
        <p:spPr bwMode="auto">
          <a:xfrm>
            <a:off x="7223125" y="3567113"/>
            <a:ext cx="712788" cy="1069975"/>
          </a:xfrm>
          <a:prstGeom prst="rect">
            <a:avLst/>
          </a:prstGeom>
          <a:solidFill>
            <a:schemeClr val="bg1"/>
          </a:solidFill>
          <a:ln w="9525">
            <a:noFill/>
            <a:miter lim="800000"/>
            <a:headEnd/>
            <a:tailEnd/>
          </a:ln>
          <a:effectLst/>
        </p:spPr>
        <p:txBody>
          <a:bodyPr wrap="none">
            <a:spAutoFit/>
          </a:bodyPr>
          <a:lstStyle/>
          <a:p>
            <a:r>
              <a:rPr lang="en-US" sz="1600" b="1">
                <a:solidFill>
                  <a:schemeClr val="tx2"/>
                </a:solidFill>
              </a:rPr>
              <a:t>BF</a:t>
            </a:r>
          </a:p>
          <a:p>
            <a:r>
              <a:rPr lang="en-US" sz="1600" b="1">
                <a:solidFill>
                  <a:schemeClr val="tx2"/>
                </a:solidFill>
              </a:rPr>
              <a:t>MVE</a:t>
            </a:r>
          </a:p>
          <a:p>
            <a:r>
              <a:rPr lang="en-US" sz="1600" b="1">
                <a:solidFill>
                  <a:schemeClr val="tx2"/>
                </a:solidFill>
              </a:rPr>
              <a:t>WN</a:t>
            </a:r>
          </a:p>
          <a:p>
            <a:r>
              <a:rPr lang="en-US" sz="1600" b="1">
                <a:solidFill>
                  <a:schemeClr val="tx2"/>
                </a:solidFill>
              </a:rPr>
              <a:t>DEN2</a:t>
            </a:r>
          </a:p>
        </p:txBody>
      </p:sp>
      <p:sp>
        <p:nvSpPr>
          <p:cNvPr id="1440778" name="Text Box 10"/>
          <p:cNvSpPr txBox="1">
            <a:spLocks noChangeArrowheads="1"/>
          </p:cNvSpPr>
          <p:nvPr/>
        </p:nvSpPr>
        <p:spPr bwMode="auto">
          <a:xfrm>
            <a:off x="4495800" y="1219200"/>
            <a:ext cx="669925" cy="1069975"/>
          </a:xfrm>
          <a:prstGeom prst="rect">
            <a:avLst/>
          </a:prstGeom>
          <a:solidFill>
            <a:schemeClr val="bg1"/>
          </a:solidFill>
          <a:ln w="9525">
            <a:noFill/>
            <a:miter lim="800000"/>
            <a:headEnd/>
            <a:tailEnd/>
          </a:ln>
          <a:effectLst/>
        </p:spPr>
        <p:txBody>
          <a:bodyPr wrap="none">
            <a:spAutoFit/>
          </a:bodyPr>
          <a:lstStyle/>
          <a:p>
            <a:r>
              <a:rPr lang="en-US" sz="1600" b="1">
                <a:solidFill>
                  <a:schemeClr val="tx2"/>
                </a:solidFill>
              </a:rPr>
              <a:t>SIN</a:t>
            </a:r>
          </a:p>
          <a:p>
            <a:r>
              <a:rPr lang="en-US" sz="1600" b="1">
                <a:solidFill>
                  <a:schemeClr val="tx2"/>
                </a:solidFill>
              </a:rPr>
              <a:t>POW</a:t>
            </a:r>
          </a:p>
          <a:p>
            <a:r>
              <a:rPr lang="en-US" sz="1600" b="1">
                <a:solidFill>
                  <a:schemeClr val="tx2"/>
                </a:solidFill>
              </a:rPr>
              <a:t>WN</a:t>
            </a:r>
          </a:p>
          <a:p>
            <a:r>
              <a:rPr lang="en-US" sz="1600" b="1">
                <a:solidFill>
                  <a:schemeClr val="tx2"/>
                </a:solidFill>
              </a:rPr>
              <a:t>TAH</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1794" name="Rectangle 2"/>
          <p:cNvSpPr>
            <a:spLocks noChangeArrowheads="1"/>
          </p:cNvSpPr>
          <p:nvPr/>
        </p:nvSpPr>
        <p:spPr bwMode="auto">
          <a:xfrm>
            <a:off x="0" y="0"/>
            <a:ext cx="9144000" cy="6858000"/>
          </a:xfrm>
          <a:prstGeom prst="rect">
            <a:avLst/>
          </a:prstGeom>
          <a:noFill/>
          <a:ln w="9525">
            <a:solidFill>
              <a:schemeClr val="tx1"/>
            </a:solidFill>
            <a:miter lim="800000"/>
            <a:headEnd/>
            <a:tailEnd/>
          </a:ln>
          <a:effectLst/>
        </p:spPr>
        <p:txBody>
          <a:bodyPr wrap="none" anchor="ctr"/>
          <a:lstStyle/>
          <a:p>
            <a:endParaRPr lang="en-US"/>
          </a:p>
        </p:txBody>
      </p:sp>
      <p:pic>
        <p:nvPicPr>
          <p:cNvPr id="1441795" name="Picture 3" descr="tree1"/>
          <p:cNvPicPr>
            <a:picLocks noChangeAspect="1" noChangeArrowheads="1"/>
          </p:cNvPicPr>
          <p:nvPr/>
        </p:nvPicPr>
        <p:blipFill>
          <a:blip r:embed="rId3" cstate="print"/>
          <a:srcRect/>
          <a:stretch>
            <a:fillRect/>
          </a:stretch>
        </p:blipFill>
        <p:spPr bwMode="auto">
          <a:xfrm>
            <a:off x="685800" y="266700"/>
            <a:ext cx="4160838" cy="6324600"/>
          </a:xfrm>
          <a:prstGeom prst="rect">
            <a:avLst/>
          </a:prstGeom>
          <a:noFill/>
        </p:spPr>
      </p:pic>
      <p:sp>
        <p:nvSpPr>
          <p:cNvPr id="1441796" name="Rectangle 4"/>
          <p:cNvSpPr>
            <a:spLocks noChangeArrowheads="1"/>
          </p:cNvSpPr>
          <p:nvPr/>
        </p:nvSpPr>
        <p:spPr bwMode="auto">
          <a:xfrm>
            <a:off x="4953000" y="1447800"/>
            <a:ext cx="3810000" cy="3533775"/>
          </a:xfrm>
          <a:prstGeom prst="rect">
            <a:avLst/>
          </a:prstGeom>
          <a:noFill/>
          <a:ln w="25400">
            <a:solidFill>
              <a:schemeClr val="accent2"/>
            </a:solidFill>
            <a:miter lim="800000"/>
            <a:headEnd/>
            <a:tailEnd/>
          </a:ln>
          <a:effectLst/>
        </p:spPr>
        <p:txBody>
          <a:bodyPr>
            <a:spAutoFit/>
          </a:bodyPr>
          <a:lstStyle/>
          <a:p>
            <a:pPr lvl="1">
              <a:spcBef>
                <a:spcPct val="20000"/>
              </a:spcBef>
            </a:pPr>
            <a:r>
              <a:rPr lang="en-US"/>
              <a:t>Lanciotti et al. 1999. Origin of the West Nile virus responsible for an outbreak of encephalitis in the northeastern U.S. [Science 286:2333-337.]</a:t>
            </a:r>
          </a:p>
        </p:txBody>
      </p:sp>
      <p:pic>
        <p:nvPicPr>
          <p:cNvPr id="1441797" name="Picture 5" descr="CDC"/>
          <p:cNvPicPr>
            <a:picLocks noChangeAspect="1" noChangeArrowheads="1"/>
          </p:cNvPicPr>
          <p:nvPr/>
        </p:nvPicPr>
        <p:blipFill>
          <a:blip r:embed="rId4" cstate="print">
            <a:grayscl/>
            <a:biLevel thresh="50000"/>
          </a:blip>
          <a:srcRect/>
          <a:stretch>
            <a:fillRect/>
          </a:stretch>
        </p:blipFill>
        <p:spPr bwMode="auto">
          <a:xfrm>
            <a:off x="8077200" y="6248400"/>
            <a:ext cx="685800" cy="354013"/>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02" name="Rectangle 2"/>
          <p:cNvSpPr>
            <a:spLocks noGrp="1" noChangeArrowheads="1"/>
          </p:cNvSpPr>
          <p:nvPr>
            <p:ph type="title"/>
          </p:nvPr>
        </p:nvSpPr>
        <p:spPr>
          <a:xfrm>
            <a:off x="685800" y="0"/>
            <a:ext cx="7772400" cy="1143000"/>
          </a:xfrm>
        </p:spPr>
        <p:txBody>
          <a:bodyPr/>
          <a:lstStyle/>
          <a:p>
            <a:r>
              <a:rPr lang="en-US" sz="4000" b="1"/>
              <a:t>Steps of an Outbreak Investigation</a:t>
            </a:r>
          </a:p>
        </p:txBody>
      </p:sp>
      <p:sp>
        <p:nvSpPr>
          <p:cNvPr id="1433603" name="Rectangle 3"/>
          <p:cNvSpPr>
            <a:spLocks noGrp="1" noChangeArrowheads="1"/>
          </p:cNvSpPr>
          <p:nvPr>
            <p:ph type="body" idx="1"/>
          </p:nvPr>
        </p:nvSpPr>
        <p:spPr>
          <a:xfrm>
            <a:off x="838200" y="1066800"/>
            <a:ext cx="7696200" cy="5486400"/>
          </a:xfrm>
        </p:spPr>
        <p:txBody>
          <a:bodyPr/>
          <a:lstStyle/>
          <a:p>
            <a:r>
              <a:rPr lang="en-US" sz="2800">
                <a:solidFill>
                  <a:schemeClr val="hlink"/>
                </a:solidFill>
              </a:rPr>
              <a:t>Establish existence of outbreak</a:t>
            </a:r>
          </a:p>
          <a:p>
            <a:r>
              <a:rPr lang="en-US" sz="2800">
                <a:solidFill>
                  <a:schemeClr val="hlink"/>
                </a:solidFill>
              </a:rPr>
              <a:t>Determine and/or verify diagnosis</a:t>
            </a:r>
          </a:p>
          <a:p>
            <a:r>
              <a:rPr lang="en-US" sz="2800">
                <a:solidFill>
                  <a:schemeClr val="tx2"/>
                </a:solidFill>
              </a:rPr>
              <a:t>Define and identify cases</a:t>
            </a:r>
          </a:p>
          <a:p>
            <a:pPr lvl="1"/>
            <a:r>
              <a:rPr lang="en-US" sz="2400">
                <a:solidFill>
                  <a:schemeClr val="tx2"/>
                </a:solidFill>
              </a:rPr>
              <a:t>Case definition</a:t>
            </a:r>
          </a:p>
          <a:p>
            <a:pPr lvl="1"/>
            <a:r>
              <a:rPr lang="en-US" sz="2400">
                <a:solidFill>
                  <a:schemeClr val="tx2"/>
                </a:solidFill>
              </a:rPr>
              <a:t>Case finding</a:t>
            </a:r>
          </a:p>
          <a:p>
            <a:r>
              <a:rPr lang="en-US" sz="2800">
                <a:solidFill>
                  <a:schemeClr val="tx2"/>
                </a:solidFill>
              </a:rPr>
              <a:t>Descriptive epidemiology</a:t>
            </a:r>
          </a:p>
          <a:p>
            <a:r>
              <a:rPr lang="en-US" sz="2800">
                <a:solidFill>
                  <a:schemeClr val="hlink"/>
                </a:solidFill>
              </a:rPr>
              <a:t>Develop hypothesis</a:t>
            </a:r>
          </a:p>
          <a:p>
            <a:r>
              <a:rPr lang="en-US" sz="2800">
                <a:solidFill>
                  <a:schemeClr val="hlink"/>
                </a:solidFill>
              </a:rPr>
              <a:t>Evaluate hypothesis</a:t>
            </a:r>
          </a:p>
          <a:p>
            <a:r>
              <a:rPr lang="en-US" sz="2800">
                <a:solidFill>
                  <a:schemeClr val="hlink"/>
                </a:solidFill>
              </a:rPr>
              <a:t>Implement Control Measures</a:t>
            </a:r>
          </a:p>
          <a:p>
            <a:r>
              <a:rPr lang="en-US" sz="2800">
                <a:solidFill>
                  <a:schemeClr val="hlink"/>
                </a:solidFill>
              </a:rPr>
              <a:t>Communicate findings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10" name="Rectangle 3074"/>
          <p:cNvSpPr>
            <a:spLocks noGrp="1" noChangeArrowheads="1"/>
          </p:cNvSpPr>
          <p:nvPr>
            <p:ph type="title"/>
          </p:nvPr>
        </p:nvSpPr>
        <p:spPr/>
        <p:txBody>
          <a:bodyPr/>
          <a:lstStyle/>
          <a:p>
            <a:r>
              <a:rPr lang="en-US" sz="4000" b="1"/>
              <a:t>Surveillance for West Nile Virus, NYC 1999</a:t>
            </a:r>
            <a:endParaRPr lang="en-US" b="1"/>
          </a:p>
        </p:txBody>
      </p:sp>
      <p:sp>
        <p:nvSpPr>
          <p:cNvPr id="990211" name="Rectangle 3075"/>
          <p:cNvSpPr>
            <a:spLocks noGrp="1" noChangeArrowheads="1"/>
          </p:cNvSpPr>
          <p:nvPr>
            <p:ph type="body" idx="1"/>
          </p:nvPr>
        </p:nvSpPr>
        <p:spPr/>
        <p:txBody>
          <a:bodyPr/>
          <a:lstStyle/>
          <a:p>
            <a:pPr>
              <a:buFontTx/>
              <a:buNone/>
            </a:pPr>
            <a:r>
              <a:rPr lang="en-US" u="sng"/>
              <a:t>Goals</a:t>
            </a:r>
            <a:r>
              <a:rPr lang="en-US"/>
              <a:t>:	</a:t>
            </a:r>
          </a:p>
          <a:p>
            <a:pPr>
              <a:buFontTx/>
              <a:buNone/>
            </a:pPr>
            <a:endParaRPr lang="en-US"/>
          </a:p>
          <a:p>
            <a:pPr>
              <a:buFontTx/>
              <a:buNone/>
            </a:pPr>
            <a:r>
              <a:rPr lang="en-US"/>
              <a:t>1) 	To define geography of the outbreak </a:t>
            </a:r>
          </a:p>
          <a:p>
            <a:pPr>
              <a:buFontTx/>
              <a:buNone/>
            </a:pPr>
            <a:endParaRPr lang="en-US"/>
          </a:p>
          <a:p>
            <a:pPr>
              <a:buFontTx/>
              <a:buNone/>
            </a:pPr>
            <a:r>
              <a:rPr lang="en-US"/>
              <a:t>2)		To evaluate need for additional 			mosquito control  measures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42" name="Rectangle 2"/>
          <p:cNvSpPr>
            <a:spLocks noGrp="1" noChangeArrowheads="1"/>
          </p:cNvSpPr>
          <p:nvPr>
            <p:ph type="title"/>
          </p:nvPr>
        </p:nvSpPr>
        <p:spPr/>
        <p:txBody>
          <a:bodyPr/>
          <a:lstStyle/>
          <a:p>
            <a:r>
              <a:rPr lang="en-US" sz="3600" b="1"/>
              <a:t>Criteria for Physician Reporting Potential WNV Cases</a:t>
            </a:r>
            <a:endParaRPr lang="en-US"/>
          </a:p>
        </p:txBody>
      </p:sp>
      <p:sp>
        <p:nvSpPr>
          <p:cNvPr id="1443843" name="Rectangle 3"/>
          <p:cNvSpPr>
            <a:spLocks noGrp="1" noChangeArrowheads="1"/>
          </p:cNvSpPr>
          <p:nvPr>
            <p:ph type="body" idx="1"/>
          </p:nvPr>
        </p:nvSpPr>
        <p:spPr/>
        <p:txBody>
          <a:bodyPr/>
          <a:lstStyle/>
          <a:p>
            <a:pPr>
              <a:buFontTx/>
              <a:buNone/>
            </a:pPr>
            <a:r>
              <a:rPr lang="en-US" sz="2800"/>
              <a:t>New York City resident since June 1999 with:</a:t>
            </a:r>
          </a:p>
          <a:p>
            <a:pPr>
              <a:buFontTx/>
              <a:buNone/>
            </a:pPr>
            <a:r>
              <a:rPr lang="en-US" sz="2800"/>
              <a:t>1) Clinical syndrome of initial Queens cluster:</a:t>
            </a:r>
          </a:p>
          <a:p>
            <a:pPr>
              <a:lnSpc>
                <a:spcPct val="50000"/>
              </a:lnSpc>
              <a:buFontTx/>
              <a:buNone/>
            </a:pPr>
            <a:r>
              <a:rPr lang="en-US"/>
              <a:t>		</a:t>
            </a:r>
            <a:r>
              <a:rPr lang="en-US" sz="2200"/>
              <a:t>- Fever ( </a:t>
            </a:r>
            <a:r>
              <a:rPr lang="en-US" sz="2200" u="sng"/>
              <a:t>&gt;</a:t>
            </a:r>
            <a:r>
              <a:rPr lang="en-US" sz="2200"/>
              <a:t> 100.0 </a:t>
            </a:r>
            <a:r>
              <a:rPr lang="en-US" sz="2200" baseline="30000"/>
              <a:t>o</a:t>
            </a:r>
            <a:r>
              <a:rPr lang="en-US" sz="2200"/>
              <a:t>F )</a:t>
            </a:r>
          </a:p>
          <a:p>
            <a:pPr>
              <a:lnSpc>
                <a:spcPct val="50000"/>
              </a:lnSpc>
              <a:buFontTx/>
              <a:buNone/>
            </a:pPr>
            <a:r>
              <a:rPr lang="en-US" sz="2200"/>
              <a:t>		- Altered mental status</a:t>
            </a:r>
          </a:p>
          <a:p>
            <a:pPr>
              <a:lnSpc>
                <a:spcPct val="50000"/>
              </a:lnSpc>
              <a:buFontTx/>
              <a:buNone/>
            </a:pPr>
            <a:r>
              <a:rPr lang="en-US" sz="2200"/>
              <a:t>		- Abnormal CSF with viral parameters</a:t>
            </a:r>
          </a:p>
          <a:p>
            <a:pPr>
              <a:lnSpc>
                <a:spcPct val="50000"/>
              </a:lnSpc>
              <a:buFontTx/>
              <a:buNone/>
            </a:pPr>
            <a:r>
              <a:rPr lang="en-US" sz="2200"/>
              <a:t>		- Muscle weakness</a:t>
            </a:r>
          </a:p>
          <a:p>
            <a:pPr>
              <a:lnSpc>
                <a:spcPct val="50000"/>
              </a:lnSpc>
              <a:buFontTx/>
              <a:buNone/>
            </a:pPr>
            <a:endParaRPr lang="en-US" sz="2200"/>
          </a:p>
          <a:p>
            <a:pPr>
              <a:lnSpc>
                <a:spcPct val="50000"/>
              </a:lnSpc>
              <a:buFontTx/>
              <a:buNone/>
            </a:pPr>
            <a:r>
              <a:rPr lang="en-US" sz="2800"/>
              <a:t>2) Presumptive viral encephalitis</a:t>
            </a:r>
          </a:p>
          <a:p>
            <a:pPr>
              <a:lnSpc>
                <a:spcPct val="50000"/>
              </a:lnSpc>
              <a:buFontTx/>
              <a:buNone/>
            </a:pPr>
            <a:endParaRPr lang="en-US" sz="2800"/>
          </a:p>
          <a:p>
            <a:pPr>
              <a:lnSpc>
                <a:spcPct val="80000"/>
              </a:lnSpc>
              <a:buFontTx/>
              <a:buNone/>
            </a:pPr>
            <a:r>
              <a:rPr lang="en-US" sz="2800"/>
              <a:t>3) Fever with acute flaccid paralysis</a:t>
            </a:r>
          </a:p>
          <a:p>
            <a:pPr>
              <a:lnSpc>
                <a:spcPct val="80000"/>
              </a:lnSpc>
              <a:buFontTx/>
              <a:buNone/>
            </a:pPr>
            <a:endParaRPr lang="en-US" sz="2800"/>
          </a:p>
          <a:p>
            <a:pPr>
              <a:lnSpc>
                <a:spcPct val="80000"/>
              </a:lnSpc>
              <a:buFontTx/>
              <a:buNone/>
            </a:pPr>
            <a:r>
              <a:rPr lang="en-US" sz="2800"/>
              <a:t>4) Presumptive aseptic meningitis</a:t>
            </a:r>
            <a:endParaRPr lang="en-US" sz="22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02" name="Rectangle 2"/>
          <p:cNvSpPr>
            <a:spLocks noGrp="1" noChangeArrowheads="1"/>
          </p:cNvSpPr>
          <p:nvPr>
            <p:ph type="title"/>
          </p:nvPr>
        </p:nvSpPr>
        <p:spPr/>
        <p:txBody>
          <a:bodyPr/>
          <a:lstStyle/>
          <a:p>
            <a:r>
              <a:rPr lang="en-US" b="1"/>
              <a:t>Case Definition</a:t>
            </a:r>
          </a:p>
        </p:txBody>
      </p:sp>
      <p:sp>
        <p:nvSpPr>
          <p:cNvPr id="1484803" name="Rectangle 3"/>
          <p:cNvSpPr>
            <a:spLocks noGrp="1" noChangeArrowheads="1"/>
          </p:cNvSpPr>
          <p:nvPr>
            <p:ph type="body" idx="1"/>
          </p:nvPr>
        </p:nvSpPr>
        <p:spPr/>
        <p:txBody>
          <a:bodyPr/>
          <a:lstStyle/>
          <a:p>
            <a:r>
              <a:rPr lang="en-US"/>
              <a:t>Confirmed case - Clinically compatible case with laboratory evidence of West Nile infection by</a:t>
            </a:r>
          </a:p>
          <a:p>
            <a:pPr lvl="1"/>
            <a:r>
              <a:rPr lang="en-US"/>
              <a:t> Sera or CSF IgM ELISA antibody</a:t>
            </a:r>
          </a:p>
          <a:p>
            <a:pPr lvl="1"/>
            <a:r>
              <a:rPr lang="en-US"/>
              <a:t>PCR testing of CSF or tissue</a:t>
            </a:r>
          </a:p>
          <a:p>
            <a:pPr lvl="1"/>
            <a:r>
              <a:rPr lang="en-US"/>
              <a:t>Immunohistochemical staining</a:t>
            </a:r>
          </a:p>
          <a:p>
            <a:pPr lvl="1"/>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ChangeArrowheads="1"/>
          </p:cNvSpPr>
          <p:nvPr>
            <p:ph type="title"/>
          </p:nvPr>
        </p:nvSpPr>
        <p:spPr/>
        <p:txBody>
          <a:bodyPr/>
          <a:lstStyle/>
          <a:p>
            <a:r>
              <a:rPr lang="en-US" altLang="en-US" b="1"/>
              <a:t>Surveillance  Methods for WNV in NYC, 1999 </a:t>
            </a:r>
          </a:p>
        </p:txBody>
      </p:sp>
      <p:sp>
        <p:nvSpPr>
          <p:cNvPr id="332803" name="Rectangle 3"/>
          <p:cNvSpPr>
            <a:spLocks noGrp="1" noChangeArrowheads="1"/>
          </p:cNvSpPr>
          <p:nvPr>
            <p:ph type="body" idx="1"/>
          </p:nvPr>
        </p:nvSpPr>
        <p:spPr/>
        <p:txBody>
          <a:bodyPr/>
          <a:lstStyle/>
          <a:p>
            <a:r>
              <a:rPr lang="en-US" altLang="en-US" u="sng"/>
              <a:t>Human</a:t>
            </a:r>
            <a:r>
              <a:rPr lang="en-US" altLang="en-US"/>
              <a:t> (active and passive)</a:t>
            </a:r>
          </a:p>
          <a:p>
            <a:pPr lvl="1"/>
            <a:r>
              <a:rPr lang="en-US" altLang="en-US"/>
              <a:t>Hospital-based (MD reporting)</a:t>
            </a:r>
          </a:p>
          <a:p>
            <a:pPr lvl="1"/>
            <a:r>
              <a:rPr lang="en-US" altLang="en-US"/>
              <a:t>Laboratory-based (collection of CSF)</a:t>
            </a:r>
          </a:p>
          <a:p>
            <a:pPr lvl="1"/>
            <a:r>
              <a:rPr lang="en-US" altLang="en-US"/>
              <a:t>Retrospective (hospital discharge data)</a:t>
            </a:r>
          </a:p>
          <a:p>
            <a:pPr lvl="1"/>
            <a:r>
              <a:rPr lang="en-US" altLang="en-US"/>
              <a:t>Medical examiner for fatal cases</a:t>
            </a:r>
          </a:p>
          <a:p>
            <a:r>
              <a:rPr lang="en-US" altLang="en-US" u="sng"/>
              <a:t>Mosquito</a:t>
            </a:r>
            <a:r>
              <a:rPr lang="en-US" altLang="en-US"/>
              <a:t> (CDC light and gravid traps)</a:t>
            </a:r>
          </a:p>
          <a:p>
            <a:r>
              <a:rPr lang="en-US" altLang="en-US" u="sng"/>
              <a:t>Avian</a:t>
            </a:r>
            <a:r>
              <a:rPr lang="en-US" altLang="en-US"/>
              <a:t> (dead birds and avian serosurvey)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7874" name="Rectangle 2"/>
          <p:cNvSpPr>
            <a:spLocks noGrp="1" noChangeArrowheads="1"/>
          </p:cNvSpPr>
          <p:nvPr>
            <p:ph type="title"/>
          </p:nvPr>
        </p:nvSpPr>
        <p:spPr/>
        <p:txBody>
          <a:bodyPr/>
          <a:lstStyle/>
          <a:p>
            <a:r>
              <a:rPr lang="en-US"/>
              <a:t>Active Surveillance</a:t>
            </a:r>
          </a:p>
        </p:txBody>
      </p:sp>
      <p:sp>
        <p:nvSpPr>
          <p:cNvPr id="1487875" name="Rectangle 3"/>
          <p:cNvSpPr>
            <a:spLocks noGrp="1" noChangeArrowheads="1"/>
          </p:cNvSpPr>
          <p:nvPr>
            <p:ph type="body" idx="1"/>
          </p:nvPr>
        </p:nvSpPr>
        <p:spPr/>
        <p:txBody>
          <a:bodyPr/>
          <a:lstStyle/>
          <a:p>
            <a:r>
              <a:rPr lang="en-US" sz="2800"/>
              <a:t>Called all 70 hospitals daily during first 2 weeks of outbreak response</a:t>
            </a:r>
          </a:p>
          <a:p>
            <a:r>
              <a:rPr lang="en-US" sz="2800"/>
              <a:t>Interviewed the pediatric and adult medicine, infectious disease, neurology, intensive care physicians, emergency medicine and chief residents to solicit potential cases</a:t>
            </a:r>
          </a:p>
          <a:p>
            <a:r>
              <a:rPr lang="en-US" sz="2800"/>
              <a:t>Status checks on all confirmed cases to determine final disposition</a:t>
            </a:r>
          </a:p>
          <a:p>
            <a:endParaRPr lang="en-US" sz="28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r>
              <a:rPr lang="en-US" sz="4000" b="1"/>
              <a:t>WNV Outbreak Investigation</a:t>
            </a:r>
            <a:r>
              <a:rPr lang="en-US" sz="4000"/>
              <a:t/>
            </a:r>
            <a:br>
              <a:rPr lang="en-US" sz="4000"/>
            </a:br>
            <a:endParaRPr lang="en-US"/>
          </a:p>
        </p:txBody>
      </p:sp>
      <p:sp>
        <p:nvSpPr>
          <p:cNvPr id="287747" name="Rectangle 3"/>
          <p:cNvSpPr>
            <a:spLocks noGrp="1" noChangeArrowheads="1"/>
          </p:cNvSpPr>
          <p:nvPr>
            <p:ph type="body" idx="1"/>
          </p:nvPr>
        </p:nvSpPr>
        <p:spPr/>
        <p:txBody>
          <a:bodyPr/>
          <a:lstStyle/>
          <a:p>
            <a:r>
              <a:rPr lang="en-US"/>
              <a:t>679 suspect cases (&gt; 1300 specimens tested)</a:t>
            </a:r>
          </a:p>
          <a:p>
            <a:r>
              <a:rPr lang="en-US"/>
              <a:t>62 laboratory-positive cases:</a:t>
            </a:r>
          </a:p>
          <a:p>
            <a:pPr lvl="1">
              <a:lnSpc>
                <a:spcPct val="70000"/>
              </a:lnSpc>
            </a:pPr>
            <a:r>
              <a:rPr lang="en-US"/>
              <a:t>New York City (n=46)</a:t>
            </a:r>
          </a:p>
          <a:p>
            <a:pPr lvl="1">
              <a:lnSpc>
                <a:spcPct val="70000"/>
              </a:lnSpc>
            </a:pPr>
            <a:r>
              <a:rPr lang="en-US"/>
              <a:t>Westchester Co. (n=9)</a:t>
            </a:r>
          </a:p>
          <a:p>
            <a:pPr lvl="1">
              <a:lnSpc>
                <a:spcPct val="70000"/>
              </a:lnSpc>
            </a:pPr>
            <a:r>
              <a:rPr lang="en-US"/>
              <a:t>Nassau Co. (n=6)</a:t>
            </a:r>
          </a:p>
          <a:p>
            <a:pPr lvl="1">
              <a:lnSpc>
                <a:spcPct val="70000"/>
              </a:lnSpc>
            </a:pPr>
            <a:r>
              <a:rPr lang="en-US"/>
              <a:t>Canada (n=1) (</a:t>
            </a:r>
            <a:r>
              <a:rPr lang="en-US" i="1"/>
              <a:t>illness onset began 5 days after  returning from visit to Queens, NYC)</a:t>
            </a:r>
            <a:endParaRPr lang="en-US"/>
          </a:p>
          <a:p>
            <a:pPr>
              <a:lnSpc>
                <a:spcPct val="70000"/>
              </a:lnSpc>
            </a:pPr>
            <a:endParaRPr lang="en-US" sz="2800"/>
          </a:p>
          <a:p>
            <a:pPr>
              <a:lnSpc>
                <a:spcPct val="70000"/>
              </a:lnSpc>
            </a:pPr>
            <a:r>
              <a:rPr lang="en-US"/>
              <a:t>7 deaths (CFR = 11%)</a:t>
            </a:r>
          </a:p>
          <a:p>
            <a:pPr>
              <a:lnSpc>
                <a:spcPct val="70000"/>
              </a:lnSpc>
              <a:buFontTx/>
              <a:buNone/>
            </a:pP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0946" name="Rectangle 2"/>
          <p:cNvSpPr>
            <a:spLocks noChangeArrowheads="1"/>
          </p:cNvSpPr>
          <p:nvPr/>
        </p:nvSpPr>
        <p:spPr bwMode="auto">
          <a:xfrm>
            <a:off x="76200" y="5562600"/>
            <a:ext cx="4876800" cy="1143000"/>
          </a:xfrm>
          <a:prstGeom prst="rect">
            <a:avLst/>
          </a:prstGeom>
          <a:noFill/>
          <a:ln w="9525">
            <a:noFill/>
            <a:miter lim="800000"/>
            <a:headEnd/>
            <a:tailEnd/>
          </a:ln>
          <a:effectLst/>
        </p:spPr>
        <p:txBody>
          <a:bodyPr lIns="91432" tIns="45716" rIns="91432" bIns="45716"/>
          <a:lstStyle/>
          <a:p>
            <a:pPr marL="342900" indent="-342900"/>
            <a:endParaRPr lang="en-US" sz="2000" b="1">
              <a:solidFill>
                <a:srgbClr val="0000FF"/>
              </a:solidFill>
              <a:latin typeface="Garamond" pitchFamily="18" charset="0"/>
            </a:endParaRPr>
          </a:p>
        </p:txBody>
      </p:sp>
      <p:sp>
        <p:nvSpPr>
          <p:cNvPr id="1490947" name="Rectangle 3"/>
          <p:cNvSpPr>
            <a:spLocks noChangeArrowheads="1"/>
          </p:cNvSpPr>
          <p:nvPr/>
        </p:nvSpPr>
        <p:spPr bwMode="auto">
          <a:xfrm>
            <a:off x="7067550" y="2743200"/>
            <a:ext cx="184150" cy="641350"/>
          </a:xfrm>
          <a:prstGeom prst="rect">
            <a:avLst/>
          </a:prstGeom>
          <a:noFill/>
          <a:ln w="9525">
            <a:noFill/>
            <a:miter lim="800000"/>
            <a:headEnd/>
            <a:tailEnd/>
          </a:ln>
          <a:effectLst/>
        </p:spPr>
        <p:txBody>
          <a:bodyPr wrap="none" lIns="91432" tIns="45716" rIns="91432" bIns="45716">
            <a:spAutoFit/>
          </a:bodyPr>
          <a:lstStyle/>
          <a:p>
            <a:pPr algn="ctr" eaLnBrk="1" hangingPunct="1"/>
            <a:endParaRPr lang="en-US" sz="3600" i="1">
              <a:solidFill>
                <a:srgbClr val="000099"/>
              </a:solidFill>
            </a:endParaRPr>
          </a:p>
        </p:txBody>
      </p:sp>
      <p:pic>
        <p:nvPicPr>
          <p:cNvPr id="1490948" name="Picture 4"/>
          <p:cNvPicPr>
            <a:picLocks noChangeAspect="1" noChangeArrowheads="1"/>
          </p:cNvPicPr>
          <p:nvPr/>
        </p:nvPicPr>
        <p:blipFill>
          <a:blip r:embed="rId3" cstate="print"/>
          <a:srcRect/>
          <a:stretch>
            <a:fillRect/>
          </a:stretch>
        </p:blipFill>
        <p:spPr bwMode="auto">
          <a:xfrm>
            <a:off x="6019800" y="3124200"/>
            <a:ext cx="2273300" cy="3352800"/>
          </a:xfrm>
          <a:prstGeom prst="rect">
            <a:avLst/>
          </a:prstGeom>
          <a:noFill/>
          <a:ln w="9525">
            <a:noFill/>
            <a:miter lim="800000"/>
            <a:headEnd/>
            <a:tailEnd/>
          </a:ln>
          <a:effectLst/>
        </p:spPr>
      </p:pic>
      <p:pic>
        <p:nvPicPr>
          <p:cNvPr id="1490949" name="Picture 5"/>
          <p:cNvPicPr>
            <a:picLocks noChangeAspect="1" noChangeArrowheads="1"/>
          </p:cNvPicPr>
          <p:nvPr/>
        </p:nvPicPr>
        <p:blipFill>
          <a:blip r:embed="rId4" cstate="print"/>
          <a:srcRect/>
          <a:stretch>
            <a:fillRect/>
          </a:stretch>
        </p:blipFill>
        <p:spPr bwMode="auto">
          <a:xfrm>
            <a:off x="4648200" y="0"/>
            <a:ext cx="4267200" cy="2955925"/>
          </a:xfrm>
          <a:prstGeom prst="rect">
            <a:avLst/>
          </a:prstGeom>
          <a:noFill/>
          <a:ln w="9525">
            <a:noFill/>
            <a:miter lim="800000"/>
            <a:headEnd/>
            <a:tailEnd/>
          </a:ln>
          <a:effectLst/>
        </p:spPr>
      </p:pic>
      <p:pic>
        <p:nvPicPr>
          <p:cNvPr id="1490950" name="Picture 6" descr="Newsweek 2"/>
          <p:cNvPicPr>
            <a:picLocks noChangeAspect="1" noChangeArrowheads="1"/>
          </p:cNvPicPr>
          <p:nvPr/>
        </p:nvPicPr>
        <p:blipFill>
          <a:blip r:embed="rId5" cstate="print"/>
          <a:srcRect/>
          <a:stretch>
            <a:fillRect/>
          </a:stretch>
        </p:blipFill>
        <p:spPr bwMode="auto">
          <a:xfrm>
            <a:off x="609600" y="1447800"/>
            <a:ext cx="4886325" cy="5105400"/>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a:xfrm>
            <a:off x="762000" y="0"/>
            <a:ext cx="7772400" cy="1143000"/>
          </a:xfrm>
        </p:spPr>
        <p:txBody>
          <a:bodyPr/>
          <a:lstStyle/>
          <a:p>
            <a:r>
              <a:rPr lang="en-US" b="1"/>
              <a:t>WNV Human Cases</a:t>
            </a:r>
            <a:endParaRPr lang="en-US"/>
          </a:p>
        </p:txBody>
      </p:sp>
      <p:pic>
        <p:nvPicPr>
          <p:cNvPr id="288771" name="Picture 3"/>
          <p:cNvPicPr>
            <a:picLocks noChangeAspect="1" noChangeArrowheads="1"/>
          </p:cNvPicPr>
          <p:nvPr/>
        </p:nvPicPr>
        <p:blipFill>
          <a:blip r:embed="rId2" cstate="print"/>
          <a:srcRect/>
          <a:stretch>
            <a:fillRect/>
          </a:stretch>
        </p:blipFill>
        <p:spPr bwMode="auto">
          <a:xfrm>
            <a:off x="1143000" y="990600"/>
            <a:ext cx="7210425" cy="5534025"/>
          </a:xfrm>
          <a:prstGeom prst="rect">
            <a:avLst/>
          </a:prstGeom>
          <a:noFill/>
          <a:ln w="9525">
            <a:noFill/>
            <a:miter lim="800000"/>
            <a:headEnd/>
            <a:tailEnd/>
          </a:ln>
          <a:effectLst/>
        </p:spPr>
      </p:pic>
      <p:sp>
        <p:nvSpPr>
          <p:cNvPr id="288772" name="Rectangle 4"/>
          <p:cNvSpPr>
            <a:spLocks noChangeArrowheads="1"/>
          </p:cNvSpPr>
          <p:nvPr/>
        </p:nvSpPr>
        <p:spPr bwMode="auto">
          <a:xfrm>
            <a:off x="3429000" y="4038600"/>
            <a:ext cx="152400" cy="381000"/>
          </a:xfrm>
          <a:prstGeom prst="rect">
            <a:avLst/>
          </a:prstGeom>
          <a:solidFill>
            <a:srgbClr val="FFFF99"/>
          </a:solidFill>
          <a:ln w="9525">
            <a:solidFill>
              <a:schemeClr val="tx1"/>
            </a:solidFill>
            <a:miter lim="800000"/>
            <a:headEnd/>
            <a:tailEnd/>
          </a:ln>
          <a:effectLst/>
        </p:spPr>
        <p:txBody>
          <a:bodyPr wrap="none" anchor="ctr"/>
          <a:lstStyle/>
          <a:p>
            <a:endParaRPr lang="en-US"/>
          </a:p>
        </p:txBody>
      </p:sp>
      <p:sp>
        <p:nvSpPr>
          <p:cNvPr id="288773" name="Oval 5"/>
          <p:cNvSpPr>
            <a:spLocks noChangeArrowheads="1"/>
          </p:cNvSpPr>
          <p:nvPr/>
        </p:nvSpPr>
        <p:spPr bwMode="auto">
          <a:xfrm>
            <a:off x="3581400" y="6172200"/>
            <a:ext cx="76200" cy="76200"/>
          </a:xfrm>
          <a:prstGeom prst="ellipse">
            <a:avLst/>
          </a:prstGeom>
          <a:solidFill>
            <a:srgbClr val="990000"/>
          </a:solidFill>
          <a:ln w="9525">
            <a:solidFill>
              <a:schemeClr val="tx1"/>
            </a:solidFill>
            <a:round/>
            <a:headEnd/>
            <a:tailEnd/>
          </a:ln>
          <a:effectLst/>
        </p:spPr>
        <p:txBody>
          <a:bodyPr wrap="none" anchor="ctr"/>
          <a:lstStyle/>
          <a:p>
            <a:endParaRPr lang="en-US"/>
          </a:p>
        </p:txBody>
      </p:sp>
      <p:sp>
        <p:nvSpPr>
          <p:cNvPr id="288774" name="Oval 6"/>
          <p:cNvSpPr>
            <a:spLocks noChangeArrowheads="1"/>
          </p:cNvSpPr>
          <p:nvPr/>
        </p:nvSpPr>
        <p:spPr bwMode="auto">
          <a:xfrm>
            <a:off x="3352800" y="6172200"/>
            <a:ext cx="76200" cy="76200"/>
          </a:xfrm>
          <a:prstGeom prst="ellipse">
            <a:avLst/>
          </a:prstGeom>
          <a:solidFill>
            <a:srgbClr val="990000"/>
          </a:solidFill>
          <a:ln w="9525">
            <a:solidFill>
              <a:schemeClr val="tx1"/>
            </a:solidFill>
            <a:round/>
            <a:headEnd/>
            <a:tailEnd/>
          </a:ln>
          <a:effectLst/>
        </p:spPr>
        <p:txBody>
          <a:bodyPr wrap="none" anchor="ctr"/>
          <a:lstStyle/>
          <a:p>
            <a:endParaRPr lang="en-US"/>
          </a:p>
        </p:txBody>
      </p:sp>
      <p:sp>
        <p:nvSpPr>
          <p:cNvPr id="288775" name="Rectangle 7"/>
          <p:cNvSpPr>
            <a:spLocks noChangeArrowheads="1"/>
          </p:cNvSpPr>
          <p:nvPr/>
        </p:nvSpPr>
        <p:spPr bwMode="auto">
          <a:xfrm>
            <a:off x="4343400" y="3352800"/>
            <a:ext cx="381000" cy="228600"/>
          </a:xfrm>
          <a:prstGeom prst="rect">
            <a:avLst/>
          </a:prstGeom>
          <a:solidFill>
            <a:srgbClr val="FFFF99"/>
          </a:solidFill>
          <a:ln w="9525">
            <a:solidFill>
              <a:schemeClr val="tx1"/>
            </a:solidFill>
            <a:miter lim="800000"/>
            <a:headEnd/>
            <a:tailEnd/>
          </a:ln>
          <a:effectLst/>
        </p:spPr>
        <p:txBody>
          <a:bodyPr wrap="none" anchor="ctr"/>
          <a:lstStyle/>
          <a:p>
            <a:endParaRPr lang="en-US"/>
          </a:p>
        </p:txBody>
      </p:sp>
      <p:sp>
        <p:nvSpPr>
          <p:cNvPr id="288776" name="Oval 8"/>
          <p:cNvSpPr>
            <a:spLocks noChangeArrowheads="1"/>
          </p:cNvSpPr>
          <p:nvPr/>
        </p:nvSpPr>
        <p:spPr bwMode="auto">
          <a:xfrm flipV="1">
            <a:off x="4800600" y="4267200"/>
            <a:ext cx="76200" cy="76200"/>
          </a:xfrm>
          <a:prstGeom prst="ellipse">
            <a:avLst/>
          </a:prstGeom>
          <a:solidFill>
            <a:srgbClr val="CC0000"/>
          </a:solidFill>
          <a:ln w="9525">
            <a:solidFill>
              <a:schemeClr val="tx1"/>
            </a:solidFill>
            <a:round/>
            <a:headEnd/>
            <a:tailEnd/>
          </a:ln>
          <a:effectLst/>
        </p:spPr>
        <p:txBody>
          <a:bodyPr wrap="none" anchor="ctr"/>
          <a:lstStyle/>
          <a:p>
            <a:endParaRPr lang="en-US"/>
          </a:p>
        </p:txBody>
      </p:sp>
      <p:sp>
        <p:nvSpPr>
          <p:cNvPr id="288777" name="Oval 9"/>
          <p:cNvSpPr>
            <a:spLocks noChangeArrowheads="1"/>
          </p:cNvSpPr>
          <p:nvPr/>
        </p:nvSpPr>
        <p:spPr bwMode="auto">
          <a:xfrm>
            <a:off x="5562600" y="4495800"/>
            <a:ext cx="76200" cy="76200"/>
          </a:xfrm>
          <a:prstGeom prst="ellipse">
            <a:avLst/>
          </a:prstGeom>
          <a:solidFill>
            <a:srgbClr val="990000"/>
          </a:solidFill>
          <a:ln w="9525">
            <a:solidFill>
              <a:schemeClr val="tx1"/>
            </a:solidFill>
            <a:round/>
            <a:headEnd/>
            <a:tailEnd/>
          </a:ln>
          <a:effectLst/>
        </p:spPr>
        <p:txBody>
          <a:bodyPr wrap="none" anchor="ctr"/>
          <a:lstStyle/>
          <a:p>
            <a:endParaRPr lang="en-US"/>
          </a:p>
        </p:txBody>
      </p:sp>
      <p:sp>
        <p:nvSpPr>
          <p:cNvPr id="288778" name="Oval 10"/>
          <p:cNvSpPr>
            <a:spLocks noChangeArrowheads="1"/>
          </p:cNvSpPr>
          <p:nvPr/>
        </p:nvSpPr>
        <p:spPr bwMode="auto">
          <a:xfrm>
            <a:off x="4343400" y="3733800"/>
            <a:ext cx="76200" cy="76200"/>
          </a:xfrm>
          <a:prstGeom prst="ellipse">
            <a:avLst/>
          </a:prstGeom>
          <a:solidFill>
            <a:srgbClr val="990000"/>
          </a:solidFill>
          <a:ln w="9525">
            <a:solidFill>
              <a:schemeClr val="tx1"/>
            </a:solidFill>
            <a:round/>
            <a:headEnd/>
            <a:tailEnd/>
          </a:ln>
          <a:effectLst/>
        </p:spPr>
        <p:txBody>
          <a:bodyPr wrap="none" anchor="ctr"/>
          <a:lstStyle/>
          <a:p>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9362" name="Rectangle 2"/>
          <p:cNvSpPr>
            <a:spLocks noGrp="1" noChangeArrowheads="1"/>
          </p:cNvSpPr>
          <p:nvPr>
            <p:ph type="title"/>
          </p:nvPr>
        </p:nvSpPr>
        <p:spPr>
          <a:xfrm>
            <a:off x="685800" y="457200"/>
            <a:ext cx="7772400" cy="1143000"/>
          </a:xfrm>
        </p:spPr>
        <p:txBody>
          <a:bodyPr/>
          <a:lstStyle/>
          <a:p>
            <a:r>
              <a:rPr lang="en-US" sz="3200" b="1"/>
              <a:t>West Nile Encephalitis Cases </a:t>
            </a:r>
            <a:br>
              <a:rPr lang="en-US" sz="3200" b="1"/>
            </a:br>
            <a:r>
              <a:rPr lang="en-US" sz="3200" b="1"/>
              <a:t>New York State</a:t>
            </a:r>
            <a:endParaRPr lang="en-US"/>
          </a:p>
        </p:txBody>
      </p:sp>
      <p:graphicFrame>
        <p:nvGraphicFramePr>
          <p:cNvPr id="1492992" name="Object 0"/>
          <p:cNvGraphicFramePr>
            <a:graphicFrameLocks noChangeAspect="1"/>
          </p:cNvGraphicFramePr>
          <p:nvPr>
            <p:ph type="chart" idx="1"/>
          </p:nvPr>
        </p:nvGraphicFramePr>
        <p:xfrm>
          <a:off x="609600" y="2057400"/>
          <a:ext cx="7773988" cy="4114800"/>
        </p:xfrm>
        <a:graphic>
          <a:graphicData uri="http://schemas.openxmlformats.org/presentationml/2006/ole">
            <p:oleObj spid="_x0000_s1492992" name="Chart" r:id="rId3" imgW="7772761" imgH="4115162" progId="MSGraph.Chart.8">
              <p:embed followColorScheme="full"/>
            </p:oleObj>
          </a:graphicData>
        </a:graphic>
      </p:graphicFrame>
      <p:sp>
        <p:nvSpPr>
          <p:cNvPr id="1039364" name="Text Box 4"/>
          <p:cNvSpPr txBox="1">
            <a:spLocks noChangeArrowheads="1"/>
          </p:cNvSpPr>
          <p:nvPr/>
        </p:nvSpPr>
        <p:spPr bwMode="auto">
          <a:xfrm>
            <a:off x="4191000" y="1779588"/>
            <a:ext cx="708025" cy="366712"/>
          </a:xfrm>
          <a:prstGeom prst="rect">
            <a:avLst/>
          </a:prstGeom>
          <a:noFill/>
          <a:ln w="9525">
            <a:noFill/>
            <a:miter lim="800000"/>
            <a:headEnd/>
            <a:tailEnd/>
          </a:ln>
          <a:effectLst/>
        </p:spPr>
        <p:txBody>
          <a:bodyPr wrap="none">
            <a:spAutoFit/>
          </a:bodyPr>
          <a:lstStyle/>
          <a:p>
            <a:r>
              <a:rPr lang="en-US" sz="1800" b="1"/>
              <a:t>N=62</a:t>
            </a:r>
          </a:p>
        </p:txBody>
      </p:sp>
      <p:sp>
        <p:nvSpPr>
          <p:cNvPr id="1039365" name="Text Box 5"/>
          <p:cNvSpPr txBox="1">
            <a:spLocks noChangeArrowheads="1"/>
          </p:cNvSpPr>
          <p:nvPr/>
        </p:nvSpPr>
        <p:spPr bwMode="auto">
          <a:xfrm>
            <a:off x="365125" y="6361113"/>
            <a:ext cx="3317875" cy="274637"/>
          </a:xfrm>
          <a:prstGeom prst="rect">
            <a:avLst/>
          </a:prstGeom>
          <a:noFill/>
          <a:ln w="9525">
            <a:noFill/>
            <a:miter lim="800000"/>
            <a:headEnd/>
            <a:tailEnd/>
          </a:ln>
          <a:effectLst/>
        </p:spPr>
        <p:txBody>
          <a:bodyPr wrap="none">
            <a:spAutoFit/>
          </a:bodyPr>
          <a:lstStyle/>
          <a:p>
            <a:r>
              <a:rPr lang="en-US" sz="1200"/>
              <a:t>* Pt. lives in Toronto but has travel history to NYC</a:t>
            </a:r>
            <a:endParaRPr lang="en-US" sz="16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9986" name="Rectangle 2"/>
          <p:cNvSpPr>
            <a:spLocks noGrp="1" noChangeArrowheads="1"/>
          </p:cNvSpPr>
          <p:nvPr>
            <p:ph type="title"/>
          </p:nvPr>
        </p:nvSpPr>
        <p:spPr>
          <a:xfrm>
            <a:off x="914400" y="381000"/>
            <a:ext cx="7772400" cy="1143000"/>
          </a:xfrm>
        </p:spPr>
        <p:txBody>
          <a:bodyPr/>
          <a:lstStyle/>
          <a:p>
            <a:r>
              <a:rPr lang="en-US" sz="3200" b="1"/>
              <a:t>Demographics and Clinical Syndromes</a:t>
            </a:r>
            <a:r>
              <a:rPr lang="en-US" sz="3600" b="1"/>
              <a:t> </a:t>
            </a:r>
          </a:p>
        </p:txBody>
      </p:sp>
      <p:sp>
        <p:nvSpPr>
          <p:cNvPr id="1449987" name="Rectangle 3"/>
          <p:cNvSpPr>
            <a:spLocks noGrp="1" noChangeArrowheads="1"/>
          </p:cNvSpPr>
          <p:nvPr>
            <p:ph type="body" idx="1"/>
          </p:nvPr>
        </p:nvSpPr>
        <p:spPr>
          <a:xfrm>
            <a:off x="762000" y="1981200"/>
            <a:ext cx="7772400" cy="4114800"/>
          </a:xfrm>
        </p:spPr>
        <p:txBody>
          <a:bodyPr/>
          <a:lstStyle/>
          <a:p>
            <a:r>
              <a:rPr lang="en-US" sz="2800" b="1"/>
              <a:t>Gender:</a:t>
            </a:r>
            <a:r>
              <a:rPr lang="en-US" sz="2800"/>
              <a:t>		Male 53%     Female 47%</a:t>
            </a:r>
          </a:p>
          <a:p>
            <a:endParaRPr lang="en-US" sz="2800"/>
          </a:p>
          <a:p>
            <a:pPr>
              <a:lnSpc>
                <a:spcPct val="50000"/>
              </a:lnSpc>
            </a:pPr>
            <a:r>
              <a:rPr lang="en-US" sz="2800" b="1"/>
              <a:t>Age:</a:t>
            </a:r>
            <a:r>
              <a:rPr lang="en-US" sz="2800"/>
              <a:t>		Median 71 years  (range 5-90 yrs) </a:t>
            </a:r>
          </a:p>
          <a:p>
            <a:pPr lvl="1">
              <a:lnSpc>
                <a:spcPct val="50000"/>
              </a:lnSpc>
              <a:buFontTx/>
              <a:buNone/>
            </a:pPr>
            <a:r>
              <a:rPr lang="en-US" sz="2200" i="1"/>
              <a:t>				</a:t>
            </a:r>
            <a:r>
              <a:rPr lang="en-US" sz="2600" i="1"/>
              <a:t>(Note: 73% cases were </a:t>
            </a:r>
            <a:r>
              <a:rPr lang="en-US" sz="2600" i="1" u="sng"/>
              <a:t>&gt;</a:t>
            </a:r>
            <a:r>
              <a:rPr lang="en-US" sz="2600" i="1"/>
              <a:t> 60 yrs)</a:t>
            </a:r>
          </a:p>
          <a:p>
            <a:pPr>
              <a:lnSpc>
                <a:spcPct val="50000"/>
              </a:lnSpc>
              <a:buFontTx/>
              <a:buNone/>
            </a:pPr>
            <a:endParaRPr lang="en-US" sz="2600" i="1"/>
          </a:p>
          <a:p>
            <a:pPr>
              <a:lnSpc>
                <a:spcPct val="50000"/>
              </a:lnSpc>
            </a:pPr>
            <a:r>
              <a:rPr lang="en-US" sz="2800" b="1"/>
              <a:t>Syndrome:	</a:t>
            </a:r>
            <a:r>
              <a:rPr lang="en-US" sz="2800"/>
              <a:t>Encephalitis w weakness      41%</a:t>
            </a:r>
          </a:p>
          <a:p>
            <a:pPr lvl="4">
              <a:lnSpc>
                <a:spcPct val="50000"/>
              </a:lnSpc>
              <a:buFontTx/>
              <a:buNone/>
            </a:pPr>
            <a:endParaRPr lang="en-US" sz="1800" b="1"/>
          </a:p>
          <a:p>
            <a:pPr>
              <a:lnSpc>
                <a:spcPct val="50000"/>
              </a:lnSpc>
              <a:buFontTx/>
              <a:buNone/>
            </a:pPr>
            <a:r>
              <a:rPr lang="en-US" sz="2800" i="1"/>
              <a:t>				</a:t>
            </a:r>
            <a:r>
              <a:rPr lang="en-US" sz="2800"/>
              <a:t>Encephalitis</a:t>
            </a:r>
            <a:r>
              <a:rPr lang="en-US" sz="2800" i="1"/>
              <a:t>	                          </a:t>
            </a:r>
            <a:r>
              <a:rPr lang="en-US" sz="2800"/>
              <a:t>22%</a:t>
            </a:r>
          </a:p>
          <a:p>
            <a:pPr>
              <a:lnSpc>
                <a:spcPct val="50000"/>
              </a:lnSpc>
              <a:buFontTx/>
              <a:buNone/>
            </a:pPr>
            <a:endParaRPr lang="en-US" sz="2800"/>
          </a:p>
          <a:p>
            <a:pPr>
              <a:lnSpc>
                <a:spcPct val="50000"/>
              </a:lnSpc>
              <a:buFontTx/>
              <a:buNone/>
            </a:pPr>
            <a:r>
              <a:rPr lang="en-US" sz="2800"/>
              <a:t>				Aseptic meningitis		     29%</a:t>
            </a:r>
          </a:p>
          <a:p>
            <a:pPr>
              <a:lnSpc>
                <a:spcPct val="50000"/>
              </a:lnSpc>
              <a:buFontTx/>
              <a:buNone/>
            </a:pPr>
            <a:r>
              <a:rPr lang="en-US" sz="2800"/>
              <a:t>				</a:t>
            </a:r>
          </a:p>
          <a:p>
            <a:pPr>
              <a:lnSpc>
                <a:spcPct val="50000"/>
              </a:lnSpc>
              <a:buFontTx/>
              <a:buNone/>
            </a:pPr>
            <a:r>
              <a:rPr lang="en-US" sz="2800"/>
              <a:t>				Milder illness		       8%					</a:t>
            </a:r>
            <a:endParaRPr lang="en-US" sz="2800" i="1"/>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16194" name="Object 2"/>
          <p:cNvGraphicFramePr>
            <a:graphicFrameLocks noChangeAspect="1"/>
          </p:cNvGraphicFramePr>
          <p:nvPr/>
        </p:nvGraphicFramePr>
        <p:xfrm>
          <a:off x="381000" y="304800"/>
          <a:ext cx="8458200" cy="6029325"/>
        </p:xfrm>
        <a:graphic>
          <a:graphicData uri="http://schemas.openxmlformats.org/presentationml/2006/ole">
            <p:oleObj spid="_x0000_s1416194" name="Worksheet" r:id="rId3" imgW="7296607" imgH="5201107" progId="Excel.Sheet.8">
              <p:embed/>
            </p:oleObj>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3058" name="Picture 2" descr="perivascular infiltrate"/>
          <p:cNvPicPr>
            <a:picLocks noChangeAspect="1" noChangeArrowheads="1"/>
          </p:cNvPicPr>
          <p:nvPr/>
        </p:nvPicPr>
        <p:blipFill>
          <a:blip r:embed="rId2" cstate="print"/>
          <a:srcRect/>
          <a:stretch>
            <a:fillRect/>
          </a:stretch>
        </p:blipFill>
        <p:spPr bwMode="auto">
          <a:xfrm>
            <a:off x="0" y="228600"/>
            <a:ext cx="9144000" cy="685800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082" name="Picture 2" descr="neuropathology slide"/>
          <p:cNvPicPr>
            <a:picLocks noChangeAspect="1" noChangeArrowheads="1"/>
          </p:cNvPicPr>
          <p:nvPr/>
        </p:nvPicPr>
        <p:blipFill>
          <a:blip r:embed="rId2" cstate="print"/>
          <a:srcRect/>
          <a:stretch>
            <a:fillRect/>
          </a:stretch>
        </p:blipFill>
        <p:spPr bwMode="auto">
          <a:xfrm>
            <a:off x="1143000" y="762000"/>
            <a:ext cx="7239000" cy="5410200"/>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5170" name="Picture 2" descr="door to door"/>
          <p:cNvPicPr>
            <a:picLocks noChangeAspect="1" noChangeArrowheads="1"/>
          </p:cNvPicPr>
          <p:nvPr/>
        </p:nvPicPr>
        <p:blipFill>
          <a:blip r:embed="rId2" cstate="print"/>
          <a:srcRect/>
          <a:stretch>
            <a:fillRect/>
          </a:stretch>
        </p:blipFill>
        <p:spPr bwMode="auto">
          <a:xfrm>
            <a:off x="1371600" y="533400"/>
            <a:ext cx="6248400" cy="5486400"/>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1074" name="Rectangle 2"/>
          <p:cNvSpPr>
            <a:spLocks noGrp="1" noChangeArrowheads="1"/>
          </p:cNvSpPr>
          <p:nvPr>
            <p:ph type="title"/>
          </p:nvPr>
        </p:nvSpPr>
        <p:spPr/>
        <p:txBody>
          <a:bodyPr/>
          <a:lstStyle/>
          <a:p>
            <a:r>
              <a:rPr lang="en-US" b="1"/>
              <a:t>Serosurvey Results</a:t>
            </a:r>
          </a:p>
        </p:txBody>
      </p:sp>
      <p:sp>
        <p:nvSpPr>
          <p:cNvPr id="1411075" name="Rectangle 3"/>
          <p:cNvSpPr>
            <a:spLocks noGrp="1" noChangeArrowheads="1"/>
          </p:cNvSpPr>
          <p:nvPr>
            <p:ph type="body" idx="1"/>
          </p:nvPr>
        </p:nvSpPr>
        <p:spPr/>
        <p:txBody>
          <a:bodyPr/>
          <a:lstStyle/>
          <a:p>
            <a:r>
              <a:rPr lang="en-US"/>
              <a:t>Estimated seroprevalence was 2.6%       (95% CI:   1.2 – 4.1%)</a:t>
            </a:r>
          </a:p>
          <a:p>
            <a:endParaRPr lang="en-US"/>
          </a:p>
          <a:p>
            <a:r>
              <a:rPr lang="en-US"/>
              <a:t>20% of seropositive with febrile illness attributed to WN.  Symptoms included:</a:t>
            </a:r>
          </a:p>
          <a:p>
            <a:pPr>
              <a:buFont typeface="Wingdings" pitchFamily="2" charset="2"/>
              <a:buNone/>
            </a:pPr>
            <a:r>
              <a:rPr lang="en-US"/>
              <a:t>		</a:t>
            </a:r>
            <a:r>
              <a:rPr lang="en-US" sz="2800"/>
              <a:t>- Muscle aches (100%)	- Fatigue (87%)</a:t>
            </a:r>
          </a:p>
          <a:p>
            <a:pPr>
              <a:buFont typeface="Wingdings" pitchFamily="2" charset="2"/>
              <a:buNone/>
            </a:pPr>
            <a:r>
              <a:rPr lang="en-US" sz="2800"/>
              <a:t>		- Headache (89%)		- Joint pain (76%)</a:t>
            </a:r>
          </a:p>
          <a:p>
            <a:endParaRPr lang="en-US" sz="28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2098" name="Rectangle 2"/>
          <p:cNvSpPr>
            <a:spLocks noGrp="1" noChangeArrowheads="1"/>
          </p:cNvSpPr>
          <p:nvPr>
            <p:ph type="title"/>
          </p:nvPr>
        </p:nvSpPr>
        <p:spPr>
          <a:xfrm>
            <a:off x="474663" y="762000"/>
            <a:ext cx="8193087" cy="990600"/>
          </a:xfrm>
        </p:spPr>
        <p:txBody>
          <a:bodyPr/>
          <a:lstStyle/>
          <a:p>
            <a:r>
              <a:rPr lang="en-US" sz="4200" b="1"/>
              <a:t>Spectrum of Illness in Study Area</a:t>
            </a:r>
            <a:endParaRPr lang="en-US" b="1"/>
          </a:p>
        </p:txBody>
      </p:sp>
      <p:sp>
        <p:nvSpPr>
          <p:cNvPr id="1412099" name="Rectangle 3"/>
          <p:cNvSpPr>
            <a:spLocks noGrp="1" noChangeArrowheads="1"/>
          </p:cNvSpPr>
          <p:nvPr>
            <p:ph type="body" idx="1"/>
          </p:nvPr>
        </p:nvSpPr>
        <p:spPr>
          <a:xfrm>
            <a:off x="1354138" y="2286000"/>
            <a:ext cx="5486400" cy="5638800"/>
          </a:xfrm>
        </p:spPr>
        <p:txBody>
          <a:bodyPr/>
          <a:lstStyle/>
          <a:p>
            <a:r>
              <a:rPr lang="en-US" u="sng"/>
              <a:t>1212 total infections</a:t>
            </a:r>
          </a:p>
          <a:p>
            <a:endParaRPr lang="en-US"/>
          </a:p>
          <a:p>
            <a:r>
              <a:rPr lang="en-US"/>
              <a:t>993 (82%) asymptomatic</a:t>
            </a:r>
          </a:p>
          <a:p>
            <a:r>
              <a:rPr lang="en-US"/>
              <a:t>210 (17%) febrile illnesses</a:t>
            </a:r>
          </a:p>
          <a:p>
            <a:r>
              <a:rPr lang="en-US"/>
              <a:t>    9 (&lt;1%) WN encephalitis</a:t>
            </a:r>
            <a:r>
              <a:rPr lang="en-US" b="1"/>
              <a:t> </a:t>
            </a:r>
          </a:p>
          <a:p>
            <a:endParaRPr lang="en-US" b="1"/>
          </a:p>
          <a:p>
            <a:endParaRPr lang="en-US" b="1"/>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4146" name="Rectangle 2"/>
          <p:cNvSpPr>
            <a:spLocks noGrp="1" noChangeArrowheads="1"/>
          </p:cNvSpPr>
          <p:nvPr>
            <p:ph type="title"/>
          </p:nvPr>
        </p:nvSpPr>
        <p:spPr>
          <a:xfrm>
            <a:off x="271463" y="685800"/>
            <a:ext cx="8532812" cy="1143000"/>
          </a:xfrm>
        </p:spPr>
        <p:txBody>
          <a:bodyPr/>
          <a:lstStyle/>
          <a:p>
            <a:r>
              <a:rPr lang="en-US" b="1"/>
              <a:t>Extrapolation to New York Metropolitan Area</a:t>
            </a:r>
          </a:p>
        </p:txBody>
      </p:sp>
      <p:graphicFrame>
        <p:nvGraphicFramePr>
          <p:cNvPr id="1414147" name="Object 3"/>
          <p:cNvGraphicFramePr>
            <a:graphicFrameLocks noChangeAspect="1"/>
          </p:cNvGraphicFramePr>
          <p:nvPr>
            <p:ph type="tbl" idx="1"/>
          </p:nvPr>
        </p:nvGraphicFramePr>
        <p:xfrm>
          <a:off x="474663" y="2133600"/>
          <a:ext cx="8262937" cy="4724400"/>
        </p:xfrm>
        <a:graphic>
          <a:graphicData uri="http://schemas.openxmlformats.org/presentationml/2006/ole">
            <p:oleObj spid="_x0000_s1414147" name="Document" r:id="rId3" imgW="9999360" imgH="4741920" progId="Word.Document.8">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74530" name="Picture 2" descr="Anthrax"/>
          <p:cNvPicPr>
            <a:picLocks noChangeAspect="1" noChangeArrowheads="1"/>
          </p:cNvPicPr>
          <p:nvPr/>
        </p:nvPicPr>
        <p:blipFill>
          <a:blip r:embed="rId2" cstate="print"/>
          <a:srcRect/>
          <a:stretch>
            <a:fillRect/>
          </a:stretch>
        </p:blipFill>
        <p:spPr bwMode="auto">
          <a:xfrm>
            <a:off x="0" y="0"/>
            <a:ext cx="4800600" cy="5638800"/>
          </a:xfrm>
          <a:prstGeom prst="rect">
            <a:avLst/>
          </a:prstGeom>
          <a:noFill/>
        </p:spPr>
      </p:pic>
      <p:pic>
        <p:nvPicPr>
          <p:cNvPr id="1174531" name="Picture 3" descr="letter 2"/>
          <p:cNvPicPr>
            <a:picLocks noChangeAspect="1" noChangeArrowheads="1"/>
          </p:cNvPicPr>
          <p:nvPr/>
        </p:nvPicPr>
        <p:blipFill>
          <a:blip r:embed="rId3" cstate="print"/>
          <a:srcRect/>
          <a:stretch>
            <a:fillRect/>
          </a:stretch>
        </p:blipFill>
        <p:spPr bwMode="auto">
          <a:xfrm>
            <a:off x="4648200" y="3979863"/>
            <a:ext cx="4495800" cy="2878137"/>
          </a:xfrm>
          <a:prstGeom prst="rect">
            <a:avLst/>
          </a:prstGeom>
          <a:noFill/>
        </p:spPr>
      </p:pic>
      <p:pic>
        <p:nvPicPr>
          <p:cNvPr id="1174532" name="Picture 4" descr="headline_1"/>
          <p:cNvPicPr>
            <a:picLocks noChangeAspect="1" noChangeArrowheads="1"/>
          </p:cNvPicPr>
          <p:nvPr/>
        </p:nvPicPr>
        <p:blipFill>
          <a:blip r:embed="rId4" cstate="print"/>
          <a:srcRect/>
          <a:stretch>
            <a:fillRect/>
          </a:stretch>
        </p:blipFill>
        <p:spPr bwMode="auto">
          <a:xfrm>
            <a:off x="4953000" y="762000"/>
            <a:ext cx="3810000" cy="2741613"/>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62" name="Rectangle 2"/>
          <p:cNvSpPr>
            <a:spLocks noGrp="1" noChangeArrowheads="1"/>
          </p:cNvSpPr>
          <p:nvPr>
            <p:ph type="title"/>
          </p:nvPr>
        </p:nvSpPr>
        <p:spPr>
          <a:xfrm>
            <a:off x="685800" y="0"/>
            <a:ext cx="7772400" cy="1143000"/>
          </a:xfrm>
        </p:spPr>
        <p:txBody>
          <a:bodyPr/>
          <a:lstStyle/>
          <a:p>
            <a:r>
              <a:rPr lang="en-US" altLang="en-US" sz="4800" b="1"/>
              <a:t>Larval Surveillance</a:t>
            </a:r>
          </a:p>
        </p:txBody>
      </p:sp>
      <p:pic>
        <p:nvPicPr>
          <p:cNvPr id="1474563" name="Picture 3"/>
          <p:cNvPicPr>
            <a:picLocks noChangeAspect="1" noChangeArrowheads="1"/>
          </p:cNvPicPr>
          <p:nvPr>
            <p:ph type="body" idx="1"/>
          </p:nvPr>
        </p:nvPicPr>
        <p:blipFill>
          <a:blip r:embed="rId2" cstate="print"/>
          <a:srcRect/>
          <a:stretch>
            <a:fillRect/>
          </a:stretch>
        </p:blipFill>
        <p:spPr>
          <a:xfrm>
            <a:off x="4591050" y="2743200"/>
            <a:ext cx="4552950" cy="4114800"/>
          </a:xfrm>
        </p:spPr>
      </p:pic>
      <p:pic>
        <p:nvPicPr>
          <p:cNvPr id="1474564" name="Picture 4"/>
          <p:cNvPicPr>
            <a:picLocks noChangeAspect="1" noChangeArrowheads="1"/>
          </p:cNvPicPr>
          <p:nvPr/>
        </p:nvPicPr>
        <p:blipFill>
          <a:blip r:embed="rId3" cstate="print"/>
          <a:srcRect/>
          <a:stretch>
            <a:fillRect/>
          </a:stretch>
        </p:blipFill>
        <p:spPr bwMode="auto">
          <a:xfrm>
            <a:off x="0" y="1143000"/>
            <a:ext cx="4495800" cy="3505200"/>
          </a:xfrm>
          <a:prstGeom prst="rect">
            <a:avLst/>
          </a:prstGeom>
          <a:noFill/>
        </p:spPr>
      </p:pic>
      <p:sp>
        <p:nvSpPr>
          <p:cNvPr id="1474565" name="Text Box 5"/>
          <p:cNvSpPr txBox="1">
            <a:spLocks noChangeArrowheads="1"/>
          </p:cNvSpPr>
          <p:nvPr/>
        </p:nvSpPr>
        <p:spPr bwMode="auto">
          <a:xfrm>
            <a:off x="214313" y="4618038"/>
            <a:ext cx="184150" cy="579437"/>
          </a:xfrm>
          <a:prstGeom prst="rect">
            <a:avLst/>
          </a:prstGeom>
          <a:noFill/>
          <a:ln w="12700">
            <a:noFill/>
            <a:miter lim="800000"/>
            <a:headEnd/>
            <a:tailEnd/>
          </a:ln>
          <a:effectLst/>
        </p:spPr>
        <p:txBody>
          <a:bodyPr wrap="none">
            <a:spAutoFit/>
          </a:bodyPr>
          <a:lstStyle/>
          <a:p>
            <a:pPr algn="ctr"/>
            <a:endParaRPr lang="en-US" altLang="en-US" sz="3200">
              <a:latin typeface="Times" pitchFamily="18" charset="0"/>
            </a:endParaRPr>
          </a:p>
        </p:txBody>
      </p:sp>
      <p:sp>
        <p:nvSpPr>
          <p:cNvPr id="1474566" name="Rectangle 6"/>
          <p:cNvSpPr>
            <a:spLocks noChangeArrowheads="1"/>
          </p:cNvSpPr>
          <p:nvPr/>
        </p:nvSpPr>
        <p:spPr bwMode="auto">
          <a:xfrm>
            <a:off x="1785938" y="4883150"/>
            <a:ext cx="387350" cy="854075"/>
          </a:xfrm>
          <a:prstGeom prst="rect">
            <a:avLst/>
          </a:prstGeom>
          <a:noFill/>
          <a:ln w="12700">
            <a:noFill/>
            <a:miter lim="800000"/>
            <a:headEnd/>
            <a:tailEnd/>
          </a:ln>
          <a:effectLst/>
        </p:spPr>
        <p:txBody>
          <a:bodyPr wrap="none">
            <a:spAutoFit/>
          </a:bodyPr>
          <a:lstStyle/>
          <a:p>
            <a:pPr algn="ctr"/>
            <a:endParaRPr lang="en-US" altLang="en-US" sz="1800">
              <a:latin typeface="Times" pitchFamily="18" charset="0"/>
            </a:endParaRPr>
          </a:p>
          <a:p>
            <a:pPr algn="ctr"/>
            <a:r>
              <a:rPr lang="en-US" altLang="en-US" sz="3200">
                <a:latin typeface="Times" pitchFamily="18" charset="0"/>
              </a:rPr>
              <a:t>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6610" name="Picture 2" descr="CDCtrap"/>
          <p:cNvPicPr>
            <a:picLocks noChangeAspect="1" noChangeArrowheads="1"/>
          </p:cNvPicPr>
          <p:nvPr/>
        </p:nvPicPr>
        <p:blipFill>
          <a:blip r:embed="rId2" cstate="print"/>
          <a:srcRect/>
          <a:stretch>
            <a:fillRect/>
          </a:stretch>
        </p:blipFill>
        <p:spPr bwMode="auto">
          <a:xfrm>
            <a:off x="0" y="0"/>
            <a:ext cx="3251200" cy="5486400"/>
          </a:xfrm>
          <a:prstGeom prst="rect">
            <a:avLst/>
          </a:prstGeom>
          <a:noFill/>
        </p:spPr>
      </p:pic>
      <p:pic>
        <p:nvPicPr>
          <p:cNvPr id="1476611" name="Picture 3" descr="gravtrap"/>
          <p:cNvPicPr>
            <a:picLocks noChangeAspect="1" noChangeArrowheads="1"/>
          </p:cNvPicPr>
          <p:nvPr/>
        </p:nvPicPr>
        <p:blipFill>
          <a:blip r:embed="rId3" cstate="print"/>
          <a:srcRect/>
          <a:stretch>
            <a:fillRect/>
          </a:stretch>
        </p:blipFill>
        <p:spPr bwMode="auto">
          <a:xfrm>
            <a:off x="5349875" y="0"/>
            <a:ext cx="3794125" cy="4002088"/>
          </a:xfrm>
          <a:prstGeom prst="rect">
            <a:avLst/>
          </a:prstGeom>
          <a:noFill/>
        </p:spPr>
      </p:pic>
      <p:sp>
        <p:nvSpPr>
          <p:cNvPr id="1476612" name="Text Box 4"/>
          <p:cNvSpPr txBox="1">
            <a:spLocks noChangeArrowheads="1"/>
          </p:cNvSpPr>
          <p:nvPr/>
        </p:nvSpPr>
        <p:spPr bwMode="auto">
          <a:xfrm>
            <a:off x="6096000" y="3276600"/>
            <a:ext cx="2589213" cy="457200"/>
          </a:xfrm>
          <a:prstGeom prst="rect">
            <a:avLst/>
          </a:prstGeom>
          <a:noFill/>
          <a:ln w="9525">
            <a:noFill/>
            <a:miter lim="800000"/>
            <a:headEnd/>
            <a:tailEnd/>
          </a:ln>
          <a:effectLst/>
        </p:spPr>
        <p:txBody>
          <a:bodyPr wrap="none">
            <a:spAutoFit/>
          </a:bodyPr>
          <a:lstStyle/>
          <a:p>
            <a:r>
              <a:rPr lang="en-US" altLang="en-US" sz="2400" b="1">
                <a:solidFill>
                  <a:srgbClr val="FFFF00"/>
                </a:solidFill>
              </a:rPr>
              <a:t>CDC Gravid Trap</a:t>
            </a:r>
          </a:p>
        </p:txBody>
      </p:sp>
      <p:pic>
        <p:nvPicPr>
          <p:cNvPr id="1476613" name="Picture 5"/>
          <p:cNvPicPr>
            <a:picLocks noChangeAspect="1" noChangeArrowheads="1"/>
          </p:cNvPicPr>
          <p:nvPr/>
        </p:nvPicPr>
        <p:blipFill>
          <a:blip r:embed="rId4" cstate="print"/>
          <a:srcRect/>
          <a:stretch>
            <a:fillRect/>
          </a:stretch>
        </p:blipFill>
        <p:spPr bwMode="auto">
          <a:xfrm>
            <a:off x="3200400" y="3944938"/>
            <a:ext cx="3886200" cy="2913062"/>
          </a:xfrm>
          <a:prstGeom prst="rect">
            <a:avLst/>
          </a:prstGeom>
          <a:noFill/>
        </p:spPr>
      </p:pic>
      <p:sp>
        <p:nvSpPr>
          <p:cNvPr id="1476614" name="Text Box 6"/>
          <p:cNvSpPr txBox="1">
            <a:spLocks noChangeArrowheads="1"/>
          </p:cNvSpPr>
          <p:nvPr/>
        </p:nvSpPr>
        <p:spPr bwMode="auto">
          <a:xfrm>
            <a:off x="4038600" y="6400800"/>
            <a:ext cx="3001963" cy="396875"/>
          </a:xfrm>
          <a:prstGeom prst="rect">
            <a:avLst/>
          </a:prstGeom>
          <a:noFill/>
          <a:ln w="12700">
            <a:noFill/>
            <a:miter lim="800000"/>
            <a:headEnd/>
            <a:tailEnd/>
          </a:ln>
          <a:effectLst/>
        </p:spPr>
        <p:txBody>
          <a:bodyPr>
            <a:spAutoFit/>
          </a:bodyPr>
          <a:lstStyle/>
          <a:p>
            <a:pPr algn="ctr"/>
            <a:r>
              <a:rPr lang="en-US" altLang="en-US" sz="2000" b="1">
                <a:solidFill>
                  <a:schemeClr val="tx2"/>
                </a:solidFill>
                <a:latin typeface="Times" pitchFamily="18" charset="0"/>
              </a:rPr>
              <a:t>Identification and Pooling</a:t>
            </a:r>
            <a:endParaRPr lang="en-US" altLang="en-US" sz="3200">
              <a:latin typeface="Times" pitchFamily="18" charset="0"/>
            </a:endParaRPr>
          </a:p>
        </p:txBody>
      </p:sp>
      <p:sp>
        <p:nvSpPr>
          <p:cNvPr id="1476615" name="Rectangle 7"/>
          <p:cNvSpPr>
            <a:spLocks noChangeArrowheads="1"/>
          </p:cNvSpPr>
          <p:nvPr/>
        </p:nvSpPr>
        <p:spPr bwMode="auto">
          <a:xfrm>
            <a:off x="0" y="0"/>
            <a:ext cx="3657600" cy="1004888"/>
          </a:xfrm>
          <a:prstGeom prst="rect">
            <a:avLst/>
          </a:prstGeom>
          <a:noFill/>
          <a:ln w="12700">
            <a:noFill/>
            <a:miter lim="800000"/>
            <a:headEnd/>
            <a:tailEnd/>
          </a:ln>
          <a:effectLst/>
        </p:spPr>
        <p:txBody>
          <a:bodyPr>
            <a:spAutoFit/>
          </a:bodyPr>
          <a:lstStyle/>
          <a:p>
            <a:pPr algn="ctr">
              <a:spcBef>
                <a:spcPct val="50000"/>
              </a:spcBef>
            </a:pPr>
            <a:r>
              <a:rPr lang="en-US" altLang="en-US" sz="2400" b="1">
                <a:solidFill>
                  <a:srgbClr val="FFFF00"/>
                </a:solidFill>
              </a:rPr>
              <a:t>CO</a:t>
            </a:r>
            <a:r>
              <a:rPr lang="en-US" altLang="en-US" sz="2400" b="1" baseline="-25000">
                <a:solidFill>
                  <a:srgbClr val="FFFF00"/>
                </a:solidFill>
              </a:rPr>
              <a:t>2</a:t>
            </a:r>
            <a:r>
              <a:rPr lang="en-US" altLang="en-US" sz="2400" b="1">
                <a:solidFill>
                  <a:srgbClr val="FFFF00"/>
                </a:solidFill>
              </a:rPr>
              <a:t>-Baited CDC </a:t>
            </a:r>
          </a:p>
          <a:p>
            <a:pPr algn="ctr">
              <a:spcBef>
                <a:spcPct val="50000"/>
              </a:spcBef>
            </a:pPr>
            <a:r>
              <a:rPr lang="en-US" altLang="en-US" sz="2400" b="1">
                <a:solidFill>
                  <a:srgbClr val="FFFF00"/>
                </a:solidFill>
              </a:rPr>
              <a:t>Miniature Light  Trap</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4466" name="Object 2"/>
          <p:cNvGraphicFramePr>
            <a:graphicFrameLocks noChangeAspect="1"/>
          </p:cNvGraphicFramePr>
          <p:nvPr/>
        </p:nvGraphicFramePr>
        <p:xfrm>
          <a:off x="1676400" y="1447800"/>
          <a:ext cx="5719763" cy="4386263"/>
        </p:xfrm>
        <a:graphic>
          <a:graphicData uri="http://schemas.openxmlformats.org/presentationml/2006/ole">
            <p:oleObj spid="_x0000_s574466" name="Photo Editor Photo" r:id="rId3" imgW="2980952" imgH="2285714" progId="MSPhotoEd.3">
              <p:embed/>
            </p:oleObj>
          </a:graphicData>
        </a:graphic>
      </p:graphicFrame>
      <p:sp>
        <p:nvSpPr>
          <p:cNvPr id="574467" name="Text Box 3"/>
          <p:cNvSpPr txBox="1">
            <a:spLocks noChangeArrowheads="1"/>
          </p:cNvSpPr>
          <p:nvPr/>
        </p:nvSpPr>
        <p:spPr bwMode="auto">
          <a:xfrm>
            <a:off x="1600200" y="457200"/>
            <a:ext cx="5716588" cy="701675"/>
          </a:xfrm>
          <a:prstGeom prst="rect">
            <a:avLst/>
          </a:prstGeom>
          <a:noFill/>
          <a:ln w="9525">
            <a:noFill/>
            <a:miter lim="800000"/>
            <a:headEnd/>
            <a:tailEnd/>
          </a:ln>
          <a:effectLst/>
        </p:spPr>
        <p:txBody>
          <a:bodyPr wrap="none">
            <a:spAutoFit/>
          </a:bodyPr>
          <a:lstStyle/>
          <a:p>
            <a:pPr eaLnBrk="1" hangingPunct="1"/>
            <a:r>
              <a:rPr lang="en-US" sz="4000" b="1">
                <a:solidFill>
                  <a:schemeClr val="tx2"/>
                </a:solidFill>
                <a:latin typeface="Arial" pitchFamily="34" charset="0"/>
              </a:rPr>
              <a:t>Dead Bird Surveillance</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82" name="Picture 2050" descr="birds &amp; horses 11_2"/>
          <p:cNvPicPr>
            <a:picLocks noChangeAspect="1" noChangeArrowheads="1"/>
          </p:cNvPicPr>
          <p:nvPr/>
        </p:nvPicPr>
        <p:blipFill>
          <a:blip r:embed="rId2" cstate="print"/>
          <a:srcRect/>
          <a:stretch>
            <a:fillRect/>
          </a:stretch>
        </p:blipFill>
        <p:spPr bwMode="auto">
          <a:xfrm>
            <a:off x="0" y="0"/>
            <a:ext cx="9144000" cy="6923088"/>
          </a:xfrm>
          <a:prstGeom prst="rect">
            <a:avLst/>
          </a:prstGeom>
          <a:noFill/>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6674" name="Rectangle 2"/>
          <p:cNvSpPr>
            <a:spLocks noGrp="1" noChangeArrowheads="1"/>
          </p:cNvSpPr>
          <p:nvPr>
            <p:ph type="title"/>
          </p:nvPr>
        </p:nvSpPr>
        <p:spPr>
          <a:xfrm>
            <a:off x="685800" y="0"/>
            <a:ext cx="7772400" cy="1143000"/>
          </a:xfrm>
        </p:spPr>
        <p:txBody>
          <a:bodyPr/>
          <a:lstStyle/>
          <a:p>
            <a:r>
              <a:rPr lang="en-US" sz="4000" b="1"/>
              <a:t>Steps of an Outbreak Investigation</a:t>
            </a:r>
          </a:p>
        </p:txBody>
      </p:sp>
      <p:sp>
        <p:nvSpPr>
          <p:cNvPr id="1436675" name="Rectangle 3"/>
          <p:cNvSpPr>
            <a:spLocks noGrp="1" noChangeArrowheads="1"/>
          </p:cNvSpPr>
          <p:nvPr>
            <p:ph type="body" idx="1"/>
          </p:nvPr>
        </p:nvSpPr>
        <p:spPr>
          <a:xfrm>
            <a:off x="838200" y="1066800"/>
            <a:ext cx="7696200" cy="5486400"/>
          </a:xfrm>
        </p:spPr>
        <p:txBody>
          <a:bodyPr/>
          <a:lstStyle/>
          <a:p>
            <a:r>
              <a:rPr lang="en-US" sz="2800">
                <a:solidFill>
                  <a:schemeClr val="hlink"/>
                </a:solidFill>
              </a:rPr>
              <a:t>Establish existence of outbreak</a:t>
            </a:r>
          </a:p>
          <a:p>
            <a:r>
              <a:rPr lang="en-US" sz="2800">
                <a:solidFill>
                  <a:schemeClr val="hlink"/>
                </a:solidFill>
              </a:rPr>
              <a:t>Determine and/or verify diagnosis</a:t>
            </a:r>
          </a:p>
          <a:p>
            <a:r>
              <a:rPr lang="en-US" sz="2800">
                <a:solidFill>
                  <a:schemeClr val="hlink"/>
                </a:solidFill>
              </a:rPr>
              <a:t>Define and identify cases</a:t>
            </a:r>
          </a:p>
          <a:p>
            <a:pPr lvl="1"/>
            <a:r>
              <a:rPr lang="en-US" sz="2400">
                <a:solidFill>
                  <a:schemeClr val="hlink"/>
                </a:solidFill>
              </a:rPr>
              <a:t>Case definition</a:t>
            </a:r>
          </a:p>
          <a:p>
            <a:pPr lvl="1"/>
            <a:r>
              <a:rPr lang="en-US" sz="2400">
                <a:solidFill>
                  <a:schemeClr val="hlink"/>
                </a:solidFill>
              </a:rPr>
              <a:t>Case finding</a:t>
            </a:r>
          </a:p>
          <a:p>
            <a:r>
              <a:rPr lang="en-US" sz="2800">
                <a:solidFill>
                  <a:schemeClr val="hlink"/>
                </a:solidFill>
              </a:rPr>
              <a:t>Descriptive epidemiology</a:t>
            </a:r>
          </a:p>
          <a:p>
            <a:r>
              <a:rPr lang="en-US" sz="2800">
                <a:solidFill>
                  <a:schemeClr val="tx2"/>
                </a:solidFill>
              </a:rPr>
              <a:t>Develop hypothesis</a:t>
            </a:r>
          </a:p>
          <a:p>
            <a:r>
              <a:rPr lang="en-US" sz="2800">
                <a:solidFill>
                  <a:schemeClr val="tx2"/>
                </a:solidFill>
              </a:rPr>
              <a:t>Evaluate hypothesis</a:t>
            </a:r>
          </a:p>
          <a:p>
            <a:r>
              <a:rPr lang="en-US" sz="2800">
                <a:solidFill>
                  <a:schemeClr val="hlink"/>
                </a:solidFill>
              </a:rPr>
              <a:t>Implement Control Measures</a:t>
            </a:r>
          </a:p>
          <a:p>
            <a:r>
              <a:rPr lang="en-US" sz="2800">
                <a:solidFill>
                  <a:schemeClr val="hlink"/>
                </a:solidFill>
              </a:rPr>
              <a:t>Communicate findings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5106" name="Rectangle 2"/>
          <p:cNvSpPr>
            <a:spLocks noGrp="1" noChangeArrowheads="1"/>
          </p:cNvSpPr>
          <p:nvPr>
            <p:ph type="title"/>
          </p:nvPr>
        </p:nvSpPr>
        <p:spPr>
          <a:xfrm>
            <a:off x="685800" y="457200"/>
            <a:ext cx="7772400" cy="1295400"/>
          </a:xfrm>
        </p:spPr>
        <p:txBody>
          <a:bodyPr/>
          <a:lstStyle/>
          <a:p>
            <a:r>
              <a:rPr lang="en-US" sz="4000" b="1"/>
              <a:t>Potential Sources of </a:t>
            </a:r>
            <a:br>
              <a:rPr lang="en-US" sz="4000" b="1"/>
            </a:br>
            <a:r>
              <a:rPr lang="en-US" sz="4000" b="1"/>
              <a:t>Introduction of WNV into NYC</a:t>
            </a:r>
            <a:endParaRPr lang="en-US"/>
          </a:p>
        </p:txBody>
      </p:sp>
      <p:sp>
        <p:nvSpPr>
          <p:cNvPr id="1455107" name="Rectangle 3"/>
          <p:cNvSpPr>
            <a:spLocks noGrp="1" noChangeArrowheads="1"/>
          </p:cNvSpPr>
          <p:nvPr>
            <p:ph type="body" idx="1"/>
          </p:nvPr>
        </p:nvSpPr>
        <p:spPr/>
        <p:txBody>
          <a:bodyPr/>
          <a:lstStyle/>
          <a:p>
            <a:r>
              <a:rPr lang="en-US"/>
              <a:t>Migrating viremic bird </a:t>
            </a:r>
          </a:p>
          <a:p>
            <a:r>
              <a:rPr lang="en-US"/>
              <a:t>Imported viremic bird (legally or illegally)</a:t>
            </a:r>
          </a:p>
          <a:p>
            <a:r>
              <a:rPr lang="en-US"/>
              <a:t>Viremic human traveler</a:t>
            </a:r>
          </a:p>
          <a:p>
            <a:pPr>
              <a:lnSpc>
                <a:spcPct val="90000"/>
              </a:lnSpc>
            </a:pPr>
            <a:r>
              <a:rPr lang="en-US"/>
              <a:t>Imported mosquitoes or ticks              (airplane or ship)</a:t>
            </a:r>
          </a:p>
          <a:p>
            <a:r>
              <a:rPr lang="en-US"/>
              <a:t>Intentional release</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6130" name="Rectangle 2"/>
          <p:cNvSpPr>
            <a:spLocks noGrp="1" noChangeArrowheads="1"/>
          </p:cNvSpPr>
          <p:nvPr>
            <p:ph type="title"/>
          </p:nvPr>
        </p:nvSpPr>
        <p:spPr>
          <a:xfrm>
            <a:off x="685800" y="304800"/>
            <a:ext cx="7772400" cy="1143000"/>
          </a:xfrm>
        </p:spPr>
        <p:txBody>
          <a:bodyPr/>
          <a:lstStyle/>
          <a:p>
            <a:r>
              <a:rPr lang="en-US"/>
              <a:t>Was this Bioterrorism?</a:t>
            </a:r>
          </a:p>
        </p:txBody>
      </p:sp>
      <p:sp>
        <p:nvSpPr>
          <p:cNvPr id="1456131" name="Rectangle 3"/>
          <p:cNvSpPr>
            <a:spLocks noGrp="1" noChangeArrowheads="1"/>
          </p:cNvSpPr>
          <p:nvPr>
            <p:ph type="body" idx="1"/>
          </p:nvPr>
        </p:nvSpPr>
        <p:spPr>
          <a:xfrm>
            <a:off x="914400" y="1676400"/>
            <a:ext cx="8229600" cy="4419600"/>
          </a:xfrm>
        </p:spPr>
        <p:txBody>
          <a:bodyPr/>
          <a:lstStyle/>
          <a:p>
            <a:r>
              <a:rPr lang="en-US"/>
              <a:t>Epidemiologic clues suggestive of BT</a:t>
            </a:r>
          </a:p>
          <a:p>
            <a:pPr lvl="1"/>
            <a:r>
              <a:rPr lang="en-US"/>
              <a:t>Cluster of unexplained serious illness</a:t>
            </a:r>
          </a:p>
          <a:p>
            <a:pPr lvl="1"/>
            <a:r>
              <a:rPr lang="en-US"/>
              <a:t>Unusual clinical manifestations</a:t>
            </a:r>
          </a:p>
          <a:p>
            <a:pPr lvl="1"/>
            <a:r>
              <a:rPr lang="en-US"/>
              <a:t>No obvious common exposure</a:t>
            </a:r>
          </a:p>
          <a:p>
            <a:pPr lvl="1"/>
            <a:r>
              <a:rPr lang="en-US"/>
              <a:t>Unusual location for arboviral outbreak</a:t>
            </a:r>
          </a:p>
          <a:p>
            <a:pPr lvl="1"/>
            <a:r>
              <a:rPr lang="en-US"/>
              <a:t>Unusual pattern of death or illness among animals (birds) preceding and accompanying illness in humans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7154" name="Rectangle 2"/>
          <p:cNvSpPr>
            <a:spLocks noGrp="1" noChangeArrowheads="1"/>
          </p:cNvSpPr>
          <p:nvPr>
            <p:ph type="title"/>
          </p:nvPr>
        </p:nvSpPr>
        <p:spPr/>
        <p:txBody>
          <a:bodyPr/>
          <a:lstStyle/>
          <a:p>
            <a:r>
              <a:rPr lang="en-US"/>
              <a:t>Evidence against BT</a:t>
            </a:r>
          </a:p>
        </p:txBody>
      </p:sp>
      <p:sp>
        <p:nvSpPr>
          <p:cNvPr id="1457155" name="Rectangle 3"/>
          <p:cNvSpPr>
            <a:spLocks noGrp="1" noChangeArrowheads="1"/>
          </p:cNvSpPr>
          <p:nvPr>
            <p:ph type="body" idx="1"/>
          </p:nvPr>
        </p:nvSpPr>
        <p:spPr>
          <a:xfrm>
            <a:off x="1143000" y="1828800"/>
            <a:ext cx="7772400" cy="4114800"/>
          </a:xfrm>
        </p:spPr>
        <p:txBody>
          <a:bodyPr/>
          <a:lstStyle/>
          <a:p>
            <a:r>
              <a:rPr lang="en-US"/>
              <a:t>Expected season for arboviral outbreak</a:t>
            </a:r>
          </a:p>
          <a:p>
            <a:r>
              <a:rPr lang="en-US"/>
              <a:t>Vectors known to live in NYC</a:t>
            </a:r>
          </a:p>
          <a:p>
            <a:r>
              <a:rPr lang="en-US"/>
              <a:t>Viral genetic sequence typical for West Nile</a:t>
            </a:r>
          </a:p>
          <a:p>
            <a:r>
              <a:rPr lang="en-US"/>
              <a:t>No claim of responsibility</a:t>
            </a:r>
          </a:p>
          <a:p>
            <a:r>
              <a:rPr lang="en-US"/>
              <a:t>Organism not a known bioweapon</a:t>
            </a:r>
          </a:p>
          <a:p>
            <a:r>
              <a:rPr lang="en-US"/>
              <a:t>Natural explanations exist</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8178" name="Rectangle 2"/>
          <p:cNvSpPr>
            <a:spLocks noGrp="1" noChangeArrowheads="1"/>
          </p:cNvSpPr>
          <p:nvPr>
            <p:ph type="title"/>
          </p:nvPr>
        </p:nvSpPr>
        <p:spPr>
          <a:xfrm>
            <a:off x="381000" y="457200"/>
            <a:ext cx="8077200" cy="1143000"/>
          </a:xfrm>
        </p:spPr>
        <p:txBody>
          <a:bodyPr/>
          <a:lstStyle/>
          <a:p>
            <a:r>
              <a:rPr lang="en-US" sz="4000"/>
              <a:t>West Nile in NYC - </a:t>
            </a:r>
            <a:br>
              <a:rPr lang="en-US" sz="4000"/>
            </a:br>
            <a:r>
              <a:rPr lang="en-US" sz="4000"/>
              <a:t>How Bioterrorism Preparation Helped</a:t>
            </a:r>
            <a:endParaRPr lang="en-US"/>
          </a:p>
        </p:txBody>
      </p:sp>
      <p:sp>
        <p:nvSpPr>
          <p:cNvPr id="1458179" name="Rectangle 3"/>
          <p:cNvSpPr>
            <a:spLocks noGrp="1" noChangeArrowheads="1"/>
          </p:cNvSpPr>
          <p:nvPr>
            <p:ph type="body" idx="1"/>
          </p:nvPr>
        </p:nvSpPr>
        <p:spPr>
          <a:xfrm>
            <a:off x="685800" y="1828800"/>
            <a:ext cx="7772400" cy="4114800"/>
          </a:xfrm>
        </p:spPr>
        <p:txBody>
          <a:bodyPr/>
          <a:lstStyle/>
          <a:p>
            <a:r>
              <a:rPr lang="en-US" sz="2800"/>
              <a:t>Detection</a:t>
            </a:r>
          </a:p>
          <a:p>
            <a:pPr lvl="1"/>
            <a:r>
              <a:rPr lang="en-US" sz="2400"/>
              <a:t>Strong relationship with ID community</a:t>
            </a:r>
          </a:p>
          <a:p>
            <a:pPr lvl="1"/>
            <a:r>
              <a:rPr lang="en-US" sz="2400"/>
              <a:t>Emphasis on reporting of unusual clusters</a:t>
            </a:r>
          </a:p>
          <a:p>
            <a:r>
              <a:rPr lang="en-US" sz="2800"/>
              <a:t>Response</a:t>
            </a:r>
          </a:p>
          <a:p>
            <a:pPr lvl="1"/>
            <a:r>
              <a:rPr lang="en-US" sz="2400"/>
              <a:t>Close working relationship with emergency management</a:t>
            </a:r>
          </a:p>
          <a:p>
            <a:pPr lvl="1"/>
            <a:r>
              <a:rPr lang="en-US" sz="2400"/>
              <a:t>Emergency Operations Center, Public hotline </a:t>
            </a:r>
          </a:p>
          <a:p>
            <a:pPr lvl="1"/>
            <a:r>
              <a:rPr lang="en-US" sz="2400"/>
              <a:t>Communication systems </a:t>
            </a:r>
            <a:r>
              <a:rPr lang="en-US" sz="2400" i="1"/>
              <a:t>(Health Alert, 2-way radios)</a:t>
            </a:r>
            <a:endParaRPr lang="en-US" sz="2400"/>
          </a:p>
          <a:p>
            <a:pPr lvl="1"/>
            <a:r>
              <a:rPr lang="en-US" sz="2400"/>
              <a:t>Relationship with law enforcement (FBI)</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62" name="Picture 2" descr="New Yorker 4-17-00"/>
          <p:cNvPicPr>
            <a:picLocks noChangeAspect="1" noChangeArrowheads="1"/>
          </p:cNvPicPr>
          <p:nvPr/>
        </p:nvPicPr>
        <p:blipFill>
          <a:blip r:embed="rId2" cstate="print"/>
          <a:srcRect/>
          <a:stretch>
            <a:fillRect/>
          </a:stretch>
        </p:blipFill>
        <p:spPr bwMode="auto">
          <a:xfrm>
            <a:off x="533400" y="228600"/>
            <a:ext cx="4306888" cy="6197600"/>
          </a:xfrm>
          <a:prstGeom prst="rect">
            <a:avLst/>
          </a:prstGeom>
          <a:noFill/>
        </p:spPr>
      </p:pic>
      <p:sp>
        <p:nvSpPr>
          <p:cNvPr id="348163" name="Text Box 3"/>
          <p:cNvSpPr txBox="1">
            <a:spLocks noChangeArrowheads="1"/>
          </p:cNvSpPr>
          <p:nvPr/>
        </p:nvSpPr>
        <p:spPr bwMode="auto">
          <a:xfrm>
            <a:off x="5943600" y="4343400"/>
            <a:ext cx="2249488" cy="822325"/>
          </a:xfrm>
          <a:prstGeom prst="rect">
            <a:avLst/>
          </a:prstGeom>
          <a:noFill/>
          <a:ln w="9525">
            <a:noFill/>
            <a:miter lim="800000"/>
            <a:headEnd/>
            <a:tailEnd/>
          </a:ln>
          <a:effectLst/>
        </p:spPr>
        <p:txBody>
          <a:bodyPr wrap="none">
            <a:spAutoFit/>
          </a:bodyPr>
          <a:lstStyle/>
          <a:p>
            <a:pPr algn="ctr"/>
            <a:r>
              <a:rPr lang="en-US" sz="2400"/>
              <a:t>The New Yorker</a:t>
            </a:r>
          </a:p>
          <a:p>
            <a:pPr algn="ctr"/>
            <a:r>
              <a:rPr lang="en-US" sz="2400"/>
              <a:t>April 17, 2000</a:t>
            </a:r>
          </a:p>
        </p:txBody>
      </p:sp>
      <p:sp>
        <p:nvSpPr>
          <p:cNvPr id="348164" name="Text Box 4"/>
          <p:cNvSpPr txBox="1">
            <a:spLocks noChangeArrowheads="1"/>
          </p:cNvSpPr>
          <p:nvPr/>
        </p:nvSpPr>
        <p:spPr bwMode="auto">
          <a:xfrm>
            <a:off x="5105400" y="1143000"/>
            <a:ext cx="3778250" cy="2224088"/>
          </a:xfrm>
          <a:prstGeom prst="rect">
            <a:avLst/>
          </a:prstGeom>
          <a:noFill/>
          <a:ln w="9525">
            <a:noFill/>
            <a:miter lim="800000"/>
            <a:headEnd/>
            <a:tailEnd/>
          </a:ln>
          <a:effectLst/>
        </p:spPr>
        <p:txBody>
          <a:bodyPr wrap="none">
            <a:spAutoFit/>
          </a:bodyPr>
          <a:lstStyle/>
          <a:p>
            <a:pPr algn="ctr"/>
            <a:r>
              <a:rPr lang="en-US" sz="3600" b="1"/>
              <a:t>The Bite of Spring</a:t>
            </a:r>
          </a:p>
          <a:p>
            <a:pPr algn="ctr"/>
            <a:endParaRPr lang="en-US" sz="2400"/>
          </a:p>
          <a:p>
            <a:pPr algn="ctr"/>
            <a:r>
              <a:rPr lang="en-US" sz="2400"/>
              <a:t>by</a:t>
            </a:r>
          </a:p>
          <a:p>
            <a:pPr algn="ctr"/>
            <a:endParaRPr lang="en-US" sz="2400"/>
          </a:p>
          <a:p>
            <a:pPr algn="ctr"/>
            <a:r>
              <a:rPr lang="en-US" sz="3200"/>
              <a:t>Peter de Seve</a:t>
            </a:r>
          </a:p>
        </p:txBody>
      </p:sp>
      <p:pic>
        <p:nvPicPr>
          <p:cNvPr id="348165" name="Picture 5" descr="CDC"/>
          <p:cNvPicPr>
            <a:picLocks noChangeAspect="1" noChangeArrowheads="1"/>
          </p:cNvPicPr>
          <p:nvPr/>
        </p:nvPicPr>
        <p:blipFill>
          <a:blip r:embed="rId3" cstate="print">
            <a:grayscl/>
            <a:biLevel thresh="50000"/>
          </a:blip>
          <a:srcRect/>
          <a:stretch>
            <a:fillRect/>
          </a:stretch>
        </p:blipFill>
        <p:spPr bwMode="auto">
          <a:xfrm>
            <a:off x="8077200" y="6248400"/>
            <a:ext cx="685800" cy="354013"/>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7218" name="Rectangle 2"/>
          <p:cNvSpPr>
            <a:spLocks noGrp="1" noChangeArrowheads="1"/>
          </p:cNvSpPr>
          <p:nvPr>
            <p:ph type="title"/>
          </p:nvPr>
        </p:nvSpPr>
        <p:spPr/>
        <p:txBody>
          <a:bodyPr/>
          <a:lstStyle/>
          <a:p>
            <a:r>
              <a:rPr lang="en-US" b="1"/>
              <a:t>Outbreak Detection Methods in NYC</a:t>
            </a:r>
          </a:p>
        </p:txBody>
      </p:sp>
      <p:sp>
        <p:nvSpPr>
          <p:cNvPr id="1417219" name="Rectangle 3"/>
          <p:cNvSpPr>
            <a:spLocks noGrp="1" noChangeArrowheads="1"/>
          </p:cNvSpPr>
          <p:nvPr>
            <p:ph type="body" idx="1"/>
          </p:nvPr>
        </p:nvSpPr>
        <p:spPr>
          <a:xfrm>
            <a:off x="609600" y="2286000"/>
            <a:ext cx="7772400" cy="4114800"/>
          </a:xfrm>
        </p:spPr>
        <p:txBody>
          <a:bodyPr/>
          <a:lstStyle/>
          <a:p>
            <a:r>
              <a:rPr lang="en-US"/>
              <a:t>Traditional Surveillance via Key Partners</a:t>
            </a:r>
          </a:p>
          <a:p>
            <a:pPr lvl="1"/>
            <a:r>
              <a:rPr lang="en-US"/>
              <a:t>Physicians</a:t>
            </a:r>
          </a:p>
          <a:p>
            <a:pPr lvl="1"/>
            <a:r>
              <a:rPr lang="en-US"/>
              <a:t>Infection control practitioners</a:t>
            </a:r>
          </a:p>
          <a:p>
            <a:pPr lvl="1"/>
            <a:r>
              <a:rPr lang="en-US"/>
              <a:t>Laboratorians</a:t>
            </a:r>
          </a:p>
          <a:p>
            <a:pPr lvl="1"/>
            <a:r>
              <a:rPr lang="en-US"/>
              <a:t>Veterinarians</a:t>
            </a:r>
          </a:p>
          <a:p>
            <a:r>
              <a:rPr lang="en-US"/>
              <a:t>Syndromic Surveillance</a:t>
            </a:r>
          </a:p>
          <a:p>
            <a:r>
              <a:rPr lang="en-US"/>
              <a:t>Biomonitoring</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p:cNvSpPr>
            <a:spLocks noGrp="1" noChangeArrowheads="1"/>
          </p:cNvSpPr>
          <p:nvPr>
            <p:ph type="title"/>
          </p:nvPr>
        </p:nvSpPr>
        <p:spPr>
          <a:xfrm>
            <a:off x="609600" y="304800"/>
            <a:ext cx="7772400" cy="1143000"/>
          </a:xfrm>
        </p:spPr>
        <p:txBody>
          <a:bodyPr/>
          <a:lstStyle/>
          <a:p>
            <a:r>
              <a:rPr lang="en-US" altLang="en-US" sz="3800" b="1"/>
              <a:t>NYC’s WN Surveillance and Control Plan</a:t>
            </a:r>
          </a:p>
        </p:txBody>
      </p:sp>
      <p:sp>
        <p:nvSpPr>
          <p:cNvPr id="519171" name="Rectangle 3"/>
          <p:cNvSpPr>
            <a:spLocks noGrp="1" noChangeArrowheads="1"/>
          </p:cNvSpPr>
          <p:nvPr>
            <p:ph type="body" idx="1"/>
          </p:nvPr>
        </p:nvSpPr>
        <p:spPr>
          <a:xfrm>
            <a:off x="685800" y="1676400"/>
            <a:ext cx="7772400" cy="4114800"/>
          </a:xfrm>
        </p:spPr>
        <p:txBody>
          <a:bodyPr/>
          <a:lstStyle/>
          <a:p>
            <a:pPr>
              <a:lnSpc>
                <a:spcPct val="90000"/>
              </a:lnSpc>
            </a:pPr>
            <a:r>
              <a:rPr lang="en-US" altLang="en-US" sz="2800"/>
              <a:t>Surveillance</a:t>
            </a:r>
          </a:p>
          <a:p>
            <a:pPr lvl="1">
              <a:lnSpc>
                <a:spcPct val="90000"/>
              </a:lnSpc>
            </a:pPr>
            <a:r>
              <a:rPr lang="en-US" altLang="en-US" sz="2400"/>
              <a:t>Mosquito, avian </a:t>
            </a:r>
            <a:r>
              <a:rPr lang="en-US" altLang="en-US" sz="2400" i="1"/>
              <a:t>(dead birds), </a:t>
            </a:r>
            <a:r>
              <a:rPr lang="en-US" altLang="en-US" sz="2400"/>
              <a:t>animal, human</a:t>
            </a:r>
          </a:p>
          <a:p>
            <a:pPr>
              <a:lnSpc>
                <a:spcPct val="90000"/>
              </a:lnSpc>
            </a:pPr>
            <a:r>
              <a:rPr lang="en-US" altLang="en-US" sz="2800"/>
              <a:t>Mosquito-control program</a:t>
            </a:r>
          </a:p>
          <a:p>
            <a:pPr lvl="1">
              <a:lnSpc>
                <a:spcPct val="90000"/>
              </a:lnSpc>
            </a:pPr>
            <a:r>
              <a:rPr lang="en-US" altLang="en-US" sz="2400"/>
              <a:t>Breeding site elimination </a:t>
            </a:r>
          </a:p>
          <a:p>
            <a:pPr lvl="1">
              <a:lnSpc>
                <a:spcPct val="90000"/>
              </a:lnSpc>
            </a:pPr>
            <a:r>
              <a:rPr lang="en-US" altLang="en-US" sz="2400"/>
              <a:t>Extensive larviciding citywide</a:t>
            </a:r>
          </a:p>
          <a:p>
            <a:pPr lvl="1">
              <a:lnSpc>
                <a:spcPct val="90000"/>
              </a:lnSpc>
            </a:pPr>
            <a:r>
              <a:rPr lang="en-US" altLang="en-US" sz="2400"/>
              <a:t>Targeted spraying based on surveillance data</a:t>
            </a:r>
          </a:p>
          <a:p>
            <a:pPr>
              <a:lnSpc>
                <a:spcPct val="90000"/>
              </a:lnSpc>
            </a:pPr>
            <a:r>
              <a:rPr lang="en-US" altLang="en-US" sz="2800"/>
              <a:t>Public education re: personal precautions and source reduction </a:t>
            </a:r>
          </a:p>
          <a:p>
            <a:pPr>
              <a:lnSpc>
                <a:spcPct val="90000"/>
              </a:lnSpc>
            </a:pPr>
            <a:r>
              <a:rPr lang="en-US" altLang="en-US" sz="2800"/>
              <a:t>Hotline to receive reports of dead birds and standing water</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1858" name="Rectangle 2"/>
          <p:cNvSpPr>
            <a:spLocks noGrp="1" noChangeArrowheads="1"/>
          </p:cNvSpPr>
          <p:nvPr>
            <p:ph type="title"/>
          </p:nvPr>
        </p:nvSpPr>
        <p:spPr/>
        <p:txBody>
          <a:bodyPr/>
          <a:lstStyle/>
          <a:p>
            <a:r>
              <a:rPr lang="en-US"/>
              <a:t>Herms WB and Gray HF. </a:t>
            </a:r>
            <a:r>
              <a:rPr lang="en-US" i="1"/>
              <a:t>Mosquito Control</a:t>
            </a:r>
            <a:r>
              <a:rPr lang="en-US"/>
              <a:t>, 2nd ed</a:t>
            </a:r>
            <a:r>
              <a:rPr lang="en-US" i="1"/>
              <a:t>.</a:t>
            </a:r>
            <a:r>
              <a:rPr lang="en-US"/>
              <a:t> (1944)</a:t>
            </a:r>
          </a:p>
        </p:txBody>
      </p:sp>
      <p:sp>
        <p:nvSpPr>
          <p:cNvPr id="1401859" name="Rectangle 3"/>
          <p:cNvSpPr>
            <a:spLocks noGrp="1" noChangeArrowheads="1"/>
          </p:cNvSpPr>
          <p:nvPr>
            <p:ph type="body" idx="1"/>
          </p:nvPr>
        </p:nvSpPr>
        <p:spPr/>
        <p:txBody>
          <a:bodyPr/>
          <a:lstStyle/>
          <a:p>
            <a:r>
              <a:rPr lang="en-US"/>
              <a:t>“The heart of business and industrial districts of almost any city will demonstrate a relatively astonishing amount of mosquito production….Mosquito control under urban conditions is a </a:t>
            </a:r>
            <a:r>
              <a:rPr lang="en-US" b="1">
                <a:solidFill>
                  <a:schemeClr val="tx2"/>
                </a:solidFill>
              </a:rPr>
              <a:t>constant battle against human carelessness, ignorance, and even indifference</a:t>
            </a:r>
            <a:r>
              <a:rPr lang="en-US"/>
              <a:t>.”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3906" name="AutoShape 2"/>
          <p:cNvSpPr>
            <a:spLocks noChangeArrowheads="1"/>
          </p:cNvSpPr>
          <p:nvPr/>
        </p:nvSpPr>
        <p:spPr bwMode="auto">
          <a:xfrm>
            <a:off x="3200400" y="2590800"/>
            <a:ext cx="914400" cy="609600"/>
          </a:xfrm>
          <a:prstGeom prst="cloudCallout">
            <a:avLst>
              <a:gd name="adj1" fmla="val -43750"/>
              <a:gd name="adj2" fmla="val 70000"/>
            </a:avLst>
          </a:prstGeom>
          <a:noFill/>
          <a:ln w="9525">
            <a:noFill/>
            <a:round/>
            <a:headEnd/>
            <a:tailEnd/>
          </a:ln>
          <a:effectLst/>
        </p:spPr>
        <p:txBody>
          <a:bodyPr/>
          <a:lstStyle/>
          <a:p>
            <a:pPr algn="ctr" eaLnBrk="1" hangingPunct="1">
              <a:spcBef>
                <a:spcPct val="20000"/>
              </a:spcBef>
              <a:buFontTx/>
              <a:buChar char="•"/>
            </a:pPr>
            <a:endParaRPr lang="en-US" sz="3200"/>
          </a:p>
        </p:txBody>
      </p:sp>
      <p:sp>
        <p:nvSpPr>
          <p:cNvPr id="1403907" name="Text Box 3"/>
          <p:cNvSpPr txBox="1">
            <a:spLocks noChangeArrowheads="1"/>
          </p:cNvSpPr>
          <p:nvPr/>
        </p:nvSpPr>
        <p:spPr bwMode="auto">
          <a:xfrm>
            <a:off x="7010400" y="457200"/>
            <a:ext cx="1905000" cy="2528888"/>
          </a:xfrm>
          <a:prstGeom prst="rect">
            <a:avLst/>
          </a:prstGeom>
          <a:noFill/>
          <a:ln w="9525">
            <a:noFill/>
            <a:miter lim="800000"/>
            <a:headEnd/>
            <a:tailEnd/>
          </a:ln>
          <a:effectLst/>
        </p:spPr>
        <p:txBody>
          <a:bodyPr>
            <a:spAutoFit/>
          </a:bodyPr>
          <a:lstStyle/>
          <a:p>
            <a:pPr eaLnBrk="1" hangingPunct="1">
              <a:spcBef>
                <a:spcPct val="20000"/>
              </a:spcBef>
            </a:pPr>
            <a:r>
              <a:rPr lang="en-US" sz="3200"/>
              <a:t>Keep swimming</a:t>
            </a:r>
            <a:br>
              <a:rPr lang="en-US" sz="3200"/>
            </a:br>
            <a:r>
              <a:rPr lang="en-US" sz="3200"/>
              <a:t>pools and birdbaths clean</a:t>
            </a:r>
          </a:p>
        </p:txBody>
      </p:sp>
      <p:sp>
        <p:nvSpPr>
          <p:cNvPr id="1403908" name="Text Box 4"/>
          <p:cNvSpPr txBox="1">
            <a:spLocks noChangeArrowheads="1"/>
          </p:cNvSpPr>
          <p:nvPr/>
        </p:nvSpPr>
        <p:spPr bwMode="auto">
          <a:xfrm>
            <a:off x="6934200" y="4054475"/>
            <a:ext cx="1524000" cy="2041525"/>
          </a:xfrm>
          <a:prstGeom prst="rect">
            <a:avLst/>
          </a:prstGeom>
          <a:noFill/>
          <a:ln w="9525">
            <a:noFill/>
            <a:miter lim="800000"/>
            <a:headEnd/>
            <a:tailEnd/>
          </a:ln>
          <a:effectLst/>
        </p:spPr>
        <p:txBody>
          <a:bodyPr>
            <a:spAutoFit/>
          </a:bodyPr>
          <a:lstStyle/>
          <a:p>
            <a:pPr eaLnBrk="1" hangingPunct="1">
              <a:spcBef>
                <a:spcPct val="20000"/>
              </a:spcBef>
            </a:pPr>
            <a:r>
              <a:rPr lang="en-US" sz="3200"/>
              <a:t>Throw away used tires</a:t>
            </a:r>
          </a:p>
        </p:txBody>
      </p:sp>
      <p:graphicFrame>
        <p:nvGraphicFramePr>
          <p:cNvPr id="1403909" name="Object 5"/>
          <p:cNvGraphicFramePr>
            <a:graphicFrameLocks noChangeAspect="1"/>
          </p:cNvGraphicFramePr>
          <p:nvPr/>
        </p:nvGraphicFramePr>
        <p:xfrm>
          <a:off x="2241550" y="152400"/>
          <a:ext cx="4660900" cy="6273800"/>
        </p:xfrm>
        <a:graphic>
          <a:graphicData uri="http://schemas.openxmlformats.org/presentationml/2006/ole">
            <p:oleObj spid="_x0000_s1403909" name="Photo Editor Photo" r:id="rId3" imgW="5592381" imgH="7529213" progId="MSPhotoEd.3">
              <p:embed/>
            </p:oleObj>
          </a:graphicData>
        </a:graphic>
      </p:graphicFrame>
      <p:sp>
        <p:nvSpPr>
          <p:cNvPr id="1403910" name="Text Box 6"/>
          <p:cNvSpPr txBox="1">
            <a:spLocks noChangeArrowheads="1"/>
          </p:cNvSpPr>
          <p:nvPr/>
        </p:nvSpPr>
        <p:spPr bwMode="auto">
          <a:xfrm>
            <a:off x="76200" y="1936750"/>
            <a:ext cx="2133600" cy="2528888"/>
          </a:xfrm>
          <a:prstGeom prst="rect">
            <a:avLst/>
          </a:prstGeom>
          <a:noFill/>
          <a:ln w="9525">
            <a:noFill/>
            <a:miter lim="800000"/>
            <a:headEnd/>
            <a:tailEnd/>
          </a:ln>
          <a:effectLst/>
        </p:spPr>
        <p:txBody>
          <a:bodyPr>
            <a:spAutoFit/>
          </a:bodyPr>
          <a:lstStyle/>
          <a:p>
            <a:pPr algn="r" eaLnBrk="1" hangingPunct="1">
              <a:spcBef>
                <a:spcPct val="20000"/>
              </a:spcBef>
            </a:pPr>
            <a:r>
              <a:rPr lang="en-US" sz="3200"/>
              <a:t>Eliminate Standing Water Around the House</a:t>
            </a:r>
          </a:p>
        </p:txBody>
      </p:sp>
      <p:graphicFrame>
        <p:nvGraphicFramePr>
          <p:cNvPr id="1403911" name="Object 7"/>
          <p:cNvGraphicFramePr>
            <a:graphicFrameLocks noChangeAspect="1"/>
          </p:cNvGraphicFramePr>
          <p:nvPr/>
        </p:nvGraphicFramePr>
        <p:xfrm>
          <a:off x="512763" y="349250"/>
          <a:ext cx="1544637" cy="1479550"/>
        </p:xfrm>
        <a:graphic>
          <a:graphicData uri="http://schemas.openxmlformats.org/presentationml/2006/ole">
            <p:oleObj spid="_x0000_s1403911" name="Image" r:id="rId4" imgW="4765267" imgH="4561948" progId="Photoshop.Image.5">
              <p:embed/>
            </p:oleObj>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6706" name="Picture 2" descr="WN cartoon pharoh"/>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8754" name="Rectangle 2"/>
          <p:cNvSpPr>
            <a:spLocks noGrp="1" noChangeArrowheads="1"/>
          </p:cNvSpPr>
          <p:nvPr>
            <p:ph type="title"/>
          </p:nvPr>
        </p:nvSpPr>
        <p:spPr>
          <a:xfrm>
            <a:off x="685800" y="304800"/>
            <a:ext cx="7772400" cy="1143000"/>
          </a:xfrm>
        </p:spPr>
        <p:txBody>
          <a:bodyPr/>
          <a:lstStyle/>
          <a:p>
            <a:r>
              <a:rPr lang="en-US" sz="3600" b="1"/>
              <a:t>Reporting Suspect WNV Cases </a:t>
            </a:r>
          </a:p>
        </p:txBody>
      </p:sp>
      <p:sp>
        <p:nvSpPr>
          <p:cNvPr id="1098755" name="Rectangle 3"/>
          <p:cNvSpPr>
            <a:spLocks noGrp="1" noChangeArrowheads="1"/>
          </p:cNvSpPr>
          <p:nvPr>
            <p:ph type="body" idx="1"/>
          </p:nvPr>
        </p:nvSpPr>
        <p:spPr>
          <a:xfrm>
            <a:off x="762000" y="1676400"/>
            <a:ext cx="7772400" cy="4114800"/>
          </a:xfrm>
        </p:spPr>
        <p:txBody>
          <a:bodyPr/>
          <a:lstStyle/>
          <a:p>
            <a:r>
              <a:rPr lang="en-US"/>
              <a:t>Report patients with:</a:t>
            </a:r>
          </a:p>
          <a:p>
            <a:pPr lvl="1"/>
            <a:r>
              <a:rPr lang="en-US"/>
              <a:t>Viral encephalitis</a:t>
            </a:r>
          </a:p>
          <a:p>
            <a:pPr lvl="1"/>
            <a:r>
              <a:rPr lang="en-US"/>
              <a:t>Aseptic meningitis (in patients &gt;16 yrs)</a:t>
            </a:r>
          </a:p>
          <a:p>
            <a:pPr lvl="1"/>
            <a:r>
              <a:rPr lang="en-US"/>
              <a:t>Fever with flaccid paralysis</a:t>
            </a:r>
          </a:p>
          <a:p>
            <a:r>
              <a:rPr lang="en-US"/>
              <a:t>Obtain appropriate specimens for WN viral PCR and ELISA IgM and IgG testing</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8610" name="Rectangle 2"/>
          <p:cNvSpPr>
            <a:spLocks noGrp="1" noChangeArrowheads="1"/>
          </p:cNvSpPr>
          <p:nvPr>
            <p:ph type="title"/>
          </p:nvPr>
        </p:nvSpPr>
        <p:spPr/>
        <p:txBody>
          <a:bodyPr/>
          <a:lstStyle/>
          <a:p>
            <a:r>
              <a:rPr lang="en-US" sz="3200" b="1"/>
              <a:t>West Nile  Surveillance </a:t>
            </a:r>
            <a:br>
              <a:rPr lang="en-US" sz="3200" b="1"/>
            </a:br>
            <a:r>
              <a:rPr lang="en-US" sz="3200" b="1"/>
              <a:t>New York City, 1999-2010 to date</a:t>
            </a:r>
          </a:p>
        </p:txBody>
      </p:sp>
      <p:graphicFrame>
        <p:nvGraphicFramePr>
          <p:cNvPr id="1348611" name="Object 3"/>
          <p:cNvGraphicFramePr>
            <a:graphicFrameLocks noChangeAspect="1"/>
          </p:cNvGraphicFramePr>
          <p:nvPr>
            <p:ph type="chart" idx="1"/>
          </p:nvPr>
        </p:nvGraphicFramePr>
        <p:xfrm>
          <a:off x="1371600" y="1981200"/>
          <a:ext cx="7772400" cy="4114800"/>
        </p:xfrm>
        <a:graphic>
          <a:graphicData uri="http://schemas.openxmlformats.org/presentationml/2006/ole">
            <p:oleObj spid="_x0000_s1348611" name="Chart" r:id="rId3" imgW="7772400" imgH="4114800" progId="MSGraph.Chart.8">
              <p:embed followColorScheme="full"/>
            </p:oleObj>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1266" name="Picture 1026" descr="WN_spread_time_12110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3778" name="Rectangle 2"/>
          <p:cNvSpPr>
            <a:spLocks noChangeArrowheads="1"/>
          </p:cNvSpPr>
          <p:nvPr/>
        </p:nvSpPr>
        <p:spPr bwMode="auto">
          <a:xfrm>
            <a:off x="350838" y="420688"/>
            <a:ext cx="8301037" cy="4889500"/>
          </a:xfrm>
          <a:prstGeom prst="rect">
            <a:avLst/>
          </a:prstGeom>
          <a:noFill/>
          <a:ln w="9525">
            <a:noFill/>
            <a:miter lim="800000"/>
            <a:headEnd/>
            <a:tailEnd/>
          </a:ln>
          <a:effectLst/>
        </p:spPr>
        <p:txBody>
          <a:bodyPr wrap="none" lIns="91424" tIns="45712" rIns="91424" bIns="45712" anchor="ctr">
            <a:spAutoFit/>
          </a:bodyPr>
          <a:lstStyle/>
          <a:p>
            <a:pPr algn="ctr"/>
            <a:r>
              <a:rPr lang="en-US" sz="2600">
                <a:latin typeface="Verdana" pitchFamily="34" charset="0"/>
              </a:rPr>
              <a:t>  </a:t>
            </a:r>
            <a:r>
              <a:rPr lang="en-US" sz="2600" b="1">
                <a:solidFill>
                  <a:schemeClr val="tx2"/>
                </a:solidFill>
                <a:latin typeface="Verdana" pitchFamily="34" charset="0"/>
              </a:rPr>
              <a:t>2009 WN Virus Activity in United States</a:t>
            </a:r>
            <a:br>
              <a:rPr lang="en-US" sz="2600" b="1">
                <a:solidFill>
                  <a:schemeClr val="tx2"/>
                </a:solidFill>
                <a:latin typeface="Verdana" pitchFamily="34" charset="0"/>
              </a:rPr>
            </a:br>
            <a:r>
              <a:rPr lang="en-US" sz="2600" b="1">
                <a:solidFill>
                  <a:schemeClr val="tx2"/>
                </a:solidFill>
                <a:latin typeface="Verdana" pitchFamily="34" charset="0"/>
              </a:rPr>
              <a:t>(Reported to CDC as of December 31, 2009</a:t>
            </a:r>
            <a:r>
              <a:rPr lang="en-US" sz="2600">
                <a:solidFill>
                  <a:schemeClr val="tx2"/>
                </a:solidFill>
                <a:latin typeface="Verdana" pitchFamily="34" charset="0"/>
              </a:rPr>
              <a:t>)</a:t>
            </a:r>
            <a:r>
              <a:rPr lang="en-US" sz="2600">
                <a:solidFill>
                  <a:schemeClr val="tx2"/>
                </a:solidFill>
              </a:rPr>
              <a:t> </a:t>
            </a:r>
            <a:br>
              <a:rPr lang="en-US" sz="2600">
                <a:solidFill>
                  <a:schemeClr val="tx2"/>
                </a:solidFill>
              </a:rPr>
            </a:br>
            <a:r>
              <a:rPr lang="en-US" sz="2600"/>
              <a:t/>
            </a:r>
            <a:br>
              <a:rPr lang="en-US" sz="2600"/>
            </a:br>
            <a:r>
              <a:rPr lang="en-US" sz="2400"/>
              <a:t/>
            </a:r>
            <a:br>
              <a:rPr lang="en-US" sz="2400"/>
            </a:br>
            <a:r>
              <a:rPr lang="en-US" sz="2400"/>
              <a:t>  </a:t>
            </a:r>
            <a:r>
              <a:rPr lang="en-US" sz="21800"/>
              <a:t> </a:t>
            </a:r>
            <a:r>
              <a:rPr lang="en-US" sz="2400"/>
              <a:t>                                                                           </a:t>
            </a:r>
          </a:p>
        </p:txBody>
      </p:sp>
      <p:pic>
        <p:nvPicPr>
          <p:cNvPr id="1483779" name="Picture 3" descr="WNV_0812_09_a"/>
          <p:cNvPicPr>
            <a:picLocks noChangeAspect="1" noChangeArrowheads="1"/>
          </p:cNvPicPr>
          <p:nvPr/>
        </p:nvPicPr>
        <p:blipFill>
          <a:blip r:embed="rId2" cstate="print"/>
          <a:srcRect/>
          <a:stretch>
            <a:fillRect/>
          </a:stretch>
        </p:blipFill>
        <p:spPr bwMode="auto">
          <a:xfrm>
            <a:off x="581025" y="1357313"/>
            <a:ext cx="7429500" cy="4506912"/>
          </a:xfrm>
          <a:prstGeom prst="rect">
            <a:avLst/>
          </a:prstGeom>
          <a:noFill/>
        </p:spPr>
      </p:pic>
      <p:sp>
        <p:nvSpPr>
          <p:cNvPr id="1483780" name="Text Box 4"/>
          <p:cNvSpPr txBox="1">
            <a:spLocks noChangeArrowheads="1"/>
          </p:cNvSpPr>
          <p:nvPr/>
        </p:nvSpPr>
        <p:spPr bwMode="auto">
          <a:xfrm>
            <a:off x="2514600" y="5943600"/>
            <a:ext cx="4818063" cy="519113"/>
          </a:xfrm>
          <a:prstGeom prst="rect">
            <a:avLst/>
          </a:prstGeom>
          <a:noFill/>
          <a:ln w="9525">
            <a:noFill/>
            <a:miter lim="800000"/>
            <a:headEnd/>
            <a:tailEnd/>
          </a:ln>
          <a:effectLst/>
        </p:spPr>
        <p:txBody>
          <a:bodyPr wrap="none" lIns="91432" tIns="45716" rIns="91432" bIns="45716">
            <a:spAutoFit/>
          </a:bodyPr>
          <a:lstStyle/>
          <a:p>
            <a:r>
              <a:rPr lang="en-US" b="1"/>
              <a:t>US total of 687 cases/44 deaths</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6322" name="Rectangle 2"/>
          <p:cNvSpPr>
            <a:spLocks noChangeArrowheads="1"/>
          </p:cNvSpPr>
          <p:nvPr/>
        </p:nvSpPr>
        <p:spPr bwMode="auto">
          <a:xfrm>
            <a:off x="533400" y="304800"/>
            <a:ext cx="7827963" cy="4970463"/>
          </a:xfrm>
          <a:prstGeom prst="rect">
            <a:avLst/>
          </a:prstGeom>
          <a:noFill/>
          <a:ln w="9525">
            <a:noFill/>
            <a:miter lim="800000"/>
            <a:headEnd/>
            <a:tailEnd/>
          </a:ln>
          <a:effectLst/>
        </p:spPr>
        <p:txBody>
          <a:bodyPr wrap="none" lIns="91432" tIns="45716" rIns="91432" bIns="45716" anchor="ctr">
            <a:spAutoFit/>
          </a:bodyPr>
          <a:lstStyle/>
          <a:p>
            <a:r>
              <a:rPr lang="en-US" sz="2600">
                <a:latin typeface="Verdana" pitchFamily="34" charset="0"/>
              </a:rPr>
              <a:t>  </a:t>
            </a:r>
            <a:r>
              <a:rPr lang="en-US" sz="2600" b="1">
                <a:latin typeface="Verdana" pitchFamily="34" charset="0"/>
              </a:rPr>
              <a:t>2010 WN Virus Activity in United States</a:t>
            </a:r>
            <a:br>
              <a:rPr lang="en-US" sz="2600" b="1">
                <a:latin typeface="Verdana" pitchFamily="34" charset="0"/>
              </a:rPr>
            </a:br>
            <a:r>
              <a:rPr lang="en-US" sz="2600" b="1">
                <a:latin typeface="Verdana" pitchFamily="34" charset="0"/>
              </a:rPr>
              <a:t>(Reported to CDC as of August 31, 2010</a:t>
            </a:r>
            <a:r>
              <a:rPr lang="en-US" sz="2600">
                <a:latin typeface="Verdana" pitchFamily="34" charset="0"/>
              </a:rPr>
              <a:t>)</a:t>
            </a:r>
            <a:r>
              <a:rPr lang="en-US" sz="2600"/>
              <a:t> </a:t>
            </a:r>
            <a:br>
              <a:rPr lang="en-US" sz="2600"/>
            </a:br>
            <a:r>
              <a:rPr lang="en-US" sz="2600"/>
              <a:t/>
            </a:r>
            <a:br>
              <a:rPr lang="en-US" sz="2600"/>
            </a:br>
            <a:r>
              <a:rPr lang="en-US" sz="2400"/>
              <a:t/>
            </a:r>
            <a:br>
              <a:rPr lang="en-US" sz="2400"/>
            </a:br>
            <a:r>
              <a:rPr lang="en-US" sz="2400"/>
              <a:t>  </a:t>
            </a:r>
            <a:r>
              <a:rPr lang="en-US" sz="21800"/>
              <a:t> </a:t>
            </a:r>
            <a:r>
              <a:rPr lang="en-US" sz="2400"/>
              <a:t>                                                                           </a:t>
            </a:r>
          </a:p>
        </p:txBody>
      </p:sp>
      <p:pic>
        <p:nvPicPr>
          <p:cNvPr id="1336325" name="Picture 5" descr="WNV_3108_2010_a"/>
          <p:cNvPicPr>
            <a:picLocks noChangeAspect="1" noChangeArrowheads="1"/>
          </p:cNvPicPr>
          <p:nvPr/>
        </p:nvPicPr>
        <p:blipFill>
          <a:blip r:embed="rId2" cstate="print"/>
          <a:srcRect/>
          <a:stretch>
            <a:fillRect/>
          </a:stretch>
        </p:blipFill>
        <p:spPr bwMode="auto">
          <a:xfrm>
            <a:off x="838200" y="1295400"/>
            <a:ext cx="7429500" cy="4679950"/>
          </a:xfrm>
          <a:prstGeom prst="rect">
            <a:avLst/>
          </a:prstGeom>
          <a:noFill/>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9202" name="Rectangle 2"/>
          <p:cNvSpPr>
            <a:spLocks noGrp="1" noChangeArrowheads="1"/>
          </p:cNvSpPr>
          <p:nvPr>
            <p:ph type="title"/>
          </p:nvPr>
        </p:nvSpPr>
        <p:spPr>
          <a:xfrm>
            <a:off x="1066800" y="228600"/>
            <a:ext cx="7315200" cy="1295400"/>
          </a:xfrm>
        </p:spPr>
        <p:txBody>
          <a:bodyPr/>
          <a:lstStyle/>
          <a:p>
            <a:pPr>
              <a:lnSpc>
                <a:spcPct val="80000"/>
              </a:lnSpc>
            </a:pPr>
            <a:r>
              <a:rPr lang="en-US" sz="3600" b="1"/>
              <a:t>Lessons Learned:</a:t>
            </a:r>
            <a:br>
              <a:rPr lang="en-US" sz="3600" b="1"/>
            </a:br>
            <a:r>
              <a:rPr lang="en-US" sz="3600" b="1"/>
              <a:t>Outbreak Detection</a:t>
            </a:r>
            <a:endParaRPr lang="en-US" sz="3600"/>
          </a:p>
        </p:txBody>
      </p:sp>
      <p:sp>
        <p:nvSpPr>
          <p:cNvPr id="1459203" name="Rectangle 3"/>
          <p:cNvSpPr>
            <a:spLocks noGrp="1" noChangeArrowheads="1"/>
          </p:cNvSpPr>
          <p:nvPr>
            <p:ph type="body" idx="1"/>
          </p:nvPr>
        </p:nvSpPr>
        <p:spPr>
          <a:xfrm>
            <a:off x="685800" y="1447800"/>
            <a:ext cx="7772400" cy="4114800"/>
          </a:xfrm>
        </p:spPr>
        <p:txBody>
          <a:bodyPr/>
          <a:lstStyle/>
          <a:p>
            <a:r>
              <a:rPr lang="en-US" sz="2600"/>
              <a:t>Need to remain open-minded to the unexpected</a:t>
            </a:r>
          </a:p>
          <a:p>
            <a:endParaRPr lang="en-US" sz="2600"/>
          </a:p>
          <a:p>
            <a:r>
              <a:rPr lang="en-US" sz="2600"/>
              <a:t>Importance of strong relationships between the medical community and public health</a:t>
            </a:r>
          </a:p>
          <a:p>
            <a:endParaRPr lang="en-US" sz="2600"/>
          </a:p>
          <a:p>
            <a:r>
              <a:rPr lang="en-US" sz="2600"/>
              <a:t>Need to engage nontraditional public health partners (veterinarians, wildlife experts)</a:t>
            </a:r>
          </a:p>
          <a:p>
            <a:pPr lvl="1">
              <a:lnSpc>
                <a:spcPct val="80000"/>
              </a:lnSpc>
            </a:pPr>
            <a:r>
              <a:rPr lang="en-US" sz="2400"/>
              <a:t>Epizootics may be early warning for  human disease outbreaks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0290" name="Rectangle 2"/>
          <p:cNvSpPr>
            <a:spLocks noGrp="1" noChangeArrowheads="1"/>
          </p:cNvSpPr>
          <p:nvPr>
            <p:ph type="title"/>
          </p:nvPr>
        </p:nvSpPr>
        <p:spPr>
          <a:xfrm>
            <a:off x="533400" y="0"/>
            <a:ext cx="8229600" cy="1143000"/>
          </a:xfrm>
        </p:spPr>
        <p:txBody>
          <a:bodyPr/>
          <a:lstStyle/>
          <a:p>
            <a:r>
              <a:rPr lang="en-US" b="1"/>
              <a:t>Traditional Surveillance</a:t>
            </a:r>
            <a:endParaRPr lang="en-US" sz="3600" b="1"/>
          </a:p>
        </p:txBody>
      </p:sp>
      <p:sp>
        <p:nvSpPr>
          <p:cNvPr id="1420291" name="Rectangle 3"/>
          <p:cNvSpPr>
            <a:spLocks noGrp="1" noChangeArrowheads="1"/>
          </p:cNvSpPr>
          <p:nvPr>
            <p:ph type="body" idx="1"/>
          </p:nvPr>
        </p:nvSpPr>
        <p:spPr>
          <a:xfrm>
            <a:off x="685800" y="1219200"/>
            <a:ext cx="7772400" cy="4114800"/>
          </a:xfrm>
        </p:spPr>
        <p:txBody>
          <a:bodyPr/>
          <a:lstStyle/>
          <a:p>
            <a:pPr>
              <a:lnSpc>
                <a:spcPct val="90000"/>
              </a:lnSpc>
            </a:pPr>
            <a:r>
              <a:rPr lang="en-US" sz="2800">
                <a:solidFill>
                  <a:schemeClr val="tx2"/>
                </a:solidFill>
              </a:rPr>
              <a:t>Educate medical/vet providers and laboratorians</a:t>
            </a:r>
          </a:p>
          <a:p>
            <a:pPr lvl="1">
              <a:lnSpc>
                <a:spcPct val="90000"/>
              </a:lnSpc>
            </a:pPr>
            <a:r>
              <a:rPr lang="en-US" sz="2400"/>
              <a:t>Which diseases are legally notifiable  </a:t>
            </a:r>
          </a:p>
          <a:p>
            <a:pPr lvl="1">
              <a:lnSpc>
                <a:spcPct val="90000"/>
              </a:lnSpc>
            </a:pPr>
            <a:r>
              <a:rPr lang="en-US" sz="2400"/>
              <a:t>Remain alert for unusual disease clusters or manifestations </a:t>
            </a:r>
          </a:p>
          <a:p>
            <a:pPr lvl="1">
              <a:lnSpc>
                <a:spcPct val="90000"/>
              </a:lnSpc>
            </a:pPr>
            <a:r>
              <a:rPr lang="en-US" sz="2400"/>
              <a:t>Report SUSPECT case(s) of more urgent diseases immediately (e.g., botulism)</a:t>
            </a:r>
          </a:p>
          <a:p>
            <a:pPr lvl="1">
              <a:lnSpc>
                <a:spcPct val="90000"/>
              </a:lnSpc>
            </a:pPr>
            <a:r>
              <a:rPr lang="en-US" sz="2400"/>
              <a:t>WHO and HOW to call</a:t>
            </a:r>
          </a:p>
          <a:p>
            <a:pPr>
              <a:lnSpc>
                <a:spcPct val="90000"/>
              </a:lnSpc>
            </a:pPr>
            <a:r>
              <a:rPr lang="en-US" sz="2800">
                <a:solidFill>
                  <a:schemeClr val="tx2"/>
                </a:solidFill>
              </a:rPr>
              <a:t>Promoting Reporting</a:t>
            </a:r>
          </a:p>
          <a:p>
            <a:pPr lvl="1">
              <a:lnSpc>
                <a:spcPct val="90000"/>
              </a:lnSpc>
            </a:pPr>
            <a:r>
              <a:rPr lang="en-US" sz="2400"/>
              <a:t>Speakers Bureau, Health Alerts, Web, Lab trainings</a:t>
            </a:r>
          </a:p>
          <a:p>
            <a:pPr lvl="1">
              <a:lnSpc>
                <a:spcPct val="90000"/>
              </a:lnSpc>
            </a:pPr>
            <a:r>
              <a:rPr lang="en-US" sz="2400"/>
              <a:t>Responsive, medical staff to triage calls on 24/7 basis</a:t>
            </a:r>
          </a:p>
          <a:p>
            <a:pPr lvl="1">
              <a:lnSpc>
                <a:spcPct val="90000"/>
              </a:lnSpc>
            </a:pPr>
            <a:endParaRPr lang="en-US" sz="2400"/>
          </a:p>
          <a:p>
            <a:pPr algn="ctr">
              <a:lnSpc>
                <a:spcPct val="90000"/>
              </a:lnSpc>
              <a:buFontTx/>
              <a:buNone/>
            </a:pPr>
            <a:r>
              <a:rPr lang="en-US" sz="2800" b="1" i="1">
                <a:solidFill>
                  <a:schemeClr val="tx2"/>
                </a:solidFill>
              </a:rPr>
              <a:t>Challenge is maintaining awareness over time</a:t>
            </a:r>
          </a:p>
          <a:p>
            <a:pPr lvl="1">
              <a:lnSpc>
                <a:spcPct val="90000"/>
              </a:lnSpc>
              <a:buFontTx/>
              <a:buNone/>
            </a:pPr>
            <a:endParaRPr lang="en-US" b="1" i="1">
              <a:solidFill>
                <a:schemeClr val="tx2"/>
              </a:solidFill>
            </a:endParaRPr>
          </a:p>
          <a:p>
            <a:pPr>
              <a:lnSpc>
                <a:spcPct val="90000"/>
              </a:lnSpc>
            </a:pPr>
            <a:endParaRPr lang="en-US" sz="2400"/>
          </a:p>
          <a:p>
            <a:pPr lvl="1">
              <a:lnSpc>
                <a:spcPct val="90000"/>
              </a:lnSpc>
            </a:pPr>
            <a:endParaRPr lang="en-US" sz="2400">
              <a:solidFill>
                <a:schemeClr val="tx2"/>
              </a:solidFill>
            </a:endParaRPr>
          </a:p>
          <a:p>
            <a:pPr lvl="1">
              <a:lnSpc>
                <a:spcPct val="90000"/>
              </a:lnSpc>
            </a:pPr>
            <a:endParaRPr lang="en-US" sz="2400" b="1"/>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0226" name="Rectangle 2"/>
          <p:cNvSpPr>
            <a:spLocks noGrp="1" noChangeArrowheads="1"/>
          </p:cNvSpPr>
          <p:nvPr>
            <p:ph type="title"/>
          </p:nvPr>
        </p:nvSpPr>
        <p:spPr/>
        <p:txBody>
          <a:bodyPr/>
          <a:lstStyle/>
          <a:p>
            <a:pPr>
              <a:lnSpc>
                <a:spcPct val="80000"/>
              </a:lnSpc>
            </a:pPr>
            <a:r>
              <a:rPr lang="en-US" b="1"/>
              <a:t>The Power of Physician Reporting</a:t>
            </a:r>
          </a:p>
        </p:txBody>
      </p:sp>
      <p:graphicFrame>
        <p:nvGraphicFramePr>
          <p:cNvPr id="1460227" name="Object 3"/>
          <p:cNvGraphicFramePr>
            <a:graphicFrameLocks noChangeAspect="1"/>
          </p:cNvGraphicFramePr>
          <p:nvPr>
            <p:ph type="chart" idx="1"/>
          </p:nvPr>
        </p:nvGraphicFramePr>
        <p:xfrm>
          <a:off x="304800" y="2209800"/>
          <a:ext cx="8534400" cy="4113213"/>
        </p:xfrm>
        <a:graphic>
          <a:graphicData uri="http://schemas.openxmlformats.org/presentationml/2006/ole">
            <p:oleObj spid="_x0000_s1460227" name="Chart" r:id="rId3" imgW="7772400" imgH="4114800" progId="MSGraph.Chart.8">
              <p:embed followColorScheme="full"/>
            </p:oleObj>
          </a:graphicData>
        </a:graphic>
      </p:graphicFrame>
      <p:sp>
        <p:nvSpPr>
          <p:cNvPr id="1460228" name="Line 4"/>
          <p:cNvSpPr>
            <a:spLocks noChangeShapeType="1"/>
          </p:cNvSpPr>
          <p:nvPr/>
        </p:nvSpPr>
        <p:spPr bwMode="auto">
          <a:xfrm>
            <a:off x="6553200" y="3429000"/>
            <a:ext cx="0" cy="762000"/>
          </a:xfrm>
          <a:prstGeom prst="line">
            <a:avLst/>
          </a:prstGeom>
          <a:noFill/>
          <a:ln w="9525">
            <a:solidFill>
              <a:schemeClr val="tx1"/>
            </a:solidFill>
            <a:round/>
            <a:headEnd/>
            <a:tailEnd type="triangle" w="med" len="med"/>
          </a:ln>
          <a:effectLst/>
        </p:spPr>
        <p:txBody>
          <a:bodyPr wrap="none" anchor="ctr"/>
          <a:lstStyle/>
          <a:p>
            <a:endParaRPr lang="en-US"/>
          </a:p>
        </p:txBody>
      </p:sp>
      <p:sp>
        <p:nvSpPr>
          <p:cNvPr id="1460229" name="Text Box 5"/>
          <p:cNvSpPr txBox="1">
            <a:spLocks noChangeArrowheads="1"/>
          </p:cNvSpPr>
          <p:nvPr/>
        </p:nvSpPr>
        <p:spPr bwMode="auto">
          <a:xfrm>
            <a:off x="3794125" y="2200275"/>
            <a:ext cx="184150" cy="519113"/>
          </a:xfrm>
          <a:prstGeom prst="rect">
            <a:avLst/>
          </a:prstGeom>
          <a:noFill/>
          <a:ln w="9525">
            <a:noFill/>
            <a:miter lim="800000"/>
            <a:headEnd/>
            <a:tailEnd/>
          </a:ln>
          <a:effectLst/>
        </p:spPr>
        <p:txBody>
          <a:bodyPr wrap="none">
            <a:spAutoFit/>
          </a:bodyPr>
          <a:lstStyle/>
          <a:p>
            <a:endParaRPr lang="en-US"/>
          </a:p>
        </p:txBody>
      </p:sp>
      <p:sp>
        <p:nvSpPr>
          <p:cNvPr id="1460230" name="Text Box 6"/>
          <p:cNvSpPr txBox="1">
            <a:spLocks noChangeArrowheads="1"/>
          </p:cNvSpPr>
          <p:nvPr/>
        </p:nvSpPr>
        <p:spPr bwMode="auto">
          <a:xfrm>
            <a:off x="5562600" y="2819400"/>
            <a:ext cx="1739900" cy="641350"/>
          </a:xfrm>
          <a:prstGeom prst="rect">
            <a:avLst/>
          </a:prstGeom>
          <a:noFill/>
          <a:ln w="9525">
            <a:noFill/>
            <a:miter lim="800000"/>
            <a:headEnd/>
            <a:tailEnd/>
          </a:ln>
          <a:effectLst/>
        </p:spPr>
        <p:txBody>
          <a:bodyPr wrap="none">
            <a:spAutoFit/>
          </a:bodyPr>
          <a:lstStyle/>
          <a:p>
            <a:pPr algn="ctr"/>
            <a:r>
              <a:rPr lang="en-US" sz="1800"/>
              <a:t>Epi investigation</a:t>
            </a:r>
          </a:p>
          <a:p>
            <a:pPr algn="ctr"/>
            <a:r>
              <a:rPr lang="en-US" sz="1800"/>
              <a:t>started</a:t>
            </a:r>
            <a:endParaRPr lang="en-US" sz="200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1250" name="Rectangle 2"/>
          <p:cNvSpPr>
            <a:spLocks noChangeArrowheads="1"/>
          </p:cNvSpPr>
          <p:nvPr/>
        </p:nvSpPr>
        <p:spPr bwMode="auto">
          <a:xfrm>
            <a:off x="685800" y="457200"/>
            <a:ext cx="7772400" cy="1143000"/>
          </a:xfrm>
          <a:prstGeom prst="rect">
            <a:avLst/>
          </a:prstGeom>
          <a:noFill/>
          <a:ln w="9525">
            <a:noFill/>
            <a:miter lim="800000"/>
            <a:headEnd/>
            <a:tailEnd/>
          </a:ln>
          <a:effectLst/>
        </p:spPr>
        <p:txBody>
          <a:bodyPr anchor="ctr"/>
          <a:lstStyle/>
          <a:p>
            <a:pPr algn="ctr"/>
            <a:r>
              <a:rPr lang="en-US" sz="3200" b="1">
                <a:solidFill>
                  <a:schemeClr val="tx2"/>
                </a:solidFill>
              </a:rPr>
              <a:t>Bird Die-Offs, Human Cases, and WNV-Positive Dead Birds-- NYC, 1999</a:t>
            </a:r>
            <a:endParaRPr lang="en-US" sz="4400">
              <a:solidFill>
                <a:schemeClr val="tx2"/>
              </a:solidFill>
            </a:endParaRPr>
          </a:p>
        </p:txBody>
      </p:sp>
      <p:graphicFrame>
        <p:nvGraphicFramePr>
          <p:cNvPr id="1461251" name="Object 3"/>
          <p:cNvGraphicFramePr>
            <a:graphicFrameLocks noChangeAspect="1"/>
          </p:cNvGraphicFramePr>
          <p:nvPr/>
        </p:nvGraphicFramePr>
        <p:xfrm>
          <a:off x="614363" y="2057400"/>
          <a:ext cx="7761287" cy="4114800"/>
        </p:xfrm>
        <a:graphic>
          <a:graphicData uri="http://schemas.openxmlformats.org/presentationml/2006/ole">
            <p:oleObj spid="_x0000_s1461251" name="Chart" r:id="rId3" imgW="7772400" imgH="4114800" progId="MSGraph.Chart.8">
              <p:embed followColorScheme="full"/>
            </p:oleObj>
          </a:graphicData>
        </a:graphic>
      </p:graphicFrame>
      <p:graphicFrame>
        <p:nvGraphicFramePr>
          <p:cNvPr id="1461252" name="Object 4"/>
          <p:cNvGraphicFramePr>
            <a:graphicFrameLocks noChangeAspect="1"/>
          </p:cNvGraphicFramePr>
          <p:nvPr/>
        </p:nvGraphicFramePr>
        <p:xfrm>
          <a:off x="2438400" y="4038600"/>
          <a:ext cx="400050" cy="374650"/>
        </p:xfrm>
        <a:graphic>
          <a:graphicData uri="http://schemas.openxmlformats.org/presentationml/2006/ole">
            <p:oleObj spid="_x0000_s1461252" name="Clip" r:id="rId4" imgW="3695400" imgH="3466440" progId="MS_ClipArt_Gallery.2">
              <p:embed/>
            </p:oleObj>
          </a:graphicData>
        </a:graphic>
      </p:graphicFrame>
      <p:graphicFrame>
        <p:nvGraphicFramePr>
          <p:cNvPr id="1461253" name="Object 5"/>
          <p:cNvGraphicFramePr>
            <a:graphicFrameLocks noChangeAspect="1"/>
          </p:cNvGraphicFramePr>
          <p:nvPr/>
        </p:nvGraphicFramePr>
        <p:xfrm>
          <a:off x="1600200" y="4038600"/>
          <a:ext cx="400050" cy="374650"/>
        </p:xfrm>
        <a:graphic>
          <a:graphicData uri="http://schemas.openxmlformats.org/presentationml/2006/ole">
            <p:oleObj spid="_x0000_s1461253" name="Clip" r:id="rId5" imgW="3695400" imgH="3466440" progId="MS_ClipArt_Gallery.2">
              <p:embed/>
            </p:oleObj>
          </a:graphicData>
        </a:graphic>
      </p:graphicFrame>
      <p:graphicFrame>
        <p:nvGraphicFramePr>
          <p:cNvPr id="1461254" name="Object 6"/>
          <p:cNvGraphicFramePr>
            <a:graphicFrameLocks noChangeAspect="1"/>
          </p:cNvGraphicFramePr>
          <p:nvPr/>
        </p:nvGraphicFramePr>
        <p:xfrm>
          <a:off x="3276600" y="4038600"/>
          <a:ext cx="400050" cy="374650"/>
        </p:xfrm>
        <a:graphic>
          <a:graphicData uri="http://schemas.openxmlformats.org/presentationml/2006/ole">
            <p:oleObj spid="_x0000_s1461254" name="Clip" r:id="rId6" imgW="3695400" imgH="3466440" progId="MS_ClipArt_Gallery.2">
              <p:embed/>
            </p:oleObj>
          </a:graphicData>
        </a:graphic>
      </p:graphicFrame>
      <p:graphicFrame>
        <p:nvGraphicFramePr>
          <p:cNvPr id="1461255" name="Object 7"/>
          <p:cNvGraphicFramePr>
            <a:graphicFrameLocks noChangeAspect="1"/>
          </p:cNvGraphicFramePr>
          <p:nvPr/>
        </p:nvGraphicFramePr>
        <p:xfrm>
          <a:off x="3810000" y="4038600"/>
          <a:ext cx="400050" cy="374650"/>
        </p:xfrm>
        <a:graphic>
          <a:graphicData uri="http://schemas.openxmlformats.org/presentationml/2006/ole">
            <p:oleObj spid="_x0000_s1461255" name="Clip" r:id="rId7" imgW="3695400" imgH="3466440" progId="MS_ClipArt_Gallery.2">
              <p:embed/>
            </p:oleObj>
          </a:graphicData>
        </a:graphic>
      </p:graphicFrame>
      <p:graphicFrame>
        <p:nvGraphicFramePr>
          <p:cNvPr id="1461256" name="Object 8"/>
          <p:cNvGraphicFramePr>
            <a:graphicFrameLocks noChangeAspect="1"/>
          </p:cNvGraphicFramePr>
          <p:nvPr/>
        </p:nvGraphicFramePr>
        <p:xfrm>
          <a:off x="3048000" y="2057400"/>
          <a:ext cx="400050" cy="374650"/>
        </p:xfrm>
        <a:graphic>
          <a:graphicData uri="http://schemas.openxmlformats.org/presentationml/2006/ole">
            <p:oleObj spid="_x0000_s1461256" name="Clip" r:id="rId8" imgW="3695400" imgH="3466440" progId="MS_ClipArt_Gallery.2">
              <p:embed/>
            </p:oleObj>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2274" name="Rectangle 2"/>
          <p:cNvSpPr>
            <a:spLocks noGrp="1" noChangeArrowheads="1"/>
          </p:cNvSpPr>
          <p:nvPr>
            <p:ph type="title"/>
          </p:nvPr>
        </p:nvSpPr>
        <p:spPr>
          <a:xfrm>
            <a:off x="990600" y="228600"/>
            <a:ext cx="7315200" cy="1295400"/>
          </a:xfrm>
        </p:spPr>
        <p:txBody>
          <a:bodyPr/>
          <a:lstStyle/>
          <a:p>
            <a:pPr>
              <a:lnSpc>
                <a:spcPct val="80000"/>
              </a:lnSpc>
            </a:pPr>
            <a:r>
              <a:rPr lang="en-US" sz="4000" b="1"/>
              <a:t>Lessons Learned:</a:t>
            </a:r>
            <a:br>
              <a:rPr lang="en-US" sz="4000" b="1"/>
            </a:br>
            <a:r>
              <a:rPr lang="en-US" sz="4000" b="1"/>
              <a:t>Surveillance</a:t>
            </a:r>
            <a:endParaRPr lang="en-US"/>
          </a:p>
        </p:txBody>
      </p:sp>
      <p:sp>
        <p:nvSpPr>
          <p:cNvPr id="1462275" name="Rectangle 3"/>
          <p:cNvSpPr>
            <a:spLocks noGrp="1" noChangeArrowheads="1"/>
          </p:cNvSpPr>
          <p:nvPr>
            <p:ph type="body" idx="1"/>
          </p:nvPr>
        </p:nvSpPr>
        <p:spPr>
          <a:xfrm>
            <a:off x="990600" y="1524000"/>
            <a:ext cx="7772400" cy="4114800"/>
          </a:xfrm>
        </p:spPr>
        <p:txBody>
          <a:bodyPr/>
          <a:lstStyle/>
          <a:p>
            <a:pPr>
              <a:lnSpc>
                <a:spcPct val="80000"/>
              </a:lnSpc>
            </a:pPr>
            <a:r>
              <a:rPr lang="en-US" sz="2600"/>
              <a:t>Tremendous demand for accurate, up to date information to:</a:t>
            </a:r>
          </a:p>
          <a:p>
            <a:pPr lvl="2">
              <a:lnSpc>
                <a:spcPct val="80000"/>
              </a:lnSpc>
            </a:pPr>
            <a:r>
              <a:rPr lang="en-US"/>
              <a:t>Guide local mosquito control decisions</a:t>
            </a:r>
          </a:p>
          <a:p>
            <a:pPr lvl="2">
              <a:lnSpc>
                <a:spcPct val="80000"/>
              </a:lnSpc>
            </a:pPr>
            <a:r>
              <a:rPr lang="en-US"/>
              <a:t>Alert regional (</a:t>
            </a:r>
            <a:r>
              <a:rPr lang="en-US" i="1">
                <a:latin typeface="Arial" pitchFamily="34" charset="0"/>
              </a:rPr>
              <a:t>local/state</a:t>
            </a:r>
            <a:r>
              <a:rPr lang="en-US" i="1"/>
              <a:t>) </a:t>
            </a:r>
            <a:r>
              <a:rPr lang="en-US"/>
              <a:t>and federal agencies</a:t>
            </a:r>
          </a:p>
          <a:p>
            <a:pPr lvl="2">
              <a:lnSpc>
                <a:spcPct val="80000"/>
              </a:lnSpc>
            </a:pPr>
            <a:r>
              <a:rPr lang="en-US"/>
              <a:t>Inform medical community and public/media</a:t>
            </a:r>
          </a:p>
          <a:p>
            <a:pPr lvl="2">
              <a:lnSpc>
                <a:spcPct val="80000"/>
              </a:lnSpc>
            </a:pPr>
            <a:endParaRPr lang="en-US"/>
          </a:p>
          <a:p>
            <a:pPr>
              <a:lnSpc>
                <a:spcPct val="80000"/>
              </a:lnSpc>
            </a:pPr>
            <a:r>
              <a:rPr lang="en-US" sz="2600"/>
              <a:t>Required capacity to simultaneously track and map human, avian and mosquito reports and (+) lab results</a:t>
            </a:r>
          </a:p>
          <a:p>
            <a:pPr>
              <a:lnSpc>
                <a:spcPct val="80000"/>
              </a:lnSpc>
            </a:pPr>
            <a:endParaRPr lang="en-US" sz="2600"/>
          </a:p>
          <a:p>
            <a:pPr>
              <a:lnSpc>
                <a:spcPct val="80000"/>
              </a:lnSpc>
            </a:pPr>
            <a:r>
              <a:rPr lang="en-US" sz="2600"/>
              <a:t>Need to improve and regionalize public health laboratory capacity</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3298" name="Rectangle 2"/>
          <p:cNvSpPr>
            <a:spLocks noGrp="1" noChangeArrowheads="1"/>
          </p:cNvSpPr>
          <p:nvPr>
            <p:ph type="title"/>
          </p:nvPr>
        </p:nvSpPr>
        <p:spPr>
          <a:xfrm>
            <a:off x="1066800" y="457200"/>
            <a:ext cx="7772400" cy="1143000"/>
          </a:xfrm>
        </p:spPr>
        <p:txBody>
          <a:bodyPr/>
          <a:lstStyle/>
          <a:p>
            <a:r>
              <a:rPr lang="en-US" sz="3200" b="1"/>
              <a:t>Challenges During WNV Outbreak:  </a:t>
            </a:r>
            <a:br>
              <a:rPr lang="en-US" sz="3200" b="1"/>
            </a:br>
            <a:r>
              <a:rPr lang="en-US" sz="3200" b="1"/>
              <a:t>Surge Capacity to Address Staffing Needs</a:t>
            </a:r>
          </a:p>
        </p:txBody>
      </p:sp>
      <p:sp>
        <p:nvSpPr>
          <p:cNvPr id="1463299" name="Rectangle 3"/>
          <p:cNvSpPr>
            <a:spLocks noGrp="1" noChangeArrowheads="1"/>
          </p:cNvSpPr>
          <p:nvPr>
            <p:ph type="body" idx="1"/>
          </p:nvPr>
        </p:nvSpPr>
        <p:spPr/>
        <p:txBody>
          <a:bodyPr/>
          <a:lstStyle/>
          <a:p>
            <a:r>
              <a:rPr lang="en-US" sz="2800"/>
              <a:t>NYCDOH response maintained from early September through the end of November</a:t>
            </a:r>
          </a:p>
          <a:p>
            <a:r>
              <a:rPr lang="en-US" sz="2800"/>
              <a:t>Staff worked &gt; 12 hour days; 7 days a week</a:t>
            </a:r>
          </a:p>
          <a:p>
            <a:r>
              <a:rPr lang="en-US" sz="2800"/>
              <a:t>Required reassigning staff from other programs;  several CDC staff sent to assist</a:t>
            </a:r>
          </a:p>
          <a:p>
            <a:r>
              <a:rPr lang="en-US" sz="2800"/>
              <a:t>Core public health activities still needed to be maintained</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5346" name="Rectangle 2"/>
          <p:cNvSpPr>
            <a:spLocks noGrp="1" noChangeArrowheads="1"/>
          </p:cNvSpPr>
          <p:nvPr>
            <p:ph type="title"/>
          </p:nvPr>
        </p:nvSpPr>
        <p:spPr/>
        <p:txBody>
          <a:bodyPr/>
          <a:lstStyle/>
          <a:p>
            <a:r>
              <a:rPr lang="en-US" sz="3900" b="1"/>
              <a:t>Challenges to Multi-jurisdictional Outbreak Investigations</a:t>
            </a:r>
            <a:r>
              <a:rPr lang="en-US" sz="4000" b="1"/>
              <a:t/>
            </a:r>
            <a:br>
              <a:rPr lang="en-US" sz="4000" b="1"/>
            </a:br>
            <a:endParaRPr lang="en-US"/>
          </a:p>
        </p:txBody>
      </p:sp>
      <p:sp>
        <p:nvSpPr>
          <p:cNvPr id="1465347" name="Rectangle 3"/>
          <p:cNvSpPr>
            <a:spLocks noGrp="1" noChangeArrowheads="1"/>
          </p:cNvSpPr>
          <p:nvPr>
            <p:ph type="body" idx="1"/>
          </p:nvPr>
        </p:nvSpPr>
        <p:spPr/>
        <p:txBody>
          <a:bodyPr/>
          <a:lstStyle/>
          <a:p>
            <a:pPr>
              <a:lnSpc>
                <a:spcPct val="90000"/>
              </a:lnSpc>
            </a:pPr>
            <a:r>
              <a:rPr lang="en-US" sz="3000"/>
              <a:t>Centralized coordination:  Who’s in charge? </a:t>
            </a:r>
          </a:p>
          <a:p>
            <a:pPr>
              <a:lnSpc>
                <a:spcPct val="90000"/>
              </a:lnSpc>
            </a:pPr>
            <a:r>
              <a:rPr lang="en-US" sz="3000"/>
              <a:t>Secure and efficient means for information and data sharing</a:t>
            </a:r>
          </a:p>
          <a:p>
            <a:pPr>
              <a:lnSpc>
                <a:spcPct val="90000"/>
              </a:lnSpc>
            </a:pPr>
            <a:r>
              <a:rPr lang="en-US" sz="3000"/>
              <a:t>Consistent surveillance methods and case criteria</a:t>
            </a:r>
          </a:p>
          <a:p>
            <a:pPr>
              <a:lnSpc>
                <a:spcPct val="90000"/>
              </a:lnSpc>
            </a:pPr>
            <a:r>
              <a:rPr lang="en-US" sz="3000"/>
              <a:t>Common outbreak database for surveillance and lab-tracking</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6370" name="Rectangle 2"/>
          <p:cNvSpPr>
            <a:spLocks noGrp="1" noChangeArrowheads="1"/>
          </p:cNvSpPr>
          <p:nvPr>
            <p:ph type="title"/>
          </p:nvPr>
        </p:nvSpPr>
        <p:spPr/>
        <p:txBody>
          <a:bodyPr/>
          <a:lstStyle/>
          <a:p>
            <a:r>
              <a:rPr lang="en-US" sz="3600" b="1"/>
              <a:t>Lessons Learned:</a:t>
            </a:r>
            <a:br>
              <a:rPr lang="en-US" sz="3600" b="1"/>
            </a:br>
            <a:r>
              <a:rPr lang="en-US" sz="3600" b="1"/>
              <a:t>Response and Control</a:t>
            </a:r>
          </a:p>
        </p:txBody>
      </p:sp>
      <p:sp>
        <p:nvSpPr>
          <p:cNvPr id="1466371" name="Rectangle 3"/>
          <p:cNvSpPr>
            <a:spLocks noGrp="1" noChangeArrowheads="1"/>
          </p:cNvSpPr>
          <p:nvPr>
            <p:ph type="body" idx="1"/>
          </p:nvPr>
        </p:nvSpPr>
        <p:spPr/>
        <p:txBody>
          <a:bodyPr/>
          <a:lstStyle/>
          <a:p>
            <a:r>
              <a:rPr lang="en-US" sz="2800"/>
              <a:t>Importance of pre-existing relationships between public health and emergency mgmt</a:t>
            </a:r>
          </a:p>
          <a:p>
            <a:r>
              <a:rPr lang="en-US" sz="2800"/>
              <a:t>Value of incident command system and emergency operations center</a:t>
            </a:r>
          </a:p>
          <a:p>
            <a:r>
              <a:rPr lang="en-US" sz="2800"/>
              <a:t>Ability to rapidly mobilize equipment and supplies, establish emergency contracts and oversee logistics of response</a:t>
            </a:r>
          </a:p>
          <a:p>
            <a:pPr>
              <a:buFontTx/>
              <a:buNone/>
            </a:pPr>
            <a:endParaRPr lang="en-US" sz="2800"/>
          </a:p>
          <a:p>
            <a:endParaRPr 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7394" name="Rectangle 2"/>
          <p:cNvSpPr>
            <a:spLocks noGrp="1" noChangeArrowheads="1"/>
          </p:cNvSpPr>
          <p:nvPr>
            <p:ph type="title"/>
          </p:nvPr>
        </p:nvSpPr>
        <p:spPr>
          <a:xfrm>
            <a:off x="762000" y="228600"/>
            <a:ext cx="7772400" cy="1143000"/>
          </a:xfrm>
        </p:spPr>
        <p:txBody>
          <a:bodyPr/>
          <a:lstStyle/>
          <a:p>
            <a:r>
              <a:rPr lang="en-US" sz="3600" b="1"/>
              <a:t>Outbreak Communication Needs</a:t>
            </a:r>
          </a:p>
        </p:txBody>
      </p:sp>
      <p:sp>
        <p:nvSpPr>
          <p:cNvPr id="1467395" name="Rectangle 3"/>
          <p:cNvSpPr>
            <a:spLocks noGrp="1" noChangeArrowheads="1"/>
          </p:cNvSpPr>
          <p:nvPr>
            <p:ph type="body" idx="1"/>
          </p:nvPr>
        </p:nvSpPr>
        <p:spPr>
          <a:xfrm>
            <a:off x="762000" y="1371600"/>
            <a:ext cx="7772400" cy="4114800"/>
          </a:xfrm>
        </p:spPr>
        <p:txBody>
          <a:bodyPr/>
          <a:lstStyle/>
          <a:p>
            <a:r>
              <a:rPr lang="en-US" sz="2600"/>
              <a:t>Electronic communication links with hospitals</a:t>
            </a:r>
          </a:p>
          <a:p>
            <a:r>
              <a:rPr lang="en-US" sz="2600"/>
              <a:t>Contingency plans for rapidly implementing and staffing public and provider hotlines</a:t>
            </a:r>
          </a:p>
          <a:p>
            <a:r>
              <a:rPr lang="en-US" sz="2600"/>
              <a:t>Ability to rapidly prepare multi-lingual educational materials</a:t>
            </a:r>
          </a:p>
          <a:p>
            <a:r>
              <a:rPr lang="en-US" sz="2600"/>
              <a:t>Ensuring that all key officials are informed</a:t>
            </a:r>
          </a:p>
          <a:p>
            <a:r>
              <a:rPr lang="en-US" sz="2600"/>
              <a:t>Capacity to work with media effectively and           with a unified voice</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8418" name="Rectangle 2"/>
          <p:cNvSpPr>
            <a:spLocks noGrp="1" noChangeArrowheads="1"/>
          </p:cNvSpPr>
          <p:nvPr>
            <p:ph type="title"/>
          </p:nvPr>
        </p:nvSpPr>
        <p:spPr/>
        <p:txBody>
          <a:bodyPr/>
          <a:lstStyle/>
          <a:p>
            <a:r>
              <a:rPr lang="en-US" b="1"/>
              <a:t>Media Response to WNV Outbreak</a:t>
            </a:r>
            <a:endParaRPr lang="en-US"/>
          </a:p>
        </p:txBody>
      </p:sp>
      <p:pic>
        <p:nvPicPr>
          <p:cNvPr id="1468419" name="Picture 3" descr="media"/>
          <p:cNvPicPr>
            <a:picLocks noChangeAspect="1" noChangeArrowheads="1"/>
          </p:cNvPicPr>
          <p:nvPr/>
        </p:nvPicPr>
        <p:blipFill>
          <a:blip r:embed="rId2" cstate="print"/>
          <a:srcRect t="19241"/>
          <a:stretch>
            <a:fillRect/>
          </a:stretch>
        </p:blipFill>
        <p:spPr bwMode="auto">
          <a:xfrm>
            <a:off x="1600200" y="2362200"/>
            <a:ext cx="6477000" cy="3517900"/>
          </a:xfrm>
          <a:prstGeom prst="rect">
            <a:avLst/>
          </a:prstGeom>
          <a:noFill/>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9442" name="Picture 2" descr="Let us spray"/>
          <p:cNvPicPr>
            <a:picLocks noChangeAspect="1" noChangeArrowheads="1"/>
          </p:cNvPicPr>
          <p:nvPr/>
        </p:nvPicPr>
        <p:blipFill>
          <a:blip r:embed="rId2" cstate="print"/>
          <a:srcRect/>
          <a:stretch>
            <a:fillRect/>
          </a:stretch>
        </p:blipFill>
        <p:spPr bwMode="auto">
          <a:xfrm>
            <a:off x="1600200" y="228600"/>
            <a:ext cx="5867400" cy="6629400"/>
          </a:xfrm>
          <a:prstGeom prst="rect">
            <a:avLst/>
          </a:prstGeom>
          <a:noFill/>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0466" name="Picture 2" descr="Apocalypse NY"/>
          <p:cNvPicPr>
            <a:picLocks noChangeAspect="1" noChangeArrowheads="1"/>
          </p:cNvPicPr>
          <p:nvPr/>
        </p:nvPicPr>
        <p:blipFill>
          <a:blip r:embed="rId2" cstate="print"/>
          <a:srcRect/>
          <a:stretch>
            <a:fillRect/>
          </a:stretch>
        </p:blipFill>
        <p:spPr bwMode="auto">
          <a:xfrm>
            <a:off x="0" y="0"/>
            <a:ext cx="9144000" cy="66294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0706" name="Picture 2" descr="MTAFev3dayAvg"/>
          <p:cNvPicPr>
            <a:picLocks noChangeAspect="1" noChangeArrowheads="1"/>
          </p:cNvPicPr>
          <p:nvPr/>
        </p:nvPicPr>
        <p:blipFill>
          <a:blip r:embed="rId3" cstate="print"/>
          <a:srcRect/>
          <a:stretch>
            <a:fillRect/>
          </a:stretch>
        </p:blipFill>
        <p:spPr bwMode="auto">
          <a:xfrm>
            <a:off x="4724400" y="914400"/>
            <a:ext cx="3429000" cy="2624138"/>
          </a:xfrm>
          <a:prstGeom prst="rect">
            <a:avLst/>
          </a:prstGeom>
          <a:noFill/>
        </p:spPr>
      </p:pic>
      <p:graphicFrame>
        <p:nvGraphicFramePr>
          <p:cNvPr id="1480707" name="Object 3"/>
          <p:cNvGraphicFramePr>
            <a:graphicFrameLocks noChangeAspect="1"/>
          </p:cNvGraphicFramePr>
          <p:nvPr/>
        </p:nvGraphicFramePr>
        <p:xfrm>
          <a:off x="533400" y="3962400"/>
          <a:ext cx="3505200" cy="2628900"/>
        </p:xfrm>
        <a:graphic>
          <a:graphicData uri="http://schemas.openxmlformats.org/presentationml/2006/ole">
            <p:oleObj spid="_x0000_s1480707" name="Photo Editor Photo" r:id="rId4" imgW="7621064" imgH="5714286" progId="MSPhotoEd.3">
              <p:embed/>
            </p:oleObj>
          </a:graphicData>
        </a:graphic>
      </p:graphicFrame>
      <p:pic>
        <p:nvPicPr>
          <p:cNvPr id="1480708" name="Picture 4" descr="emscurr"/>
          <p:cNvPicPr>
            <a:picLocks noChangeAspect="1" noChangeArrowheads="1"/>
          </p:cNvPicPr>
          <p:nvPr/>
        </p:nvPicPr>
        <p:blipFill>
          <a:blip r:embed="rId5" cstate="print"/>
          <a:srcRect b="8249"/>
          <a:stretch>
            <a:fillRect/>
          </a:stretch>
        </p:blipFill>
        <p:spPr bwMode="auto">
          <a:xfrm>
            <a:off x="533400" y="904875"/>
            <a:ext cx="3352800" cy="2600325"/>
          </a:xfrm>
          <a:prstGeom prst="rect">
            <a:avLst/>
          </a:prstGeom>
          <a:noFill/>
        </p:spPr>
      </p:pic>
      <p:sp>
        <p:nvSpPr>
          <p:cNvPr id="1480709" name="Text Box 5"/>
          <p:cNvSpPr txBox="1">
            <a:spLocks noChangeArrowheads="1"/>
          </p:cNvSpPr>
          <p:nvPr/>
        </p:nvSpPr>
        <p:spPr bwMode="auto">
          <a:xfrm>
            <a:off x="1600200" y="2057400"/>
            <a:ext cx="1495425" cy="457200"/>
          </a:xfrm>
          <a:prstGeom prst="rect">
            <a:avLst/>
          </a:prstGeom>
          <a:noFill/>
          <a:ln w="9525">
            <a:noFill/>
            <a:miter lim="800000"/>
            <a:headEnd/>
            <a:tailEnd/>
          </a:ln>
          <a:effectLst/>
        </p:spPr>
        <p:txBody>
          <a:bodyPr wrap="none" lIns="91432" tIns="45716" rIns="91432" bIns="45716">
            <a:spAutoFit/>
          </a:bodyPr>
          <a:lstStyle/>
          <a:p>
            <a:pPr eaLnBrk="1" hangingPunct="1"/>
            <a:r>
              <a:rPr lang="en-US" sz="2400" b="1">
                <a:solidFill>
                  <a:srgbClr val="000000"/>
                </a:solidFill>
              </a:rPr>
              <a:t>EMS calls</a:t>
            </a:r>
          </a:p>
        </p:txBody>
      </p:sp>
      <p:sp>
        <p:nvSpPr>
          <p:cNvPr id="1480710" name="Text Box 6"/>
          <p:cNvSpPr txBox="1">
            <a:spLocks noChangeArrowheads="1"/>
          </p:cNvSpPr>
          <p:nvPr/>
        </p:nvSpPr>
        <p:spPr bwMode="auto">
          <a:xfrm>
            <a:off x="5486400" y="2362200"/>
            <a:ext cx="2359025" cy="457200"/>
          </a:xfrm>
          <a:prstGeom prst="rect">
            <a:avLst/>
          </a:prstGeom>
          <a:noFill/>
          <a:ln w="9525">
            <a:noFill/>
            <a:miter lim="800000"/>
            <a:headEnd/>
            <a:tailEnd/>
          </a:ln>
          <a:effectLst/>
        </p:spPr>
        <p:txBody>
          <a:bodyPr wrap="none" lIns="91432" tIns="45716" rIns="91432" bIns="45716">
            <a:spAutoFit/>
          </a:bodyPr>
          <a:lstStyle/>
          <a:p>
            <a:pPr eaLnBrk="1" hangingPunct="1"/>
            <a:r>
              <a:rPr lang="en-US" sz="2400" b="1">
                <a:solidFill>
                  <a:srgbClr val="000000"/>
                </a:solidFill>
              </a:rPr>
              <a:t>Employee health</a:t>
            </a:r>
          </a:p>
        </p:txBody>
      </p:sp>
      <p:sp>
        <p:nvSpPr>
          <p:cNvPr id="1480711" name="Text Box 7"/>
          <p:cNvSpPr txBox="1">
            <a:spLocks noChangeArrowheads="1"/>
          </p:cNvSpPr>
          <p:nvPr/>
        </p:nvSpPr>
        <p:spPr bwMode="auto">
          <a:xfrm>
            <a:off x="5638800" y="4495800"/>
            <a:ext cx="2206625" cy="457200"/>
          </a:xfrm>
          <a:prstGeom prst="rect">
            <a:avLst/>
          </a:prstGeom>
          <a:noFill/>
          <a:ln w="9525">
            <a:noFill/>
            <a:miter lim="800000"/>
            <a:headEnd/>
            <a:tailEnd/>
          </a:ln>
          <a:effectLst/>
        </p:spPr>
        <p:txBody>
          <a:bodyPr wrap="none" lIns="91432" tIns="45716" rIns="91432" bIns="45716">
            <a:spAutoFit/>
          </a:bodyPr>
          <a:lstStyle/>
          <a:p>
            <a:pPr eaLnBrk="1" hangingPunct="1"/>
            <a:r>
              <a:rPr lang="en-US" sz="2400" b="1">
                <a:solidFill>
                  <a:srgbClr val="000000"/>
                </a:solidFill>
              </a:rPr>
              <a:t>Pharmacy sales</a:t>
            </a:r>
          </a:p>
        </p:txBody>
      </p:sp>
      <p:sp>
        <p:nvSpPr>
          <p:cNvPr id="1480712" name="Text Box 8"/>
          <p:cNvSpPr txBox="1">
            <a:spLocks noChangeArrowheads="1"/>
          </p:cNvSpPr>
          <p:nvPr/>
        </p:nvSpPr>
        <p:spPr bwMode="auto">
          <a:xfrm>
            <a:off x="1600200" y="5486400"/>
            <a:ext cx="1344613" cy="457200"/>
          </a:xfrm>
          <a:prstGeom prst="rect">
            <a:avLst/>
          </a:prstGeom>
          <a:noFill/>
          <a:ln w="9525">
            <a:noFill/>
            <a:miter lim="800000"/>
            <a:headEnd/>
            <a:tailEnd/>
          </a:ln>
          <a:effectLst/>
        </p:spPr>
        <p:txBody>
          <a:bodyPr wrap="none" lIns="91432" tIns="45716" rIns="91432" bIns="45716">
            <a:spAutoFit/>
          </a:bodyPr>
          <a:lstStyle/>
          <a:p>
            <a:pPr eaLnBrk="1" hangingPunct="1"/>
            <a:r>
              <a:rPr lang="en-US" sz="2400" b="1">
                <a:solidFill>
                  <a:srgbClr val="000000"/>
                </a:solidFill>
              </a:rPr>
              <a:t>ED visits</a:t>
            </a:r>
          </a:p>
        </p:txBody>
      </p:sp>
      <p:pic>
        <p:nvPicPr>
          <p:cNvPr id="1480713" name="Picture 9"/>
          <p:cNvPicPr>
            <a:picLocks noChangeAspect="1" noChangeArrowheads="1"/>
          </p:cNvPicPr>
          <p:nvPr/>
        </p:nvPicPr>
        <p:blipFill>
          <a:blip r:embed="rId6" cstate="print"/>
          <a:srcRect/>
          <a:stretch>
            <a:fillRect/>
          </a:stretch>
        </p:blipFill>
        <p:spPr bwMode="auto">
          <a:xfrm>
            <a:off x="4648200" y="4117975"/>
            <a:ext cx="3505200" cy="2398713"/>
          </a:xfrm>
          <a:prstGeom prst="rect">
            <a:avLst/>
          </a:prstGeom>
          <a:noFill/>
          <a:ln w="9525">
            <a:noFill/>
            <a:miter lim="800000"/>
            <a:headEnd/>
            <a:tailEnd/>
          </a:ln>
          <a:effectLst/>
        </p:spPr>
      </p:pic>
      <p:sp>
        <p:nvSpPr>
          <p:cNvPr id="1480714" name="Text Box 10"/>
          <p:cNvSpPr txBox="1">
            <a:spLocks noChangeArrowheads="1"/>
          </p:cNvSpPr>
          <p:nvPr/>
        </p:nvSpPr>
        <p:spPr bwMode="auto">
          <a:xfrm>
            <a:off x="5410200" y="4572000"/>
            <a:ext cx="2206625" cy="457200"/>
          </a:xfrm>
          <a:prstGeom prst="rect">
            <a:avLst/>
          </a:prstGeom>
          <a:noFill/>
          <a:ln w="9525">
            <a:noFill/>
            <a:miter lim="800000"/>
            <a:headEnd/>
            <a:tailEnd/>
          </a:ln>
          <a:effectLst/>
        </p:spPr>
        <p:txBody>
          <a:bodyPr wrap="none" lIns="91432" tIns="45716" rIns="91432" bIns="45716">
            <a:spAutoFit/>
          </a:bodyPr>
          <a:lstStyle/>
          <a:p>
            <a:pPr algn="ctr"/>
            <a:r>
              <a:rPr lang="en-US" sz="2400" b="1">
                <a:solidFill>
                  <a:srgbClr val="000000"/>
                </a:solidFill>
                <a:effectLst>
                  <a:outerShdw blurRad="38100" dist="38100" dir="2700000" algn="tl">
                    <a:srgbClr val="FFFFFF"/>
                  </a:outerShdw>
                </a:effectLst>
              </a:rPr>
              <a:t>Pharmacy sales</a:t>
            </a:r>
          </a:p>
        </p:txBody>
      </p:sp>
      <p:sp>
        <p:nvSpPr>
          <p:cNvPr id="1480715" name="Text Box 11"/>
          <p:cNvSpPr txBox="1">
            <a:spLocks noChangeArrowheads="1"/>
          </p:cNvSpPr>
          <p:nvPr/>
        </p:nvSpPr>
        <p:spPr bwMode="auto">
          <a:xfrm>
            <a:off x="1981200" y="228600"/>
            <a:ext cx="4692650" cy="641350"/>
          </a:xfrm>
          <a:prstGeom prst="rect">
            <a:avLst/>
          </a:prstGeom>
          <a:noFill/>
          <a:ln w="9525">
            <a:noFill/>
            <a:miter lim="800000"/>
            <a:headEnd/>
            <a:tailEnd/>
          </a:ln>
          <a:effectLst/>
        </p:spPr>
        <p:txBody>
          <a:bodyPr wrap="none" lIns="91432" tIns="45716" rIns="91432" bIns="45716">
            <a:spAutoFit/>
          </a:bodyPr>
          <a:lstStyle/>
          <a:p>
            <a:pPr algn="ctr"/>
            <a:r>
              <a:rPr lang="en-US" sz="3600" b="1" i="1">
                <a:solidFill>
                  <a:schemeClr val="tx2"/>
                </a:solidFill>
                <a:effectLst>
                  <a:outerShdw blurRad="38100" dist="38100" dir="2700000" algn="tl">
                    <a:srgbClr val="000000"/>
                  </a:outerShdw>
                </a:effectLst>
              </a:rPr>
              <a:t>Syndromic Surveillance</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5954" name="Rectangle 2"/>
          <p:cNvSpPr>
            <a:spLocks noGrp="1" noChangeArrowheads="1"/>
          </p:cNvSpPr>
          <p:nvPr>
            <p:ph type="title"/>
          </p:nvPr>
        </p:nvSpPr>
        <p:spPr/>
        <p:txBody>
          <a:bodyPr/>
          <a:lstStyle/>
          <a:p>
            <a:r>
              <a:rPr lang="en-US" sz="3600" b="1"/>
              <a:t>WNV Infection Recovery </a:t>
            </a:r>
            <a:br>
              <a:rPr lang="en-US" sz="3600" b="1"/>
            </a:br>
            <a:r>
              <a:rPr lang="en-US" sz="3600" b="1"/>
              <a:t>6 month follow-up</a:t>
            </a:r>
          </a:p>
        </p:txBody>
      </p:sp>
      <p:sp>
        <p:nvSpPr>
          <p:cNvPr id="1405955" name="Rectangle 3"/>
          <p:cNvSpPr>
            <a:spLocks noGrp="1" noChangeArrowheads="1"/>
          </p:cNvSpPr>
          <p:nvPr>
            <p:ph type="body" idx="1"/>
          </p:nvPr>
        </p:nvSpPr>
        <p:spPr/>
        <p:txBody>
          <a:bodyPr/>
          <a:lstStyle/>
          <a:p>
            <a:pPr lvl="1">
              <a:buFontTx/>
              <a:buNone/>
            </a:pPr>
            <a:r>
              <a:rPr lang="en-US" b="1"/>
              <a:t>  </a:t>
            </a:r>
            <a:r>
              <a:rPr lang="en-US"/>
              <a:t>Difficulty walking			27  (75%)</a:t>
            </a:r>
          </a:p>
          <a:p>
            <a:pPr lvl="1">
              <a:buFontTx/>
              <a:buNone/>
            </a:pPr>
            <a:r>
              <a:rPr lang="en-US"/>
              <a:t>  Muscle weakness			23 (64%)</a:t>
            </a:r>
          </a:p>
          <a:p>
            <a:pPr lvl="1">
              <a:buFontTx/>
              <a:buNone/>
            </a:pPr>
            <a:r>
              <a:rPr lang="en-US"/>
              <a:t>  Memory loss 				20 (56%)</a:t>
            </a:r>
          </a:p>
          <a:p>
            <a:pPr lvl="1">
              <a:buFontTx/>
              <a:buNone/>
            </a:pPr>
            <a:r>
              <a:rPr lang="en-US"/>
              <a:t>  Confusion 				16 (44%)</a:t>
            </a:r>
          </a:p>
          <a:p>
            <a:pPr lvl="1">
              <a:buFontTx/>
              <a:buNone/>
            </a:pPr>
            <a:r>
              <a:rPr lang="en-US"/>
              <a:t>  Difficulty concentrating		15 (42%)	</a:t>
            </a:r>
          </a:p>
          <a:p>
            <a:pPr lvl="1">
              <a:buFontTx/>
              <a:buNone/>
            </a:pPr>
            <a:r>
              <a:rPr lang="en-US"/>
              <a:t>  Depression				13 (36%)</a:t>
            </a:r>
          </a:p>
          <a:p>
            <a:pPr lvl="1">
              <a:buFontTx/>
              <a:buNone/>
            </a:pPr>
            <a:r>
              <a:rPr lang="en-US"/>
              <a:t>  Irritability				13 (36%)</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9682" name="Rectangle 2"/>
          <p:cNvSpPr>
            <a:spLocks noGrp="1" noChangeArrowheads="1"/>
          </p:cNvSpPr>
          <p:nvPr>
            <p:ph type="body" idx="1"/>
          </p:nvPr>
        </p:nvSpPr>
        <p:spPr>
          <a:xfrm>
            <a:off x="609600" y="1447800"/>
            <a:ext cx="7772400" cy="4114800"/>
          </a:xfrm>
        </p:spPr>
        <p:txBody>
          <a:bodyPr/>
          <a:lstStyle/>
          <a:p>
            <a:pPr algn="ctr">
              <a:lnSpc>
                <a:spcPct val="90000"/>
              </a:lnSpc>
              <a:buFontTx/>
              <a:buNone/>
            </a:pPr>
            <a:r>
              <a:rPr lang="en-US" sz="3000"/>
              <a:t>“As the human immunodeficiency virus (HIV)                  epidemic surely should have taught us, </a:t>
            </a:r>
          </a:p>
          <a:p>
            <a:pPr algn="ctr">
              <a:lnSpc>
                <a:spcPct val="90000"/>
              </a:lnSpc>
              <a:buFontTx/>
              <a:buNone/>
            </a:pPr>
            <a:r>
              <a:rPr lang="en-US" sz="3000"/>
              <a:t>    in the context of infectious diseases, </a:t>
            </a:r>
          </a:p>
          <a:p>
            <a:pPr algn="ctr">
              <a:lnSpc>
                <a:spcPct val="90000"/>
              </a:lnSpc>
              <a:buFontTx/>
              <a:buNone/>
            </a:pPr>
            <a:r>
              <a:rPr lang="en-US" sz="3000"/>
              <a:t>    there is nowhere in the world from which</a:t>
            </a:r>
          </a:p>
          <a:p>
            <a:pPr algn="ctr">
              <a:lnSpc>
                <a:spcPct val="90000"/>
              </a:lnSpc>
              <a:buFontTx/>
              <a:buNone/>
            </a:pPr>
            <a:r>
              <a:rPr lang="en-US" sz="3000"/>
              <a:t>    we are remote and no one from </a:t>
            </a:r>
          </a:p>
          <a:p>
            <a:pPr algn="ctr">
              <a:lnSpc>
                <a:spcPct val="90000"/>
              </a:lnSpc>
              <a:buFontTx/>
              <a:buNone/>
            </a:pPr>
            <a:r>
              <a:rPr lang="en-US" sz="3000"/>
              <a:t>    whom we are disconnected.”</a:t>
            </a:r>
          </a:p>
          <a:p>
            <a:pPr>
              <a:lnSpc>
                <a:spcPct val="90000"/>
              </a:lnSpc>
              <a:buFontTx/>
              <a:buNone/>
            </a:pPr>
            <a:endParaRPr lang="en-US" sz="3000"/>
          </a:p>
          <a:p>
            <a:pPr>
              <a:lnSpc>
                <a:spcPct val="90000"/>
              </a:lnSpc>
              <a:buFontTx/>
              <a:buNone/>
            </a:pPr>
            <a:r>
              <a:rPr lang="en-US"/>
              <a:t>				</a:t>
            </a:r>
            <a:r>
              <a:rPr lang="en-US" sz="2800"/>
              <a:t>Institute of Medicine, 1992</a:t>
            </a:r>
            <a:endParaRPr 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2514" name="Rectangle 2"/>
          <p:cNvSpPr>
            <a:spLocks noGrp="1" noChangeArrowheads="1"/>
          </p:cNvSpPr>
          <p:nvPr>
            <p:ph type="title"/>
          </p:nvPr>
        </p:nvSpPr>
        <p:spPr/>
        <p:txBody>
          <a:bodyPr/>
          <a:lstStyle/>
          <a:p>
            <a:r>
              <a:rPr lang="en-US" sz="4000"/>
              <a:t>West Nile, Bioterrorism and Emerging Diseases</a:t>
            </a:r>
            <a:endParaRPr lang="en-US"/>
          </a:p>
        </p:txBody>
      </p:sp>
      <p:sp>
        <p:nvSpPr>
          <p:cNvPr id="1472515" name="Rectangle 3"/>
          <p:cNvSpPr>
            <a:spLocks noGrp="1" noChangeArrowheads="1"/>
          </p:cNvSpPr>
          <p:nvPr>
            <p:ph type="body" idx="1"/>
          </p:nvPr>
        </p:nvSpPr>
        <p:spPr>
          <a:xfrm>
            <a:off x="457200" y="1981200"/>
            <a:ext cx="8077200" cy="4114800"/>
          </a:xfrm>
        </p:spPr>
        <p:txBody>
          <a:bodyPr/>
          <a:lstStyle/>
          <a:p>
            <a:r>
              <a:rPr lang="en-US"/>
              <a:t>ANY unusual pathogen may appear anywhere</a:t>
            </a:r>
          </a:p>
          <a:p>
            <a:pPr lvl="1"/>
            <a:r>
              <a:rPr lang="en-US"/>
              <a:t>New, imported, intentional introduction</a:t>
            </a:r>
          </a:p>
          <a:p>
            <a:pPr lvl="1"/>
            <a:r>
              <a:rPr lang="en-US"/>
              <a:t>Without warning</a:t>
            </a:r>
          </a:p>
          <a:p>
            <a:pPr lvl="1"/>
            <a:r>
              <a:rPr lang="en-US"/>
              <a:t>Unpredictably</a:t>
            </a:r>
          </a:p>
          <a:p>
            <a:pPr lvl="1"/>
            <a:r>
              <a:rPr lang="en-US"/>
              <a:t>Scale of event may vary</a:t>
            </a:r>
          </a:p>
          <a:p>
            <a:pPr lvl="1"/>
            <a:r>
              <a:rPr lang="en-US"/>
              <a:t>Pathogen may behave differently than it usually does due to variable host, environmental or genetic factors</a:t>
            </a:r>
          </a:p>
          <a:p>
            <a:pPr lvl="1"/>
            <a:endParaRPr 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8386" name="Picture 2" descr="disease of the month"/>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5410" name="Rectangle 2"/>
          <p:cNvSpPr>
            <a:spLocks noGrp="1" noChangeArrowheads="1"/>
          </p:cNvSpPr>
          <p:nvPr>
            <p:ph type="title"/>
          </p:nvPr>
        </p:nvSpPr>
        <p:spPr>
          <a:xfrm>
            <a:off x="652463" y="0"/>
            <a:ext cx="7772400" cy="1143000"/>
          </a:xfrm>
        </p:spPr>
        <p:txBody>
          <a:bodyPr/>
          <a:lstStyle/>
          <a:p>
            <a:r>
              <a:rPr lang="en-US" sz="4000" b="1"/>
              <a:t>Avian Flu:  ? Our Next Challenge</a:t>
            </a:r>
          </a:p>
        </p:txBody>
      </p:sp>
      <p:pic>
        <p:nvPicPr>
          <p:cNvPr id="1425411" name="Picture 3"/>
          <p:cNvPicPr>
            <a:picLocks noChangeAspect="1" noChangeArrowheads="1"/>
          </p:cNvPicPr>
          <p:nvPr>
            <p:ph type="body" idx="1"/>
          </p:nvPr>
        </p:nvPicPr>
        <p:blipFill>
          <a:blip r:embed="rId3" cstate="print"/>
          <a:srcRect/>
          <a:stretch>
            <a:fillRect/>
          </a:stretch>
        </p:blipFill>
        <p:spPr>
          <a:xfrm>
            <a:off x="5153025" y="1071563"/>
            <a:ext cx="3621088" cy="2457450"/>
          </a:xfrm>
          <a:noFill/>
          <a:ln/>
        </p:spPr>
      </p:pic>
      <p:graphicFrame>
        <p:nvGraphicFramePr>
          <p:cNvPr id="1425412" name="Object 4"/>
          <p:cNvGraphicFramePr>
            <a:graphicFrameLocks noChangeAspect="1"/>
          </p:cNvGraphicFramePr>
          <p:nvPr/>
        </p:nvGraphicFramePr>
        <p:xfrm>
          <a:off x="5153025" y="3786188"/>
          <a:ext cx="3700463" cy="2794000"/>
        </p:xfrm>
        <a:graphic>
          <a:graphicData uri="http://schemas.openxmlformats.org/presentationml/2006/ole">
            <p:oleObj spid="_x0000_s1425412" name="Photo Editor Photo" r:id="rId4" imgW="2980952" imgH="2285714" progId="MSPhotoEd.3">
              <p:embed/>
            </p:oleObj>
          </a:graphicData>
        </a:graphic>
      </p:graphicFrame>
      <p:graphicFrame>
        <p:nvGraphicFramePr>
          <p:cNvPr id="1425413" name="Object 5"/>
          <p:cNvGraphicFramePr>
            <a:graphicFrameLocks noChangeAspect="1"/>
          </p:cNvGraphicFramePr>
          <p:nvPr/>
        </p:nvGraphicFramePr>
        <p:xfrm>
          <a:off x="1233488" y="1357313"/>
          <a:ext cx="3563937" cy="4667250"/>
        </p:xfrm>
        <a:graphic>
          <a:graphicData uri="http://schemas.openxmlformats.org/presentationml/2006/ole">
            <p:oleObj spid="_x0000_s1425413" name="Photo Editor Photo" r:id="rId5" imgW="9523810" imgH="12466667" progId="MSPhotoEd.3">
              <p:embed/>
            </p:oleObj>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1730" name="Slide Number Placeholder 6"/>
          <p:cNvSpPr txBox="1">
            <a:spLocks noGrp="1"/>
          </p:cNvSpPr>
          <p:nvPr/>
        </p:nvSpPr>
        <p:spPr bwMode="auto">
          <a:xfrm>
            <a:off x="6553200" y="6248400"/>
            <a:ext cx="1905000" cy="457200"/>
          </a:xfrm>
          <a:prstGeom prst="rect">
            <a:avLst/>
          </a:prstGeom>
          <a:noFill/>
          <a:ln w="9525">
            <a:noFill/>
            <a:miter lim="800000"/>
            <a:headEnd/>
            <a:tailEnd/>
          </a:ln>
        </p:spPr>
        <p:txBody>
          <a:bodyPr lIns="91432" tIns="45716" rIns="91432" bIns="45716"/>
          <a:lstStyle/>
          <a:p>
            <a:pPr algn="r" eaLnBrk="1" hangingPunct="1"/>
            <a:fld id="{6C2ABD58-E758-42C9-9555-1288BB27BAF8}" type="slidenum">
              <a:rPr lang="en-US" sz="1400">
                <a:ea typeface="ＭＳ Ｐゴシック" pitchFamily="34" charset="-128"/>
              </a:rPr>
              <a:pPr algn="r" eaLnBrk="1" hangingPunct="1"/>
              <a:t>95</a:t>
            </a:fld>
            <a:endParaRPr lang="en-US" sz="1400">
              <a:ea typeface="ＭＳ Ｐゴシック" pitchFamily="34" charset="-128"/>
            </a:endParaRPr>
          </a:p>
        </p:txBody>
      </p:sp>
      <p:sp>
        <p:nvSpPr>
          <p:cNvPr id="1481731" name="Rectangle 4"/>
          <p:cNvSpPr>
            <a:spLocks noChangeArrowheads="1"/>
          </p:cNvSpPr>
          <p:nvPr/>
        </p:nvSpPr>
        <p:spPr bwMode="auto">
          <a:xfrm>
            <a:off x="8404225" y="5426075"/>
            <a:ext cx="184150" cy="366713"/>
          </a:xfrm>
          <a:prstGeom prst="rect">
            <a:avLst/>
          </a:prstGeom>
          <a:noFill/>
          <a:ln w="9525">
            <a:noFill/>
            <a:miter lim="800000"/>
            <a:headEnd/>
            <a:tailEnd/>
          </a:ln>
        </p:spPr>
        <p:txBody>
          <a:bodyPr wrap="none" lIns="91432" tIns="45716" rIns="91432" bIns="45716">
            <a:spAutoFit/>
          </a:bodyPr>
          <a:lstStyle/>
          <a:p>
            <a:pPr eaLnBrk="1" hangingPunct="1"/>
            <a:endParaRPr lang="en-US" sz="1800">
              <a:latin typeface="Arial" pitchFamily="34" charset="0"/>
              <a:ea typeface="ＭＳ Ｐゴシック" pitchFamily="34" charset="-128"/>
            </a:endParaRPr>
          </a:p>
        </p:txBody>
      </p:sp>
      <p:sp>
        <p:nvSpPr>
          <p:cNvPr id="1481732" name="Text Box 5"/>
          <p:cNvSpPr txBox="1">
            <a:spLocks noChangeArrowheads="1"/>
          </p:cNvSpPr>
          <p:nvPr/>
        </p:nvSpPr>
        <p:spPr bwMode="auto">
          <a:xfrm>
            <a:off x="457200" y="6094413"/>
            <a:ext cx="184150" cy="366712"/>
          </a:xfrm>
          <a:prstGeom prst="rect">
            <a:avLst/>
          </a:prstGeom>
          <a:noFill/>
          <a:ln w="9525">
            <a:noFill/>
            <a:miter lim="800000"/>
            <a:headEnd/>
            <a:tailEnd/>
          </a:ln>
        </p:spPr>
        <p:txBody>
          <a:bodyPr wrap="none" lIns="91432" tIns="45716" rIns="91432" bIns="45716">
            <a:spAutoFit/>
          </a:bodyPr>
          <a:lstStyle/>
          <a:p>
            <a:pPr eaLnBrk="1" hangingPunct="1"/>
            <a:endParaRPr lang="en-US" sz="1800" b="1">
              <a:solidFill>
                <a:schemeClr val="bg1"/>
              </a:solidFill>
              <a:latin typeface="Arial" pitchFamily="34" charset="0"/>
              <a:ea typeface="ＭＳ Ｐゴシック" pitchFamily="34" charset="-128"/>
            </a:endParaRPr>
          </a:p>
        </p:txBody>
      </p:sp>
      <p:sp>
        <p:nvSpPr>
          <p:cNvPr id="1481733" name="Rectangle 15"/>
          <p:cNvSpPr>
            <a:spLocks noGrp="1" noChangeArrowheads="1"/>
          </p:cNvSpPr>
          <p:nvPr>
            <p:ph type="title" idx="4294967295"/>
          </p:nvPr>
        </p:nvSpPr>
        <p:spPr>
          <a:xfrm>
            <a:off x="652463" y="428625"/>
            <a:ext cx="7772400" cy="1143000"/>
          </a:xfrm>
        </p:spPr>
        <p:txBody>
          <a:bodyPr lIns="91432" tIns="45716" rIns="91432" bIns="45716"/>
          <a:lstStyle/>
          <a:p>
            <a:pPr eaLnBrk="1" hangingPunct="1"/>
            <a:r>
              <a:rPr lang="en-US" sz="3800" b="1"/>
              <a:t>Swine Flu in the Big Apple</a:t>
            </a:r>
            <a:endParaRPr lang="en-US" sz="4000" b="1"/>
          </a:p>
        </p:txBody>
      </p:sp>
      <p:pic>
        <p:nvPicPr>
          <p:cNvPr id="1481734" name="Picture 6" descr="babe"/>
          <p:cNvPicPr>
            <a:picLocks noChangeAspect="1" noChangeArrowheads="1"/>
          </p:cNvPicPr>
          <p:nvPr/>
        </p:nvPicPr>
        <p:blipFill>
          <a:blip r:embed="rId3" cstate="print"/>
          <a:srcRect/>
          <a:stretch>
            <a:fillRect/>
          </a:stretch>
        </p:blipFill>
        <p:spPr bwMode="auto">
          <a:xfrm>
            <a:off x="1143000" y="3276600"/>
            <a:ext cx="6324600" cy="3395663"/>
          </a:xfrm>
          <a:prstGeom prst="rect">
            <a:avLst/>
          </a:prstGeom>
          <a:noFill/>
        </p:spPr>
      </p:pic>
      <p:pic>
        <p:nvPicPr>
          <p:cNvPr id="1481735" name="Picture 9"/>
          <p:cNvPicPr>
            <a:picLocks noChangeAspect="1" noChangeArrowheads="1"/>
          </p:cNvPicPr>
          <p:nvPr/>
        </p:nvPicPr>
        <p:blipFill>
          <a:blip r:embed="rId4" cstate="print"/>
          <a:srcRect/>
          <a:stretch>
            <a:fillRect/>
          </a:stretch>
        </p:blipFill>
        <p:spPr bwMode="auto">
          <a:xfrm>
            <a:off x="1143000" y="1524000"/>
            <a:ext cx="6400800" cy="4124325"/>
          </a:xfrm>
          <a:prstGeom prst="rect">
            <a:avLst/>
          </a:prstGeom>
          <a:noFill/>
          <a:ln w="9525">
            <a:noFill/>
            <a:miter lim="800000"/>
            <a:headEnd/>
            <a:tailEnd/>
          </a:ln>
        </p:spPr>
      </p:pic>
      <p:pic>
        <p:nvPicPr>
          <p:cNvPr id="1481736" name="Picture 8" descr="apple-bite"/>
          <p:cNvPicPr>
            <a:picLocks noChangeAspect="1" noChangeArrowheads="1"/>
          </p:cNvPicPr>
          <p:nvPr/>
        </p:nvPicPr>
        <p:blipFill>
          <a:blip r:embed="rId5" cstate="print"/>
          <a:srcRect/>
          <a:stretch>
            <a:fillRect/>
          </a:stretch>
        </p:blipFill>
        <p:spPr bwMode="auto">
          <a:xfrm>
            <a:off x="2286000" y="1828800"/>
            <a:ext cx="3886200" cy="37226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481736"/>
                                        </p:tgtEl>
                                        <p:attrNameLst>
                                          <p:attrName>style.visibility</p:attrName>
                                        </p:attrNameLst>
                                      </p:cBhvr>
                                      <p:to>
                                        <p:strVal val="visible"/>
                                      </p:to>
                                    </p:set>
                                    <p:animEffect transition="in" filter="checkerboard(across)">
                                      <p:cBhvr>
                                        <p:cTn id="7" dur="500"/>
                                        <p:tgtEl>
                                          <p:spTgt spid="1481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02" name="Picture 2" descr="s76"/>
          <p:cNvPicPr>
            <a:picLocks noChangeAspect="1" noChangeArrowheads="1"/>
          </p:cNvPicPr>
          <p:nvPr/>
        </p:nvPicPr>
        <p:blipFill>
          <a:blip r:embed="rId2" cstate="print"/>
          <a:srcRect/>
          <a:stretch>
            <a:fillRect/>
          </a:stretch>
        </p:blipFill>
        <p:spPr bwMode="auto">
          <a:xfrm>
            <a:off x="228600" y="381000"/>
            <a:ext cx="8686800" cy="5894388"/>
          </a:xfrm>
          <a:prstGeom prst="rect">
            <a:avLst/>
          </a:prstGeom>
          <a:noFill/>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426" name="Picture 2" descr="s77"/>
          <p:cNvPicPr>
            <a:picLocks noChangeAspect="1" noChangeArrowheads="1"/>
          </p:cNvPicPr>
          <p:nvPr/>
        </p:nvPicPr>
        <p:blipFill>
          <a:blip r:embed="rId2" cstate="print"/>
          <a:srcRect/>
          <a:stretch>
            <a:fillRect/>
          </a:stretch>
        </p:blipFill>
        <p:spPr bwMode="auto">
          <a:xfrm>
            <a:off x="0" y="349250"/>
            <a:ext cx="9144000" cy="6203950"/>
          </a:xfrm>
          <a:prstGeom prst="rect">
            <a:avLst/>
          </a:prstGeom>
          <a:noFill/>
        </p:spPr>
      </p:pic>
    </p:spTree>
  </p:cSld>
  <p:clrMapOvr>
    <a:masterClrMapping/>
  </p:clrMapOvr>
</p:sld>
</file>

<file path=ppt/theme/theme1.xml><?xml version="1.0" encoding="utf-8"?>
<a:theme xmlns:a="http://schemas.openxmlformats.org/drawingml/2006/main" name="Blank Presentation">
  <a:themeElements>
    <a:clrScheme name="">
      <a:dk1>
        <a:srgbClr val="808080"/>
      </a:dk1>
      <a:lt1>
        <a:srgbClr val="FFFFFF"/>
      </a:lt1>
      <a:dk2>
        <a:srgbClr val="000099"/>
      </a:dk2>
      <a:lt2>
        <a:srgbClr val="FFFF00"/>
      </a:lt2>
      <a:accent1>
        <a:srgbClr val="00CC99"/>
      </a:accent1>
      <a:accent2>
        <a:srgbClr val="3333CC"/>
      </a:accent2>
      <a:accent3>
        <a:srgbClr val="AAAACA"/>
      </a:accent3>
      <a:accent4>
        <a:srgbClr val="DADADA"/>
      </a:accent4>
      <a:accent5>
        <a:srgbClr val="AAE2CA"/>
      </a:accent5>
      <a:accent6>
        <a:srgbClr val="2D2DB9"/>
      </a:accent6>
      <a:hlink>
        <a:srgbClr val="CCCCFF"/>
      </a:hlink>
      <a:folHlink>
        <a:srgbClr val="FFFF00"/>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9042</TotalTime>
  <Words>2644</Words>
  <Application>Microsoft Office PowerPoint</Application>
  <PresentationFormat>On-screen Show (4:3)</PresentationFormat>
  <Paragraphs>482</Paragraphs>
  <Slides>97</Slides>
  <Notes>11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8</vt:i4>
      </vt:variant>
      <vt:variant>
        <vt:lpstr>Slide Titles</vt:lpstr>
      </vt:variant>
      <vt:variant>
        <vt:i4>97</vt:i4>
      </vt:variant>
    </vt:vector>
  </HeadingPairs>
  <TitlesOfParts>
    <vt:vector size="115" baseType="lpstr">
      <vt:lpstr>Times New Roman</vt:lpstr>
      <vt:lpstr>Arial</vt:lpstr>
      <vt:lpstr>New York</vt:lpstr>
      <vt:lpstr>Times</vt:lpstr>
      <vt:lpstr>Garamond</vt:lpstr>
      <vt:lpstr>CG Times (W1)</vt:lpstr>
      <vt:lpstr>Wingdings</vt:lpstr>
      <vt:lpstr>Verdana</vt:lpstr>
      <vt:lpstr>ＭＳ Ｐゴシック</vt:lpstr>
      <vt:lpstr>Blank Presentation</vt:lpstr>
      <vt:lpstr>Microsoft Photo Editor 3.0 Photo</vt:lpstr>
      <vt:lpstr>Microsoft Graph 2000 Chart</vt:lpstr>
      <vt:lpstr>Microsoft Graph Chart</vt:lpstr>
      <vt:lpstr>Adobe Photoshop Image</vt:lpstr>
      <vt:lpstr>Microsoft Word Document</vt:lpstr>
      <vt:lpstr>Microsoft Excel Worksheet</vt:lpstr>
      <vt:lpstr>Image Document</vt:lpstr>
      <vt:lpstr>Microsoft Clip Gallery</vt:lpstr>
      <vt:lpstr>Outbreak Investigations: Perspectives from the New York City Department of Health and Mental Hygiene</vt:lpstr>
      <vt:lpstr>Slide 2</vt:lpstr>
      <vt:lpstr>Cyclospora</vt:lpstr>
      <vt:lpstr>Slide 4</vt:lpstr>
      <vt:lpstr>Slide 5</vt:lpstr>
      <vt:lpstr>Slide 6</vt:lpstr>
      <vt:lpstr>Outbreak Detection Methods in NYC</vt:lpstr>
      <vt:lpstr>Traditional Surveillance</vt:lpstr>
      <vt:lpstr>Slide 9</vt:lpstr>
      <vt:lpstr>BioWatch in the Big Apple</vt:lpstr>
      <vt:lpstr>Steps of an Outbreak Investigation</vt:lpstr>
      <vt:lpstr>Slide 12</vt:lpstr>
      <vt:lpstr>Surveillance Past: Viral Encephalitis and Meningitis in NYC Prior to 1999 Outbreak</vt:lpstr>
      <vt:lpstr>Recognition of Unusual Cluster of Encephalitis, August 1999</vt:lpstr>
      <vt:lpstr>Steps of an Outbreak Investigation</vt:lpstr>
      <vt:lpstr>Viral Meningo-Encephalitis Surveillance  NYC, 1997-9</vt:lpstr>
      <vt:lpstr>Initial Investigation of Cases August 29-29</vt:lpstr>
      <vt:lpstr>Common Demographic and Clinical Characteristics of Initial Cluster (n=8)</vt:lpstr>
      <vt:lpstr>Unusual Encephalitis Cluster in Northern Queens, 1999</vt:lpstr>
      <vt:lpstr>Epidemiologic Characteristics of Initial Cluster (n=8)</vt:lpstr>
      <vt:lpstr>Potential Etiologies of Encephalitis Outbreaks in Summer Months</vt:lpstr>
      <vt:lpstr>Expanded Investigation of Unexplained Encephalitis Cluster (8/30-9/2)</vt:lpstr>
      <vt:lpstr>Steps of an Outbreak Investigation</vt:lpstr>
      <vt:lpstr>Recognition of Arboviral Etiology</vt:lpstr>
      <vt:lpstr>Steps of an Outbreak Investigation</vt:lpstr>
      <vt:lpstr>Slide 26</vt:lpstr>
      <vt:lpstr>NYC’s Emergency Response to Mosquito-borne Encephalitis</vt:lpstr>
      <vt:lpstr>Slide 28</vt:lpstr>
      <vt:lpstr>Slide 29</vt:lpstr>
      <vt:lpstr>Slide 30</vt:lpstr>
      <vt:lpstr>Slide 31</vt:lpstr>
      <vt:lpstr>Slide 32</vt:lpstr>
      <vt:lpstr>Slide 33</vt:lpstr>
      <vt:lpstr>Steps of an Outbreak Investigation</vt:lpstr>
      <vt:lpstr>Puzzling Aspects of Outbreak</vt:lpstr>
      <vt:lpstr>Slide 36</vt:lpstr>
      <vt:lpstr>West Nile Virus</vt:lpstr>
      <vt:lpstr>Slide 38</vt:lpstr>
      <vt:lpstr>Slide 39</vt:lpstr>
      <vt:lpstr>Sorry, Wrong Virus</vt:lpstr>
      <vt:lpstr>Slide 41</vt:lpstr>
      <vt:lpstr>Slide 42</vt:lpstr>
      <vt:lpstr>Steps of an Outbreak Investigation</vt:lpstr>
      <vt:lpstr>Surveillance for West Nile Virus, NYC 1999</vt:lpstr>
      <vt:lpstr>Criteria for Physician Reporting Potential WNV Cases</vt:lpstr>
      <vt:lpstr>Case Definition</vt:lpstr>
      <vt:lpstr>Surveillance  Methods for WNV in NYC, 1999 </vt:lpstr>
      <vt:lpstr>Active Surveillance</vt:lpstr>
      <vt:lpstr>WNV Outbreak Investigation </vt:lpstr>
      <vt:lpstr>WNV Human Cases</vt:lpstr>
      <vt:lpstr>West Nile Encephalitis Cases  New York State</vt:lpstr>
      <vt:lpstr>Demographics and Clinical Syndromes </vt:lpstr>
      <vt:lpstr>Slide 53</vt:lpstr>
      <vt:lpstr>Slide 54</vt:lpstr>
      <vt:lpstr>Slide 55</vt:lpstr>
      <vt:lpstr>Slide 56</vt:lpstr>
      <vt:lpstr>Serosurvey Results</vt:lpstr>
      <vt:lpstr>Spectrum of Illness in Study Area</vt:lpstr>
      <vt:lpstr>Extrapolation to New York Metropolitan Area</vt:lpstr>
      <vt:lpstr>Larval Surveillance</vt:lpstr>
      <vt:lpstr>Slide 61</vt:lpstr>
      <vt:lpstr>Slide 62</vt:lpstr>
      <vt:lpstr>Slide 63</vt:lpstr>
      <vt:lpstr>Steps of an Outbreak Investigation</vt:lpstr>
      <vt:lpstr>Potential Sources of  Introduction of WNV into NYC</vt:lpstr>
      <vt:lpstr>Was this Bioterrorism?</vt:lpstr>
      <vt:lpstr>Evidence against BT</vt:lpstr>
      <vt:lpstr>West Nile in NYC -  How Bioterrorism Preparation Helped</vt:lpstr>
      <vt:lpstr>Slide 69</vt:lpstr>
      <vt:lpstr>NYC’s WN Surveillance and Control Plan</vt:lpstr>
      <vt:lpstr>Herms WB and Gray HF. Mosquito Control, 2nd ed. (1944)</vt:lpstr>
      <vt:lpstr>Slide 72</vt:lpstr>
      <vt:lpstr>Slide 73</vt:lpstr>
      <vt:lpstr>Reporting Suspect WNV Cases </vt:lpstr>
      <vt:lpstr>West Nile  Surveillance  New York City, 1999-2010 to date</vt:lpstr>
      <vt:lpstr>Slide 76</vt:lpstr>
      <vt:lpstr>Slide 77</vt:lpstr>
      <vt:lpstr>Slide 78</vt:lpstr>
      <vt:lpstr>Lessons Learned: Outbreak Detection</vt:lpstr>
      <vt:lpstr>The Power of Physician Reporting</vt:lpstr>
      <vt:lpstr>Slide 81</vt:lpstr>
      <vt:lpstr>Lessons Learned: Surveillance</vt:lpstr>
      <vt:lpstr>Challenges During WNV Outbreak:   Surge Capacity to Address Staffing Needs</vt:lpstr>
      <vt:lpstr>Challenges to Multi-jurisdictional Outbreak Investigations </vt:lpstr>
      <vt:lpstr>Lessons Learned: Response and Control</vt:lpstr>
      <vt:lpstr>Outbreak Communication Needs</vt:lpstr>
      <vt:lpstr>Media Response to WNV Outbreak</vt:lpstr>
      <vt:lpstr>Slide 88</vt:lpstr>
      <vt:lpstr>Slide 89</vt:lpstr>
      <vt:lpstr>WNV Infection Recovery  6 month follow-up</vt:lpstr>
      <vt:lpstr>Slide 91</vt:lpstr>
      <vt:lpstr>West Nile, Bioterrorism and Emerging Diseases</vt:lpstr>
      <vt:lpstr>Slide 93</vt:lpstr>
      <vt:lpstr>Avian Flu:  ? Our Next Challenge</vt:lpstr>
      <vt:lpstr>Swine Flu in the Big Apple</vt:lpstr>
      <vt:lpstr>Slide 96</vt:lpstr>
      <vt:lpstr>Slide 97</vt:lpstr>
    </vt:vector>
  </TitlesOfParts>
  <Company>NYC DOH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West Nile Encephalitis Outbreak New York, 1999</dc:title>
  <dc:creator>Bureau of Communicable Disease</dc:creator>
  <cp:lastModifiedBy>amasters</cp:lastModifiedBy>
  <cp:revision>269</cp:revision>
  <cp:lastPrinted>1999-11-03T15:05:49Z</cp:lastPrinted>
  <dcterms:created xsi:type="dcterms:W3CDTF">1999-10-30T21:06:27Z</dcterms:created>
  <dcterms:modified xsi:type="dcterms:W3CDTF">2011-02-07T16:30:55Z</dcterms:modified>
</cp:coreProperties>
</file>